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Layouts/slideLayout8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0"/>
  </p:notesMasterIdLst>
  <p:sldIdLst>
    <p:sldId id="256" r:id="rId2"/>
    <p:sldId id="260" r:id="rId3"/>
    <p:sldId id="261" r:id="rId4"/>
    <p:sldId id="308" r:id="rId5"/>
    <p:sldId id="309" r:id="rId6"/>
    <p:sldId id="310" r:id="rId7"/>
    <p:sldId id="306" r:id="rId8"/>
    <p:sldId id="311" r:id="rId9"/>
    <p:sldId id="312" r:id="rId10"/>
    <p:sldId id="313" r:id="rId11"/>
    <p:sldId id="314" r:id="rId12"/>
    <p:sldId id="315" r:id="rId13"/>
    <p:sldId id="307" r:id="rId14"/>
    <p:sldId id="266" r:id="rId15"/>
    <p:sldId id="262" r:id="rId16"/>
    <p:sldId id="267" r:id="rId17"/>
    <p:sldId id="268" r:id="rId18"/>
    <p:sldId id="263" r:id="rId19"/>
    <p:sldId id="264" r:id="rId20"/>
    <p:sldId id="265" r:id="rId21"/>
    <p:sldId id="305" r:id="rId22"/>
    <p:sldId id="269" r:id="rId23"/>
    <p:sldId id="270" r:id="rId24"/>
    <p:sldId id="271" r:id="rId25"/>
    <p:sldId id="272" r:id="rId26"/>
    <p:sldId id="273" r:id="rId27"/>
    <p:sldId id="274" r:id="rId28"/>
    <p:sldId id="275" r:id="rId29"/>
    <p:sldId id="276" r:id="rId30"/>
    <p:sldId id="277" r:id="rId31"/>
    <p:sldId id="278" r:id="rId32"/>
    <p:sldId id="279" r:id="rId33"/>
    <p:sldId id="280" r:id="rId34"/>
    <p:sldId id="281" r:id="rId35"/>
    <p:sldId id="282" r:id="rId36"/>
    <p:sldId id="283" r:id="rId37"/>
    <p:sldId id="284" r:id="rId38"/>
    <p:sldId id="285" r:id="rId39"/>
    <p:sldId id="286" r:id="rId40"/>
    <p:sldId id="287" r:id="rId41"/>
    <p:sldId id="288" r:id="rId42"/>
    <p:sldId id="289" r:id="rId43"/>
    <p:sldId id="290" r:id="rId44"/>
    <p:sldId id="291" r:id="rId45"/>
    <p:sldId id="292" r:id="rId46"/>
    <p:sldId id="293" r:id="rId47"/>
    <p:sldId id="294" r:id="rId48"/>
    <p:sldId id="295" r:id="rId49"/>
    <p:sldId id="296" r:id="rId50"/>
    <p:sldId id="297" r:id="rId51"/>
    <p:sldId id="298" r:id="rId52"/>
    <p:sldId id="299" r:id="rId53"/>
    <p:sldId id="300" r:id="rId54"/>
    <p:sldId id="301" r:id="rId55"/>
    <p:sldId id="302" r:id="rId56"/>
    <p:sldId id="303" r:id="rId57"/>
    <p:sldId id="304" r:id="rId58"/>
    <p:sldId id="258" r:id="rId59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BD26F9-2624-44FB-B820-4230B3A4C912}" type="datetimeFigureOut">
              <a:rPr lang="en-US" smtClean="0"/>
              <a:pPr/>
              <a:t>4/4/2011</a:t>
            </a:fld>
            <a:endParaRPr lang="en-US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67E585-3276-4ABA-89EA-EB4A0283A031}" type="slidenum">
              <a:rPr lang="en-US" smtClean="0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177A9E4-312F-42FB-8946-BFA6D896963E}" type="slidenum">
              <a:rPr lang="en-GB" smtClean="0"/>
              <a:pPr/>
              <a:t>2</a:t>
            </a:fld>
            <a:endParaRPr lang="en-GB" smtClean="0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t-BR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EA16D7C-879C-4E87-8746-146D9CCA9531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t-BR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D19474B-3FED-409F-861A-1C2107DD1AA5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t-BR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3B6ECA5-2FF5-4F1D-8553-5321FF7FC7DA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t-BR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45D541D-85A3-4FFB-883A-46F8022B8C21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t-BR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6BA28EC-BF1F-4B5F-A0A2-06E3DAECF498}" type="slidenum">
              <a:rPr lang="pt-BR" smtClean="0"/>
              <a:pPr/>
              <a:t>22</a:t>
            </a:fld>
            <a:endParaRPr lang="pt-BR" smtClean="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3A4278F-4BB0-4A4A-9FAC-C13C3FE11CF5}" type="slidenum">
              <a:rPr lang="pt-BR" smtClean="0"/>
              <a:pPr/>
              <a:t>57</a:t>
            </a:fld>
            <a:endParaRPr lang="pt-BR" smtClean="0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A2BCD9-78BD-406E-86B0-10A044A9694F}" type="slidenum">
              <a:rPr lang="en-GB" smtClean="0"/>
              <a:pPr/>
              <a:t>3</a:t>
            </a:fld>
            <a:endParaRPr lang="en-GB" smtClean="0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t-BR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04/04/2011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04/04/2011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04/04/2011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04/04/2011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04/04/2011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04/04/2011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04/04/2011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04/04/2011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04/04/2011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04/04/2011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04/04/2011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700DB3-DBF0-4086-B675-117E7A9610B8}" type="datetimeFigureOut">
              <a:rPr lang="pt-BR" smtClean="0"/>
              <a:pPr/>
              <a:t>04/04/2011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singcsp.com/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Álgebras</a:t>
            </a:r>
            <a:r>
              <a:rPr lang="en-US" dirty="0" smtClean="0"/>
              <a:t> de </a:t>
            </a:r>
            <a:r>
              <a:rPr lang="en-US" dirty="0" err="1" smtClean="0"/>
              <a:t>Processo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(FSP e CSP)</a:t>
            </a:r>
            <a:endParaRPr lang="en-US" dirty="0"/>
          </a:p>
        </p:txBody>
      </p:sp>
      <p:sp>
        <p:nvSpPr>
          <p:cNvPr id="6" name="Subtítulo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Joabe</a:t>
            </a:r>
            <a:r>
              <a:rPr lang="en-US" dirty="0" smtClean="0"/>
              <a:t> Jesus</a:t>
            </a:r>
          </a:p>
          <a:p>
            <a:r>
              <a:rPr lang="en-US" dirty="0" smtClean="0"/>
              <a:t>jbjj@cin.ufpe.br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FSP - action prefix &amp; recursion</a:t>
            </a:r>
          </a:p>
        </p:txBody>
      </p:sp>
      <p:sp>
        <p:nvSpPr>
          <p:cNvPr id="28678" name="Text Box 6"/>
          <p:cNvSpPr txBox="1">
            <a:spLocks noChangeArrowheads="1"/>
          </p:cNvSpPr>
          <p:nvPr/>
        </p:nvSpPr>
        <p:spPr bwMode="auto">
          <a:xfrm>
            <a:off x="914400" y="2057400"/>
            <a:ext cx="4079631" cy="92333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defTabSz="762000"/>
            <a:r>
              <a:rPr lang="en-GB" b="1">
                <a:latin typeface="Courier New" pitchFamily="49" charset="0"/>
              </a:rPr>
              <a:t>SWITCH = OFF,</a:t>
            </a:r>
          </a:p>
          <a:p>
            <a:pPr defTabSz="762000"/>
            <a:r>
              <a:rPr lang="en-GB" b="1">
                <a:latin typeface="Courier New" pitchFamily="49" charset="0"/>
              </a:rPr>
              <a:t>OFF    = (on -&gt; ON),</a:t>
            </a:r>
          </a:p>
          <a:p>
            <a:pPr algn="just" defTabSz="762000">
              <a:spcAft>
                <a:spcPts val="1200"/>
              </a:spcAft>
            </a:pPr>
            <a:r>
              <a:rPr lang="en-GB" b="1">
                <a:latin typeface="Courier New" pitchFamily="49" charset="0"/>
              </a:rPr>
              <a:t>ON     = (off-&gt; OFF).</a:t>
            </a:r>
          </a:p>
        </p:txBody>
      </p:sp>
      <p:sp>
        <p:nvSpPr>
          <p:cNvPr id="28677" name="Text Box 5"/>
          <p:cNvSpPr txBox="1">
            <a:spLocks noChangeArrowheads="1"/>
          </p:cNvSpPr>
          <p:nvPr/>
        </p:nvSpPr>
        <p:spPr bwMode="auto">
          <a:xfrm>
            <a:off x="633046" y="1447800"/>
            <a:ext cx="7666892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defTabSz="762000">
              <a:spcBef>
                <a:spcPct val="50000"/>
              </a:spcBef>
            </a:pPr>
            <a:r>
              <a:rPr lang="en-GB"/>
              <a:t>Repetitive behaviour uses recursion:</a:t>
            </a:r>
          </a:p>
        </p:txBody>
      </p:sp>
      <p:sp>
        <p:nvSpPr>
          <p:cNvPr id="28681" name="Text Box 9"/>
          <p:cNvSpPr txBox="1">
            <a:spLocks noChangeArrowheads="1"/>
          </p:cNvSpPr>
          <p:nvPr/>
        </p:nvSpPr>
        <p:spPr bwMode="auto">
          <a:xfrm>
            <a:off x="633046" y="3581400"/>
            <a:ext cx="7666892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defTabSz="762000">
              <a:spcBef>
                <a:spcPct val="50000"/>
              </a:spcBef>
            </a:pPr>
            <a:r>
              <a:rPr lang="en-GB"/>
              <a:t>Substituting to get a more succinct definition:</a:t>
            </a:r>
          </a:p>
        </p:txBody>
      </p:sp>
      <p:sp>
        <p:nvSpPr>
          <p:cNvPr id="28682" name="Text Box 10"/>
          <p:cNvSpPr txBox="1">
            <a:spLocks noChangeArrowheads="1"/>
          </p:cNvSpPr>
          <p:nvPr/>
        </p:nvSpPr>
        <p:spPr bwMode="auto">
          <a:xfrm>
            <a:off x="914400" y="4191001"/>
            <a:ext cx="6049108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defTabSz="762000"/>
            <a:r>
              <a:rPr lang="en-GB" b="1">
                <a:latin typeface="Courier New" pitchFamily="49" charset="0"/>
              </a:rPr>
              <a:t>SWITCH = OFF,</a:t>
            </a:r>
          </a:p>
          <a:p>
            <a:pPr algn="just" defTabSz="762000">
              <a:spcAft>
                <a:spcPts val="1200"/>
              </a:spcAft>
            </a:pPr>
            <a:r>
              <a:rPr lang="en-GB" b="1">
                <a:latin typeface="Courier New" pitchFamily="49" charset="0"/>
              </a:rPr>
              <a:t>OFF    = (on -&gt;(off-&gt;OFF)).</a:t>
            </a:r>
          </a:p>
        </p:txBody>
      </p:sp>
      <p:sp>
        <p:nvSpPr>
          <p:cNvPr id="28683" name="Text Box 11"/>
          <p:cNvSpPr txBox="1">
            <a:spLocks noChangeArrowheads="1"/>
          </p:cNvSpPr>
          <p:nvPr/>
        </p:nvSpPr>
        <p:spPr bwMode="auto">
          <a:xfrm>
            <a:off x="703385" y="5105400"/>
            <a:ext cx="7666892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defTabSz="762000">
              <a:spcBef>
                <a:spcPct val="50000"/>
              </a:spcBef>
            </a:pPr>
            <a:r>
              <a:rPr lang="en-GB"/>
              <a:t>And again:</a:t>
            </a:r>
          </a:p>
        </p:txBody>
      </p:sp>
      <p:sp>
        <p:nvSpPr>
          <p:cNvPr id="28684" name="Text Box 12"/>
          <p:cNvSpPr txBox="1">
            <a:spLocks noChangeArrowheads="1"/>
          </p:cNvSpPr>
          <p:nvPr/>
        </p:nvSpPr>
        <p:spPr bwMode="auto">
          <a:xfrm>
            <a:off x="914400" y="5715000"/>
            <a:ext cx="6049108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 defTabSz="762000">
              <a:spcAft>
                <a:spcPts val="1200"/>
              </a:spcAft>
            </a:pPr>
            <a:r>
              <a:rPr lang="en-GB" b="1">
                <a:latin typeface="Courier New" pitchFamily="49" charset="0"/>
              </a:rPr>
              <a:t>SWITCH = (on-&gt;off-&gt;SWITCH).</a:t>
            </a:r>
          </a:p>
        </p:txBody>
      </p:sp>
      <p:pic>
        <p:nvPicPr>
          <p:cNvPr id="28693" name="Picture 21" descr="figure2-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2677" y="1524000"/>
            <a:ext cx="4149969" cy="20907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animation using LTSA</a:t>
            </a:r>
          </a:p>
        </p:txBody>
      </p:sp>
      <p:pic>
        <p:nvPicPr>
          <p:cNvPr id="72707" name="Picture 1027" descr="figure2-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3385" y="1295400"/>
            <a:ext cx="3109546" cy="4572000"/>
          </a:xfrm>
          <a:prstGeom prst="rect">
            <a:avLst/>
          </a:prstGeom>
          <a:noFill/>
        </p:spPr>
      </p:pic>
      <p:sp>
        <p:nvSpPr>
          <p:cNvPr id="72708" name="Text Box 1028"/>
          <p:cNvSpPr txBox="1">
            <a:spLocks noChangeArrowheads="1"/>
          </p:cNvSpPr>
          <p:nvPr/>
        </p:nvSpPr>
        <p:spPr bwMode="auto">
          <a:xfrm>
            <a:off x="4360985" y="2362200"/>
            <a:ext cx="4079631" cy="106182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defTabSz="762000">
              <a:spcBef>
                <a:spcPct val="50000"/>
              </a:spcBef>
            </a:pPr>
            <a:r>
              <a:rPr lang="en-GB"/>
              <a:t>Ticked actions are eligible for selection.</a:t>
            </a:r>
          </a:p>
          <a:p>
            <a:pPr defTabSz="762000">
              <a:spcBef>
                <a:spcPct val="50000"/>
              </a:spcBef>
            </a:pPr>
            <a:r>
              <a:rPr lang="en-GB"/>
              <a:t>In the LTS, the last action is highlighted in red. </a:t>
            </a:r>
          </a:p>
        </p:txBody>
      </p:sp>
      <p:sp>
        <p:nvSpPr>
          <p:cNvPr id="72709" name="Text Box 1029"/>
          <p:cNvSpPr txBox="1">
            <a:spLocks noChangeArrowheads="1"/>
          </p:cNvSpPr>
          <p:nvPr/>
        </p:nvSpPr>
        <p:spPr bwMode="auto">
          <a:xfrm>
            <a:off x="4360985" y="1371600"/>
            <a:ext cx="3938954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defTabSz="762000">
              <a:spcBef>
                <a:spcPct val="50000"/>
              </a:spcBef>
            </a:pPr>
            <a:r>
              <a:rPr lang="en-GB"/>
              <a:t>The </a:t>
            </a:r>
            <a:r>
              <a:rPr lang="en-GB" i="1"/>
              <a:t>LTSA</a:t>
            </a:r>
            <a:r>
              <a:rPr lang="en-GB"/>
              <a:t> animator can be used to produce a trace.</a:t>
            </a:r>
          </a:p>
        </p:txBody>
      </p:sp>
      <p:pic>
        <p:nvPicPr>
          <p:cNvPr id="72710" name="Picture 1030" descr="SWITCH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79631" y="4068764"/>
            <a:ext cx="4501662" cy="21034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FSP - action prefix</a:t>
            </a:r>
          </a:p>
        </p:txBody>
      </p:sp>
      <p:sp>
        <p:nvSpPr>
          <p:cNvPr id="26637" name="Text Box 13"/>
          <p:cNvSpPr txBox="1">
            <a:spLocks noChangeArrowheads="1"/>
          </p:cNvSpPr>
          <p:nvPr/>
        </p:nvSpPr>
        <p:spPr bwMode="auto">
          <a:xfrm>
            <a:off x="1125415" y="1905001"/>
            <a:ext cx="7455877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defTabSz="762000"/>
            <a:r>
              <a:rPr lang="en-GB" b="1">
                <a:latin typeface="Courier New" pitchFamily="49" charset="0"/>
              </a:rPr>
              <a:t>TRAFFICLIGHT = (red-&gt;orange-&gt;green-&gt;orange</a:t>
            </a:r>
          </a:p>
          <a:p>
            <a:pPr defTabSz="762000"/>
            <a:r>
              <a:rPr lang="en-GB" b="1">
                <a:latin typeface="Courier New" pitchFamily="49" charset="0"/>
              </a:rPr>
              <a:t>			   -&gt; TRAFFICLIGHT).</a:t>
            </a:r>
          </a:p>
        </p:txBody>
      </p:sp>
      <p:sp>
        <p:nvSpPr>
          <p:cNvPr id="26640" name="Text Box 16"/>
          <p:cNvSpPr txBox="1">
            <a:spLocks noChangeArrowheads="1"/>
          </p:cNvSpPr>
          <p:nvPr/>
        </p:nvSpPr>
        <p:spPr bwMode="auto">
          <a:xfrm>
            <a:off x="773723" y="2971800"/>
            <a:ext cx="7666892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defTabSz="762000">
              <a:spcBef>
                <a:spcPct val="50000"/>
              </a:spcBef>
            </a:pPr>
            <a:r>
              <a:rPr lang="en-GB"/>
              <a:t>LTS generated using </a:t>
            </a:r>
            <a:r>
              <a:rPr lang="en-GB" i="1"/>
              <a:t>LTSA</a:t>
            </a:r>
            <a:r>
              <a:rPr lang="en-GB"/>
              <a:t>:</a:t>
            </a:r>
          </a:p>
        </p:txBody>
      </p:sp>
      <p:sp>
        <p:nvSpPr>
          <p:cNvPr id="26642" name="Text Box 18"/>
          <p:cNvSpPr txBox="1">
            <a:spLocks noChangeArrowheads="1"/>
          </p:cNvSpPr>
          <p:nvPr/>
        </p:nvSpPr>
        <p:spPr bwMode="auto">
          <a:xfrm>
            <a:off x="773723" y="5029200"/>
            <a:ext cx="7666892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defTabSz="762000">
              <a:spcBef>
                <a:spcPct val="50000"/>
              </a:spcBef>
            </a:pPr>
            <a:r>
              <a:rPr lang="en-GB"/>
              <a:t>Trace:</a:t>
            </a:r>
          </a:p>
        </p:txBody>
      </p:sp>
      <p:sp>
        <p:nvSpPr>
          <p:cNvPr id="26644" name="Text Box 20"/>
          <p:cNvSpPr txBox="1">
            <a:spLocks noChangeArrowheads="1"/>
          </p:cNvSpPr>
          <p:nvPr/>
        </p:nvSpPr>
        <p:spPr bwMode="auto">
          <a:xfrm>
            <a:off x="773723" y="1371600"/>
            <a:ext cx="7666892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defTabSz="762000">
              <a:spcBef>
                <a:spcPct val="50000"/>
              </a:spcBef>
            </a:pPr>
            <a:r>
              <a:rPr lang="en-GB"/>
              <a:t>FSP model of a traffic light :</a:t>
            </a:r>
          </a:p>
        </p:txBody>
      </p:sp>
      <p:sp>
        <p:nvSpPr>
          <p:cNvPr id="26646" name="Text Box 22"/>
          <p:cNvSpPr txBox="1">
            <a:spLocks noChangeArrowheads="1"/>
          </p:cNvSpPr>
          <p:nvPr/>
        </p:nvSpPr>
        <p:spPr bwMode="auto">
          <a:xfrm>
            <a:off x="1055077" y="5562600"/>
            <a:ext cx="8088923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defTabSz="762000">
              <a:spcAft>
                <a:spcPts val="1200"/>
              </a:spcAft>
            </a:pPr>
            <a:r>
              <a:rPr lang="en-GB" b="1">
                <a:latin typeface="Courier New" pitchFamily="49" charset="0"/>
              </a:rPr>
              <a:t>red</a:t>
            </a:r>
            <a:r>
              <a:rPr lang="en-GB" b="1" noProof="1">
                <a:latin typeface="Courier New" pitchFamily="49" charset="0"/>
                <a:sym typeface="Wingdings" pitchFamily="2" charset="2"/>
              </a:rPr>
              <a:t></a:t>
            </a:r>
            <a:r>
              <a:rPr lang="en-GB" b="1">
                <a:latin typeface="Courier New" pitchFamily="49" charset="0"/>
              </a:rPr>
              <a:t>orange</a:t>
            </a:r>
            <a:r>
              <a:rPr lang="en-GB" b="1" noProof="1">
                <a:latin typeface="Courier New" pitchFamily="49" charset="0"/>
                <a:sym typeface="Wingdings" pitchFamily="2" charset="2"/>
              </a:rPr>
              <a:t></a:t>
            </a:r>
            <a:r>
              <a:rPr lang="en-GB" b="1">
                <a:latin typeface="Courier New" pitchFamily="49" charset="0"/>
              </a:rPr>
              <a:t>green</a:t>
            </a:r>
            <a:r>
              <a:rPr lang="en-GB" b="1" noProof="1">
                <a:latin typeface="Courier New" pitchFamily="49" charset="0"/>
                <a:sym typeface="Wingdings" pitchFamily="2" charset="2"/>
              </a:rPr>
              <a:t></a:t>
            </a:r>
            <a:r>
              <a:rPr lang="en-GB" b="1">
                <a:latin typeface="Courier New" pitchFamily="49" charset="0"/>
              </a:rPr>
              <a:t>orange</a:t>
            </a:r>
            <a:r>
              <a:rPr lang="en-GB" b="1" noProof="1">
                <a:latin typeface="Courier New" pitchFamily="49" charset="0"/>
                <a:sym typeface="Wingdings" pitchFamily="2" charset="2"/>
              </a:rPr>
              <a:t></a:t>
            </a:r>
            <a:r>
              <a:rPr lang="en-GB" b="1">
                <a:latin typeface="Courier New" pitchFamily="49" charset="0"/>
              </a:rPr>
              <a:t>red</a:t>
            </a:r>
            <a:r>
              <a:rPr lang="en-GB" b="1" noProof="1">
                <a:latin typeface="Courier New" pitchFamily="49" charset="0"/>
                <a:sym typeface="Wingdings" pitchFamily="2" charset="2"/>
              </a:rPr>
              <a:t></a:t>
            </a:r>
            <a:r>
              <a:rPr lang="en-GB" b="1">
                <a:latin typeface="Courier New" pitchFamily="49" charset="0"/>
              </a:rPr>
              <a:t>orange</a:t>
            </a:r>
            <a:r>
              <a:rPr lang="en-GB" b="1" noProof="1">
                <a:latin typeface="Courier New" pitchFamily="49" charset="0"/>
                <a:sym typeface="Wingdings" pitchFamily="2" charset="2"/>
              </a:rPr>
              <a:t></a:t>
            </a:r>
            <a:r>
              <a:rPr lang="en-GB" b="1">
                <a:latin typeface="Courier New" pitchFamily="49" charset="0"/>
              </a:rPr>
              <a:t>green …</a:t>
            </a:r>
            <a:endParaRPr lang="en-GB" sz="2000" b="1"/>
          </a:p>
        </p:txBody>
      </p:sp>
      <p:pic>
        <p:nvPicPr>
          <p:cNvPr id="26649" name="Picture 25" descr="figure2-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65231" y="3517900"/>
            <a:ext cx="5350120" cy="1968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Referências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FSP</a:t>
            </a:r>
          </a:p>
          <a:p>
            <a:pPr lvl="1"/>
            <a:r>
              <a:rPr lang="en-US" dirty="0" smtClean="0"/>
              <a:t>http://www.doc.ic.ac.uk/~jnm/LTSdocumention/FSP-notation.html</a:t>
            </a:r>
          </a:p>
          <a:p>
            <a:r>
              <a:rPr lang="en-US" dirty="0" smtClean="0"/>
              <a:t>LTSA - http://www.doc.ic.ac.uk/ltsa/</a:t>
            </a:r>
          </a:p>
          <a:p>
            <a:pPr lvl="1"/>
            <a:r>
              <a:rPr lang="en-US" dirty="0" smtClean="0"/>
              <a:t>Applet</a:t>
            </a:r>
          </a:p>
          <a:p>
            <a:pPr lvl="2"/>
            <a:r>
              <a:rPr lang="en-US" dirty="0" smtClean="0"/>
              <a:t>http://www.doc.ic.ac.uk/~jnm/book/ltsa/LTSA_applet.html</a:t>
            </a:r>
          </a:p>
          <a:p>
            <a:pPr lvl="1"/>
            <a:r>
              <a:rPr lang="en-US" dirty="0" smtClean="0"/>
              <a:t>Eclipse </a:t>
            </a:r>
            <a:r>
              <a:rPr lang="en-US" dirty="0" err="1" smtClean="0"/>
              <a:t>Plugin</a:t>
            </a:r>
            <a:r>
              <a:rPr lang="en-US" dirty="0" smtClean="0"/>
              <a:t> - http://www.doc.ic.ac.uk/ltsa/eclipse/</a:t>
            </a:r>
          </a:p>
          <a:p>
            <a:pPr lvl="2"/>
            <a:r>
              <a:rPr lang="en-US" dirty="0" err="1" smtClean="0"/>
              <a:t>Instalação</a:t>
            </a:r>
            <a:r>
              <a:rPr lang="en-US" dirty="0" smtClean="0"/>
              <a:t> - http://www.doc.ic.ac.uk/ltsa/eclipse/install</a:t>
            </a:r>
          </a:p>
          <a:p>
            <a:pPr lvl="1"/>
            <a:r>
              <a:rPr lang="en-US" dirty="0" err="1" smtClean="0"/>
              <a:t>SceneBeans</a:t>
            </a:r>
            <a:endParaRPr lang="en-US" dirty="0" smtClean="0"/>
          </a:p>
          <a:p>
            <a:pPr lvl="2"/>
            <a:r>
              <a:rPr lang="en-US" dirty="0" smtClean="0"/>
              <a:t>http://www-dse.doc.ic.ac.uk/Software/SceneBeans/</a:t>
            </a:r>
          </a:p>
          <a:p>
            <a:r>
              <a:rPr lang="en-US" b="1" dirty="0" smtClean="0"/>
              <a:t>http://www.doc.ic.ac.uk/~jnm/book/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CSP</a:t>
            </a:r>
            <a:endParaRPr lang="en-US" dirty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Álgebra</a:t>
            </a:r>
            <a:r>
              <a:rPr lang="en-US" dirty="0" smtClean="0"/>
              <a:t> de </a:t>
            </a:r>
            <a:r>
              <a:rPr lang="en-US" dirty="0" err="1" smtClean="0"/>
              <a:t>Processos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CSP</a:t>
            </a:r>
            <a:endParaRPr lang="pt-BR" smtClean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Notação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modelar</a:t>
            </a:r>
            <a:r>
              <a:rPr lang="en-US" dirty="0" smtClean="0"/>
              <a:t> </a:t>
            </a:r>
            <a:r>
              <a:rPr lang="en-US" dirty="0" err="1" smtClean="0"/>
              <a:t>sistemas</a:t>
            </a:r>
            <a:r>
              <a:rPr lang="en-US" dirty="0" smtClean="0"/>
              <a:t> </a:t>
            </a:r>
            <a:r>
              <a:rPr lang="en-US" dirty="0" err="1" smtClean="0"/>
              <a:t>concorrentes</a:t>
            </a:r>
            <a:endParaRPr lang="en-US" dirty="0" smtClean="0"/>
          </a:p>
          <a:p>
            <a:r>
              <a:rPr lang="en-US" dirty="0" smtClean="0"/>
              <a:t>Alto </a:t>
            </a:r>
            <a:r>
              <a:rPr lang="en-US" dirty="0" err="1" smtClean="0"/>
              <a:t>nível</a:t>
            </a:r>
            <a:r>
              <a:rPr lang="en-US" dirty="0" smtClean="0"/>
              <a:t> de </a:t>
            </a:r>
            <a:r>
              <a:rPr lang="en-US" dirty="0" err="1" smtClean="0"/>
              <a:t>abstração</a:t>
            </a:r>
            <a:endParaRPr lang="en-US" dirty="0" smtClean="0"/>
          </a:p>
          <a:p>
            <a:pPr lvl="1"/>
            <a:r>
              <a:rPr lang="en-US" dirty="0" err="1" smtClean="0"/>
              <a:t>Comunicação</a:t>
            </a:r>
            <a:r>
              <a:rPr lang="en-US" dirty="0" smtClean="0"/>
              <a:t> via </a:t>
            </a:r>
            <a:r>
              <a:rPr lang="en-US" dirty="0" err="1" smtClean="0"/>
              <a:t>passagem</a:t>
            </a:r>
            <a:r>
              <a:rPr lang="en-US" dirty="0" smtClean="0"/>
              <a:t> de </a:t>
            </a:r>
            <a:r>
              <a:rPr lang="en-US" dirty="0" err="1" smtClean="0"/>
              <a:t>mensagens</a:t>
            </a:r>
            <a:endParaRPr lang="en-US" dirty="0" smtClean="0"/>
          </a:p>
          <a:p>
            <a:pPr lvl="1"/>
            <a:r>
              <a:rPr lang="en-US" dirty="0" err="1" smtClean="0"/>
              <a:t>Vários</a:t>
            </a:r>
            <a:r>
              <a:rPr lang="en-US" dirty="0" smtClean="0"/>
              <a:t> </a:t>
            </a:r>
            <a:r>
              <a:rPr lang="en-US" dirty="0" err="1" smtClean="0"/>
              <a:t>operadores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b="1" dirty="0" err="1" smtClean="0"/>
              <a:t>compor</a:t>
            </a:r>
            <a:r>
              <a:rPr lang="en-US" dirty="0" smtClean="0"/>
              <a:t> </a:t>
            </a:r>
            <a:r>
              <a:rPr lang="en-US" dirty="0" err="1" smtClean="0"/>
              <a:t>processos</a:t>
            </a:r>
            <a:endParaRPr lang="en-US" dirty="0" smtClean="0"/>
          </a:p>
          <a:p>
            <a:r>
              <a:rPr lang="en-US" dirty="0" err="1" smtClean="0"/>
              <a:t>Ferramentas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analisar</a:t>
            </a:r>
            <a:r>
              <a:rPr lang="en-US" dirty="0" smtClean="0"/>
              <a:t> </a:t>
            </a:r>
            <a:r>
              <a:rPr lang="en-US" dirty="0" err="1" smtClean="0"/>
              <a:t>propriedades</a:t>
            </a:r>
            <a:r>
              <a:rPr lang="en-US" dirty="0" smtClean="0"/>
              <a:t> </a:t>
            </a:r>
            <a:r>
              <a:rPr lang="en-US" dirty="0" err="1" smtClean="0"/>
              <a:t>automaticamente</a:t>
            </a:r>
            <a:endParaRPr lang="en-US" dirty="0" smtClean="0"/>
          </a:p>
          <a:p>
            <a:pPr lvl="1"/>
            <a:r>
              <a:rPr lang="en-US" dirty="0" smtClean="0"/>
              <a:t>Ex: FDR, PAT</a:t>
            </a:r>
          </a:p>
          <a:p>
            <a:r>
              <a:rPr lang="en-US" dirty="0" err="1" smtClean="0"/>
              <a:t>Possui</a:t>
            </a:r>
            <a:r>
              <a:rPr lang="en-US" dirty="0" smtClean="0"/>
              <a:t> </a:t>
            </a:r>
            <a:r>
              <a:rPr lang="en-US" dirty="0" err="1" smtClean="0"/>
              <a:t>bibliotecas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Java</a:t>
            </a:r>
          </a:p>
          <a:p>
            <a:pPr lvl="1"/>
            <a:r>
              <a:rPr lang="en-US" dirty="0" smtClean="0"/>
              <a:t>Ex: JCSP</a:t>
            </a:r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CSP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300"/>
              </a:spcBef>
              <a:spcAft>
                <a:spcPts val="300"/>
              </a:spcAft>
            </a:pPr>
            <a:r>
              <a:rPr kumimoji="0" lang="en-US" dirty="0" smtClean="0"/>
              <a:t>A simple </a:t>
            </a:r>
            <a:r>
              <a:rPr kumimoji="0" lang="en-US" dirty="0"/>
              <a:t>programming language designed for multiprocessor machines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kumimoji="0" lang="en-US" dirty="0"/>
              <a:t>Its key feature is its  reliance on </a:t>
            </a:r>
            <a:r>
              <a:rPr kumimoji="0" lang="en-US" b="1" dirty="0"/>
              <a:t>non-buffered</a:t>
            </a:r>
            <a:r>
              <a:rPr kumimoji="0" lang="en-US" dirty="0"/>
              <a:t> message passing with </a:t>
            </a:r>
            <a:r>
              <a:rPr kumimoji="0" lang="en-US" b="1" dirty="0"/>
              <a:t>explicit naming</a:t>
            </a:r>
            <a:r>
              <a:rPr kumimoji="0" lang="en-US" dirty="0"/>
              <a:t> of source and destination processes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kumimoji="0" lang="en-US" dirty="0"/>
              <a:t>CSP uses </a:t>
            </a:r>
            <a:r>
              <a:rPr kumimoji="0" lang="en-US" b="1" dirty="0"/>
              <a:t>guarded commands</a:t>
            </a:r>
            <a:r>
              <a:rPr kumimoji="0" lang="en-US" dirty="0"/>
              <a:t> to let processes wait for messages coming from different </a:t>
            </a:r>
            <a:r>
              <a:rPr kumimoji="0" lang="en-US" dirty="0" smtClean="0"/>
              <a:t>sources</a:t>
            </a:r>
            <a:endParaRPr kumimoji="0"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Model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300"/>
              </a:spcBef>
              <a:spcAft>
                <a:spcPts val="300"/>
              </a:spcAft>
            </a:pPr>
            <a:r>
              <a:rPr kumimoji="0" lang="en-US"/>
              <a:t>Each process runs on its own processor 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kumimoji="0" lang="en-US"/>
              <a:t>All communications between concurrent processes are made through message passing.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kumimoji="0" lang="en-US"/>
              <a:t>CSP relies on the most primitive message passing mechanism:</a:t>
            </a:r>
          </a:p>
          <a:p>
            <a:pPr lvl="1">
              <a:spcBef>
                <a:spcPts val="300"/>
              </a:spcBef>
              <a:spcAft>
                <a:spcPts val="300"/>
              </a:spcAft>
            </a:pPr>
            <a:r>
              <a:rPr kumimoji="0" lang="en-US"/>
              <a:t>Non-buffered sends and receives</a:t>
            </a:r>
          </a:p>
          <a:p>
            <a:pPr lvl="1">
              <a:spcBef>
                <a:spcPts val="300"/>
              </a:spcBef>
              <a:spcAft>
                <a:spcPts val="300"/>
              </a:spcAft>
            </a:pPr>
            <a:r>
              <a:rPr kumimoji="0" lang="en-US"/>
              <a:t>Explicit naming of source and destination processes  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ProBE (Animador de CSP)</a:t>
            </a:r>
            <a:endParaRPr lang="en-US" smtClean="0"/>
          </a:p>
        </p:txBody>
      </p:sp>
      <p:pic>
        <p:nvPicPr>
          <p:cNvPr id="26627" name="Picture 4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250825" y="2060575"/>
            <a:ext cx="3333750" cy="4248150"/>
          </a:xfrm>
          <a:noFill/>
        </p:spPr>
      </p:pic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684213" y="2230438"/>
            <a:ext cx="8262937" cy="4113212"/>
            <a:chOff x="431" y="1405"/>
            <a:chExt cx="5205" cy="2591"/>
          </a:xfrm>
        </p:grpSpPr>
        <p:pic>
          <p:nvPicPr>
            <p:cNvPr id="26629" name="Picture 7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971" y="1405"/>
              <a:ext cx="2665" cy="25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6630" name="Line 9"/>
            <p:cNvSpPr>
              <a:spLocks noChangeShapeType="1"/>
            </p:cNvSpPr>
            <p:nvPr/>
          </p:nvSpPr>
          <p:spPr bwMode="auto">
            <a:xfrm flipV="1">
              <a:off x="431" y="2069"/>
              <a:ext cx="2494" cy="1543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prstDash val="dash"/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FDR (Analisador de CSP)</a:t>
            </a:r>
            <a:endParaRPr lang="en-US" smtClean="0"/>
          </a:p>
        </p:txBody>
      </p:sp>
      <p:pic>
        <p:nvPicPr>
          <p:cNvPr id="27651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258888" y="1773238"/>
            <a:ext cx="6626225" cy="49911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Conceitos Fundamentais</a:t>
            </a:r>
          </a:p>
        </p:txBody>
      </p:sp>
      <p:sp>
        <p:nvSpPr>
          <p:cNvPr id="717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v-SE" smtClean="0"/>
              <a:t>Programa concorrente</a:t>
            </a:r>
          </a:p>
          <a:p>
            <a:pPr lvl="1" eaLnBrk="1" hangingPunct="1"/>
            <a:r>
              <a:rPr lang="en-GB" smtClean="0"/>
              <a:t>2 ou mais fluxos (</a:t>
            </a:r>
            <a:r>
              <a:rPr lang="en-GB" smtClean="0">
                <a:solidFill>
                  <a:srgbClr val="FF0000"/>
                </a:solidFill>
              </a:rPr>
              <a:t>processos</a:t>
            </a:r>
            <a:r>
              <a:rPr lang="en-GB" smtClean="0"/>
              <a:t>) executam simultaneamente para realizar uma tarefa</a:t>
            </a:r>
          </a:p>
          <a:p>
            <a:pPr eaLnBrk="1" hangingPunct="1"/>
            <a:r>
              <a:rPr lang="en-GB" smtClean="0"/>
              <a:t>Processo</a:t>
            </a:r>
          </a:p>
          <a:p>
            <a:pPr lvl="1" eaLnBrk="1" hangingPunct="1"/>
            <a:r>
              <a:rPr lang="en-GB" smtClean="0"/>
              <a:t>É um programa seqüencial (lista de comandos executados em sequencia)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JCSP</a:t>
            </a:r>
            <a:endParaRPr lang="pt-BR" smtClean="0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Biblioteca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Java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suporta</a:t>
            </a:r>
            <a:r>
              <a:rPr lang="en-US" dirty="0" smtClean="0"/>
              <a:t> (</a:t>
            </a:r>
            <a:r>
              <a:rPr lang="en-US" dirty="0" err="1" smtClean="0"/>
              <a:t>subconjunto</a:t>
            </a:r>
            <a:r>
              <a:rPr lang="en-US" dirty="0" smtClean="0"/>
              <a:t>) de CSP</a:t>
            </a:r>
          </a:p>
          <a:p>
            <a:r>
              <a:rPr lang="en-US" dirty="0" err="1" smtClean="0"/>
              <a:t>Programação</a:t>
            </a:r>
            <a:r>
              <a:rPr lang="en-US" dirty="0" smtClean="0"/>
              <a:t> </a:t>
            </a:r>
            <a:r>
              <a:rPr lang="en-US" dirty="0" err="1" smtClean="0"/>
              <a:t>concorrente</a:t>
            </a:r>
            <a:r>
              <a:rPr lang="en-US" dirty="0" smtClean="0"/>
              <a:t> com </a:t>
            </a:r>
            <a:r>
              <a:rPr lang="en-US" dirty="0" err="1" smtClean="0"/>
              <a:t>passagem</a:t>
            </a:r>
            <a:r>
              <a:rPr lang="en-US" dirty="0" smtClean="0"/>
              <a:t> de </a:t>
            </a:r>
            <a:r>
              <a:rPr lang="en-US" dirty="0" err="1" smtClean="0"/>
              <a:t>mensagens</a:t>
            </a:r>
            <a:endParaRPr lang="en-US" dirty="0" smtClean="0"/>
          </a:p>
          <a:p>
            <a:r>
              <a:rPr lang="en-US" dirty="0" err="1" smtClean="0"/>
              <a:t>Possível</a:t>
            </a:r>
            <a:r>
              <a:rPr lang="en-US" dirty="0" smtClean="0"/>
              <a:t> </a:t>
            </a:r>
            <a:r>
              <a:rPr lang="en-US" dirty="0" err="1" smtClean="0"/>
              <a:t>usar</a:t>
            </a:r>
            <a:r>
              <a:rPr lang="en-US" dirty="0" smtClean="0"/>
              <a:t> </a:t>
            </a:r>
            <a:r>
              <a:rPr lang="en-US" dirty="0" err="1" smtClean="0"/>
              <a:t>memória</a:t>
            </a:r>
            <a:r>
              <a:rPr lang="en-US" dirty="0" smtClean="0"/>
              <a:t> </a:t>
            </a:r>
            <a:r>
              <a:rPr lang="en-US" dirty="0" err="1" smtClean="0"/>
              <a:t>compartilhada</a:t>
            </a:r>
            <a:r>
              <a:rPr lang="en-US" dirty="0" smtClean="0"/>
              <a:t> (</a:t>
            </a:r>
            <a:r>
              <a:rPr lang="en-US" dirty="0" err="1" smtClean="0"/>
              <a:t>mas</a:t>
            </a:r>
            <a:r>
              <a:rPr lang="en-US" dirty="0" smtClean="0"/>
              <a:t> </a:t>
            </a:r>
            <a:r>
              <a:rPr lang="en-US" dirty="0" err="1" smtClean="0"/>
              <a:t>desaconselhável</a:t>
            </a:r>
            <a:r>
              <a:rPr lang="en-US" dirty="0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CSP</a:t>
            </a:r>
            <a:endParaRPr lang="en-US" dirty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Notação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Escolhas</a:t>
            </a:r>
            <a:endParaRPr lang="pt-BR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Em CSP temos vários tipos de operadores de escolha</a:t>
            </a:r>
          </a:p>
          <a:p>
            <a:pPr lvl="1" eaLnBrk="1" hangingPunct="1"/>
            <a:r>
              <a:rPr lang="en-US" smtClean="0"/>
              <a:t>P [] Q (Escolha determinística)</a:t>
            </a:r>
          </a:p>
          <a:p>
            <a:pPr lvl="1" eaLnBrk="1" hangingPunct="1"/>
            <a:r>
              <a:rPr lang="en-US" smtClean="0"/>
              <a:t>P |~| Q (Escolha não-determinística)</a:t>
            </a:r>
          </a:p>
          <a:p>
            <a:pPr lvl="1" eaLnBrk="1" hangingPunct="1"/>
            <a:r>
              <a:rPr lang="en-US" smtClean="0">
                <a:solidFill>
                  <a:srgbClr val="FF0000"/>
                </a:solidFill>
              </a:rPr>
              <a:t>if b then P else Q (Escolha condicional)</a:t>
            </a:r>
          </a:p>
          <a:p>
            <a:pPr lvl="1" eaLnBrk="1" hangingPunct="1"/>
            <a:r>
              <a:rPr lang="en-US" smtClean="0">
                <a:solidFill>
                  <a:srgbClr val="FF0000"/>
                </a:solidFill>
              </a:rPr>
              <a:t>b &amp; P (guarda)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Estado de um processo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Na prática, dificilmente um processo não precisará da noção de estado</a:t>
            </a:r>
          </a:p>
          <a:p>
            <a:r>
              <a:rPr lang="en-US" smtClean="0"/>
              <a:t>Por exemplo: controlar a evolução do conteúdo de uma fila, pilha, etc.</a:t>
            </a:r>
          </a:p>
          <a:p>
            <a:r>
              <a:rPr lang="en-US" smtClean="0"/>
              <a:t>Em CSP, estado pode ser capturado através de parâmetros em processos</a:t>
            </a:r>
          </a:p>
          <a:p>
            <a:r>
              <a:rPr lang="en-US" smtClean="0"/>
              <a:t>P(S) = 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Estado de um processo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Um processo com parâmetros é semelhante a uma classe</a:t>
            </a:r>
          </a:p>
          <a:p>
            <a:r>
              <a:rPr lang="en-US" smtClean="0"/>
              <a:t>Para usar é preciso “criar uma instância”</a:t>
            </a:r>
          </a:p>
          <a:p>
            <a:r>
              <a:rPr lang="en-US" smtClean="0"/>
              <a:t>Ou seja, atribuir valores iniciais aos parâmetros</a:t>
            </a:r>
          </a:p>
          <a:p>
            <a:pPr lvl="1"/>
            <a:r>
              <a:rPr lang="en-US" smtClean="0"/>
              <a:t>P(0) ou Q(true)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Tipos usados em estados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CSP dispõe de alguns tipos simples:</a:t>
            </a:r>
          </a:p>
          <a:p>
            <a:pPr lvl="1"/>
            <a:r>
              <a:rPr lang="en-US" smtClean="0"/>
              <a:t>Básicos: inteiros (Int) e booleanos (Bool)</a:t>
            </a:r>
          </a:p>
          <a:p>
            <a:pPr lvl="1"/>
            <a:r>
              <a:rPr lang="en-US" smtClean="0"/>
              <a:t>Tuplas: (x, y, z)</a:t>
            </a:r>
          </a:p>
          <a:p>
            <a:pPr lvl="1"/>
            <a:r>
              <a:rPr lang="en-US" smtClean="0"/>
              <a:t>Conjuntos: { 1, 2, 3 } ou { x | x &lt;- T }</a:t>
            </a:r>
          </a:p>
          <a:p>
            <a:pPr lvl="1"/>
            <a:r>
              <a:rPr lang="en-US" smtClean="0"/>
              <a:t>Seqüências: </a:t>
            </a:r>
            <a:r>
              <a:rPr lang="en-US" smtClean="0">
                <a:sym typeface="Symbol" pitchFamily="18" charset="2"/>
              </a:rPr>
              <a:t></a:t>
            </a:r>
            <a:r>
              <a:rPr lang="en-US" smtClean="0"/>
              <a:t> 1, 2, 3 </a:t>
            </a:r>
            <a:r>
              <a:rPr lang="en-US" smtClean="0">
                <a:sym typeface="Symbol" pitchFamily="18" charset="2"/>
              </a:rPr>
              <a:t></a:t>
            </a:r>
            <a:r>
              <a:rPr lang="en-US" smtClean="0"/>
              <a:t> ou </a:t>
            </a:r>
            <a:r>
              <a:rPr lang="en-US" smtClean="0">
                <a:sym typeface="Symbol" pitchFamily="18" charset="2"/>
              </a:rPr>
              <a:t></a:t>
            </a:r>
            <a:r>
              <a:rPr lang="en-US" smtClean="0"/>
              <a:t> x | x &lt;- T </a:t>
            </a:r>
            <a:r>
              <a:rPr lang="en-US" smtClean="0">
                <a:sym typeface="Symbol" pitchFamily="18" charset="2"/>
              </a:rPr>
              <a:t></a:t>
            </a:r>
          </a:p>
          <a:p>
            <a:pPr lvl="1"/>
            <a:r>
              <a:rPr lang="en-US" smtClean="0">
                <a:sym typeface="Symbol" pitchFamily="18" charset="2"/>
              </a:rPr>
              <a:t>Enumerações: datatype T = A | B</a:t>
            </a:r>
          </a:p>
          <a:p>
            <a:pPr lvl="1"/>
            <a:r>
              <a:rPr lang="en-US" smtClean="0">
                <a:sym typeface="Symbol" pitchFamily="18" charset="2"/>
              </a:rPr>
              <a:t>Abreviação: nametype Nat = { x | x &lt;- Int, x &gt;= 0}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Operações sobre tipos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>
                <a:sym typeface="Symbol" pitchFamily="18" charset="2"/>
              </a:rPr>
              <a:t>Cada tipo tem operações disponíveis</a:t>
            </a:r>
          </a:p>
          <a:p>
            <a:pPr lvl="1"/>
            <a:r>
              <a:rPr lang="en-US" smtClean="0">
                <a:sym typeface="Symbol" pitchFamily="18" charset="2"/>
              </a:rPr>
              <a:t>first(x, y) = x</a:t>
            </a:r>
          </a:p>
          <a:p>
            <a:pPr lvl="1"/>
            <a:r>
              <a:rPr lang="en-US" smtClean="0">
                <a:sym typeface="Symbol" pitchFamily="18" charset="2"/>
              </a:rPr>
              <a:t>head(</a:t>
            </a:r>
            <a:r>
              <a:rPr lang="en-US" smtClean="0"/>
              <a:t> 1, 2, 3 </a:t>
            </a:r>
            <a:r>
              <a:rPr lang="en-US" smtClean="0">
                <a:sym typeface="Symbol" pitchFamily="18" charset="2"/>
              </a:rPr>
              <a:t>) = 1</a:t>
            </a:r>
            <a:endParaRPr lang="en-US" smtClean="0"/>
          </a:p>
          <a:p>
            <a:pPr lvl="1"/>
            <a:r>
              <a:rPr lang="en-US" smtClean="0"/>
              <a:t>tail(</a:t>
            </a:r>
            <a:r>
              <a:rPr lang="en-US" smtClean="0">
                <a:sym typeface="Symbol" pitchFamily="18" charset="2"/>
              </a:rPr>
              <a:t></a:t>
            </a:r>
            <a:r>
              <a:rPr lang="en-US" smtClean="0"/>
              <a:t> 1, 2, 3 </a:t>
            </a:r>
            <a:r>
              <a:rPr lang="en-US" smtClean="0">
                <a:sym typeface="Symbol" pitchFamily="18" charset="2"/>
              </a:rPr>
              <a:t></a:t>
            </a:r>
            <a:r>
              <a:rPr lang="en-US" smtClean="0"/>
              <a:t>) = </a:t>
            </a:r>
            <a:r>
              <a:rPr lang="en-US" smtClean="0">
                <a:sym typeface="Symbol" pitchFamily="18" charset="2"/>
              </a:rPr>
              <a:t></a:t>
            </a:r>
            <a:r>
              <a:rPr lang="en-US" smtClean="0"/>
              <a:t> 2, 3 </a:t>
            </a:r>
            <a:r>
              <a:rPr lang="en-US" smtClean="0">
                <a:sym typeface="Symbol" pitchFamily="18" charset="2"/>
              </a:rPr>
              <a:t></a:t>
            </a:r>
          </a:p>
          <a:p>
            <a:pPr lvl="1"/>
            <a:r>
              <a:rPr lang="en-US" smtClean="0">
                <a:sym typeface="Symbol" pitchFamily="18" charset="2"/>
              </a:rPr>
              <a:t>union({0, 1}, {3}) = {0, 1, 3}</a:t>
            </a:r>
          </a:p>
          <a:p>
            <a:pPr lvl="1"/>
            <a:r>
              <a:rPr lang="en-US" smtClean="0">
                <a:sym typeface="Symbol" pitchFamily="18" charset="2"/>
              </a:rPr>
              <a:t>member(0, {0, 1}) = true</a:t>
            </a:r>
          </a:p>
          <a:p>
            <a:pPr lvl="1"/>
            <a:r>
              <a:rPr lang="en-US" smtClean="0">
                <a:sym typeface="Symbol" pitchFamily="18" charset="2"/>
              </a:rPr>
              <a:t>Etc.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Funções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As vezes é necessário definir funções para manipular estruturas específicas</a:t>
            </a:r>
          </a:p>
          <a:p>
            <a:r>
              <a:rPr lang="en-US" smtClean="0"/>
              <a:t>Por exemplo</a:t>
            </a:r>
          </a:p>
          <a:p>
            <a:pPr lvl="1"/>
            <a:r>
              <a:rPr lang="en-US" smtClean="0"/>
              <a:t>first3(x, y, z) = x</a:t>
            </a:r>
          </a:p>
          <a:p>
            <a:pPr lvl="1"/>
            <a:r>
              <a:rPr lang="en-US" smtClean="0"/>
              <a:t>midd3(x, y, z) = y</a:t>
            </a:r>
          </a:p>
          <a:p>
            <a:r>
              <a:rPr lang="en-US" smtClean="0"/>
              <a:t>Mas antes de criar uma função é sempre bom ver disponibilidade…</a:t>
            </a: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1214636" y="3212976"/>
            <a:ext cx="7389812" cy="1071562"/>
            <a:chOff x="1643042" y="3672342"/>
            <a:chExt cx="7390015" cy="1071570"/>
          </a:xfrm>
        </p:grpSpPr>
        <p:sp>
          <p:nvSpPr>
            <p:cNvPr id="9221" name="Rounded Rectangle 3"/>
            <p:cNvSpPr>
              <a:spLocks noChangeArrowheads="1"/>
            </p:cNvSpPr>
            <p:nvPr/>
          </p:nvSpPr>
          <p:spPr bwMode="auto">
            <a:xfrm>
              <a:off x="1643042" y="3672342"/>
              <a:ext cx="3357586" cy="1071570"/>
            </a:xfrm>
            <a:prstGeom prst="roundRect">
              <a:avLst>
                <a:gd name="adj" fmla="val 16667"/>
              </a:avLst>
            </a:prstGeom>
            <a:noFill/>
            <a:ln w="9525" algn="ctr">
              <a:solidFill>
                <a:srgbClr val="FF3300"/>
              </a:solidFill>
              <a:prstDash val="dash"/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cxnSp>
          <p:nvCxnSpPr>
            <p:cNvPr id="9222" name="Straight Arrow Connector 5"/>
            <p:cNvCxnSpPr>
              <a:cxnSpLocks noChangeShapeType="1"/>
            </p:cNvCxnSpPr>
            <p:nvPr/>
          </p:nvCxnSpPr>
          <p:spPr bwMode="auto">
            <a:xfrm rot="10800000">
              <a:off x="5000628" y="4213229"/>
              <a:ext cx="1000132" cy="1588"/>
            </a:xfrm>
            <a:prstGeom prst="straightConnector1">
              <a:avLst/>
            </a:prstGeom>
            <a:noFill/>
            <a:ln w="9525" algn="ctr">
              <a:solidFill>
                <a:srgbClr val="FF3300"/>
              </a:solidFill>
              <a:prstDash val="dash"/>
              <a:round/>
              <a:headEnd/>
              <a:tailEnd type="arrow" w="med" len="med"/>
            </a:ln>
          </p:spPr>
        </p:cxnSp>
        <p:sp>
          <p:nvSpPr>
            <p:cNvPr id="9223" name="TextBox 6"/>
            <p:cNvSpPr txBox="1">
              <a:spLocks noChangeArrowheads="1"/>
            </p:cNvSpPr>
            <p:nvPr/>
          </p:nvSpPr>
          <p:spPr bwMode="auto">
            <a:xfrm>
              <a:off x="5929322" y="3886656"/>
              <a:ext cx="3103735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rgbClr val="FF0000"/>
                  </a:solidFill>
                </a:rPr>
                <a:t>Note o uso de casamento</a:t>
              </a:r>
            </a:p>
            <a:p>
              <a:r>
                <a:rPr lang="en-US" b="1">
                  <a:solidFill>
                    <a:srgbClr val="FF0000"/>
                  </a:solidFill>
                </a:rPr>
                <a:t>De padrões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Escolha condicional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Sejam P e Q dois processos e b uma expressão booleana. Então</a:t>
            </a:r>
          </a:p>
        </p:txBody>
      </p:sp>
      <p:sp>
        <p:nvSpPr>
          <p:cNvPr id="10244" name="TextBox 3"/>
          <p:cNvSpPr txBox="1">
            <a:spLocks noChangeArrowheads="1"/>
          </p:cNvSpPr>
          <p:nvPr/>
        </p:nvSpPr>
        <p:spPr bwMode="auto">
          <a:xfrm>
            <a:off x="3043238" y="3571875"/>
            <a:ext cx="3386137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5400"/>
              <a:t>if b then P</a:t>
            </a:r>
          </a:p>
          <a:p>
            <a:r>
              <a:rPr lang="en-US" sz="5400"/>
              <a:t>     else Q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LTS de escolha condicional</a:t>
            </a:r>
          </a:p>
        </p:txBody>
      </p:sp>
      <p:sp>
        <p:nvSpPr>
          <p:cNvPr id="11267" name="Oval 4"/>
          <p:cNvSpPr>
            <a:spLocks noChangeArrowheads="1"/>
          </p:cNvSpPr>
          <p:nvPr/>
        </p:nvSpPr>
        <p:spPr bwMode="auto">
          <a:xfrm>
            <a:off x="5580063" y="2990850"/>
            <a:ext cx="1008062" cy="1008063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68" name="Text Box 5"/>
          <p:cNvSpPr txBox="1">
            <a:spLocks noChangeArrowheads="1"/>
          </p:cNvSpPr>
          <p:nvPr/>
        </p:nvSpPr>
        <p:spPr bwMode="auto">
          <a:xfrm>
            <a:off x="5795963" y="2900363"/>
            <a:ext cx="646112" cy="1098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6600">
                <a:sym typeface="Symbol" pitchFamily="18" charset="2"/>
              </a:rPr>
              <a:t>P</a:t>
            </a:r>
          </a:p>
        </p:txBody>
      </p:sp>
      <p:sp>
        <p:nvSpPr>
          <p:cNvPr id="11269" name="Oval 6"/>
          <p:cNvSpPr>
            <a:spLocks noChangeArrowheads="1"/>
          </p:cNvSpPr>
          <p:nvPr/>
        </p:nvSpPr>
        <p:spPr bwMode="auto">
          <a:xfrm>
            <a:off x="2339975" y="4124325"/>
            <a:ext cx="1008063" cy="1008063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0" name="Line 7"/>
          <p:cNvSpPr>
            <a:spLocks noChangeShapeType="1"/>
          </p:cNvSpPr>
          <p:nvPr/>
        </p:nvSpPr>
        <p:spPr bwMode="auto">
          <a:xfrm flipV="1">
            <a:off x="3348038" y="3619500"/>
            <a:ext cx="2232025" cy="10080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1271" name="Text Box 8"/>
          <p:cNvSpPr txBox="1">
            <a:spLocks noChangeArrowheads="1"/>
          </p:cNvSpPr>
          <p:nvPr/>
        </p:nvSpPr>
        <p:spPr bwMode="auto">
          <a:xfrm>
            <a:off x="4094163" y="3332163"/>
            <a:ext cx="496887" cy="7699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400">
                <a:sym typeface="Symbol" pitchFamily="18" charset="2"/>
              </a:rPr>
              <a:t>b</a:t>
            </a:r>
            <a:endParaRPr lang="pt-BR" sz="4400">
              <a:sym typeface="Symbol" pitchFamily="18" charset="2"/>
            </a:endParaRPr>
          </a:p>
        </p:txBody>
      </p:sp>
      <p:sp>
        <p:nvSpPr>
          <p:cNvPr id="11272" name="Oval 9"/>
          <p:cNvSpPr>
            <a:spLocks noChangeArrowheads="1"/>
          </p:cNvSpPr>
          <p:nvPr/>
        </p:nvSpPr>
        <p:spPr bwMode="auto">
          <a:xfrm>
            <a:off x="5580063" y="5492750"/>
            <a:ext cx="1008062" cy="1008063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3" name="Text Box 10"/>
          <p:cNvSpPr txBox="1">
            <a:spLocks noChangeArrowheads="1"/>
          </p:cNvSpPr>
          <p:nvPr/>
        </p:nvSpPr>
        <p:spPr bwMode="auto">
          <a:xfrm>
            <a:off x="5680075" y="5348288"/>
            <a:ext cx="777875" cy="1098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6600">
                <a:sym typeface="Symbol" pitchFamily="18" charset="2"/>
              </a:rPr>
              <a:t>Q</a:t>
            </a:r>
            <a:endParaRPr lang="pt-BR" sz="6600">
              <a:sym typeface="Symbol" pitchFamily="18" charset="2"/>
            </a:endParaRPr>
          </a:p>
        </p:txBody>
      </p:sp>
      <p:sp>
        <p:nvSpPr>
          <p:cNvPr id="11274" name="Line 11"/>
          <p:cNvSpPr>
            <a:spLocks noChangeShapeType="1"/>
          </p:cNvSpPr>
          <p:nvPr/>
        </p:nvSpPr>
        <p:spPr bwMode="auto">
          <a:xfrm>
            <a:off x="3348038" y="4627563"/>
            <a:ext cx="2232025" cy="12969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1275" name="Text Box 12"/>
          <p:cNvSpPr txBox="1">
            <a:spLocks noChangeArrowheads="1"/>
          </p:cNvSpPr>
          <p:nvPr/>
        </p:nvSpPr>
        <p:spPr bwMode="auto">
          <a:xfrm>
            <a:off x="3567113" y="5143500"/>
            <a:ext cx="1076325" cy="7699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400">
                <a:sym typeface="Symbol" pitchFamily="18" charset="2"/>
              </a:rPr>
              <a:t> b</a:t>
            </a:r>
            <a:endParaRPr lang="pt-BR" sz="4400">
              <a:sym typeface="Symbol" pitchFamily="18" charset="2"/>
            </a:endParaRPr>
          </a:p>
        </p:txBody>
      </p:sp>
      <p:sp>
        <p:nvSpPr>
          <p:cNvPr id="11276" name="TextBox 12"/>
          <p:cNvSpPr txBox="1">
            <a:spLocks noChangeArrowheads="1"/>
          </p:cNvSpPr>
          <p:nvPr/>
        </p:nvSpPr>
        <p:spPr bwMode="auto">
          <a:xfrm>
            <a:off x="1143000" y="2000250"/>
            <a:ext cx="64389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/>
              <a:t>Seja S = if b then P else Q, então</a:t>
            </a:r>
          </a:p>
        </p:txBody>
      </p:sp>
      <p:sp>
        <p:nvSpPr>
          <p:cNvPr id="11277" name="Text Box 5"/>
          <p:cNvSpPr txBox="1">
            <a:spLocks noChangeArrowheads="1"/>
          </p:cNvSpPr>
          <p:nvPr/>
        </p:nvSpPr>
        <p:spPr bwMode="auto">
          <a:xfrm>
            <a:off x="2500313" y="4044950"/>
            <a:ext cx="655637" cy="11080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6600">
                <a:sym typeface="Symbol" pitchFamily="18" charset="2"/>
              </a:rPr>
              <a:t>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7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smtClean="0"/>
              <a:t>Programas Concorrentes</a:t>
            </a:r>
            <a:endParaRPr lang="en-GB" smtClean="0"/>
          </a:p>
        </p:txBody>
      </p:sp>
      <p:sp>
        <p:nvSpPr>
          <p:cNvPr id="8198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v-SE" sz="2800" smtClean="0"/>
              <a:t>Processos comunicam-se através de</a:t>
            </a:r>
          </a:p>
          <a:p>
            <a:pPr lvl="1" eaLnBrk="1" hangingPunct="1"/>
            <a:r>
              <a:rPr lang="en-GB" sz="2400" smtClean="0"/>
              <a:t>Variáveis compartilhadas</a:t>
            </a:r>
          </a:p>
          <a:p>
            <a:pPr lvl="1" eaLnBrk="1" hangingPunct="1"/>
            <a:r>
              <a:rPr lang="en-GB" sz="2400" smtClean="0"/>
              <a:t>Passagem de mensagens</a:t>
            </a:r>
          </a:p>
          <a:p>
            <a:pPr eaLnBrk="1" hangingPunct="1"/>
            <a:r>
              <a:rPr lang="en-GB" sz="2800" smtClean="0"/>
              <a:t>E sincronizam por</a:t>
            </a:r>
          </a:p>
          <a:p>
            <a:pPr lvl="1" eaLnBrk="1" hangingPunct="1"/>
            <a:r>
              <a:rPr lang="en-GB" sz="2400" smtClean="0"/>
              <a:t>Exclusão mútua</a:t>
            </a:r>
          </a:p>
          <a:p>
            <a:pPr lvl="2" eaLnBrk="1" hangingPunct="1"/>
            <a:r>
              <a:rPr lang="en-GB" sz="2000" smtClean="0"/>
              <a:t>Seções críticas não devem executar ao mesmo tempo</a:t>
            </a:r>
          </a:p>
          <a:p>
            <a:pPr lvl="1" eaLnBrk="1" hangingPunct="1"/>
            <a:r>
              <a:rPr lang="en-GB" sz="2400" smtClean="0"/>
              <a:t>Sincronização condicional</a:t>
            </a:r>
          </a:p>
          <a:p>
            <a:pPr lvl="2" eaLnBrk="1" hangingPunct="1"/>
            <a:r>
              <a:rPr lang="en-GB" sz="2000" smtClean="0"/>
              <a:t>Retarda um processo até uma dada condição ser satisfeita</a:t>
            </a:r>
          </a:p>
          <a:p>
            <a:pPr eaLnBrk="1" hangingPunct="1"/>
            <a:endParaRPr lang="en-GB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Escolha condicional: Buffer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channel in, out: {0, 1}</a:t>
            </a:r>
          </a:p>
          <a:p>
            <a:pPr>
              <a:buNone/>
            </a:pPr>
            <a:r>
              <a:rPr lang="en-US" dirty="0" smtClean="0"/>
              <a:t>Buffer(s) =	</a:t>
            </a:r>
            <a:r>
              <a:rPr lang="en-US" dirty="0" smtClean="0"/>
              <a:t>if </a:t>
            </a:r>
            <a:r>
              <a:rPr lang="en-US" dirty="0" smtClean="0"/>
              <a:t>s ==</a:t>
            </a:r>
            <a:r>
              <a:rPr lang="en-US" dirty="0" smtClean="0">
                <a:sym typeface="Symbol" pitchFamily="18" charset="2"/>
              </a:rPr>
              <a:t> </a:t>
            </a:r>
            <a:r>
              <a:rPr lang="en-US" dirty="0" smtClean="0"/>
              <a:t> </a:t>
            </a:r>
            <a:r>
              <a:rPr lang="en-US" dirty="0" smtClean="0">
                <a:sym typeface="Symbol" pitchFamily="18" charset="2"/>
              </a:rPr>
              <a:t> then 						</a:t>
            </a:r>
            <a:r>
              <a:rPr lang="en-US" dirty="0" smtClean="0">
                <a:sym typeface="Symbol" pitchFamily="18" charset="2"/>
              </a:rPr>
              <a:t>	</a:t>
            </a:r>
            <a:r>
              <a:rPr lang="en-US" dirty="0" err="1" smtClean="0">
                <a:sym typeface="Symbol" pitchFamily="18" charset="2"/>
              </a:rPr>
              <a:t>in?x</a:t>
            </a:r>
            <a:r>
              <a:rPr lang="en-US" dirty="0" smtClean="0">
                <a:sym typeface="Symbol" pitchFamily="18" charset="2"/>
              </a:rPr>
              <a:t> </a:t>
            </a:r>
            <a:r>
              <a:rPr lang="en-US" dirty="0" smtClean="0">
                <a:sym typeface="Symbol" pitchFamily="18" charset="2"/>
              </a:rPr>
              <a:t>-&gt; Buffer(s^  x</a:t>
            </a:r>
            <a:r>
              <a:rPr lang="en-US" dirty="0" smtClean="0"/>
              <a:t> </a:t>
            </a:r>
            <a:r>
              <a:rPr lang="en-US" dirty="0" smtClean="0">
                <a:sym typeface="Symbol" pitchFamily="18" charset="2"/>
              </a:rPr>
              <a:t></a:t>
            </a:r>
            <a:r>
              <a:rPr lang="en-US" dirty="0" smtClean="0">
                <a:sym typeface="Symbol" pitchFamily="18" charset="2"/>
              </a:rPr>
              <a:t>)</a:t>
            </a:r>
          </a:p>
          <a:p>
            <a:pPr>
              <a:buNone/>
            </a:pPr>
            <a:r>
              <a:rPr lang="en-US" dirty="0" smtClean="0">
                <a:sym typeface="Symbol" pitchFamily="18" charset="2"/>
              </a:rPr>
              <a:t>			else ( </a:t>
            </a:r>
            <a:r>
              <a:rPr lang="en-US" dirty="0" err="1" smtClean="0">
                <a:sym typeface="Symbol" pitchFamily="18" charset="2"/>
              </a:rPr>
              <a:t>in?x</a:t>
            </a:r>
            <a:r>
              <a:rPr lang="en-US" dirty="0" smtClean="0">
                <a:sym typeface="Symbol" pitchFamily="18" charset="2"/>
              </a:rPr>
              <a:t> -&gt; Buffer(s^  x</a:t>
            </a:r>
            <a:r>
              <a:rPr lang="en-US" dirty="0" smtClean="0"/>
              <a:t> </a:t>
            </a:r>
            <a:r>
              <a:rPr lang="en-US" dirty="0" smtClean="0">
                <a:sym typeface="Symbol" pitchFamily="18" charset="2"/>
              </a:rPr>
              <a:t>)				</a:t>
            </a:r>
            <a:r>
              <a:rPr lang="en-US" dirty="0" smtClean="0">
                <a:sym typeface="Symbol" pitchFamily="18" charset="2"/>
              </a:rPr>
              <a:t>	[] </a:t>
            </a:r>
            <a:r>
              <a:rPr lang="en-US" dirty="0" err="1" smtClean="0">
                <a:sym typeface="Symbol" pitchFamily="18" charset="2"/>
              </a:rPr>
              <a:t>out!head</a:t>
            </a:r>
            <a:r>
              <a:rPr lang="en-US" dirty="0" smtClean="0">
                <a:sym typeface="Symbol" pitchFamily="18" charset="2"/>
              </a:rPr>
              <a:t>(s) -&gt; 						Buffer(tail(s)) )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Casamento de padrões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Como CSP é </a:t>
            </a:r>
            <a:r>
              <a:rPr lang="en-US" dirty="0" err="1" smtClean="0"/>
              <a:t>equipada</a:t>
            </a:r>
            <a:r>
              <a:rPr lang="en-US" dirty="0" smtClean="0"/>
              <a:t> com </a:t>
            </a:r>
            <a:r>
              <a:rPr lang="en-US" dirty="0" err="1" smtClean="0"/>
              <a:t>uma</a:t>
            </a:r>
            <a:r>
              <a:rPr lang="en-US" dirty="0" smtClean="0"/>
              <a:t> </a:t>
            </a:r>
            <a:r>
              <a:rPr lang="en-US" dirty="0" err="1" smtClean="0"/>
              <a:t>linguagem</a:t>
            </a:r>
            <a:r>
              <a:rPr lang="en-US" dirty="0" smtClean="0"/>
              <a:t> </a:t>
            </a:r>
            <a:r>
              <a:rPr lang="en-US" dirty="0" err="1" smtClean="0"/>
              <a:t>funcional</a:t>
            </a:r>
            <a:r>
              <a:rPr lang="en-US" dirty="0" smtClean="0"/>
              <a:t>, </a:t>
            </a:r>
            <a:r>
              <a:rPr lang="en-US" dirty="0" err="1" smtClean="0"/>
              <a:t>também</a:t>
            </a:r>
            <a:r>
              <a:rPr lang="en-US" dirty="0" smtClean="0"/>
              <a:t> </a:t>
            </a:r>
            <a:r>
              <a:rPr lang="en-US" dirty="0" err="1" smtClean="0"/>
              <a:t>há</a:t>
            </a:r>
            <a:r>
              <a:rPr lang="en-US" dirty="0" smtClean="0"/>
              <a:t> </a:t>
            </a:r>
            <a:r>
              <a:rPr lang="en-US" dirty="0" err="1" smtClean="0"/>
              <a:t>suporte</a:t>
            </a:r>
            <a:r>
              <a:rPr lang="en-US" dirty="0" smtClean="0"/>
              <a:t> a </a:t>
            </a:r>
            <a:r>
              <a:rPr lang="en-US" dirty="0" err="1" smtClean="0"/>
              <a:t>casamento</a:t>
            </a:r>
            <a:r>
              <a:rPr lang="en-US" dirty="0" smtClean="0"/>
              <a:t> de </a:t>
            </a:r>
            <a:r>
              <a:rPr lang="en-US" dirty="0" err="1" smtClean="0"/>
              <a:t>padrões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processos</a:t>
            </a:r>
            <a:endParaRPr lang="en-US" dirty="0" smtClean="0"/>
          </a:p>
          <a:p>
            <a:r>
              <a:rPr lang="en-US" dirty="0" smtClean="0"/>
              <a:t>Buffer(</a:t>
            </a:r>
            <a:r>
              <a:rPr lang="en-US" dirty="0" smtClean="0">
                <a:sym typeface="Symbol" pitchFamily="18" charset="2"/>
              </a:rPr>
              <a:t></a:t>
            </a:r>
            <a:r>
              <a:rPr lang="en-US" dirty="0" smtClean="0"/>
              <a:t> </a:t>
            </a:r>
            <a:r>
              <a:rPr lang="en-US" dirty="0" smtClean="0">
                <a:sym typeface="Symbol" pitchFamily="18" charset="2"/>
              </a:rPr>
              <a:t></a:t>
            </a:r>
            <a:r>
              <a:rPr lang="en-US" dirty="0" smtClean="0"/>
              <a:t>) </a:t>
            </a:r>
            <a:r>
              <a:rPr lang="en-US" dirty="0" err="1" smtClean="0"/>
              <a:t>seria</a:t>
            </a:r>
            <a:r>
              <a:rPr lang="en-US" dirty="0" smtClean="0"/>
              <a:t> </a:t>
            </a:r>
            <a:r>
              <a:rPr lang="en-US" dirty="0" err="1" smtClean="0"/>
              <a:t>equivalente</a:t>
            </a:r>
            <a:r>
              <a:rPr lang="en-US" dirty="0" smtClean="0"/>
              <a:t> </a:t>
            </a:r>
            <a:r>
              <a:rPr lang="en-US" dirty="0" smtClean="0"/>
              <a:t>a</a:t>
            </a:r>
            <a:br>
              <a:rPr lang="en-US" dirty="0" smtClean="0"/>
            </a:br>
            <a:r>
              <a:rPr lang="en-US" dirty="0" smtClean="0"/>
              <a:t>Buffer(s</a:t>
            </a:r>
            <a:r>
              <a:rPr lang="en-US" dirty="0" smtClean="0"/>
              <a:t>) </a:t>
            </a:r>
            <a:r>
              <a:rPr lang="en-US" dirty="0" smtClean="0"/>
              <a:t>= if </a:t>
            </a:r>
            <a:r>
              <a:rPr lang="en-US" dirty="0" smtClean="0"/>
              <a:t>s ==</a:t>
            </a:r>
            <a:r>
              <a:rPr lang="en-US" dirty="0" smtClean="0">
                <a:sym typeface="Symbol" pitchFamily="18" charset="2"/>
              </a:rPr>
              <a:t> </a:t>
            </a:r>
            <a:r>
              <a:rPr lang="en-US" dirty="0" smtClean="0"/>
              <a:t> </a:t>
            </a:r>
            <a:r>
              <a:rPr lang="en-US" dirty="0" smtClean="0">
                <a:sym typeface="Symbol" pitchFamily="18" charset="2"/>
              </a:rPr>
              <a:t> then </a:t>
            </a:r>
            <a:r>
              <a:rPr lang="en-US" dirty="0" smtClean="0">
                <a:sym typeface="Symbol" pitchFamily="18" charset="2"/>
              </a:rPr>
              <a:t>…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Casamento de padrões: Buffer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channel in, out: {0, 1}</a:t>
            </a:r>
          </a:p>
          <a:p>
            <a:pPr>
              <a:buNone/>
            </a:pPr>
            <a:r>
              <a:rPr lang="en-US" dirty="0" smtClean="0"/>
              <a:t>Buffer(</a:t>
            </a:r>
            <a:r>
              <a:rPr lang="en-US" dirty="0" smtClean="0">
                <a:sym typeface="Symbol" pitchFamily="18" charset="2"/>
              </a:rPr>
              <a:t></a:t>
            </a:r>
            <a:r>
              <a:rPr lang="en-US" dirty="0" smtClean="0"/>
              <a:t> </a:t>
            </a:r>
            <a:r>
              <a:rPr lang="en-US" dirty="0" smtClean="0">
                <a:sym typeface="Symbol" pitchFamily="18" charset="2"/>
              </a:rPr>
              <a:t></a:t>
            </a:r>
            <a:r>
              <a:rPr lang="en-US" dirty="0" smtClean="0"/>
              <a:t>) =	</a:t>
            </a:r>
            <a:r>
              <a:rPr lang="en-US" dirty="0" err="1" smtClean="0">
                <a:sym typeface="Symbol" pitchFamily="18" charset="2"/>
              </a:rPr>
              <a:t>in?x</a:t>
            </a:r>
            <a:r>
              <a:rPr lang="en-US" dirty="0" smtClean="0">
                <a:sym typeface="Symbol" pitchFamily="18" charset="2"/>
              </a:rPr>
              <a:t> -&gt; Buffer(s^  x</a:t>
            </a:r>
            <a:r>
              <a:rPr lang="en-US" dirty="0" smtClean="0"/>
              <a:t> </a:t>
            </a:r>
            <a:r>
              <a:rPr lang="en-US" dirty="0" smtClean="0">
                <a:sym typeface="Symbol" pitchFamily="18" charset="2"/>
              </a:rPr>
              <a:t>)</a:t>
            </a:r>
          </a:p>
          <a:p>
            <a:pPr>
              <a:buNone/>
            </a:pPr>
            <a:r>
              <a:rPr lang="en-US" dirty="0" smtClean="0"/>
              <a:t>Buffer(</a:t>
            </a:r>
            <a:r>
              <a:rPr lang="en-US" dirty="0" smtClean="0">
                <a:sym typeface="Symbol" pitchFamily="18" charset="2"/>
              </a:rPr>
              <a:t> h</a:t>
            </a:r>
            <a:r>
              <a:rPr lang="en-US" dirty="0" smtClean="0"/>
              <a:t> </a:t>
            </a:r>
            <a:r>
              <a:rPr lang="en-US" dirty="0" smtClean="0">
                <a:sym typeface="Symbol" pitchFamily="18" charset="2"/>
              </a:rPr>
              <a:t>^t</a:t>
            </a:r>
            <a:r>
              <a:rPr lang="en-US" dirty="0" smtClean="0"/>
              <a:t>) </a:t>
            </a:r>
            <a:r>
              <a:rPr lang="en-US" dirty="0" smtClean="0"/>
              <a:t>=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>
                <a:sym typeface="Symbol" pitchFamily="18" charset="2"/>
              </a:rPr>
              <a:t>( </a:t>
            </a:r>
            <a:r>
              <a:rPr lang="en-US" dirty="0" err="1" smtClean="0">
                <a:sym typeface="Symbol" pitchFamily="18" charset="2"/>
              </a:rPr>
              <a:t>in?x</a:t>
            </a:r>
            <a:r>
              <a:rPr lang="en-US" dirty="0" smtClean="0">
                <a:sym typeface="Symbol" pitchFamily="18" charset="2"/>
              </a:rPr>
              <a:t> -&gt; Buffer(s^  x</a:t>
            </a:r>
            <a:r>
              <a:rPr lang="en-US" dirty="0" smtClean="0"/>
              <a:t> </a:t>
            </a:r>
            <a:r>
              <a:rPr lang="en-US" dirty="0" smtClean="0">
                <a:sym typeface="Symbol" pitchFamily="18" charset="2"/>
              </a:rPr>
              <a:t></a:t>
            </a:r>
            <a:r>
              <a:rPr lang="en-US" dirty="0" smtClean="0">
                <a:sym typeface="Symbol" pitchFamily="18" charset="2"/>
              </a:rPr>
              <a:t>)</a:t>
            </a:r>
          </a:p>
          <a:p>
            <a:pPr>
              <a:buNone/>
            </a:pPr>
            <a:r>
              <a:rPr lang="en-US" dirty="0" smtClean="0">
                <a:sym typeface="Symbol" pitchFamily="18" charset="2"/>
              </a:rPr>
              <a:t>	</a:t>
            </a:r>
            <a:r>
              <a:rPr lang="en-US" dirty="0" smtClean="0">
                <a:sym typeface="Symbol" pitchFamily="18" charset="2"/>
              </a:rPr>
              <a:t> </a:t>
            </a:r>
            <a:r>
              <a:rPr lang="en-US" dirty="0" smtClean="0">
                <a:sym typeface="Symbol" pitchFamily="18" charset="2"/>
              </a:rPr>
              <a:t> [] </a:t>
            </a:r>
            <a:r>
              <a:rPr lang="en-US" dirty="0" err="1" smtClean="0">
                <a:sym typeface="Symbol" pitchFamily="18" charset="2"/>
              </a:rPr>
              <a:t>out!h</a:t>
            </a:r>
            <a:r>
              <a:rPr lang="en-US" dirty="0" smtClean="0">
                <a:sym typeface="Symbol" pitchFamily="18" charset="2"/>
              </a:rPr>
              <a:t> -&gt; Buffer(t) )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Guarda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O processo guardado</a:t>
            </a:r>
          </a:p>
          <a:p>
            <a:pPr lvl="1"/>
            <a:r>
              <a:rPr lang="en-US" smtClean="0"/>
              <a:t>b &amp; P</a:t>
            </a:r>
          </a:p>
          <a:p>
            <a:r>
              <a:rPr lang="en-US" smtClean="0"/>
              <a:t>É equivalente a escolha condicional</a:t>
            </a:r>
          </a:p>
          <a:p>
            <a:pPr lvl="1"/>
            <a:r>
              <a:rPr lang="en-US" smtClean="0"/>
              <a:t>if b then P else STOP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LTS de guarda</a:t>
            </a:r>
          </a:p>
        </p:txBody>
      </p:sp>
      <p:sp>
        <p:nvSpPr>
          <p:cNvPr id="16387" name="Oval 4"/>
          <p:cNvSpPr>
            <a:spLocks noChangeArrowheads="1"/>
          </p:cNvSpPr>
          <p:nvPr/>
        </p:nvSpPr>
        <p:spPr bwMode="auto">
          <a:xfrm>
            <a:off x="5580063" y="2990850"/>
            <a:ext cx="1008062" cy="1008063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88" name="Text Box 5"/>
          <p:cNvSpPr txBox="1">
            <a:spLocks noChangeArrowheads="1"/>
          </p:cNvSpPr>
          <p:nvPr/>
        </p:nvSpPr>
        <p:spPr bwMode="auto">
          <a:xfrm>
            <a:off x="5795963" y="2900363"/>
            <a:ext cx="646112" cy="1098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6600">
                <a:sym typeface="Symbol" pitchFamily="18" charset="2"/>
              </a:rPr>
              <a:t>P</a:t>
            </a:r>
          </a:p>
        </p:txBody>
      </p:sp>
      <p:sp>
        <p:nvSpPr>
          <p:cNvPr id="16389" name="Oval 6"/>
          <p:cNvSpPr>
            <a:spLocks noChangeArrowheads="1"/>
          </p:cNvSpPr>
          <p:nvPr/>
        </p:nvSpPr>
        <p:spPr bwMode="auto">
          <a:xfrm>
            <a:off x="2339975" y="4124325"/>
            <a:ext cx="1008063" cy="1008063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0" name="Line 7"/>
          <p:cNvSpPr>
            <a:spLocks noChangeShapeType="1"/>
          </p:cNvSpPr>
          <p:nvPr/>
        </p:nvSpPr>
        <p:spPr bwMode="auto">
          <a:xfrm flipV="1">
            <a:off x="3348038" y="3619500"/>
            <a:ext cx="2232025" cy="10080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6391" name="Text Box 8"/>
          <p:cNvSpPr txBox="1">
            <a:spLocks noChangeArrowheads="1"/>
          </p:cNvSpPr>
          <p:nvPr/>
        </p:nvSpPr>
        <p:spPr bwMode="auto">
          <a:xfrm>
            <a:off x="4094163" y="3332163"/>
            <a:ext cx="496887" cy="7699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400">
                <a:sym typeface="Symbol" pitchFamily="18" charset="2"/>
              </a:rPr>
              <a:t>b</a:t>
            </a:r>
            <a:endParaRPr lang="pt-BR" sz="4400">
              <a:sym typeface="Symbol" pitchFamily="18" charset="2"/>
            </a:endParaRPr>
          </a:p>
        </p:txBody>
      </p:sp>
      <p:sp>
        <p:nvSpPr>
          <p:cNvPr id="16392" name="Oval 9"/>
          <p:cNvSpPr>
            <a:spLocks noChangeArrowheads="1"/>
          </p:cNvSpPr>
          <p:nvPr/>
        </p:nvSpPr>
        <p:spPr bwMode="auto">
          <a:xfrm>
            <a:off x="5580063" y="5492750"/>
            <a:ext cx="1008062" cy="1008063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3" name="Text Box 10"/>
          <p:cNvSpPr txBox="1">
            <a:spLocks noChangeArrowheads="1"/>
          </p:cNvSpPr>
          <p:nvPr/>
        </p:nvSpPr>
        <p:spPr bwMode="auto">
          <a:xfrm>
            <a:off x="5680075" y="5348288"/>
            <a:ext cx="835025" cy="11080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6600">
                <a:sym typeface="Symbol" pitchFamily="18" charset="2"/>
              </a:rPr>
              <a:t></a:t>
            </a:r>
          </a:p>
        </p:txBody>
      </p:sp>
      <p:sp>
        <p:nvSpPr>
          <p:cNvPr id="16394" name="Line 11"/>
          <p:cNvSpPr>
            <a:spLocks noChangeShapeType="1"/>
          </p:cNvSpPr>
          <p:nvPr/>
        </p:nvSpPr>
        <p:spPr bwMode="auto">
          <a:xfrm>
            <a:off x="3348038" y="4627563"/>
            <a:ext cx="2232025" cy="12969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6395" name="Text Box 12"/>
          <p:cNvSpPr txBox="1">
            <a:spLocks noChangeArrowheads="1"/>
          </p:cNvSpPr>
          <p:nvPr/>
        </p:nvSpPr>
        <p:spPr bwMode="auto">
          <a:xfrm>
            <a:off x="3571875" y="5159375"/>
            <a:ext cx="1076325" cy="7699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400">
                <a:sym typeface="Symbol" pitchFamily="18" charset="2"/>
              </a:rPr>
              <a:t> b</a:t>
            </a:r>
            <a:endParaRPr lang="pt-BR" sz="4400">
              <a:sym typeface="Symbol" pitchFamily="18" charset="2"/>
            </a:endParaRPr>
          </a:p>
        </p:txBody>
      </p:sp>
      <p:sp>
        <p:nvSpPr>
          <p:cNvPr id="16396" name="TextBox 12"/>
          <p:cNvSpPr txBox="1">
            <a:spLocks noChangeArrowheads="1"/>
          </p:cNvSpPr>
          <p:nvPr/>
        </p:nvSpPr>
        <p:spPr bwMode="auto">
          <a:xfrm>
            <a:off x="1143000" y="2000250"/>
            <a:ext cx="407828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/>
              <a:t>Seja S = b &amp; P, então</a:t>
            </a:r>
          </a:p>
        </p:txBody>
      </p:sp>
      <p:sp>
        <p:nvSpPr>
          <p:cNvPr id="16397" name="Text Box 5"/>
          <p:cNvSpPr txBox="1">
            <a:spLocks noChangeArrowheads="1"/>
          </p:cNvSpPr>
          <p:nvPr/>
        </p:nvSpPr>
        <p:spPr bwMode="auto">
          <a:xfrm>
            <a:off x="2500313" y="4044950"/>
            <a:ext cx="655637" cy="11080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6600">
                <a:sym typeface="Symbol" pitchFamily="18" charset="2"/>
              </a:rPr>
              <a:t>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Guarda: Buffer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channel in, out: {0, 1}</a:t>
            </a:r>
          </a:p>
          <a:p>
            <a:r>
              <a:rPr lang="en-US" dirty="0" smtClean="0"/>
              <a:t>Buffer(s) = (s ==</a:t>
            </a:r>
            <a:r>
              <a:rPr lang="en-US" dirty="0" smtClean="0">
                <a:sym typeface="Symbol" pitchFamily="18" charset="2"/>
              </a:rPr>
              <a:t> </a:t>
            </a:r>
            <a:r>
              <a:rPr lang="en-US" dirty="0" smtClean="0"/>
              <a:t> </a:t>
            </a:r>
            <a:r>
              <a:rPr lang="en-US" dirty="0" smtClean="0">
                <a:sym typeface="Symbol" pitchFamily="18" charset="2"/>
              </a:rPr>
              <a:t>) &amp; </a:t>
            </a:r>
            <a:r>
              <a:rPr lang="en-US" dirty="0" err="1" smtClean="0">
                <a:sym typeface="Symbol" pitchFamily="18" charset="2"/>
              </a:rPr>
              <a:t>in?x</a:t>
            </a:r>
            <a:r>
              <a:rPr lang="en-US" dirty="0" smtClean="0">
                <a:sym typeface="Symbol" pitchFamily="18" charset="2"/>
              </a:rPr>
              <a:t> -&gt; Buffer(s^  x</a:t>
            </a:r>
            <a:r>
              <a:rPr lang="en-US" dirty="0" smtClean="0"/>
              <a:t> </a:t>
            </a:r>
            <a:r>
              <a:rPr lang="en-US" dirty="0" smtClean="0">
                <a:sym typeface="Symbol" pitchFamily="18" charset="2"/>
              </a:rPr>
              <a:t>)		[] </a:t>
            </a:r>
            <a:r>
              <a:rPr lang="en-US" dirty="0" smtClean="0"/>
              <a:t>(s !=</a:t>
            </a:r>
            <a:r>
              <a:rPr lang="en-US" dirty="0" smtClean="0">
                <a:sym typeface="Symbol" pitchFamily="18" charset="2"/>
              </a:rPr>
              <a:t> </a:t>
            </a:r>
            <a:r>
              <a:rPr lang="en-US" dirty="0" smtClean="0"/>
              <a:t> </a:t>
            </a:r>
            <a:r>
              <a:rPr lang="en-US" dirty="0" smtClean="0">
                <a:sym typeface="Symbol" pitchFamily="18" charset="2"/>
              </a:rPr>
              <a:t>) &amp;							( </a:t>
            </a:r>
            <a:r>
              <a:rPr lang="en-US" dirty="0" err="1" smtClean="0">
                <a:sym typeface="Symbol" pitchFamily="18" charset="2"/>
              </a:rPr>
              <a:t>in?x</a:t>
            </a:r>
            <a:r>
              <a:rPr lang="en-US" dirty="0" smtClean="0">
                <a:sym typeface="Symbol" pitchFamily="18" charset="2"/>
              </a:rPr>
              <a:t> -&gt; Buffer(s^  x</a:t>
            </a:r>
            <a:r>
              <a:rPr lang="en-US" dirty="0" smtClean="0"/>
              <a:t> </a:t>
            </a:r>
            <a:r>
              <a:rPr lang="en-US" dirty="0" smtClean="0">
                <a:sym typeface="Symbol" pitchFamily="18" charset="2"/>
              </a:rPr>
              <a:t>)				[] </a:t>
            </a:r>
            <a:r>
              <a:rPr lang="en-US" dirty="0" err="1" smtClean="0">
                <a:sym typeface="Symbol" pitchFamily="18" charset="2"/>
              </a:rPr>
              <a:t>out!head</a:t>
            </a:r>
            <a:r>
              <a:rPr lang="en-US" dirty="0" smtClean="0">
                <a:sym typeface="Symbol" pitchFamily="18" charset="2"/>
              </a:rPr>
              <a:t>(s) -&gt; 						Buffer(tail(s)) )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Exercício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Modele o atendimento de uma fila de um caixa de banco</a:t>
            </a:r>
          </a:p>
          <a:p>
            <a:pPr lvl="1"/>
            <a:r>
              <a:rPr lang="en-US" smtClean="0"/>
              <a:t>A fila pode aumentar se chegar cliente</a:t>
            </a:r>
          </a:p>
          <a:p>
            <a:pPr lvl="1"/>
            <a:r>
              <a:rPr lang="en-US" smtClean="0"/>
              <a:t>Pode diminuir se cliente for atendido</a:t>
            </a:r>
          </a:p>
          <a:p>
            <a:pPr lvl="1"/>
            <a:r>
              <a:rPr lang="en-US" smtClean="0"/>
              <a:t>Cliente pode sacar ou depositar qq valor</a:t>
            </a:r>
          </a:p>
          <a:p>
            <a:pPr lvl="1"/>
            <a:r>
              <a:rPr lang="en-US" smtClean="0"/>
              <a:t>A fila do caixa deve iniciar sem qq cliente (vazia)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Introduzindo concorrência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Paralelismo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pt-BR" sz="2800" smtClean="0"/>
              <a:t>Representam a execução paralela de dois ou mais processos:</a:t>
            </a:r>
          </a:p>
          <a:p>
            <a:pPr lvl="1"/>
            <a:r>
              <a:rPr lang="pt-BR" sz="2400" smtClean="0"/>
              <a:t>fluxos de controles independentes</a:t>
            </a:r>
          </a:p>
          <a:p>
            <a:pPr lvl="1"/>
            <a:r>
              <a:rPr lang="pt-BR" sz="2400" smtClean="0"/>
              <a:t>interações eventuais</a:t>
            </a:r>
          </a:p>
          <a:p>
            <a:r>
              <a:rPr lang="pt-BR" sz="2800" smtClean="0"/>
              <a:t>Utilizados para conectar os componentes de um sistema distribuído:</a:t>
            </a:r>
          </a:p>
          <a:p>
            <a:pPr lvl="1"/>
            <a:r>
              <a:rPr lang="pt-BR" sz="2400" smtClean="0"/>
              <a:t>sistemas distribuídos a partir de componentes seqüenciais </a:t>
            </a:r>
          </a:p>
          <a:p>
            <a:pPr lvl="1"/>
            <a:r>
              <a:rPr lang="pt-BR" sz="2400" smtClean="0"/>
              <a:t>sistemas distribuídos a partir de componentes paralelos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Operadores de Paralelismo</a:t>
            </a:r>
          </a:p>
        </p:txBody>
      </p:sp>
      <p:sp>
        <p:nvSpPr>
          <p:cNvPr id="21507" name="Rectangle 9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pt-BR" smtClean="0"/>
              <a:t>Concorrência pode ser expressa em CSP através de:</a:t>
            </a:r>
          </a:p>
          <a:p>
            <a:pPr lvl="1"/>
            <a:r>
              <a:rPr lang="pt-BR" smtClean="0"/>
              <a:t>Composição paralela alfabetizada</a:t>
            </a:r>
          </a:p>
          <a:p>
            <a:pPr lvl="2"/>
            <a:r>
              <a:rPr lang="pt-BR" smtClean="0"/>
              <a:t>P [ X || Y ] Q</a:t>
            </a:r>
          </a:p>
          <a:p>
            <a:pPr lvl="1"/>
            <a:r>
              <a:rPr lang="pt-BR" smtClean="0"/>
              <a:t>Composição paralela generalizada</a:t>
            </a:r>
          </a:p>
          <a:p>
            <a:pPr lvl="2"/>
            <a:r>
              <a:rPr lang="pt-BR" smtClean="0"/>
              <a:t>P [| X |] Q </a:t>
            </a:r>
          </a:p>
          <a:p>
            <a:pPr lvl="1"/>
            <a:r>
              <a:rPr lang="pt-BR" smtClean="0"/>
              <a:t>Entrelaçamento</a:t>
            </a:r>
          </a:p>
          <a:p>
            <a:pPr lvl="2"/>
            <a:r>
              <a:rPr lang="pt-BR" smtClean="0"/>
              <a:t>P ||| Q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AutoShape 4"/>
          <p:cNvSpPr>
            <a:spLocks noChangeArrowheads="1"/>
          </p:cNvSpPr>
          <p:nvPr/>
        </p:nvSpPr>
        <p:spPr bwMode="auto">
          <a:xfrm>
            <a:off x="492369" y="1219200"/>
            <a:ext cx="5205046" cy="4953000"/>
          </a:xfrm>
          <a:prstGeom prst="roundRect">
            <a:avLst>
              <a:gd name="adj" fmla="val 9440"/>
            </a:avLst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sz="2800"/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concurrent processes</a:t>
            </a:r>
            <a:endParaRPr lang="en-US"/>
          </a:p>
        </p:txBody>
      </p:sp>
      <p:sp>
        <p:nvSpPr>
          <p:cNvPr id="31747" name="Text Box 3"/>
          <p:cNvSpPr txBox="1">
            <a:spLocks noChangeArrowheads="1"/>
          </p:cNvSpPr>
          <p:nvPr/>
        </p:nvSpPr>
        <p:spPr bwMode="auto">
          <a:xfrm>
            <a:off x="492369" y="1363664"/>
            <a:ext cx="5205046" cy="272382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defTabSz="762000">
              <a:spcBef>
                <a:spcPct val="50000"/>
              </a:spcBef>
            </a:pPr>
            <a:r>
              <a:rPr lang="en-GB"/>
              <a:t>We structure complex systems as sets of simpler activities, each represented as a </a:t>
            </a:r>
            <a:r>
              <a:rPr lang="en-GB" b="1"/>
              <a:t>sequential process</a:t>
            </a:r>
            <a:r>
              <a:rPr lang="en-GB"/>
              <a:t>. Processes can overlap or be concurrent, so as to reflect the concurrency inherent in the physical world, or to offload time-consuming tasks, or to manage communications or other devices. </a:t>
            </a:r>
          </a:p>
          <a:p>
            <a:pPr defTabSz="762000">
              <a:spcBef>
                <a:spcPct val="50000"/>
              </a:spcBef>
            </a:pPr>
            <a:r>
              <a:rPr lang="en-GB"/>
              <a:t>Designing concurrent software can be complex and error prone. A rigorous engineering approach is essential.</a:t>
            </a:r>
          </a:p>
        </p:txBody>
      </p:sp>
      <p:sp>
        <p:nvSpPr>
          <p:cNvPr id="31750" name="Rectangle 6"/>
          <p:cNvSpPr>
            <a:spLocks noChangeArrowheads="1"/>
          </p:cNvSpPr>
          <p:nvPr/>
        </p:nvSpPr>
        <p:spPr bwMode="auto">
          <a:xfrm>
            <a:off x="5908431" y="3238500"/>
            <a:ext cx="3024554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defTabSz="762000"/>
            <a:r>
              <a:rPr lang="en-GB" b="1" i="1">
                <a:latin typeface="Times New Roman" pitchFamily="18" charset="0"/>
              </a:rPr>
              <a:t>Model processes as finite state machines.</a:t>
            </a:r>
          </a:p>
        </p:txBody>
      </p:sp>
      <p:sp>
        <p:nvSpPr>
          <p:cNvPr id="31751" name="Rectangle 7"/>
          <p:cNvSpPr>
            <a:spLocks noChangeArrowheads="1"/>
          </p:cNvSpPr>
          <p:nvPr/>
        </p:nvSpPr>
        <p:spPr bwMode="auto">
          <a:xfrm>
            <a:off x="5908431" y="5089526"/>
            <a:ext cx="3024554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defTabSz="762000"/>
            <a:r>
              <a:rPr lang="en-GB" b="1" i="1">
                <a:latin typeface="Times New Roman" pitchFamily="18" charset="0"/>
              </a:rPr>
              <a:t>Program processes as threads in Java.</a:t>
            </a:r>
          </a:p>
        </p:txBody>
      </p:sp>
      <p:sp>
        <p:nvSpPr>
          <p:cNvPr id="31755" name="Rectangle 11"/>
          <p:cNvSpPr>
            <a:spLocks noChangeArrowheads="1"/>
          </p:cNvSpPr>
          <p:nvPr/>
        </p:nvSpPr>
        <p:spPr bwMode="auto">
          <a:xfrm>
            <a:off x="5908431" y="1371600"/>
            <a:ext cx="3024554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defTabSz="762000"/>
            <a:r>
              <a:rPr lang="en-GB" b="1" i="1">
                <a:latin typeface="Times New Roman" pitchFamily="18" charset="0"/>
              </a:rPr>
              <a:t>Concept of a process as a sequence of actions.</a:t>
            </a:r>
          </a:p>
        </p:txBody>
      </p:sp>
      <p:sp>
        <p:nvSpPr>
          <p:cNvPr id="31758" name="AutoShape 14"/>
          <p:cNvSpPr>
            <a:spLocks noChangeArrowheads="1"/>
          </p:cNvSpPr>
          <p:nvPr/>
        </p:nvSpPr>
        <p:spPr bwMode="auto">
          <a:xfrm>
            <a:off x="6752492" y="2362200"/>
            <a:ext cx="844062" cy="7620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CC33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759" name="AutoShape 15"/>
          <p:cNvSpPr>
            <a:spLocks noChangeArrowheads="1"/>
          </p:cNvSpPr>
          <p:nvPr/>
        </p:nvSpPr>
        <p:spPr bwMode="auto">
          <a:xfrm>
            <a:off x="6752492" y="4114800"/>
            <a:ext cx="844062" cy="7620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CC33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Entrelaçamento</a:t>
            </a:r>
          </a:p>
        </p:txBody>
      </p:sp>
      <p:sp>
        <p:nvSpPr>
          <p:cNvPr id="22531" name="Rectangle 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pt-BR" smtClean="0"/>
              <a:t>Sejam P e Q processos CSP então</a:t>
            </a:r>
          </a:p>
          <a:p>
            <a:pPr>
              <a:buFont typeface="Wingdings" pitchFamily="2" charset="2"/>
              <a:buNone/>
            </a:pPr>
            <a:r>
              <a:rPr lang="pt-BR" smtClean="0"/>
              <a:t>				P ||| Q</a:t>
            </a:r>
          </a:p>
          <a:p>
            <a:r>
              <a:rPr lang="pt-BR" smtClean="0"/>
              <a:t>P e Q são executados em paralelo sem sincronização (independentes)</a:t>
            </a:r>
          </a:p>
          <a:p>
            <a:r>
              <a:rPr lang="pt-BR" smtClean="0"/>
              <a:t>Útil para especificar arquiteturas cliente-servidor</a:t>
            </a:r>
          </a:p>
          <a:p>
            <a:pPr lvl="1"/>
            <a:r>
              <a:rPr lang="en-US" smtClean="0"/>
              <a:t>Vários clientes e/ou servidores</a:t>
            </a:r>
            <a:endParaRPr lang="pt-B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Entrelaçamento</a:t>
            </a:r>
          </a:p>
        </p:txBody>
      </p:sp>
      <p:sp>
        <p:nvSpPr>
          <p:cNvPr id="23555" name="Rectangle 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pt-BR" smtClean="0"/>
              <a:t>P ||| Q </a:t>
            </a:r>
          </a:p>
          <a:p>
            <a:pPr lvl="1"/>
            <a:r>
              <a:rPr lang="pt-BR" smtClean="0"/>
              <a:t>Oferece os eventos iniciais tanto de P quanto de Q, e espera até que haja uma comunicação</a:t>
            </a:r>
          </a:p>
          <a:p>
            <a:pPr lvl="1"/>
            <a:r>
              <a:rPr lang="pt-BR" smtClean="0"/>
              <a:t>Após a comunicação de um evento a de P (Q), comporta-se como P’ ||| Q (P ||| Q’)</a:t>
            </a:r>
          </a:p>
          <a:p>
            <a:pPr lvl="1"/>
            <a:r>
              <a:rPr lang="pt-BR" smtClean="0"/>
              <a:t>Na presença de mesmo  evento, P ||| Q evolução em P ou Q é não-determinística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Processos Paralelos e Seqüenciais</a:t>
            </a:r>
          </a:p>
        </p:txBody>
      </p:sp>
      <p:sp>
        <p:nvSpPr>
          <p:cNvPr id="24579" name="Rectangle 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pt-BR" sz="2800" smtClean="0"/>
              <a:t>Sejam P = c?x:A -&gt; P’ e Q = c?x:B -&gt; Q’. Então:</a:t>
            </a:r>
          </a:p>
          <a:p>
            <a:endParaRPr lang="pt-BR" sz="2800" smtClean="0"/>
          </a:p>
          <a:p>
            <a:pPr>
              <a:buFont typeface="Wingdings" pitchFamily="2" charset="2"/>
              <a:buNone/>
            </a:pPr>
            <a:r>
              <a:rPr lang="pt-BR" sz="2800" smtClean="0"/>
              <a:t>   P ||| Q  </a:t>
            </a:r>
          </a:p>
          <a:p>
            <a:pPr>
              <a:buFont typeface="Wingdings" pitchFamily="2" charset="2"/>
              <a:buNone/>
            </a:pPr>
            <a:r>
              <a:rPr lang="en-US" sz="2800" smtClean="0"/>
              <a:t>=</a:t>
            </a:r>
            <a:endParaRPr lang="pt-BR" sz="2800" smtClean="0"/>
          </a:p>
          <a:p>
            <a:pPr>
              <a:buFont typeface="Wingdings" pitchFamily="2" charset="2"/>
              <a:buNone/>
            </a:pPr>
            <a:r>
              <a:rPr lang="pt-BR" sz="2800" smtClean="0"/>
              <a:t>   c?x: A </a:t>
            </a:r>
            <a:r>
              <a:rPr lang="pt-BR" sz="2800" smtClean="0">
                <a:sym typeface="Symbol" pitchFamily="18" charset="2"/>
              </a:rPr>
              <a:t> </a:t>
            </a:r>
            <a:r>
              <a:rPr lang="pt-BR" sz="2800" smtClean="0"/>
              <a:t>B</a:t>
            </a:r>
            <a:r>
              <a:rPr lang="pt-BR" sz="2800" smtClean="0">
                <a:sym typeface="Symbol" pitchFamily="18" charset="2"/>
              </a:rPr>
              <a:t> -&gt; </a:t>
            </a:r>
          </a:p>
          <a:p>
            <a:pPr>
              <a:buFont typeface="Wingdings" pitchFamily="2" charset="2"/>
              <a:buNone/>
            </a:pPr>
            <a:r>
              <a:rPr lang="pt-BR" sz="2800" smtClean="0">
                <a:sym typeface="Symbol" pitchFamily="18" charset="2"/>
              </a:rPr>
              <a:t>     if (x </a:t>
            </a:r>
            <a:r>
              <a:rPr lang="pt-BR" sz="2800" smtClean="0"/>
              <a:t>A </a:t>
            </a:r>
            <a:r>
              <a:rPr lang="pt-BR" sz="2800" smtClean="0">
                <a:sym typeface="Symbol" pitchFamily="18" charset="2"/>
              </a:rPr>
              <a:t> </a:t>
            </a:r>
            <a:r>
              <a:rPr lang="pt-BR" sz="2800" smtClean="0"/>
              <a:t>B</a:t>
            </a:r>
            <a:r>
              <a:rPr lang="pt-BR" sz="2800" smtClean="0">
                <a:sym typeface="Symbol" pitchFamily="18" charset="2"/>
              </a:rPr>
              <a:t>) then (</a:t>
            </a:r>
            <a:r>
              <a:rPr lang="pt-BR" sz="2800" smtClean="0"/>
              <a:t>P’ ||| Q) |~| (P ||| Q’) </a:t>
            </a:r>
            <a:endParaRPr lang="pt-BR" sz="2800" smtClean="0">
              <a:sym typeface="Symbol" pitchFamily="18" charset="2"/>
            </a:endParaRPr>
          </a:p>
          <a:p>
            <a:pPr>
              <a:buFont typeface="Wingdings" pitchFamily="2" charset="2"/>
              <a:buNone/>
            </a:pPr>
            <a:r>
              <a:rPr lang="pt-BR" sz="2800" smtClean="0">
                <a:sym typeface="Symbol" pitchFamily="18" charset="2"/>
              </a:rPr>
              <a:t>     else if (x  </a:t>
            </a:r>
            <a:r>
              <a:rPr lang="pt-BR" sz="2800" smtClean="0"/>
              <a:t>A</a:t>
            </a:r>
            <a:r>
              <a:rPr lang="pt-BR" sz="2800" smtClean="0">
                <a:sym typeface="Symbol" pitchFamily="18" charset="2"/>
              </a:rPr>
              <a:t>) then (</a:t>
            </a:r>
            <a:r>
              <a:rPr lang="pt-BR" sz="2800" smtClean="0"/>
              <a:t>P’ ||| Q)</a:t>
            </a:r>
            <a:r>
              <a:rPr lang="pt-BR" sz="2800" smtClean="0">
                <a:sym typeface="Symbol" pitchFamily="18" charset="2"/>
              </a:rPr>
              <a:t> </a:t>
            </a:r>
          </a:p>
          <a:p>
            <a:pPr>
              <a:buFont typeface="Wingdings" pitchFamily="2" charset="2"/>
              <a:buNone/>
            </a:pPr>
            <a:r>
              <a:rPr lang="pt-BR" sz="2800" smtClean="0">
                <a:sym typeface="Symbol" pitchFamily="18" charset="2"/>
              </a:rPr>
              <a:t>             else </a:t>
            </a:r>
            <a:r>
              <a:rPr lang="pt-BR" sz="2800" smtClean="0"/>
              <a:t>(P ||| Q’) </a:t>
            </a:r>
            <a:r>
              <a:rPr lang="pt-BR" sz="2800" smtClean="0">
                <a:sym typeface="Symbol" pitchFamily="18" charset="2"/>
              </a:rPr>
              <a:t>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Lei Interessante</a:t>
            </a:r>
            <a:endParaRPr lang="pt-BR" smtClean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1182688" y="2017713"/>
            <a:ext cx="7772400" cy="4364037"/>
          </a:xfrm>
        </p:spPr>
        <p:txBody>
          <a:bodyPr/>
          <a:lstStyle/>
          <a:p>
            <a:r>
              <a:rPr lang="en-US" dirty="0" err="1" smtClean="0"/>
              <a:t>Seja</a:t>
            </a:r>
            <a:r>
              <a:rPr lang="en-US" dirty="0" smtClean="0"/>
              <a:t> P um </a:t>
            </a:r>
            <a:r>
              <a:rPr lang="en-US" dirty="0" err="1" smtClean="0"/>
              <a:t>processo</a:t>
            </a:r>
            <a:r>
              <a:rPr lang="en-US" dirty="0" smtClean="0"/>
              <a:t> CSP. </a:t>
            </a:r>
            <a:r>
              <a:rPr lang="en-US" dirty="0" err="1" smtClean="0"/>
              <a:t>Então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 </a:t>
            </a:r>
            <a:r>
              <a:rPr lang="en-US" dirty="0" smtClean="0"/>
              <a:t>||| STOP = P</a:t>
            </a:r>
          </a:p>
          <a:p>
            <a:r>
              <a:rPr lang="en-US" dirty="0" err="1" smtClean="0"/>
              <a:t>Esta</a:t>
            </a:r>
            <a:r>
              <a:rPr lang="en-US" dirty="0" smtClean="0"/>
              <a:t> lei </a:t>
            </a:r>
            <a:r>
              <a:rPr lang="en-US" dirty="0" err="1" smtClean="0"/>
              <a:t>decorre</a:t>
            </a:r>
            <a:r>
              <a:rPr lang="en-US" dirty="0" smtClean="0"/>
              <a:t> </a:t>
            </a:r>
            <a:r>
              <a:rPr lang="en-US" dirty="0" err="1" smtClean="0"/>
              <a:t>imediatamente</a:t>
            </a:r>
            <a:r>
              <a:rPr lang="en-US" dirty="0" smtClean="0"/>
              <a:t> do slide anterior (step-law)</a:t>
            </a:r>
          </a:p>
          <a:p>
            <a:pPr lvl="1"/>
            <a:r>
              <a:rPr lang="pt-BR" dirty="0" err="1" smtClean="0">
                <a:sym typeface="Symbol" pitchFamily="18" charset="2"/>
              </a:rPr>
              <a:t>if</a:t>
            </a:r>
            <a:r>
              <a:rPr lang="pt-BR" dirty="0" smtClean="0">
                <a:sym typeface="Symbol" pitchFamily="18" charset="2"/>
              </a:rPr>
              <a:t> (x  </a:t>
            </a:r>
            <a:r>
              <a:rPr lang="pt-BR" dirty="0" smtClean="0"/>
              <a:t>A</a:t>
            </a:r>
            <a:r>
              <a:rPr lang="pt-BR" dirty="0" smtClean="0">
                <a:sym typeface="Symbol" pitchFamily="18" charset="2"/>
              </a:rPr>
              <a:t>) </a:t>
            </a:r>
            <a:r>
              <a:rPr lang="pt-BR" dirty="0" err="1" smtClean="0">
                <a:sym typeface="Symbol" pitchFamily="18" charset="2"/>
              </a:rPr>
              <a:t>then</a:t>
            </a:r>
            <a:r>
              <a:rPr lang="pt-BR" dirty="0" smtClean="0">
                <a:sym typeface="Symbol" pitchFamily="18" charset="2"/>
              </a:rPr>
              <a:t> (</a:t>
            </a:r>
            <a:r>
              <a:rPr lang="pt-BR" dirty="0" smtClean="0"/>
              <a:t>P’ |</a:t>
            </a:r>
            <a:r>
              <a:rPr lang="pt-BR" dirty="0" err="1" smtClean="0"/>
              <a:t>||</a:t>
            </a:r>
            <a:r>
              <a:rPr lang="pt-BR" dirty="0" smtClean="0"/>
              <a:t> Q)</a:t>
            </a:r>
          </a:p>
          <a:p>
            <a:pPr lvl="1"/>
            <a:r>
              <a:rPr lang="en-US" dirty="0" err="1" smtClean="0"/>
              <a:t>Onde</a:t>
            </a:r>
            <a:r>
              <a:rPr lang="en-US" dirty="0" smtClean="0"/>
              <a:t> Q é o </a:t>
            </a:r>
            <a:r>
              <a:rPr lang="en-US" dirty="0" err="1" smtClean="0"/>
              <a:t>processo</a:t>
            </a:r>
            <a:r>
              <a:rPr lang="en-US" dirty="0" smtClean="0"/>
              <a:t> STOP</a:t>
            </a:r>
          </a:p>
          <a:p>
            <a:r>
              <a:rPr lang="en-US" dirty="0" smtClean="0"/>
              <a:t>Este </a:t>
            </a:r>
            <a:r>
              <a:rPr lang="en-US" dirty="0" err="1" smtClean="0"/>
              <a:t>fato</a:t>
            </a:r>
            <a:r>
              <a:rPr lang="en-US" dirty="0" smtClean="0"/>
              <a:t> </a:t>
            </a:r>
            <a:r>
              <a:rPr lang="en-US" dirty="0" err="1" smtClean="0"/>
              <a:t>nos</a:t>
            </a:r>
            <a:r>
              <a:rPr lang="en-US" dirty="0" smtClean="0"/>
              <a:t> </a:t>
            </a:r>
            <a:r>
              <a:rPr lang="en-US" dirty="0" err="1" smtClean="0"/>
              <a:t>permite</a:t>
            </a:r>
            <a:r>
              <a:rPr lang="en-US" dirty="0" smtClean="0"/>
              <a:t> </a:t>
            </a:r>
            <a:r>
              <a:rPr lang="en-US" dirty="0" err="1" smtClean="0"/>
              <a:t>modelar</a:t>
            </a:r>
            <a:r>
              <a:rPr lang="en-US" dirty="0" smtClean="0"/>
              <a:t> </a:t>
            </a:r>
            <a:r>
              <a:rPr lang="en-US" dirty="0" err="1" smtClean="0"/>
              <a:t>tolerância</a:t>
            </a:r>
            <a:r>
              <a:rPr lang="en-US" dirty="0" smtClean="0"/>
              <a:t> a </a:t>
            </a:r>
            <a:r>
              <a:rPr lang="en-US" dirty="0" err="1" smtClean="0"/>
              <a:t>falhas</a:t>
            </a:r>
            <a:endParaRPr lang="en-US" dirty="0" smtClean="0"/>
          </a:p>
          <a:p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>
                <a:solidFill>
                  <a:schemeClr val="hlink"/>
                </a:solidFill>
              </a:rPr>
              <a:t>Cuidado</a:t>
            </a:r>
            <a:endParaRPr lang="pt-BR" b="1" smtClean="0">
              <a:solidFill>
                <a:schemeClr val="hlink"/>
              </a:solidFill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Sejam</a:t>
            </a:r>
            <a:r>
              <a:rPr lang="en-US" dirty="0" smtClean="0"/>
              <a:t> P e Q </a:t>
            </a:r>
            <a:r>
              <a:rPr lang="en-US" dirty="0" err="1" smtClean="0"/>
              <a:t>processos</a:t>
            </a:r>
            <a:r>
              <a:rPr lang="en-US" dirty="0" smtClean="0"/>
              <a:t> </a:t>
            </a:r>
            <a:r>
              <a:rPr lang="en-US" dirty="0" smtClean="0"/>
              <a:t>CSP</a:t>
            </a:r>
            <a:br>
              <a:rPr lang="en-US" dirty="0" smtClean="0"/>
            </a:br>
            <a:r>
              <a:rPr lang="en-US" dirty="0" err="1" smtClean="0"/>
              <a:t>recursivos</a:t>
            </a:r>
            <a:r>
              <a:rPr lang="en-US" dirty="0" smtClean="0"/>
              <a:t>. O </a:t>
            </a:r>
            <a:r>
              <a:rPr lang="en-US" dirty="0" err="1" smtClean="0"/>
              <a:t>processo</a:t>
            </a:r>
            <a:r>
              <a:rPr lang="en-US" dirty="0" smtClean="0"/>
              <a:t>				</a:t>
            </a:r>
            <a:r>
              <a:rPr lang="en-US" dirty="0" smtClean="0"/>
              <a:t>		</a:t>
            </a:r>
            <a:r>
              <a:rPr lang="en-US" dirty="0" smtClean="0"/>
              <a:t>		P = P ||| Q</a:t>
            </a:r>
          </a:p>
          <a:p>
            <a:r>
              <a:rPr lang="en-US" dirty="0" smtClean="0"/>
              <a:t>É </a:t>
            </a:r>
            <a:r>
              <a:rPr lang="en-US" dirty="0" err="1" smtClean="0"/>
              <a:t>infinito</a:t>
            </a:r>
            <a:r>
              <a:rPr lang="en-US" dirty="0" smtClean="0"/>
              <a:t> </a:t>
            </a:r>
            <a:r>
              <a:rPr lang="en-US" dirty="0" err="1" smtClean="0"/>
              <a:t>estruturalmente</a:t>
            </a:r>
            <a:r>
              <a:rPr lang="en-US" dirty="0" smtClean="0"/>
              <a:t> e FDR </a:t>
            </a:r>
            <a:r>
              <a:rPr lang="en-US" dirty="0" err="1" smtClean="0"/>
              <a:t>não</a:t>
            </a:r>
            <a:r>
              <a:rPr lang="en-US" dirty="0" smtClean="0"/>
              <a:t> </a:t>
            </a:r>
            <a:r>
              <a:rPr lang="en-US" dirty="0" err="1" smtClean="0"/>
              <a:t>consegue</a:t>
            </a:r>
            <a:r>
              <a:rPr lang="en-US" dirty="0" smtClean="0"/>
              <a:t> </a:t>
            </a:r>
            <a:r>
              <a:rPr lang="en-US" dirty="0" err="1" smtClean="0"/>
              <a:t>lidar</a:t>
            </a:r>
            <a:r>
              <a:rPr lang="en-US" dirty="0" smtClean="0"/>
              <a:t> com o </a:t>
            </a:r>
            <a:r>
              <a:rPr lang="en-US" dirty="0" err="1" smtClean="0"/>
              <a:t>mesmo</a:t>
            </a:r>
            <a:endParaRPr lang="en-US" dirty="0" smtClean="0"/>
          </a:p>
          <a:p>
            <a:r>
              <a:rPr lang="en-US" dirty="0" err="1" smtClean="0"/>
              <a:t>Já</a:t>
            </a:r>
            <a:r>
              <a:rPr lang="en-US" dirty="0" smtClean="0"/>
              <a:t> P = P’ ||| Q </a:t>
            </a:r>
            <a:r>
              <a:rPr lang="en-US" dirty="0" err="1" smtClean="0"/>
              <a:t>pode</a:t>
            </a:r>
            <a:r>
              <a:rPr lang="en-US" dirty="0" smtClean="0"/>
              <a:t> ser </a:t>
            </a:r>
            <a:r>
              <a:rPr lang="en-US" dirty="0" err="1" smtClean="0"/>
              <a:t>trabalhado</a:t>
            </a:r>
            <a:r>
              <a:rPr lang="en-US" dirty="0" smtClean="0"/>
              <a:t> </a:t>
            </a:r>
            <a:r>
              <a:rPr lang="en-US" dirty="0" err="1" smtClean="0"/>
              <a:t>sem</a:t>
            </a:r>
            <a:r>
              <a:rPr lang="en-US" dirty="0" smtClean="0"/>
              <a:t> </a:t>
            </a:r>
            <a:r>
              <a:rPr lang="en-US" dirty="0" err="1" smtClean="0"/>
              <a:t>problemas</a:t>
            </a:r>
            <a:endParaRPr lang="pt-BR" dirty="0" smtClean="0"/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4747964" y="1426468"/>
            <a:ext cx="4000502" cy="1714500"/>
            <a:chOff x="4929190" y="1857364"/>
            <a:chExt cx="4000530" cy="1714512"/>
          </a:xfrm>
        </p:grpSpPr>
        <p:sp>
          <p:nvSpPr>
            <p:cNvPr id="26629" name="Rounded Rectangle 3"/>
            <p:cNvSpPr>
              <a:spLocks noChangeArrowheads="1"/>
            </p:cNvSpPr>
            <p:nvPr/>
          </p:nvSpPr>
          <p:spPr bwMode="auto">
            <a:xfrm>
              <a:off x="4929190" y="3000372"/>
              <a:ext cx="328094" cy="571504"/>
            </a:xfrm>
            <a:prstGeom prst="roundRect">
              <a:avLst>
                <a:gd name="adj" fmla="val 16667"/>
              </a:avLst>
            </a:prstGeom>
            <a:noFill/>
            <a:ln w="9525" algn="ctr">
              <a:solidFill>
                <a:srgbClr val="FF3300"/>
              </a:solidFill>
              <a:prstDash val="dash"/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6630" name="Oval Callout 4"/>
            <p:cNvSpPr>
              <a:spLocks noChangeArrowheads="1"/>
            </p:cNvSpPr>
            <p:nvPr/>
          </p:nvSpPr>
          <p:spPr bwMode="auto">
            <a:xfrm>
              <a:off x="6143637" y="1857364"/>
              <a:ext cx="2786083" cy="1428760"/>
            </a:xfrm>
            <a:prstGeom prst="wedgeEllipseCallout">
              <a:avLst>
                <a:gd name="adj1" fmla="val -80326"/>
                <a:gd name="adj2" fmla="val 32431"/>
              </a:avLst>
            </a:prstGeom>
            <a:solidFill>
              <a:srgbClr val="FFFF0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r>
                <a:rPr lang="en-US"/>
                <a:t>O mesmo ocorre também com escolha externa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Exercício</a:t>
            </a:r>
            <a:endParaRPr lang="pt-BR" smtClean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Adapte o modelo de caixas anterior para considerar 2 caixas</a:t>
            </a:r>
            <a:endParaRPr lang="pt-B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Composição Paralela Generalizada</a:t>
            </a:r>
          </a:p>
        </p:txBody>
      </p:sp>
      <p:sp>
        <p:nvSpPr>
          <p:cNvPr id="28675" name="Rectangle 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pt-BR" smtClean="0"/>
              <a:t>Sejam P e Q processos CSP então</a:t>
            </a:r>
          </a:p>
          <a:p>
            <a:pPr>
              <a:buFont typeface="Wingdings" pitchFamily="2" charset="2"/>
              <a:buNone/>
            </a:pPr>
            <a:r>
              <a:rPr lang="pt-BR" smtClean="0"/>
              <a:t>				P [| X |] Q</a:t>
            </a:r>
          </a:p>
          <a:p>
            <a:r>
              <a:rPr lang="pt-BR" smtClean="0"/>
              <a:t>P e Q são executados em paralelo mas sincronizando nos eventos em X:</a:t>
            </a:r>
          </a:p>
          <a:p>
            <a:pPr lvl="1"/>
            <a:r>
              <a:rPr lang="pt-BR" smtClean="0"/>
              <a:t>Nos outros eventos semelhante ao operador de entrelaçamento (independente)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Composição Paralela Generalizada</a:t>
            </a:r>
          </a:p>
        </p:txBody>
      </p:sp>
      <p:sp>
        <p:nvSpPr>
          <p:cNvPr id="29699" name="Rectangle 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pt-BR" smtClean="0"/>
              <a:t>Generaliza outros operadores:</a:t>
            </a:r>
          </a:p>
          <a:p>
            <a:pPr lvl="1"/>
            <a:r>
              <a:rPr lang="pt-BR" smtClean="0"/>
              <a:t>P ||| Q = P [| {} |] Q</a:t>
            </a:r>
          </a:p>
          <a:p>
            <a:pPr lvl="1"/>
            <a:r>
              <a:rPr lang="pt-BR" smtClean="0"/>
              <a:t>P [ X || Y ] Q = </a:t>
            </a:r>
          </a:p>
          <a:p>
            <a:pPr lvl="1">
              <a:buFont typeface="Wingdings" pitchFamily="2" charset="2"/>
              <a:buNone/>
            </a:pPr>
            <a:r>
              <a:rPr lang="pt-BR" smtClean="0"/>
              <a:t>			(P [| Events \ X |] STOP)</a:t>
            </a:r>
          </a:p>
          <a:p>
            <a:pPr lvl="1">
              <a:buFont typeface="Wingdings" pitchFamily="2" charset="2"/>
              <a:buNone/>
            </a:pPr>
            <a:r>
              <a:rPr lang="pt-BR" smtClean="0"/>
              <a:t>			[| X </a:t>
            </a:r>
            <a:r>
              <a:rPr lang="pt-BR" smtClean="0">
                <a:sym typeface="Symbol" pitchFamily="18" charset="2"/>
              </a:rPr>
              <a:t> Y </a:t>
            </a:r>
            <a:r>
              <a:rPr lang="pt-BR" smtClean="0"/>
              <a:t>|] </a:t>
            </a:r>
          </a:p>
          <a:p>
            <a:pPr lvl="1">
              <a:buFont typeface="Wingdings" pitchFamily="2" charset="2"/>
              <a:buNone/>
            </a:pPr>
            <a:r>
              <a:rPr lang="pt-BR" smtClean="0"/>
              <a:t>			(Q [| Events \ Y |] STOP)</a:t>
            </a:r>
          </a:p>
          <a:p>
            <a:r>
              <a:rPr lang="pt-BR" smtClean="0"/>
              <a:t>Não pode ser expresso através dos outros operadores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Composição Paralela Generalizada</a:t>
            </a:r>
          </a:p>
        </p:txBody>
      </p:sp>
      <p:sp>
        <p:nvSpPr>
          <p:cNvPr id="30723" name="Rectangle 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pt-BR" smtClean="0"/>
              <a:t>P [| X |] Q </a:t>
            </a:r>
          </a:p>
          <a:p>
            <a:pPr lvl="1"/>
            <a:r>
              <a:rPr lang="pt-BR" smtClean="0"/>
              <a:t>Com A e B sendo respectivamente os eventos iniciais de P e Q, tem-se o seguinte conjunto de eventos:</a:t>
            </a:r>
          </a:p>
          <a:p>
            <a:pPr>
              <a:buFont typeface="Wingdings" pitchFamily="2" charset="2"/>
              <a:buNone/>
            </a:pPr>
            <a:r>
              <a:rPr lang="pt-BR" smtClean="0"/>
              <a:t>		C =(A </a:t>
            </a:r>
            <a:r>
              <a:rPr lang="pt-BR" smtClean="0">
                <a:sym typeface="Symbol" pitchFamily="18" charset="2"/>
              </a:rPr>
              <a:t>\ X) U </a:t>
            </a:r>
            <a:r>
              <a:rPr lang="pt-BR" smtClean="0"/>
              <a:t>(B </a:t>
            </a:r>
            <a:r>
              <a:rPr lang="pt-BR" smtClean="0">
                <a:sym typeface="Symbol" pitchFamily="18" charset="2"/>
              </a:rPr>
              <a:t>\ X) U </a:t>
            </a:r>
            <a:r>
              <a:rPr lang="pt-BR" smtClean="0"/>
              <a:t>(A </a:t>
            </a:r>
            <a:r>
              <a:rPr lang="pt-BR" smtClean="0">
                <a:sym typeface="Symbol" pitchFamily="18" charset="2"/>
              </a:rPr>
              <a:t> B  X</a:t>
            </a:r>
            <a:r>
              <a:rPr lang="pt-BR" smtClean="0"/>
              <a:t>)</a:t>
            </a:r>
          </a:p>
          <a:p>
            <a:endParaRPr lang="pt-B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Processos Paralelos e Sequenciais</a:t>
            </a:r>
          </a:p>
        </p:txBody>
      </p:sp>
      <p:sp>
        <p:nvSpPr>
          <p:cNvPr id="31747" name="Rectangle 7"/>
          <p:cNvSpPr>
            <a:spLocks noGrp="1" noChangeArrowheads="1"/>
          </p:cNvSpPr>
          <p:nvPr>
            <p:ph idx="1"/>
          </p:nvPr>
        </p:nvSpPr>
        <p:spPr>
          <a:xfrm>
            <a:off x="395288" y="2132013"/>
            <a:ext cx="8531225" cy="432117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pt-BR" sz="2800" smtClean="0"/>
              <a:t>Sejam P = c?x:A -&gt; P’ e Q = c?x:B -&gt; Q’. Então</a:t>
            </a:r>
          </a:p>
          <a:p>
            <a:pPr>
              <a:buFont typeface="Wingdings" pitchFamily="2" charset="2"/>
              <a:buNone/>
            </a:pPr>
            <a:r>
              <a:rPr lang="pt-BR" sz="2800" smtClean="0"/>
              <a:t>   P [| X |] Q  </a:t>
            </a:r>
          </a:p>
          <a:p>
            <a:pPr>
              <a:buFont typeface="Wingdings" pitchFamily="2" charset="2"/>
              <a:buNone/>
            </a:pPr>
            <a:r>
              <a:rPr lang="pt-BR" sz="2800" smtClean="0"/>
              <a:t> = </a:t>
            </a:r>
          </a:p>
          <a:p>
            <a:pPr>
              <a:buFont typeface="Wingdings" pitchFamily="2" charset="2"/>
              <a:buNone/>
            </a:pPr>
            <a:r>
              <a:rPr lang="pt-BR" sz="2800" smtClean="0"/>
              <a:t>   c?x:C</a:t>
            </a:r>
            <a:r>
              <a:rPr lang="pt-BR" sz="2800" smtClean="0">
                <a:sym typeface="Symbol" pitchFamily="18" charset="2"/>
              </a:rPr>
              <a:t> -&gt; </a:t>
            </a:r>
          </a:p>
          <a:p>
            <a:pPr>
              <a:buFont typeface="Wingdings" pitchFamily="2" charset="2"/>
              <a:buNone/>
            </a:pPr>
            <a:r>
              <a:rPr lang="pt-BR" sz="2800" smtClean="0">
                <a:sym typeface="Symbol" pitchFamily="18" charset="2"/>
              </a:rPr>
              <a:t>    if (xX) then P’ </a:t>
            </a:r>
            <a:r>
              <a:rPr lang="pt-BR" sz="2800" smtClean="0"/>
              <a:t>[|X|] </a:t>
            </a:r>
            <a:r>
              <a:rPr lang="pt-BR" sz="2800" smtClean="0">
                <a:sym typeface="Symbol" pitchFamily="18" charset="2"/>
              </a:rPr>
              <a:t>Q’</a:t>
            </a:r>
          </a:p>
          <a:p>
            <a:pPr>
              <a:buFont typeface="Wingdings" pitchFamily="2" charset="2"/>
              <a:buNone/>
            </a:pPr>
            <a:r>
              <a:rPr lang="pt-BR" sz="2800" smtClean="0">
                <a:sym typeface="Symbol" pitchFamily="18" charset="2"/>
              </a:rPr>
              <a:t>    else if (x</a:t>
            </a:r>
            <a:r>
              <a:rPr lang="pt-BR" sz="2800" smtClean="0"/>
              <a:t>A</a:t>
            </a:r>
            <a:r>
              <a:rPr lang="pt-BR" sz="2800" smtClean="0">
                <a:sym typeface="Symbol" pitchFamily="18" charset="2"/>
              </a:rPr>
              <a:t>B) then (</a:t>
            </a:r>
            <a:r>
              <a:rPr lang="pt-BR" sz="2800" smtClean="0"/>
              <a:t>P’ [|X|] Q) |~| (P [|X|] Q’)</a:t>
            </a:r>
          </a:p>
          <a:p>
            <a:pPr>
              <a:buFont typeface="Wingdings" pitchFamily="2" charset="2"/>
              <a:buNone/>
            </a:pPr>
            <a:r>
              <a:rPr lang="pt-BR" sz="2800" smtClean="0"/>
              <a:t>           else </a:t>
            </a:r>
            <a:r>
              <a:rPr lang="pt-BR" sz="2800" smtClean="0">
                <a:sym typeface="Symbol" pitchFamily="18" charset="2"/>
              </a:rPr>
              <a:t>if (x</a:t>
            </a:r>
            <a:r>
              <a:rPr lang="pt-BR" sz="2800" smtClean="0"/>
              <a:t>A</a:t>
            </a:r>
            <a:r>
              <a:rPr lang="pt-BR" sz="2800" smtClean="0">
                <a:sym typeface="Symbol" pitchFamily="18" charset="2"/>
              </a:rPr>
              <a:t>) then (</a:t>
            </a:r>
            <a:r>
              <a:rPr lang="pt-BR" sz="2800" smtClean="0"/>
              <a:t>P’ [|X|] Q) </a:t>
            </a:r>
          </a:p>
          <a:p>
            <a:pPr>
              <a:buFont typeface="Wingdings" pitchFamily="2" charset="2"/>
              <a:buNone/>
            </a:pPr>
            <a:r>
              <a:rPr lang="pt-BR" sz="2800" smtClean="0"/>
              <a:t>                  else (P [|X|] Q’)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9" name="Rectangle 5"/>
          <p:cNvSpPr>
            <a:spLocks noChangeArrowheads="1"/>
          </p:cNvSpPr>
          <p:nvPr/>
        </p:nvSpPr>
        <p:spPr bwMode="auto">
          <a:xfrm>
            <a:off x="773723" y="1600200"/>
            <a:ext cx="7666892" cy="427707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processes and threads</a:t>
            </a:r>
            <a:endParaRPr lang="en-GB"/>
          </a:p>
        </p:txBody>
      </p:sp>
      <p:sp>
        <p:nvSpPr>
          <p:cNvPr id="67587" name="Text Box 3"/>
          <p:cNvSpPr txBox="1">
            <a:spLocks noChangeArrowheads="1"/>
          </p:cNvSpPr>
          <p:nvPr/>
        </p:nvSpPr>
        <p:spPr bwMode="auto">
          <a:xfrm>
            <a:off x="914400" y="1828801"/>
            <a:ext cx="7526215" cy="360098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defTabSz="762000"/>
            <a:r>
              <a:rPr lang="en-GB" sz="3600" dirty="0">
                <a:solidFill>
                  <a:srgbClr val="CC0000"/>
                </a:solidFill>
              </a:rPr>
              <a:t>Concepts</a:t>
            </a:r>
            <a:r>
              <a:rPr lang="en-GB" sz="2400" dirty="0"/>
              <a:t>: processes - units of sequential execution.</a:t>
            </a:r>
          </a:p>
          <a:p>
            <a:pPr defTabSz="762000"/>
            <a:endParaRPr lang="en-GB" sz="2400" dirty="0"/>
          </a:p>
          <a:p>
            <a:pPr defTabSz="762000"/>
            <a:r>
              <a:rPr lang="en-GB" sz="3600" dirty="0">
                <a:solidFill>
                  <a:srgbClr val="CC0000"/>
                </a:solidFill>
              </a:rPr>
              <a:t>Models</a:t>
            </a:r>
            <a:r>
              <a:rPr lang="en-GB" sz="2400" dirty="0"/>
              <a:t>:	 </a:t>
            </a:r>
            <a:r>
              <a:rPr lang="en-GB" sz="2400" b="1" dirty="0">
                <a:solidFill>
                  <a:schemeClr val="accent2"/>
                </a:solidFill>
              </a:rPr>
              <a:t>finite state processes (FSP)</a:t>
            </a:r>
            <a:r>
              <a:rPr lang="en-GB" sz="2400" dirty="0"/>
              <a:t> </a:t>
            </a:r>
          </a:p>
          <a:p>
            <a:pPr defTabSz="762000"/>
            <a:r>
              <a:rPr lang="en-GB" sz="2400" dirty="0"/>
              <a:t>                  </a:t>
            </a:r>
            <a:r>
              <a:rPr lang="en-GB" sz="2400" dirty="0" smtClean="0"/>
              <a:t>     to </a:t>
            </a:r>
            <a:r>
              <a:rPr lang="en-GB" sz="2400" dirty="0"/>
              <a:t>model processes as sequences of actions.</a:t>
            </a:r>
          </a:p>
          <a:p>
            <a:pPr defTabSz="762000"/>
            <a:r>
              <a:rPr lang="en-GB" sz="2400" dirty="0"/>
              <a:t>		 </a:t>
            </a:r>
            <a:r>
              <a:rPr lang="en-GB" sz="2400" b="1" dirty="0">
                <a:solidFill>
                  <a:schemeClr val="accent2"/>
                </a:solidFill>
              </a:rPr>
              <a:t>labelled transition systems</a:t>
            </a:r>
            <a:r>
              <a:rPr lang="en-GB" sz="2400" dirty="0">
                <a:solidFill>
                  <a:schemeClr val="accent2"/>
                </a:solidFill>
              </a:rPr>
              <a:t> </a:t>
            </a:r>
            <a:r>
              <a:rPr lang="en-GB" sz="2400" b="1" dirty="0">
                <a:solidFill>
                  <a:schemeClr val="accent2"/>
                </a:solidFill>
              </a:rPr>
              <a:t>(LTS)</a:t>
            </a:r>
            <a:endParaRPr lang="en-GB" sz="2400" dirty="0"/>
          </a:p>
          <a:p>
            <a:pPr defTabSz="762000"/>
            <a:r>
              <a:rPr lang="en-GB" sz="2400" dirty="0"/>
              <a:t>		 to analyse, display and animate </a:t>
            </a:r>
            <a:r>
              <a:rPr lang="en-GB" sz="2400" dirty="0" err="1"/>
              <a:t>behavior</a:t>
            </a:r>
            <a:r>
              <a:rPr lang="en-GB" sz="2400" dirty="0"/>
              <a:t>.</a:t>
            </a:r>
          </a:p>
          <a:p>
            <a:pPr defTabSz="762000"/>
            <a:endParaRPr lang="en-GB" sz="2400" dirty="0"/>
          </a:p>
          <a:p>
            <a:pPr defTabSz="762000"/>
            <a:r>
              <a:rPr lang="en-GB" sz="3600" dirty="0">
                <a:solidFill>
                  <a:srgbClr val="CC0000"/>
                </a:solidFill>
              </a:rPr>
              <a:t>Practice</a:t>
            </a:r>
            <a:r>
              <a:rPr lang="en-GB" sz="2400" dirty="0" smtClean="0"/>
              <a:t>: Java </a:t>
            </a:r>
            <a:r>
              <a:rPr lang="en-GB" sz="2400" dirty="0"/>
              <a:t>threads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Deadlock</a:t>
            </a:r>
            <a:endParaRPr lang="pt-BR" smtClean="0"/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1">
              <a:buFont typeface="Wingdings" pitchFamily="2" charset="2"/>
              <a:buNone/>
            </a:pPr>
            <a:r>
              <a:rPr lang="pt-BR" smtClean="0"/>
              <a:t>P =   (a -&gt; b -&gt; P) </a:t>
            </a:r>
          </a:p>
          <a:p>
            <a:pPr lvl="1">
              <a:buFont typeface="Wingdings" pitchFamily="2" charset="2"/>
              <a:buNone/>
            </a:pPr>
            <a:r>
              <a:rPr lang="pt-BR" smtClean="0"/>
              <a:t>        [] (b -&gt; a -&gt; P)</a:t>
            </a:r>
          </a:p>
          <a:p>
            <a:pPr lvl="1">
              <a:lnSpc>
                <a:spcPct val="70000"/>
              </a:lnSpc>
              <a:buFont typeface="Wingdings" pitchFamily="2" charset="2"/>
              <a:buNone/>
            </a:pPr>
            <a:endParaRPr lang="pt-BR" smtClean="0"/>
          </a:p>
          <a:p>
            <a:pPr lvl="1">
              <a:buFont typeface="Wingdings" pitchFamily="2" charset="2"/>
              <a:buNone/>
            </a:pPr>
            <a:r>
              <a:rPr lang="pt-BR" smtClean="0"/>
              <a:t>Q =   (a -&gt; c -&gt; Q) </a:t>
            </a:r>
          </a:p>
          <a:p>
            <a:pPr lvl="1">
              <a:buFont typeface="Wingdings" pitchFamily="2" charset="2"/>
              <a:buNone/>
            </a:pPr>
            <a:r>
              <a:rPr lang="pt-BR" smtClean="0"/>
              <a:t>        [] (c -&gt; a -&gt; Q)</a:t>
            </a:r>
          </a:p>
          <a:p>
            <a:pPr lvl="1">
              <a:buFont typeface="Wingdings" pitchFamily="2" charset="2"/>
              <a:buNone/>
            </a:pPr>
            <a:endParaRPr lang="pt-BR" smtClean="0"/>
          </a:p>
          <a:p>
            <a:pPr lvl="1">
              <a:buFont typeface="Wingdings" pitchFamily="2" charset="2"/>
              <a:buNone/>
            </a:pPr>
            <a:r>
              <a:rPr lang="pt-BR" smtClean="0"/>
              <a:t>P [|</a:t>
            </a:r>
            <a:r>
              <a:rPr lang="pt-BR" b="1" smtClean="0">
                <a:solidFill>
                  <a:schemeClr val="folHlink"/>
                </a:solidFill>
              </a:rPr>
              <a:t>Events</a:t>
            </a:r>
            <a:r>
              <a:rPr lang="pt-BR" smtClean="0"/>
              <a:t>|] Q = a -&gt; STOP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Exercício</a:t>
            </a:r>
            <a:endParaRPr lang="pt-BR" smtClean="0"/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mtClean="0"/>
              <a:t>Adapte o exercício de caixas anterior para que um cliente possa trocar de fila</a:t>
            </a:r>
            <a:endParaRPr lang="pt-B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Restringindo Concorrência</a:t>
            </a:r>
          </a:p>
        </p:txBody>
      </p:sp>
      <p:sp>
        <p:nvSpPr>
          <p:cNvPr id="34819" name="Rectangle 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pt-BR" smtClean="0">
                <a:sym typeface="Symbol" pitchFamily="18" charset="2"/>
              </a:rPr>
              <a:t>Os operadores de composição paralela podem ser usados para restringir o comportamento dos processos:</a:t>
            </a:r>
          </a:p>
          <a:p>
            <a:pPr lvl="1"/>
            <a:r>
              <a:rPr lang="pt-BR" smtClean="0">
                <a:sym typeface="Symbol" pitchFamily="18" charset="2"/>
              </a:rPr>
              <a:t>P [|X|] STOP comporta-se como P exceto pela proibição da realização dos eventos em X</a:t>
            </a:r>
          </a:p>
          <a:p>
            <a:pPr lvl="1"/>
            <a:r>
              <a:rPr lang="pt-BR" smtClean="0">
                <a:sym typeface="Symbol" pitchFamily="18" charset="2"/>
              </a:rPr>
              <a:t>P [|X|] Q, onde Q só realiza os eventos em X, restringe o comportamento de 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Associatividade</a:t>
            </a:r>
            <a:endParaRPr lang="pt-BR" smtClean="0"/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Sejam P, Q e R processos CSP, X e Y conjuntos de sincronização. Então</a:t>
            </a:r>
          </a:p>
          <a:p>
            <a:pPr lvl="1"/>
            <a:r>
              <a:rPr lang="en-US" smtClean="0"/>
              <a:t>(P [|X|] Q) [|Y|] R </a:t>
            </a:r>
            <a:r>
              <a:rPr lang="en-US" smtClean="0">
                <a:sym typeface="Symbol" pitchFamily="18" charset="2"/>
              </a:rPr>
              <a:t> </a:t>
            </a:r>
            <a:r>
              <a:rPr lang="en-US" smtClean="0"/>
              <a:t>P [|X|] (Q [|Y|] R)</a:t>
            </a:r>
          </a:p>
          <a:p>
            <a:r>
              <a:rPr lang="en-US" smtClean="0"/>
              <a:t>Só quando X = Y esta associatividade é válida</a:t>
            </a:r>
          </a:p>
          <a:p>
            <a:pPr lvl="1"/>
            <a:r>
              <a:rPr lang="en-US" smtClean="0"/>
              <a:t>(P [|X|] Q) [|X|] R </a:t>
            </a:r>
            <a:r>
              <a:rPr lang="en-US" smtClean="0">
                <a:sym typeface="Symbol" pitchFamily="18" charset="2"/>
              </a:rPr>
              <a:t>= </a:t>
            </a:r>
            <a:r>
              <a:rPr lang="en-US" smtClean="0"/>
              <a:t>P [|X|] (Q [|X|] R)</a:t>
            </a:r>
            <a:endParaRPr lang="pt-B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Multiway rendezvous</a:t>
            </a:r>
            <a:endParaRPr lang="pt-BR" smtClean="0"/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mtClean="0"/>
              <a:t>Ocorre quando mais de dois processos participam de interação em comum</a:t>
            </a:r>
          </a:p>
          <a:p>
            <a:r>
              <a:rPr lang="en-US" smtClean="0"/>
              <a:t>Do ponto de vista de análise pode ser usado sem problemas</a:t>
            </a:r>
          </a:p>
          <a:p>
            <a:r>
              <a:rPr lang="en-US" smtClean="0"/>
              <a:t>No nível de projeto deve ser evitado ou reescrito</a:t>
            </a:r>
          </a:p>
          <a:p>
            <a:r>
              <a:rPr lang="en-US" smtClean="0"/>
              <a:t>O modelo CSP que será usado para mapear em JCSP não deve usar</a:t>
            </a:r>
          </a:p>
          <a:p>
            <a:pPr lvl="1"/>
            <a:r>
              <a:rPr lang="en-US" smtClean="0"/>
              <a:t>JCSP não suporta</a:t>
            </a:r>
            <a:endParaRPr lang="pt-B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Operadores Indexados</a:t>
            </a:r>
            <a:endParaRPr lang="pt-BR" smtClean="0"/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Para P [ X || Y ] Q temos</a:t>
            </a:r>
          </a:p>
          <a:p>
            <a:pPr lvl="1"/>
            <a:r>
              <a:rPr lang="en-US" smtClean="0"/>
              <a:t>|| i:{1..N} @ [A(i)] P(i)</a:t>
            </a:r>
          </a:p>
          <a:p>
            <a:r>
              <a:rPr lang="en-US" smtClean="0"/>
              <a:t>Para P ||| Q temos</a:t>
            </a:r>
          </a:p>
          <a:p>
            <a:pPr lvl="1"/>
            <a:r>
              <a:rPr lang="en-US" smtClean="0"/>
              <a:t>||| i:{1..N} @ P(i)</a:t>
            </a:r>
          </a:p>
          <a:p>
            <a:r>
              <a:rPr lang="en-US" smtClean="0"/>
              <a:t>Para P [|X|] Q temos</a:t>
            </a:r>
          </a:p>
          <a:p>
            <a:pPr lvl="1"/>
            <a:r>
              <a:rPr lang="en-US" smtClean="0"/>
              <a:t>[|X|] i:{1..N} @ P(i)</a:t>
            </a:r>
            <a:endParaRPr lang="pt-B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Cliente-Servidor Indexados</a:t>
            </a:r>
            <a:endParaRPr lang="pt-BR" smtClean="0"/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Sejam</a:t>
            </a:r>
            <a:r>
              <a:rPr lang="en-US" dirty="0" smtClean="0"/>
              <a:t> </a:t>
            </a:r>
            <a:r>
              <a:rPr lang="en-US" dirty="0" err="1" smtClean="0"/>
              <a:t>C</a:t>
            </a:r>
            <a:r>
              <a:rPr lang="en-US" baseline="-25000" dirty="0" err="1" smtClean="0"/>
              <a:t>i</a:t>
            </a:r>
            <a:r>
              <a:rPr lang="en-US" dirty="0" smtClean="0"/>
              <a:t> e </a:t>
            </a:r>
            <a:r>
              <a:rPr lang="en-US" dirty="0" err="1" smtClean="0"/>
              <a:t>S</a:t>
            </a:r>
            <a:r>
              <a:rPr lang="en-US" baseline="-25000" dirty="0" err="1" smtClean="0"/>
              <a:t>j</a:t>
            </a:r>
            <a:r>
              <a:rPr lang="en-US" dirty="0" smtClean="0"/>
              <a:t> </a:t>
            </a:r>
            <a:r>
              <a:rPr lang="en-US" dirty="0" err="1" smtClean="0"/>
              <a:t>processos</a:t>
            </a:r>
            <a:r>
              <a:rPr lang="en-US" dirty="0" smtClean="0"/>
              <a:t> CSP e X um </a:t>
            </a:r>
            <a:r>
              <a:rPr lang="en-US" dirty="0" err="1" smtClean="0"/>
              <a:t>conjunto</a:t>
            </a:r>
            <a:r>
              <a:rPr lang="en-US" dirty="0" smtClean="0"/>
              <a:t> de </a:t>
            </a:r>
            <a:r>
              <a:rPr lang="en-US" dirty="0" err="1" smtClean="0"/>
              <a:t>sincronização</a:t>
            </a:r>
            <a:r>
              <a:rPr lang="en-US" dirty="0" smtClean="0"/>
              <a:t> entre </a:t>
            </a:r>
            <a:r>
              <a:rPr lang="en-US" dirty="0" err="1" smtClean="0"/>
              <a:t>C</a:t>
            </a:r>
            <a:r>
              <a:rPr lang="en-US" baseline="-25000" dirty="0" err="1" smtClean="0"/>
              <a:t>i</a:t>
            </a:r>
            <a:r>
              <a:rPr lang="en-US" dirty="0" smtClean="0"/>
              <a:t> e </a:t>
            </a:r>
            <a:r>
              <a:rPr lang="en-US" dirty="0" err="1" smtClean="0"/>
              <a:t>S</a:t>
            </a:r>
            <a:r>
              <a:rPr lang="en-US" baseline="-25000" dirty="0" err="1" smtClean="0"/>
              <a:t>j</a:t>
            </a:r>
            <a:r>
              <a:rPr lang="en-US" dirty="0" smtClean="0"/>
              <a:t>. </a:t>
            </a:r>
            <a:r>
              <a:rPr lang="en-US" dirty="0" err="1" smtClean="0"/>
              <a:t>Então</a:t>
            </a:r>
            <a:r>
              <a:rPr lang="en-US" dirty="0" smtClean="0"/>
              <a:t> </a:t>
            </a:r>
            <a:r>
              <a:rPr lang="en-US" dirty="0" err="1" smtClean="0"/>
              <a:t>uma</a:t>
            </a:r>
            <a:r>
              <a:rPr lang="en-US" dirty="0" smtClean="0"/>
              <a:t> </a:t>
            </a:r>
            <a:r>
              <a:rPr lang="en-US" dirty="0" err="1" smtClean="0"/>
              <a:t>arquitetura</a:t>
            </a:r>
            <a:r>
              <a:rPr lang="en-US" dirty="0" smtClean="0"/>
              <a:t> </a:t>
            </a:r>
            <a:r>
              <a:rPr lang="en-US" dirty="0" err="1" smtClean="0"/>
              <a:t>cliente-servidor</a:t>
            </a:r>
            <a:r>
              <a:rPr lang="en-US" dirty="0" smtClean="0"/>
              <a:t> </a:t>
            </a:r>
            <a:r>
              <a:rPr lang="en-US" dirty="0" err="1" smtClean="0"/>
              <a:t>pode</a:t>
            </a:r>
            <a:r>
              <a:rPr lang="en-US" dirty="0" smtClean="0"/>
              <a:t> ser vista </a:t>
            </a:r>
            <a:r>
              <a:rPr lang="en-US" dirty="0" err="1" smtClean="0"/>
              <a:t>genericamente</a:t>
            </a:r>
            <a:r>
              <a:rPr lang="en-US" dirty="0" smtClean="0"/>
              <a:t> </a:t>
            </a:r>
            <a:r>
              <a:rPr lang="en-US" dirty="0" err="1" smtClean="0"/>
              <a:t>como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		</a:t>
            </a:r>
            <a:r>
              <a:rPr lang="en-US" dirty="0" smtClean="0"/>
              <a:t>(|||</a:t>
            </a:r>
            <a:r>
              <a:rPr lang="en-US" baseline="-25000" dirty="0" err="1" smtClean="0"/>
              <a:t>i</a:t>
            </a:r>
            <a:r>
              <a:rPr lang="en-US" baseline="-25000" dirty="0" smtClean="0"/>
              <a:t>=1..N</a:t>
            </a:r>
            <a:r>
              <a:rPr lang="en-US" dirty="0" smtClean="0"/>
              <a:t> </a:t>
            </a:r>
            <a:r>
              <a:rPr lang="en-US" dirty="0" err="1" smtClean="0"/>
              <a:t>C</a:t>
            </a:r>
            <a:r>
              <a:rPr lang="en-US" baseline="-25000" dirty="0" err="1" smtClean="0"/>
              <a:t>i</a:t>
            </a:r>
            <a:r>
              <a:rPr lang="en-US" dirty="0" smtClean="0"/>
              <a:t>) [|X|] (|||</a:t>
            </a:r>
            <a:r>
              <a:rPr lang="en-US" baseline="-25000" dirty="0" smtClean="0"/>
              <a:t>j=1..K</a:t>
            </a:r>
            <a:r>
              <a:rPr lang="en-US" dirty="0" smtClean="0"/>
              <a:t> </a:t>
            </a:r>
            <a:r>
              <a:rPr lang="en-US" dirty="0" err="1" smtClean="0"/>
              <a:t>S</a:t>
            </a:r>
            <a:r>
              <a:rPr lang="en-US" baseline="-25000" dirty="0" err="1" smtClean="0"/>
              <a:t>j</a:t>
            </a:r>
            <a:r>
              <a:rPr lang="en-US" dirty="0" smtClean="0"/>
              <a:t>)</a:t>
            </a:r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Referências</a:t>
            </a:r>
            <a:endParaRPr lang="pt-BR" smtClean="0"/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Roscoe, A.W. The Theory and Practice of Concurrency. Prentice-Hall, 1998.</a:t>
            </a:r>
          </a:p>
          <a:p>
            <a:pPr eaLnBrk="1" hangingPunct="1"/>
            <a:r>
              <a:rPr lang="en-US" dirty="0" smtClean="0"/>
              <a:t>Hoare, C.A.R. </a:t>
            </a:r>
            <a:r>
              <a:rPr lang="en-US" dirty="0" smtClean="0">
                <a:hlinkClick r:id="rId3"/>
              </a:rPr>
              <a:t>Communicating Sequential Processes</a:t>
            </a:r>
            <a:r>
              <a:rPr lang="en-US" dirty="0" smtClean="0"/>
              <a:t>. Prentice-Hall, 1985</a:t>
            </a:r>
            <a:r>
              <a:rPr lang="en-US" dirty="0" smtClean="0"/>
              <a:t>.</a:t>
            </a:r>
          </a:p>
          <a:p>
            <a:r>
              <a:rPr lang="en-US" dirty="0" smtClean="0"/>
              <a:t>http://www.usingcsp.com</a:t>
            </a:r>
            <a:r>
              <a:rPr lang="en-US" dirty="0" smtClean="0"/>
              <a:t>/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Referências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CSP</a:t>
            </a:r>
          </a:p>
          <a:p>
            <a:pPr lvl="1"/>
            <a:r>
              <a:rPr lang="en-US" dirty="0" smtClean="0"/>
              <a:t>http</a:t>
            </a:r>
            <a:r>
              <a:rPr lang="en-US" dirty="0" smtClean="0"/>
              <a:t>://www.cin.ufpe.br/~if711/aulas/Aula%2002.pdf</a:t>
            </a:r>
            <a:endParaRPr lang="en-US" dirty="0" smtClean="0"/>
          </a:p>
          <a:p>
            <a:pPr lvl="1"/>
            <a:r>
              <a:rPr lang="en-US" dirty="0" smtClean="0"/>
              <a:t>Courses</a:t>
            </a:r>
            <a:endParaRPr lang="en-US" dirty="0" smtClean="0"/>
          </a:p>
          <a:p>
            <a:pPr lvl="2"/>
            <a:r>
              <a:rPr lang="en-US" dirty="0" smtClean="0"/>
              <a:t>http://www.cin.ufpe.br/~if711</a:t>
            </a:r>
            <a:r>
              <a:rPr lang="en-US" dirty="0" smtClean="0"/>
              <a:t>/</a:t>
            </a:r>
            <a:endParaRPr lang="en-US" dirty="0" smtClean="0"/>
          </a:p>
          <a:p>
            <a:pPr lvl="2"/>
            <a:r>
              <a:rPr lang="en-US" dirty="0" smtClean="0"/>
              <a:t>http://www.softeng.ox.ac.uk/subjects/CDS.html</a:t>
            </a:r>
          </a:p>
          <a:p>
            <a:pPr lvl="2"/>
            <a:r>
              <a:rPr lang="en-US" dirty="0" smtClean="0"/>
              <a:t>http://www.softeng.ox.ac.uk/subjects/ACT.html</a:t>
            </a:r>
          </a:p>
          <a:p>
            <a:r>
              <a:rPr lang="en-US" dirty="0" smtClean="0"/>
              <a:t>FDR – Failures Divergences Refinement</a:t>
            </a:r>
          </a:p>
          <a:p>
            <a:pPr lvl="1"/>
            <a:r>
              <a:rPr lang="en-US" dirty="0" smtClean="0"/>
              <a:t>http://</a:t>
            </a:r>
            <a:r>
              <a:rPr lang="en-US" dirty="0" smtClean="0"/>
              <a:t>www.fsel.com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Modeling Processes</a:t>
            </a:r>
            <a:endParaRPr lang="en-GB" dirty="0"/>
          </a:p>
        </p:txBody>
      </p:sp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Models are described using state machines, known as Labelled Transition Systems LTS. These are described textually as finite state processes (FSP) and displayed and analysed by the LTSA analysis tool</a:t>
            </a:r>
          </a:p>
          <a:p>
            <a:pPr lvl="1"/>
            <a:r>
              <a:rPr lang="en-GB" dirty="0" smtClean="0"/>
              <a:t>LTS - graphical form</a:t>
            </a:r>
          </a:p>
          <a:p>
            <a:pPr lvl="1"/>
            <a:r>
              <a:rPr lang="en-GB" dirty="0" smtClean="0"/>
              <a:t>FSP - algebraic form</a:t>
            </a:r>
          </a:p>
          <a:p>
            <a:pPr lvl="1"/>
            <a:r>
              <a:rPr lang="en-GB" dirty="0" smtClean="0"/>
              <a:t>CSP - algebraic form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FSP</a:t>
            </a:r>
            <a:endParaRPr lang="en-US" dirty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Álgebra</a:t>
            </a:r>
            <a:r>
              <a:rPr lang="en-US" dirty="0" smtClean="0"/>
              <a:t> de </a:t>
            </a:r>
            <a:r>
              <a:rPr lang="en-US" dirty="0" err="1" smtClean="0"/>
              <a:t>Processos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modeling processes </a:t>
            </a:r>
          </a:p>
        </p:txBody>
      </p:sp>
      <p:sp>
        <p:nvSpPr>
          <p:cNvPr id="32771" name="Rectangle 3"/>
          <p:cNvSpPr>
            <a:spLocks noChangeArrowheads="1"/>
          </p:cNvSpPr>
          <p:nvPr/>
        </p:nvSpPr>
        <p:spPr bwMode="auto">
          <a:xfrm>
            <a:off x="685800" y="457200"/>
            <a:ext cx="7825154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defTabSz="762000"/>
            <a:endParaRPr lang="en-US" b="1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32774" name="Text Box 6"/>
          <p:cNvSpPr txBox="1">
            <a:spLocks noChangeArrowheads="1"/>
          </p:cNvSpPr>
          <p:nvPr/>
        </p:nvSpPr>
        <p:spPr bwMode="auto">
          <a:xfrm>
            <a:off x="703385" y="1524000"/>
            <a:ext cx="7737231" cy="92333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defTabSz="762000">
              <a:spcBef>
                <a:spcPct val="50000"/>
              </a:spcBef>
            </a:pPr>
            <a:r>
              <a:rPr lang="en-GB"/>
              <a:t>A process is the execution of a sequential program. It is modeled as a finite state machine which transits from state to state by executing a sequence of atomic actions.</a:t>
            </a:r>
          </a:p>
        </p:txBody>
      </p:sp>
      <p:sp>
        <p:nvSpPr>
          <p:cNvPr id="32778" name="Text Box 10"/>
          <p:cNvSpPr txBox="1">
            <a:spLocks noChangeArrowheads="1"/>
          </p:cNvSpPr>
          <p:nvPr/>
        </p:nvSpPr>
        <p:spPr bwMode="auto">
          <a:xfrm>
            <a:off x="6119446" y="3276601"/>
            <a:ext cx="2039815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defTabSz="762000">
              <a:spcBef>
                <a:spcPct val="50000"/>
              </a:spcBef>
            </a:pPr>
            <a:r>
              <a:rPr lang="en-GB"/>
              <a:t>a light switch </a:t>
            </a:r>
            <a:r>
              <a:rPr lang="en-GB" b="1">
                <a:solidFill>
                  <a:schemeClr val="accent2"/>
                </a:solidFill>
              </a:rPr>
              <a:t>LTS</a:t>
            </a:r>
            <a:endParaRPr lang="en-GB"/>
          </a:p>
        </p:txBody>
      </p:sp>
      <p:sp>
        <p:nvSpPr>
          <p:cNvPr id="32779" name="Text Box 11"/>
          <p:cNvSpPr txBox="1">
            <a:spLocks noChangeArrowheads="1"/>
          </p:cNvSpPr>
          <p:nvPr/>
        </p:nvSpPr>
        <p:spPr bwMode="auto">
          <a:xfrm>
            <a:off x="773723" y="5105400"/>
            <a:ext cx="5416062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defTabSz="762000">
              <a:spcAft>
                <a:spcPts val="1200"/>
              </a:spcAft>
            </a:pPr>
            <a:r>
              <a:rPr lang="en-GB" b="1">
                <a:latin typeface="Courier New" pitchFamily="49" charset="0"/>
              </a:rPr>
              <a:t>on</a:t>
            </a:r>
            <a:r>
              <a:rPr lang="en-GB" b="1" noProof="1">
                <a:latin typeface="Courier New" pitchFamily="49" charset="0"/>
                <a:sym typeface="Wingdings" pitchFamily="2" charset="2"/>
              </a:rPr>
              <a:t></a:t>
            </a:r>
            <a:r>
              <a:rPr lang="en-GB" b="1">
                <a:latin typeface="Courier New" pitchFamily="49" charset="0"/>
              </a:rPr>
              <a:t>off</a:t>
            </a:r>
            <a:r>
              <a:rPr lang="en-GB" b="1" noProof="1">
                <a:latin typeface="Courier New" pitchFamily="49" charset="0"/>
                <a:sym typeface="Wingdings" pitchFamily="2" charset="2"/>
              </a:rPr>
              <a:t></a:t>
            </a:r>
            <a:r>
              <a:rPr lang="en-GB" b="1">
                <a:latin typeface="Courier New" pitchFamily="49" charset="0"/>
              </a:rPr>
              <a:t>on</a:t>
            </a:r>
            <a:r>
              <a:rPr lang="en-GB" b="1" noProof="1">
                <a:latin typeface="Courier New" pitchFamily="49" charset="0"/>
                <a:sym typeface="Wingdings" pitchFamily="2" charset="2"/>
              </a:rPr>
              <a:t></a:t>
            </a:r>
            <a:r>
              <a:rPr lang="en-GB" b="1">
                <a:latin typeface="Courier New" pitchFamily="49" charset="0"/>
              </a:rPr>
              <a:t>off</a:t>
            </a:r>
            <a:r>
              <a:rPr lang="en-GB" b="1" noProof="1">
                <a:latin typeface="Courier New" pitchFamily="49" charset="0"/>
                <a:sym typeface="Wingdings" pitchFamily="2" charset="2"/>
              </a:rPr>
              <a:t></a:t>
            </a:r>
            <a:r>
              <a:rPr lang="en-GB" b="1">
                <a:latin typeface="Courier New" pitchFamily="49" charset="0"/>
              </a:rPr>
              <a:t>on</a:t>
            </a:r>
            <a:r>
              <a:rPr lang="en-GB" b="1" noProof="1">
                <a:latin typeface="Courier New" pitchFamily="49" charset="0"/>
                <a:sym typeface="Wingdings" pitchFamily="2" charset="2"/>
              </a:rPr>
              <a:t></a:t>
            </a:r>
            <a:r>
              <a:rPr lang="en-GB" b="1">
                <a:latin typeface="Courier New" pitchFamily="49" charset="0"/>
              </a:rPr>
              <a:t>off</a:t>
            </a:r>
            <a:r>
              <a:rPr lang="en-GB" b="1" noProof="1">
                <a:latin typeface="Courier New" pitchFamily="49" charset="0"/>
                <a:sym typeface="Wingdings" pitchFamily="2" charset="2"/>
              </a:rPr>
              <a:t></a:t>
            </a:r>
            <a:r>
              <a:rPr lang="en-GB" b="1">
                <a:latin typeface="Times New Roman" pitchFamily="18" charset="0"/>
              </a:rPr>
              <a:t> ……….</a:t>
            </a:r>
            <a:endParaRPr lang="en-GB" b="1"/>
          </a:p>
        </p:txBody>
      </p:sp>
      <p:sp>
        <p:nvSpPr>
          <p:cNvPr id="32780" name="Text Box 12"/>
          <p:cNvSpPr txBox="1">
            <a:spLocks noChangeArrowheads="1"/>
          </p:cNvSpPr>
          <p:nvPr/>
        </p:nvSpPr>
        <p:spPr bwMode="auto">
          <a:xfrm>
            <a:off x="6189785" y="4876801"/>
            <a:ext cx="2461846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defTabSz="762000">
              <a:spcBef>
                <a:spcPct val="50000"/>
              </a:spcBef>
            </a:pPr>
            <a:r>
              <a:rPr lang="en-GB"/>
              <a:t>a sequence of actions or </a:t>
            </a:r>
            <a:r>
              <a:rPr lang="en-GB" i="1">
                <a:solidFill>
                  <a:srgbClr val="CC0000"/>
                </a:solidFill>
              </a:rPr>
              <a:t>trace</a:t>
            </a:r>
            <a:endParaRPr lang="en-GB">
              <a:solidFill>
                <a:srgbClr val="CC0000"/>
              </a:solidFill>
            </a:endParaRPr>
          </a:p>
        </p:txBody>
      </p:sp>
      <p:pic>
        <p:nvPicPr>
          <p:cNvPr id="32792" name="Picture 24" descr="figure2-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25416" y="2743200"/>
            <a:ext cx="4642338" cy="2336800"/>
          </a:xfrm>
          <a:prstGeom prst="rect">
            <a:avLst/>
          </a:prstGeom>
          <a:noFill/>
        </p:spPr>
      </p:pic>
      <p:sp>
        <p:nvSpPr>
          <p:cNvPr id="32800" name="Text Box 32"/>
          <p:cNvSpPr txBox="1">
            <a:spLocks noChangeArrowheads="1"/>
          </p:cNvSpPr>
          <p:nvPr/>
        </p:nvSpPr>
        <p:spPr bwMode="auto">
          <a:xfrm>
            <a:off x="650631" y="5851525"/>
            <a:ext cx="7244862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defTabSz="762000">
              <a:spcBef>
                <a:spcPct val="50000"/>
              </a:spcBef>
            </a:pPr>
            <a:r>
              <a:rPr lang="en-GB" i="1"/>
              <a:t>Can finite state models produce infinite traces?</a:t>
            </a:r>
            <a:endParaRPr lang="en-GB" i="1">
              <a:solidFill>
                <a:srgbClr val="CC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FSP - action prefix</a:t>
            </a:r>
            <a:endParaRPr lang="en-US"/>
          </a:p>
        </p:txBody>
      </p:sp>
      <p:sp>
        <p:nvSpPr>
          <p:cNvPr id="27655" name="Rectangle 7"/>
          <p:cNvSpPr>
            <a:spLocks noChangeArrowheads="1"/>
          </p:cNvSpPr>
          <p:nvPr/>
        </p:nvSpPr>
        <p:spPr bwMode="auto">
          <a:xfrm>
            <a:off x="984739" y="1295400"/>
            <a:ext cx="7526215" cy="15240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 sz="2400"/>
          </a:p>
        </p:txBody>
      </p:sp>
      <p:sp>
        <p:nvSpPr>
          <p:cNvPr id="27656" name="Text Box 8"/>
          <p:cNvSpPr txBox="1">
            <a:spLocks noChangeArrowheads="1"/>
          </p:cNvSpPr>
          <p:nvPr/>
        </p:nvSpPr>
        <p:spPr bwMode="auto">
          <a:xfrm>
            <a:off x="703384" y="1371600"/>
            <a:ext cx="7877908" cy="120032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571500" lvl="1" defTabSz="762000">
              <a:spcAft>
                <a:spcPts val="1200"/>
              </a:spcAft>
            </a:pPr>
            <a:r>
              <a:rPr lang="en-GB" sz="2400" dirty="0"/>
              <a:t>If </a:t>
            </a:r>
            <a:r>
              <a:rPr lang="en-GB" sz="2400" b="1" dirty="0"/>
              <a:t>x</a:t>
            </a:r>
            <a:r>
              <a:rPr lang="en-GB" sz="2400" dirty="0"/>
              <a:t> is an action and </a:t>
            </a:r>
            <a:r>
              <a:rPr lang="en-GB" sz="2400" b="1" dirty="0"/>
              <a:t>P</a:t>
            </a:r>
            <a:r>
              <a:rPr lang="en-GB" sz="2400" dirty="0"/>
              <a:t> a process then </a:t>
            </a:r>
            <a:r>
              <a:rPr lang="en-GB" sz="2400" b="1" dirty="0"/>
              <a:t>(x-&gt; P)</a:t>
            </a:r>
            <a:r>
              <a:rPr lang="en-GB" sz="2400" dirty="0"/>
              <a:t> describes a process that initially engages in the action </a:t>
            </a:r>
            <a:r>
              <a:rPr lang="en-GB" sz="2400" b="1" dirty="0"/>
              <a:t>x</a:t>
            </a:r>
            <a:r>
              <a:rPr lang="en-GB" sz="2400" dirty="0"/>
              <a:t> and then behaves exactly as described by </a:t>
            </a:r>
            <a:r>
              <a:rPr lang="en-GB" sz="2400" b="1" dirty="0"/>
              <a:t>P</a:t>
            </a:r>
            <a:r>
              <a:rPr lang="en-GB" sz="2400" dirty="0"/>
              <a:t>.</a:t>
            </a:r>
          </a:p>
        </p:txBody>
      </p:sp>
      <p:sp>
        <p:nvSpPr>
          <p:cNvPr id="27658" name="Text Box 10"/>
          <p:cNvSpPr txBox="1">
            <a:spLocks noChangeArrowheads="1"/>
          </p:cNvSpPr>
          <p:nvPr/>
        </p:nvSpPr>
        <p:spPr bwMode="auto">
          <a:xfrm>
            <a:off x="984739" y="3124200"/>
            <a:ext cx="4431323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defTabSz="762000">
              <a:spcBef>
                <a:spcPct val="50000"/>
              </a:spcBef>
            </a:pPr>
            <a:r>
              <a:rPr lang="en-GB" b="1">
                <a:latin typeface="Courier New" pitchFamily="49" charset="0"/>
              </a:rPr>
              <a:t>ONESHOT = (once -&gt; STOP).</a:t>
            </a:r>
          </a:p>
        </p:txBody>
      </p:sp>
      <p:sp>
        <p:nvSpPr>
          <p:cNvPr id="27662" name="Text Box 14"/>
          <p:cNvSpPr txBox="1">
            <a:spLocks noChangeArrowheads="1"/>
          </p:cNvSpPr>
          <p:nvPr/>
        </p:nvSpPr>
        <p:spPr bwMode="auto">
          <a:xfrm>
            <a:off x="5767754" y="3124201"/>
            <a:ext cx="3094892" cy="78483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defTabSz="762000">
              <a:spcBef>
                <a:spcPct val="50000"/>
              </a:spcBef>
            </a:pPr>
            <a:r>
              <a:rPr lang="en-GB"/>
              <a:t>ONESHOT state machine</a:t>
            </a:r>
          </a:p>
          <a:p>
            <a:pPr defTabSz="762000">
              <a:spcBef>
                <a:spcPct val="50000"/>
              </a:spcBef>
            </a:pPr>
            <a:r>
              <a:rPr lang="en-GB"/>
              <a:t>(terminating process)</a:t>
            </a:r>
          </a:p>
        </p:txBody>
      </p:sp>
      <p:sp>
        <p:nvSpPr>
          <p:cNvPr id="27666" name="Rectangle 18"/>
          <p:cNvSpPr>
            <a:spLocks noChangeArrowheads="1"/>
          </p:cNvSpPr>
          <p:nvPr/>
        </p:nvSpPr>
        <p:spPr bwMode="auto">
          <a:xfrm>
            <a:off x="914400" y="5167314"/>
            <a:ext cx="7807569" cy="852487"/>
          </a:xfrm>
          <a:prstGeom prst="rect">
            <a:avLst/>
          </a:prstGeom>
          <a:solidFill>
            <a:srgbClr val="DDDDDD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69" name="Text Box 21"/>
          <p:cNvSpPr txBox="1">
            <a:spLocks noChangeArrowheads="1"/>
          </p:cNvSpPr>
          <p:nvPr/>
        </p:nvSpPr>
        <p:spPr bwMode="auto">
          <a:xfrm>
            <a:off x="984739" y="5233988"/>
            <a:ext cx="7807569" cy="6186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defTabSz="762000">
              <a:lnSpc>
                <a:spcPct val="70000"/>
              </a:lnSpc>
              <a:spcBef>
                <a:spcPct val="50000"/>
              </a:spcBef>
            </a:pPr>
            <a:r>
              <a:rPr lang="en-GB"/>
              <a:t>Convention:  actions begin with lowercase letters</a:t>
            </a:r>
          </a:p>
          <a:p>
            <a:pPr defTabSz="762000">
              <a:lnSpc>
                <a:spcPct val="70000"/>
              </a:lnSpc>
              <a:spcBef>
                <a:spcPct val="50000"/>
              </a:spcBef>
            </a:pPr>
            <a:r>
              <a:rPr lang="en-GB"/>
              <a:t>		   PROCESSES begin with uppercase letters</a:t>
            </a:r>
          </a:p>
        </p:txBody>
      </p:sp>
      <p:pic>
        <p:nvPicPr>
          <p:cNvPr id="27670" name="Picture 22" descr="figure2-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25415" y="3581400"/>
            <a:ext cx="3938954" cy="1428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651</TotalTime>
  <Words>2053</Words>
  <Application>Microsoft Office PowerPoint</Application>
  <PresentationFormat>Apresentação na tela (4:3)</PresentationFormat>
  <Paragraphs>328</Paragraphs>
  <Slides>58</Slides>
  <Notes>16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58</vt:i4>
      </vt:variant>
    </vt:vector>
  </HeadingPairs>
  <TitlesOfParts>
    <vt:vector size="59" baseType="lpstr">
      <vt:lpstr>Tema do Office</vt:lpstr>
      <vt:lpstr>Álgebras de Processo (FSP e CSP)</vt:lpstr>
      <vt:lpstr>Conceitos Fundamentais</vt:lpstr>
      <vt:lpstr>Programas Concorrentes</vt:lpstr>
      <vt:lpstr>concurrent processes</vt:lpstr>
      <vt:lpstr>processes and threads</vt:lpstr>
      <vt:lpstr>Modeling Processes</vt:lpstr>
      <vt:lpstr>FSP</vt:lpstr>
      <vt:lpstr>modeling processes </vt:lpstr>
      <vt:lpstr>FSP - action prefix</vt:lpstr>
      <vt:lpstr>FSP - action prefix &amp; recursion</vt:lpstr>
      <vt:lpstr>animation using LTSA</vt:lpstr>
      <vt:lpstr>FSP - action prefix</vt:lpstr>
      <vt:lpstr>Referências</vt:lpstr>
      <vt:lpstr>CSP</vt:lpstr>
      <vt:lpstr>CSP</vt:lpstr>
      <vt:lpstr>CSP</vt:lpstr>
      <vt:lpstr>The Model</vt:lpstr>
      <vt:lpstr>ProBE (Animador de CSP)</vt:lpstr>
      <vt:lpstr>FDR (Analisador de CSP)</vt:lpstr>
      <vt:lpstr>JCSP</vt:lpstr>
      <vt:lpstr>CSP</vt:lpstr>
      <vt:lpstr>Escolhas</vt:lpstr>
      <vt:lpstr>Estado de um processo</vt:lpstr>
      <vt:lpstr>Estado de um processo</vt:lpstr>
      <vt:lpstr>Tipos usados em estados</vt:lpstr>
      <vt:lpstr>Operações sobre tipos</vt:lpstr>
      <vt:lpstr>Funções</vt:lpstr>
      <vt:lpstr>Escolha condicional</vt:lpstr>
      <vt:lpstr>LTS de escolha condicional</vt:lpstr>
      <vt:lpstr>Escolha condicional: Buffer</vt:lpstr>
      <vt:lpstr>Casamento de padrões</vt:lpstr>
      <vt:lpstr>Casamento de padrões: Buffer</vt:lpstr>
      <vt:lpstr>Guarda</vt:lpstr>
      <vt:lpstr>LTS de guarda</vt:lpstr>
      <vt:lpstr>Guarda: Buffer</vt:lpstr>
      <vt:lpstr>Exercício</vt:lpstr>
      <vt:lpstr>Introduzindo concorrência</vt:lpstr>
      <vt:lpstr>Paralelismo</vt:lpstr>
      <vt:lpstr>Operadores de Paralelismo</vt:lpstr>
      <vt:lpstr>Entrelaçamento</vt:lpstr>
      <vt:lpstr>Entrelaçamento</vt:lpstr>
      <vt:lpstr>Processos Paralelos e Seqüenciais</vt:lpstr>
      <vt:lpstr>Lei Interessante</vt:lpstr>
      <vt:lpstr>Cuidado</vt:lpstr>
      <vt:lpstr>Exercício</vt:lpstr>
      <vt:lpstr>Composição Paralela Generalizada</vt:lpstr>
      <vt:lpstr>Composição Paralela Generalizada</vt:lpstr>
      <vt:lpstr>Composição Paralela Generalizada</vt:lpstr>
      <vt:lpstr>Processos Paralelos e Sequenciais</vt:lpstr>
      <vt:lpstr>Deadlock</vt:lpstr>
      <vt:lpstr>Exercício</vt:lpstr>
      <vt:lpstr>Restringindo Concorrência</vt:lpstr>
      <vt:lpstr>Associatividade</vt:lpstr>
      <vt:lpstr>Multiway rendezvous</vt:lpstr>
      <vt:lpstr>Operadores Indexados</vt:lpstr>
      <vt:lpstr>Cliente-Servidor Indexados</vt:lpstr>
      <vt:lpstr>Referências</vt:lpstr>
      <vt:lpstr>Referências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Joabe Jesus</dc:creator>
  <cp:lastModifiedBy>Joabe</cp:lastModifiedBy>
  <cp:revision>9</cp:revision>
  <dcterms:created xsi:type="dcterms:W3CDTF">2011-03-28T02:09:24Z</dcterms:created>
  <dcterms:modified xsi:type="dcterms:W3CDTF">2011-04-04T09:18:13Z</dcterms:modified>
</cp:coreProperties>
</file>