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0" r:id="rId4"/>
    <p:sldId id="285" r:id="rId5"/>
    <p:sldId id="286" r:id="rId6"/>
    <p:sldId id="288" r:id="rId7"/>
    <p:sldId id="289" r:id="rId8"/>
    <p:sldId id="290" r:id="rId9"/>
    <p:sldId id="297" r:id="rId10"/>
    <p:sldId id="291" r:id="rId11"/>
    <p:sldId id="292" r:id="rId12"/>
    <p:sldId id="293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63" autoAdjust="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BA7E4-1894-4A9A-AB1A-FBD5A4DCD2F6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D551-B2C7-4047-95CA-A2D2041375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030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D551-B2C7-4047-95CA-A2D20413750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RTO</a:t>
            </a:r>
            <a:r>
              <a:rPr lang="pt-BR" dirty="0" smtClean="0"/>
              <a:t> – Compreende o tempo</a:t>
            </a:r>
            <a:r>
              <a:rPr lang="pt-BR" baseline="0" dirty="0" smtClean="0"/>
              <a:t> máximo para trazer um sistema ou aplicativo ao seu estado operacional.</a:t>
            </a:r>
          </a:p>
          <a:p>
            <a:endParaRPr lang="pt-BR" baseline="0" dirty="0" smtClean="0"/>
          </a:p>
          <a:p>
            <a:r>
              <a:rPr lang="pt-BR" b="1" baseline="0" dirty="0" smtClean="0"/>
              <a:t>RPO </a:t>
            </a:r>
            <a:r>
              <a:rPr lang="pt-BR" baseline="0" dirty="0" smtClean="0"/>
              <a:t>- Compreende a quantidade máxima de dados que podem ser perdidos com o processo de recuperação.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D551-B2C7-4047-95CA-A2D20413750E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41E26-4900-4CE7-B93D-BEABB2B71A0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Modelagem</a:t>
            </a:r>
            <a:r>
              <a:rPr lang="en-US" sz="3600" dirty="0" smtClean="0"/>
              <a:t> e </a:t>
            </a:r>
            <a:r>
              <a:rPr lang="en-US" sz="3600" dirty="0" err="1" smtClean="0"/>
              <a:t>Análise</a:t>
            </a:r>
            <a:r>
              <a:rPr lang="en-US" sz="3600" dirty="0" smtClean="0"/>
              <a:t> de um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de </a:t>
            </a:r>
            <a:r>
              <a:rPr lang="en-US" sz="3600" dirty="0" err="1" smtClean="0"/>
              <a:t>Recuperação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Desastre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uma</a:t>
            </a:r>
            <a:r>
              <a:rPr lang="en-US" sz="3600" dirty="0" smtClean="0"/>
              <a:t> </a:t>
            </a:r>
            <a:r>
              <a:rPr lang="en-US" sz="3600" dirty="0" err="1" smtClean="0"/>
              <a:t>Infraestrutura</a:t>
            </a:r>
            <a:r>
              <a:rPr lang="en-US" sz="3600" dirty="0" smtClean="0"/>
              <a:t> </a:t>
            </a:r>
            <a:r>
              <a:rPr lang="en-US" sz="3600" dirty="0" err="1" smtClean="0"/>
              <a:t>Virtualizada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Ermeson</a:t>
            </a:r>
            <a:r>
              <a:rPr lang="pt-BR" dirty="0" smtClean="0"/>
              <a:t> Andrade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Diagram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Monitor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41719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SPNs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Olhar no ASTRO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6688499"/>
              </p:ext>
            </p:extLst>
          </p:nvPr>
        </p:nvGraphicFramePr>
        <p:xfrm>
          <a:off x="1547664" y="188640"/>
          <a:ext cx="6501024" cy="696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97386"/>
                <a:gridCol w="1057789"/>
                <a:gridCol w="14497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Sistema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Parâmetro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Valor[1/h]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dirty="0" err="1" smtClean="0"/>
                        <a:t>Load</a:t>
                      </a:r>
                      <a:r>
                        <a:rPr lang="pt-BR" dirty="0" smtClean="0"/>
                        <a:t> Balance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processo LB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0.00011415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8760 (1 ano)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recuperação do processo LB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 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pt-BR" sz="1600" dirty="0" smtClean="0"/>
                        <a:t>Data center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processo da WEB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0.00069444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1440 (60 dias)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recuperação do processo da WEB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</a:t>
                      </a:r>
                      <a:r>
                        <a:rPr lang="pt-BR" dirty="0" err="1" smtClean="0"/>
                        <a:t>restart</a:t>
                      </a:r>
                      <a:r>
                        <a:rPr lang="pt-BR" dirty="0" smtClean="0"/>
                        <a:t> do processo da web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(minutos)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 do BD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0.00023148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4320(180 dias)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do processo da WEB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horas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</a:t>
                      </a: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restart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processo da web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(minutos)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transiente DC 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dias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transiente DC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horas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permanente DC 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anos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Taxa de recuperação de falha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permanente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dias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56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0445442"/>
              </p:ext>
            </p:extLst>
          </p:nvPr>
        </p:nvGraphicFramePr>
        <p:xfrm>
          <a:off x="683568" y="620688"/>
          <a:ext cx="650102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97386"/>
                <a:gridCol w="1057789"/>
                <a:gridCol w="14497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Sistema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Parâmetro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Valor[1/h]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pt-BR" sz="1600" dirty="0" err="1" smtClean="0"/>
                        <a:t>Cloud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falha do processo da web hot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0.0002314814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4320(180 dias)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recuperação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restart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0.08333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 (minutos)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falha do hot BD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0.00013890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7199 (~10 meses)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recuperação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restart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0.08333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 (minutos)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Falha</a:t>
                      </a:r>
                      <a:r>
                        <a:rPr lang="pt-BR" sz="1600" baseline="0" dirty="0" smtClean="0"/>
                        <a:t>  da </a:t>
                      </a:r>
                      <a:r>
                        <a:rPr lang="pt-BR" sz="1600" baseline="0" dirty="0" err="1" smtClean="0"/>
                        <a:t>cloud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0.00011415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8760 (1 ano)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Recuperação</a:t>
                      </a:r>
                      <a:r>
                        <a:rPr lang="pt-BR" sz="1600" baseline="0" dirty="0" smtClean="0"/>
                        <a:t> da </a:t>
                      </a:r>
                      <a:r>
                        <a:rPr lang="pt-BR" sz="1600" baseline="0" dirty="0" err="1" smtClean="0"/>
                        <a:t>Cloud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0.25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 (horas)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</a:t>
                      </a:r>
                      <a:r>
                        <a:rPr lang="pt-BR" sz="1600" baseline="0" dirty="0" smtClean="0"/>
                        <a:t> de </a:t>
                      </a:r>
                      <a:r>
                        <a:rPr lang="pt-BR" sz="1600" baseline="0" dirty="0" err="1" smtClean="0"/>
                        <a:t>failover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 minuto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</a:t>
                      </a:r>
                      <a:r>
                        <a:rPr lang="pt-BR" sz="1600" dirty="0" err="1" smtClean="0"/>
                        <a:t>failback</a:t>
                      </a:r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 minuto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Diagrama de 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das ações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3600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XX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89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15616" y="2924944"/>
          <a:ext cx="577098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661"/>
                <a:gridCol w="1923661"/>
                <a:gridCol w="1923661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</a:t>
                      </a:r>
                      <a:r>
                        <a:rPr lang="pt-BR" sz="1400" dirty="0" err="1" smtClean="0"/>
                        <a:t>sys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Downtime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Data Center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9.836310e-001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143.3924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System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9.874935e-001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109.5569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Apresentamos uma abordagem para a geração de modelos analíticos a partir dos diagramas da </a:t>
            </a:r>
            <a:r>
              <a:rPr lang="pt-BR" dirty="0" err="1" smtClean="0"/>
              <a:t>SysML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 ferramenta proposta mapeia os diagramas da </a:t>
            </a:r>
            <a:r>
              <a:rPr lang="pt-BR" dirty="0" err="1" smtClean="0"/>
              <a:t>SysML</a:t>
            </a:r>
            <a:r>
              <a:rPr lang="pt-BR" dirty="0" smtClean="0"/>
              <a:t>  em componentes de SRN. </a:t>
            </a:r>
          </a:p>
          <a:p>
            <a:pPr lvl="1"/>
            <a:r>
              <a:rPr lang="pt-BR" dirty="0" smtClean="0"/>
              <a:t>Esses componentes são compostos e sincronizados para se obter um modelo completo da disponibilidade dos sistemas.</a:t>
            </a:r>
          </a:p>
          <a:p>
            <a:pPr algn="just">
              <a:lnSpc>
                <a:spcPct val="90000"/>
              </a:lnSpc>
              <a:buNone/>
            </a:pPr>
            <a:endParaRPr lang="pt-BR" dirty="0" smtClean="0"/>
          </a:p>
          <a:p>
            <a:pPr algn="just">
              <a:lnSpc>
                <a:spcPct val="90000"/>
              </a:lnSpc>
            </a:pPr>
            <a:r>
              <a:rPr lang="pt-BR" dirty="0" smtClean="0"/>
              <a:t>Mostramos que o sistema de recuperação de desastre melhora a disponibilidade </a:t>
            </a:r>
            <a:r>
              <a:rPr lang="pt-BR" smtClean="0"/>
              <a:t>do sistema.</a:t>
            </a:r>
            <a:endParaRPr lang="en-US" altLang="ja-JP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/>
              <a:t>Sistemas de informação são vulneráveis a um conjunto de interrupções, sejam elas </a:t>
            </a:r>
            <a:r>
              <a:rPr lang="pt-BR" sz="2000" b="1" dirty="0" smtClean="0"/>
              <a:t>brandas</a:t>
            </a:r>
            <a:r>
              <a:rPr lang="pt-BR" sz="2000" dirty="0" smtClean="0"/>
              <a:t> (interrupção de energia, falha de discos, </a:t>
            </a:r>
            <a:r>
              <a:rPr lang="pt-BR" sz="2000" dirty="0" err="1" smtClean="0"/>
              <a:t>etc</a:t>
            </a:r>
            <a:r>
              <a:rPr lang="pt-BR" sz="2000" dirty="0" smtClean="0"/>
              <a:t>) ou </a:t>
            </a:r>
            <a:r>
              <a:rPr lang="pt-BR" sz="2000" b="1" dirty="0" smtClean="0"/>
              <a:t>severas</a:t>
            </a:r>
            <a:r>
              <a:rPr lang="pt-BR" sz="2000" dirty="0" smtClean="0"/>
              <a:t> (incêndio, terremoto, </a:t>
            </a:r>
            <a:r>
              <a:rPr lang="pt-BR" sz="2000" dirty="0" err="1" smtClean="0"/>
              <a:t>etc</a:t>
            </a:r>
            <a:r>
              <a:rPr lang="pt-BR" sz="2000" dirty="0" smtClean="0"/>
              <a:t>).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Algumas dessas vulnerabilidades podem ser eliminadas ou pelo nos minimizada através  das estratégias de garantia de qualidade (testes, revisões, </a:t>
            </a:r>
            <a:r>
              <a:rPr lang="pt-BR" sz="2000" dirty="0" err="1" smtClean="0"/>
              <a:t>etc</a:t>
            </a:r>
            <a:r>
              <a:rPr lang="pt-BR" sz="2000" dirty="0" smtClean="0"/>
              <a:t>). Porém, é impossível eliminar todos os riscos.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As </a:t>
            </a:r>
            <a:r>
              <a:rPr lang="pt-BR" sz="2000" b="1" dirty="0" smtClean="0">
                <a:solidFill>
                  <a:srgbClr val="FF0000"/>
                </a:solidFill>
              </a:rPr>
              <a:t>soluções de recuperação de desastres </a:t>
            </a:r>
            <a:r>
              <a:rPr lang="pt-BR" sz="2000" dirty="0" smtClean="0"/>
              <a:t>são projetadas para mitigar tais problemas a fim de garantir as </a:t>
            </a:r>
            <a:r>
              <a:rPr lang="pt-BR" sz="2000" dirty="0" err="1" smtClean="0"/>
              <a:t>SLAs</a:t>
            </a:r>
            <a:r>
              <a:rPr lang="pt-BR" sz="2000" dirty="0" smtClean="0"/>
              <a:t> dos clientes bem como evitar a perda de dados e/ou diminuir o tempo para a recuperação  da interrupção.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As abordagens usadas atualmente fornecem poucas garantias reais com relação ao custo, a quantidade de dados perdidos ou o tempo para a recuperação dos serviços depois de uma interrupção.</a:t>
            </a:r>
          </a:p>
          <a:p>
            <a:pPr algn="just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400" dirty="0" smtClean="0"/>
              <a:t>Permitir que os projetistas de recuperação de desastre possam projetar e estudar soluções em uma infraestrutura </a:t>
            </a:r>
            <a:r>
              <a:rPr lang="pt-BR" sz="2400" dirty="0" err="1" smtClean="0"/>
              <a:t>virtualizada</a:t>
            </a:r>
            <a:r>
              <a:rPr lang="pt-BR" sz="2400" dirty="0" smtClean="0"/>
              <a:t>.</a:t>
            </a:r>
          </a:p>
          <a:p>
            <a:pPr lvl="1"/>
            <a:r>
              <a:rPr lang="pt-BR" sz="2000" dirty="0" smtClean="0"/>
              <a:t> Geralmente tais profissionais não possuem expertise em modelagem de </a:t>
            </a:r>
            <a:r>
              <a:rPr lang="pt-BR" sz="2000" dirty="0" err="1" smtClean="0"/>
              <a:t>dependabilidade</a:t>
            </a:r>
            <a:r>
              <a:rPr lang="pt-BR" sz="20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Abordagem:</a:t>
            </a:r>
          </a:p>
          <a:p>
            <a:pPr lvl="1"/>
            <a:r>
              <a:rPr lang="pt-BR" sz="2000" dirty="0" smtClean="0"/>
              <a:t>O sistema é modelado usando </a:t>
            </a:r>
            <a:r>
              <a:rPr lang="pt-BR" sz="2000" dirty="0" err="1" smtClean="0"/>
              <a:t>SysML</a:t>
            </a:r>
            <a:r>
              <a:rPr lang="pt-BR" sz="2000" dirty="0" smtClean="0"/>
              <a:t> + MARTE </a:t>
            </a:r>
          </a:p>
          <a:p>
            <a:pPr lvl="1"/>
            <a:r>
              <a:rPr lang="pt-BR" sz="2000" dirty="0" smtClean="0"/>
              <a:t>Esses modelos são mapeados em modelos </a:t>
            </a:r>
            <a:r>
              <a:rPr lang="pt-BR" sz="2000" dirty="0" err="1" smtClean="0"/>
              <a:t>análiticos</a:t>
            </a:r>
            <a:r>
              <a:rPr lang="pt-BR" sz="2000" dirty="0" smtClean="0"/>
              <a:t> (rede de </a:t>
            </a:r>
            <a:r>
              <a:rPr lang="pt-BR" sz="2000" dirty="0" err="1" smtClean="0"/>
              <a:t>Petri</a:t>
            </a:r>
            <a:r>
              <a:rPr lang="pt-BR" sz="2000" dirty="0" smtClean="0"/>
              <a:t> estocástica)</a:t>
            </a:r>
          </a:p>
          <a:p>
            <a:pPr lvl="1"/>
            <a:r>
              <a:rPr lang="pt-BR" sz="2000" dirty="0" smtClean="0"/>
              <a:t>Os modelo </a:t>
            </a:r>
            <a:r>
              <a:rPr lang="pt-BR" sz="2000" dirty="0" err="1" smtClean="0"/>
              <a:t>SPNs</a:t>
            </a:r>
            <a:r>
              <a:rPr lang="pt-BR" sz="2000" dirty="0" smtClean="0"/>
              <a:t> são executados para </a:t>
            </a:r>
            <a:r>
              <a:rPr lang="pt-BR" sz="2000" dirty="0" err="1" smtClean="0"/>
              <a:t>analizar</a:t>
            </a:r>
            <a:r>
              <a:rPr lang="pt-BR" sz="2000" dirty="0" smtClean="0"/>
              <a:t> um conjunto de </a:t>
            </a:r>
            <a:r>
              <a:rPr lang="pt-BR" sz="2000" dirty="0" err="1" smtClean="0"/>
              <a:t>metricas</a:t>
            </a:r>
            <a:r>
              <a:rPr lang="pt-BR" sz="20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Métricas:</a:t>
            </a:r>
          </a:p>
          <a:p>
            <a:pPr lvl="1"/>
            <a:r>
              <a:rPr lang="pt-BR" sz="2000" dirty="0" smtClean="0"/>
              <a:t>Disponibilidade e </a:t>
            </a:r>
            <a:r>
              <a:rPr lang="pt-BR" sz="2000" dirty="0" err="1" smtClean="0"/>
              <a:t>Downtime</a:t>
            </a:r>
            <a:endParaRPr lang="pt-BR" sz="2000" dirty="0" smtClean="0"/>
          </a:p>
          <a:p>
            <a:pPr lvl="1"/>
            <a:r>
              <a:rPr lang="pt-BR" sz="2000" dirty="0" smtClean="0"/>
              <a:t>Custo do </a:t>
            </a:r>
            <a:r>
              <a:rPr lang="pt-BR" sz="2000" dirty="0" err="1" smtClean="0"/>
              <a:t>downtime</a:t>
            </a:r>
            <a:r>
              <a:rPr lang="pt-BR" sz="2000" dirty="0" smtClean="0"/>
              <a:t> </a:t>
            </a:r>
            <a:r>
              <a:rPr lang="pt-BR" sz="2000" dirty="0" err="1" smtClean="0"/>
              <a:t>vs</a:t>
            </a:r>
            <a:r>
              <a:rPr lang="pt-BR" sz="2000" dirty="0" smtClean="0"/>
              <a:t> custo da solução de desastres.</a:t>
            </a:r>
          </a:p>
          <a:p>
            <a:pPr lvl="1"/>
            <a:r>
              <a:rPr lang="pt-BR" sz="2000" dirty="0" smtClean="0"/>
              <a:t>Jobs perdidos</a:t>
            </a:r>
          </a:p>
          <a:p>
            <a:pPr lvl="1"/>
            <a:r>
              <a:rPr lang="pt-BR" sz="2000" dirty="0" smtClean="0"/>
              <a:t>RTO (</a:t>
            </a:r>
            <a:r>
              <a:rPr lang="pt-BR" sz="2000" dirty="0" err="1" smtClean="0"/>
              <a:t>Recovery</a:t>
            </a:r>
            <a:r>
              <a:rPr lang="pt-BR" sz="2000" dirty="0" smtClean="0"/>
              <a:t> Time </a:t>
            </a:r>
            <a:r>
              <a:rPr lang="pt-BR" sz="2000" dirty="0" err="1" smtClean="0"/>
              <a:t>Objective</a:t>
            </a:r>
            <a:r>
              <a:rPr lang="pt-BR" sz="2000" dirty="0" smtClean="0"/>
              <a:t>) e RPO (</a:t>
            </a:r>
            <a:r>
              <a:rPr lang="pt-BR" sz="2000" dirty="0" err="1" smtClean="0"/>
              <a:t>Recovery</a:t>
            </a:r>
            <a:r>
              <a:rPr lang="pt-BR" sz="2000" dirty="0" smtClean="0"/>
              <a:t> </a:t>
            </a:r>
            <a:r>
              <a:rPr lang="pt-BR" sz="2000" dirty="0" err="1" smtClean="0"/>
              <a:t>Point</a:t>
            </a:r>
            <a:r>
              <a:rPr lang="pt-BR" sz="2000" dirty="0" smtClean="0"/>
              <a:t> </a:t>
            </a:r>
            <a:r>
              <a:rPr lang="pt-BR" sz="2000" dirty="0" err="1" smtClean="0"/>
              <a:t>Objective</a:t>
            </a:r>
            <a:r>
              <a:rPr lang="pt-BR" sz="2000" dirty="0" smtClean="0"/>
              <a:t>)</a:t>
            </a:r>
          </a:p>
          <a:p>
            <a:endParaRPr lang="pt-BR" sz="2400" dirty="0" smtClean="0"/>
          </a:p>
          <a:p>
            <a:r>
              <a:rPr lang="pt-BR" sz="2400" dirty="0" smtClean="0"/>
              <a:t>Realizar experimentos a fim de obter os parâmetros utilizados bem como realizar análise de sensibilidade. </a:t>
            </a:r>
          </a:p>
          <a:p>
            <a:pPr lvl="1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Infraestrutura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5976" y="1600200"/>
            <a:ext cx="4608512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O site primário é composto por 4 servidores.</a:t>
            </a:r>
          </a:p>
          <a:p>
            <a:pPr algn="just"/>
            <a:r>
              <a:rPr lang="pt-BR" sz="2800" dirty="0" smtClean="0"/>
              <a:t>No modo de replicação, ele requer apenas uma maquina virtual que é responsável pela sincronia.</a:t>
            </a:r>
          </a:p>
          <a:p>
            <a:pPr algn="just"/>
            <a:r>
              <a:rPr lang="pt-BR" sz="2800" dirty="0" smtClean="0"/>
              <a:t>Quando um desastre acontece, o sistema assume o modelo de </a:t>
            </a:r>
            <a:r>
              <a:rPr lang="pt-BR" sz="2800" i="1" dirty="0" err="1" smtClean="0"/>
              <a:t>failover</a:t>
            </a:r>
            <a:r>
              <a:rPr lang="pt-BR" sz="2800" dirty="0" smtClean="0"/>
              <a:t> e requer recursos para suportar a aplicação completa.</a:t>
            </a:r>
          </a:p>
          <a:p>
            <a:pPr algn="just"/>
            <a:endParaRPr lang="pt-BR" sz="2800" dirty="0"/>
          </a:p>
        </p:txBody>
      </p:sp>
      <p:pic>
        <p:nvPicPr>
          <p:cNvPr id="5" name="Imagem 4" descr="Architecture-MashupApp-v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267200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SysML</a:t>
            </a:r>
            <a:r>
              <a:rPr lang="pt-BR" dirty="0" smtClean="0"/>
              <a:t> </a:t>
            </a:r>
            <a:r>
              <a:rPr lang="pt-BR" dirty="0" err="1" smtClean="0"/>
              <a:t>Models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IBD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937465" cy="563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4533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933056"/>
            <a:ext cx="4533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412777"/>
            <a:ext cx="6048672" cy="275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57644"/>
            <a:ext cx="6120680" cy="278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err="1" smtClean="0"/>
              <a:t>State</a:t>
            </a:r>
            <a:r>
              <a:rPr lang="pt-BR" dirty="0" smtClean="0"/>
              <a:t> Machine </a:t>
            </a:r>
            <a:r>
              <a:rPr lang="pt-BR" dirty="0" err="1" smtClean="0"/>
              <a:t>Diagram</a:t>
            </a:r>
            <a:r>
              <a:rPr lang="pt-BR" dirty="0" smtClean="0"/>
              <a:t> (STM)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799477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667</Words>
  <Application>Microsoft Office PowerPoint</Application>
  <PresentationFormat>Apresentação na tela (4:3)</PresentationFormat>
  <Paragraphs>131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Modelagem e Análise de um Sistema de Recuperação de Desastre em uma Infraestrutura Virtualizada</vt:lpstr>
      <vt:lpstr>Motivação</vt:lpstr>
      <vt:lpstr>Objetivo</vt:lpstr>
      <vt:lpstr>Infraestrutura</vt:lpstr>
      <vt:lpstr>SysML Models</vt:lpstr>
      <vt:lpstr>IBD</vt:lpstr>
      <vt:lpstr>State Machine Diagram (STM)</vt:lpstr>
      <vt:lpstr>State Machine Diagram (STM)</vt:lpstr>
      <vt:lpstr>State Machine Diagram (STM)</vt:lpstr>
      <vt:lpstr>Activity Diagram</vt:lpstr>
      <vt:lpstr>SPNs</vt:lpstr>
      <vt:lpstr>Slide 12</vt:lpstr>
      <vt:lpstr>Slide 13</vt:lpstr>
      <vt:lpstr>Resultados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 Análise de Políticas de Recuperação de Interrupçõesd em Sistemas Distrib </dc:title>
  <dc:creator>Ermeson</dc:creator>
  <cp:lastModifiedBy>Ereso</cp:lastModifiedBy>
  <cp:revision>87</cp:revision>
  <dcterms:created xsi:type="dcterms:W3CDTF">2012-04-02T15:28:01Z</dcterms:created>
  <dcterms:modified xsi:type="dcterms:W3CDTF">2012-08-29T11:09:20Z</dcterms:modified>
</cp:coreProperties>
</file>