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260" r:id="rId4"/>
    <p:sldId id="264" r:id="rId5"/>
    <p:sldId id="258" r:id="rId6"/>
    <p:sldId id="261" r:id="rId7"/>
    <p:sldId id="262" r:id="rId8"/>
    <p:sldId id="265" r:id="rId9"/>
    <p:sldId id="268" r:id="rId10"/>
    <p:sldId id="266" r:id="rId11"/>
    <p:sldId id="267" r:id="rId12"/>
    <p:sldId id="273" r:id="rId13"/>
    <p:sldId id="271" r:id="rId14"/>
    <p:sldId id="272" r:id="rId15"/>
    <p:sldId id="274" r:id="rId16"/>
    <p:sldId id="270" r:id="rId17"/>
    <p:sldId id="275" r:id="rId18"/>
    <p:sldId id="278" r:id="rId19"/>
    <p:sldId id="279" r:id="rId20"/>
    <p:sldId id="288" r:id="rId21"/>
    <p:sldId id="276" r:id="rId22"/>
    <p:sldId id="277" r:id="rId23"/>
    <p:sldId id="26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5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CEF8-8881-4110-8C2D-8316129B7399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8885-DA06-423D-B095-1BC7FCA773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8885-DA06-423D-B095-1BC7FCA773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em_Monitor" TargetMode="External"/><Relationship Id="rId2" Type="http://schemas.openxmlformats.org/officeDocument/2006/relationships/hyperlink" Target="http://technet.microsoft.com/pt-br/magazine/2008.08.puls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.microsoft.com/pt-br/magazine/cc163437.aspx" TargetMode="External"/><Relationship Id="rId4" Type="http://schemas.openxmlformats.org/officeDocument/2006/relationships/hyperlink" Target="http://technet.microsoft.com/pt-br/library/dd744567(v=ws.10)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Perfmon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Danilo Mendonça Oliveira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Monitor de Desempenho coleta dados a partir de três fontes</a:t>
            </a:r>
          </a:p>
          <a:p>
            <a:pPr lvl="1"/>
            <a:r>
              <a:rPr lang="pt-BR" b="1" dirty="0" smtClean="0"/>
              <a:t>Contador de desempenho</a:t>
            </a:r>
            <a:r>
              <a:rPr lang="pt-BR" dirty="0" smtClean="0"/>
              <a:t>: refletem parte do estado do sistema ou atividade</a:t>
            </a:r>
          </a:p>
          <a:p>
            <a:pPr lvl="1"/>
            <a:r>
              <a:rPr lang="pt-BR" b="1" dirty="0" smtClean="0"/>
              <a:t>Rastreamento de eventos: </a:t>
            </a:r>
            <a:r>
              <a:rPr lang="pt-BR" dirty="0" smtClean="0"/>
              <a:t>permitem escutar determinados eventos de um sistema ou aplicação</a:t>
            </a:r>
            <a:endParaRPr lang="pt-BR" b="1" dirty="0" smtClean="0"/>
          </a:p>
          <a:p>
            <a:pPr lvl="1"/>
            <a:r>
              <a:rPr lang="pt-BR" b="1" dirty="0" smtClean="0"/>
              <a:t>Informação de configuração: </a:t>
            </a:r>
            <a:r>
              <a:rPr lang="pt-BR" dirty="0" smtClean="0"/>
              <a:t>coletado a partir de informações do registro do Windows</a:t>
            </a:r>
          </a:p>
          <a:p>
            <a:r>
              <a:rPr lang="pt-BR" dirty="0" smtClean="0"/>
              <a:t>O Monitor de Desempenho agrupa várias métricas coletadas a partir das fontes acima em uma unidade chamada </a:t>
            </a:r>
            <a:r>
              <a:rPr lang="pt-BR" b="1" dirty="0" smtClean="0"/>
              <a:t>Conjunto de Coletores de Dados</a:t>
            </a:r>
            <a:endParaRPr lang="pt-BR" dirty="0" smtClean="0"/>
          </a:p>
          <a:p>
            <a:endParaRPr lang="pt-BR" b="1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Contadores de desempenho de processador</a:t>
            </a:r>
          </a:p>
          <a:p>
            <a:pPr lvl="1"/>
            <a:r>
              <a:rPr lang="pt-BR" dirty="0"/>
              <a:t>Processador\% Tempo do </a:t>
            </a:r>
            <a:r>
              <a:rPr lang="pt-BR" dirty="0" smtClean="0"/>
              <a:t>Processador</a:t>
            </a:r>
          </a:p>
          <a:p>
            <a:pPr lvl="2"/>
            <a:r>
              <a:rPr lang="pt-BR" dirty="0" smtClean="0"/>
              <a:t>Intervalo aceitável*: 0 – 85%</a:t>
            </a:r>
            <a:endParaRPr lang="pt-BR" dirty="0"/>
          </a:p>
          <a:p>
            <a:pPr lvl="1"/>
            <a:r>
              <a:rPr lang="pt-BR" dirty="0"/>
              <a:t>Processador\% Tempo de </a:t>
            </a:r>
            <a:r>
              <a:rPr lang="pt-BR" dirty="0" smtClean="0"/>
              <a:t>Usuário</a:t>
            </a:r>
            <a:endParaRPr lang="pt-BR" dirty="0"/>
          </a:p>
          <a:p>
            <a:pPr lvl="1"/>
            <a:r>
              <a:rPr lang="pt-BR" dirty="0"/>
              <a:t>Processador\% Tempo de </a:t>
            </a:r>
            <a:r>
              <a:rPr lang="pt-BR" dirty="0" smtClean="0"/>
              <a:t>Interrupção</a:t>
            </a:r>
          </a:p>
          <a:p>
            <a:pPr lvl="2"/>
            <a:r>
              <a:rPr lang="pt-BR" dirty="0" smtClean="0"/>
              <a:t>Intervalo aceitável: 0 – 15%</a:t>
            </a:r>
            <a:endParaRPr lang="pt-BR" dirty="0"/>
          </a:p>
          <a:p>
            <a:pPr lvl="1"/>
            <a:r>
              <a:rPr lang="pt-BR" dirty="0"/>
              <a:t>Sistema\Comprimento da Fila de </a:t>
            </a:r>
            <a:r>
              <a:rPr lang="pt-BR" dirty="0" smtClean="0"/>
              <a:t>Processador</a:t>
            </a:r>
          </a:p>
          <a:p>
            <a:pPr lvl="2"/>
            <a:r>
              <a:rPr lang="pt-BR" dirty="0" smtClean="0"/>
              <a:t>Intervalo aceitável: 0 – duas vezes o número de </a:t>
            </a:r>
            <a:r>
              <a:rPr lang="pt-BR" dirty="0" err="1" smtClean="0"/>
              <a:t>cpus</a:t>
            </a:r>
            <a:endParaRPr lang="pt-BR" dirty="0" smtClean="0"/>
          </a:p>
          <a:p>
            <a:r>
              <a:rPr lang="pt-BR" dirty="0" smtClean="0"/>
              <a:t>Soluções</a:t>
            </a:r>
          </a:p>
          <a:p>
            <a:pPr lvl="1"/>
            <a:r>
              <a:rPr lang="pt-BR" dirty="0" smtClean="0"/>
              <a:t>Otimizar aplicativo</a:t>
            </a:r>
          </a:p>
          <a:p>
            <a:pPr lvl="1"/>
            <a:r>
              <a:rPr lang="pt-BR" dirty="0" smtClean="0"/>
              <a:t>Upgrade da CPU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</a:t>
            </a:r>
            <a:r>
              <a:rPr lang="pt-BR" smtClean="0"/>
              <a:t>de desempenho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004048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Apenas uma sugestão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1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500" dirty="0" smtClean="0"/>
              <a:t>Contadores de desempenho da memória</a:t>
            </a:r>
          </a:p>
          <a:p>
            <a:pPr lvl="1"/>
            <a:r>
              <a:rPr lang="pt-BR" sz="2100" dirty="0"/>
              <a:t>Memória\% Bytes Confirmados em </a:t>
            </a:r>
            <a:r>
              <a:rPr lang="pt-BR" sz="2100" dirty="0" smtClean="0"/>
              <a:t>Uso</a:t>
            </a:r>
          </a:p>
          <a:p>
            <a:pPr lvl="2"/>
            <a:r>
              <a:rPr lang="pt-BR" dirty="0" smtClean="0"/>
              <a:t>Intervalo aceitável: 0 – 80%</a:t>
            </a:r>
            <a:endParaRPr lang="pt-BR" dirty="0"/>
          </a:p>
          <a:p>
            <a:pPr lvl="1"/>
            <a:r>
              <a:rPr lang="pt-BR" sz="2100" dirty="0"/>
              <a:t>Memória\% </a:t>
            </a:r>
            <a:r>
              <a:rPr lang="pt-BR" sz="2100" dirty="0" err="1"/>
              <a:t>Mbytes</a:t>
            </a:r>
            <a:r>
              <a:rPr lang="pt-BR" sz="2100" dirty="0"/>
              <a:t> Disponíveis </a:t>
            </a:r>
            <a:endParaRPr lang="pt-BR" sz="2100" dirty="0" smtClean="0"/>
          </a:p>
          <a:p>
            <a:pPr lvl="2"/>
            <a:r>
              <a:rPr lang="pt-BR" dirty="0" smtClean="0"/>
              <a:t>Intervalo aceitável: 5% do total da </a:t>
            </a:r>
            <a:r>
              <a:rPr lang="pt-BR" dirty="0" err="1" smtClean="0"/>
              <a:t>Ram</a:t>
            </a:r>
            <a:r>
              <a:rPr lang="pt-BR" dirty="0" smtClean="0"/>
              <a:t> – 100%</a:t>
            </a:r>
            <a:endParaRPr lang="pt-BR" dirty="0"/>
          </a:p>
          <a:p>
            <a:pPr lvl="1"/>
            <a:r>
              <a:rPr lang="pt-BR" sz="2100" dirty="0"/>
              <a:t>Memória\Entradas Livres de Tabela de Paginação do </a:t>
            </a:r>
            <a:r>
              <a:rPr lang="pt-BR" sz="2100" dirty="0" smtClean="0"/>
              <a:t>Sistema</a:t>
            </a:r>
          </a:p>
          <a:p>
            <a:pPr lvl="2"/>
            <a:r>
              <a:rPr lang="pt-BR" dirty="0" smtClean="0"/>
              <a:t>Intervalo aceitável: 5000 - </a:t>
            </a:r>
            <a:r>
              <a:rPr lang="pt-BR" dirty="0" err="1" smtClean="0"/>
              <a:t>inf</a:t>
            </a:r>
            <a:endParaRPr lang="pt-BR" dirty="0"/>
          </a:p>
          <a:p>
            <a:pPr lvl="1"/>
            <a:r>
              <a:rPr lang="pt-BR" sz="2100" dirty="0"/>
              <a:t>Memória\Bytes de Pool </a:t>
            </a:r>
            <a:r>
              <a:rPr lang="pt-BR" sz="2100" dirty="0" smtClean="0"/>
              <a:t>Não-Paginável</a:t>
            </a:r>
          </a:p>
          <a:p>
            <a:pPr lvl="1"/>
            <a:r>
              <a:rPr lang="pt-BR" sz="2100" dirty="0" smtClean="0"/>
              <a:t>Memória\Bytes </a:t>
            </a:r>
            <a:r>
              <a:rPr lang="pt-BR" sz="2100" dirty="0"/>
              <a:t>de Pool </a:t>
            </a:r>
            <a:r>
              <a:rPr lang="pt-BR" sz="2100" dirty="0" smtClean="0"/>
              <a:t>Paginável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Contadores de desempenho do disco</a:t>
            </a:r>
          </a:p>
          <a:p>
            <a:pPr lvl="1"/>
            <a:r>
              <a:rPr lang="pt-BR" dirty="0" err="1"/>
              <a:t>LogicalDisk</a:t>
            </a:r>
            <a:r>
              <a:rPr lang="pt-BR" dirty="0"/>
              <a:t>\% Espaço </a:t>
            </a:r>
            <a:r>
              <a:rPr lang="pt-BR" dirty="0" smtClean="0"/>
              <a:t>Livre</a:t>
            </a:r>
          </a:p>
          <a:p>
            <a:pPr lvl="2"/>
            <a:r>
              <a:rPr lang="pt-BR" dirty="0" smtClean="0"/>
              <a:t>Intervalo aceitável: 15% - 100%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\% Tempo </a:t>
            </a:r>
            <a:r>
              <a:rPr lang="pt-BR" dirty="0" smtClean="0"/>
              <a:t>Ocioso</a:t>
            </a:r>
          </a:p>
          <a:p>
            <a:pPr lvl="2"/>
            <a:r>
              <a:rPr lang="pt-BR" dirty="0" smtClean="0"/>
              <a:t>Intervalo aceitável: 20% - 100%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\Média de Disco </a:t>
            </a:r>
            <a:r>
              <a:rPr lang="pt-BR" dirty="0" smtClean="0"/>
              <a:t>s/Leitura</a:t>
            </a:r>
          </a:p>
          <a:p>
            <a:pPr lvl="2"/>
            <a:r>
              <a:rPr lang="pt-BR" dirty="0" smtClean="0"/>
              <a:t>Intervalo aceitável: 0 – 25ms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\Média de Disco </a:t>
            </a:r>
            <a:r>
              <a:rPr lang="pt-BR" dirty="0" smtClean="0"/>
              <a:t>s/Gravação</a:t>
            </a:r>
          </a:p>
          <a:p>
            <a:pPr lvl="2"/>
            <a:r>
              <a:rPr lang="pt-BR" dirty="0"/>
              <a:t>Intervalo aceitável: 0 – </a:t>
            </a:r>
            <a:r>
              <a:rPr lang="pt-BR" dirty="0" smtClean="0"/>
              <a:t>25ms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Contadores de desempenho da rede</a:t>
            </a:r>
          </a:p>
          <a:p>
            <a:pPr lvl="1"/>
            <a:r>
              <a:rPr lang="pt-BR" dirty="0"/>
              <a:t>Interface de Rede\Total de </a:t>
            </a:r>
            <a:r>
              <a:rPr lang="pt-BR" dirty="0" smtClean="0"/>
              <a:t>Bytes/s</a:t>
            </a:r>
          </a:p>
          <a:p>
            <a:pPr lvl="2"/>
            <a:r>
              <a:rPr lang="pt-BR" dirty="0" smtClean="0"/>
              <a:t>Intervalo aceitável: 0 – 75%</a:t>
            </a:r>
            <a:endParaRPr lang="pt-BR" dirty="0"/>
          </a:p>
          <a:p>
            <a:pPr lvl="1"/>
            <a:r>
              <a:rPr lang="pt-BR" dirty="0"/>
              <a:t>Interface de Rede\Comprimento da Fila de </a:t>
            </a:r>
            <a:r>
              <a:rPr lang="pt-BR" dirty="0" smtClean="0"/>
              <a:t>Saída</a:t>
            </a:r>
          </a:p>
          <a:p>
            <a:pPr lvl="2"/>
            <a:r>
              <a:rPr lang="pt-BR" dirty="0" smtClean="0"/>
              <a:t>Intervalo aceitável: 0 – 2</a:t>
            </a:r>
          </a:p>
          <a:p>
            <a:r>
              <a:rPr lang="pt-BR" dirty="0" smtClean="0"/>
              <a:t>Soluções:</a:t>
            </a:r>
          </a:p>
          <a:p>
            <a:pPr lvl="1"/>
            <a:r>
              <a:rPr lang="pt-BR" dirty="0" smtClean="0"/>
              <a:t>Segmentar a rede</a:t>
            </a:r>
          </a:p>
          <a:p>
            <a:pPr lvl="1"/>
            <a:r>
              <a:rPr lang="pt-BR" dirty="0" smtClean="0"/>
              <a:t>Substituir a interface de rede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6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Monitorando em tempo real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9474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Monitorando em tempo real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07710" cy="47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Criando Conjunto de Coletor de Dados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9" y="1412776"/>
            <a:ext cx="78063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79" y="1750221"/>
            <a:ext cx="5229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1844824"/>
            <a:ext cx="8971706" cy="43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Conclusão</a:t>
            </a:r>
          </a:p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3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Adicionando todos os contadores de uma categoria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3" y="2708920"/>
            <a:ext cx="4401340" cy="32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3972"/>
            <a:ext cx="4000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5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1844824"/>
            <a:ext cx="5229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63" y="2060848"/>
            <a:ext cx="6791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pt-BR" dirty="0" smtClean="0"/>
              <a:t>Intervalo de amostragem depende do total de tempo que você vai monitorar o sistema</a:t>
            </a:r>
          </a:p>
          <a:p>
            <a:r>
              <a:rPr lang="pt-BR" dirty="0" smtClean="0"/>
              <a:t>Um intervalo de amostragem menor do que o necessário pode implicar em duas coisas:</a:t>
            </a:r>
          </a:p>
          <a:p>
            <a:pPr lvl="1"/>
            <a:r>
              <a:rPr lang="pt-BR" dirty="0" smtClean="0"/>
              <a:t>Monitoramento causando overhead no sistema</a:t>
            </a:r>
          </a:p>
          <a:p>
            <a:pPr lvl="1"/>
            <a:r>
              <a:rPr lang="pt-BR" dirty="0" smtClean="0"/>
              <a:t>Arquivo de log muito </a:t>
            </a:r>
            <a:r>
              <a:rPr lang="pt-BR" dirty="0" smtClean="0"/>
              <a:t>grande</a:t>
            </a:r>
          </a:p>
          <a:p>
            <a:r>
              <a:rPr lang="pt-BR" dirty="0" smtClean="0"/>
              <a:t>Um intervalo grande demais também é prejudicial:</a:t>
            </a:r>
          </a:p>
          <a:p>
            <a:pPr lvl="1"/>
            <a:r>
              <a:rPr lang="pt-BR" dirty="0" smtClean="0"/>
              <a:t>Alguns eventos podem passar despercebidos</a:t>
            </a:r>
          </a:p>
          <a:p>
            <a:pPr lvl="1"/>
            <a:r>
              <a:rPr lang="pt-BR" dirty="0" smtClean="0"/>
              <a:t>Afeta o tempo de reação, no caso de análise em tempo real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</p:spTree>
    <p:extLst>
      <p:ext uri="{BB962C8B-B14F-4D97-AF65-F5344CB8AC3E}">
        <p14:creationId xmlns:p14="http://schemas.microsoft.com/office/powerpoint/2010/main" val="767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Iniciando captura dos dados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3" y="1511215"/>
            <a:ext cx="7776864" cy="46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Visualizando arquivo de log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82648" cy="32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 gerais do coletor de dados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4" y="1556792"/>
            <a:ext cx="74744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1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Propriedades do arquivo de log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9" y="1522183"/>
            <a:ext cx="7488832" cy="53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Salvando em formato textual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5409"/>
            <a:ext cx="8334672" cy="38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Processando dados do log com o R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41632"/>
            <a:ext cx="8788463" cy="4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4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Monitor de Desempenho</a:t>
            </a:r>
            <a:r>
              <a:rPr lang="pt-BR" dirty="0" smtClean="0"/>
              <a:t> (</a:t>
            </a:r>
            <a:r>
              <a:rPr lang="pt-BR" i="1" dirty="0" smtClean="0"/>
              <a:t>perfmon.exe</a:t>
            </a:r>
            <a:r>
              <a:rPr lang="pt-BR" dirty="0" smtClean="0"/>
              <a:t>) é a versão melhorada do </a:t>
            </a:r>
            <a:r>
              <a:rPr lang="pt-BR" i="1" dirty="0" smtClean="0"/>
              <a:t>System Monitor </a:t>
            </a:r>
            <a:r>
              <a:rPr lang="pt-BR" dirty="0" smtClean="0"/>
              <a:t>(</a:t>
            </a:r>
            <a:r>
              <a:rPr lang="pt-BR" i="1" dirty="0" smtClean="0"/>
              <a:t>sysmon.exe)</a:t>
            </a:r>
            <a:r>
              <a:rPr lang="pt-BR" dirty="0" smtClean="0"/>
              <a:t>, que está presente no Windows desde o Windows 95</a:t>
            </a:r>
          </a:p>
          <a:p>
            <a:r>
              <a:rPr lang="pt-BR" dirty="0" smtClean="0"/>
              <a:t>Ferramenta útil para detectar gargalos em um servidor de aplicação Windows</a:t>
            </a:r>
          </a:p>
          <a:p>
            <a:r>
              <a:rPr lang="pt-BR" dirty="0" smtClean="0"/>
              <a:t>Permite monitorar CPU, disco, memória, rede e processos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Alertas de contadores</a:t>
            </a:r>
          </a:p>
          <a:p>
            <a:r>
              <a:rPr lang="pt-BR" dirty="0" smtClean="0"/>
              <a:t>Rastreamento de eventos </a:t>
            </a:r>
            <a:r>
              <a:rPr lang="pt-BR" dirty="0"/>
              <a:t>e </a:t>
            </a:r>
            <a:r>
              <a:rPr lang="pt-BR" i="1" dirty="0" err="1"/>
              <a:t>Event</a:t>
            </a:r>
            <a:r>
              <a:rPr lang="pt-BR" i="1" dirty="0"/>
              <a:t> </a:t>
            </a:r>
            <a:r>
              <a:rPr lang="pt-BR" i="1" dirty="0" err="1"/>
              <a:t>tracing</a:t>
            </a:r>
            <a:r>
              <a:rPr lang="pt-BR" i="1" dirty="0"/>
              <a:t> for </a:t>
            </a:r>
            <a:r>
              <a:rPr lang="pt-BR" i="1" dirty="0" smtClean="0"/>
              <a:t>Windows </a:t>
            </a:r>
            <a:r>
              <a:rPr lang="pt-BR" dirty="0" smtClean="0"/>
              <a:t>(EWT)</a:t>
            </a:r>
          </a:p>
          <a:p>
            <a:r>
              <a:rPr lang="pt-BR" dirty="0" smtClean="0"/>
              <a:t>Monitorando informação de configuração do sistema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não explorados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15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Monitor de Performance é uma poderosa ferramenta de monitoramento e </a:t>
            </a:r>
            <a:r>
              <a:rPr lang="pt-BR" dirty="0" smtClean="0"/>
              <a:t>traz </a:t>
            </a:r>
            <a:r>
              <a:rPr lang="pt-BR" dirty="0" smtClean="0"/>
              <a:t>como vantagem o fato de já vir incluída no Windows por </a:t>
            </a:r>
            <a:r>
              <a:rPr lang="pt-BR" dirty="0" smtClean="0"/>
              <a:t>padrão</a:t>
            </a:r>
            <a:endParaRPr lang="pt-BR" dirty="0" smtClean="0"/>
          </a:p>
          <a:p>
            <a:r>
              <a:rPr lang="pt-BR" dirty="0" smtClean="0"/>
              <a:t>Tem como principal função ajudar administradores a descobrir gargalos em servidores </a:t>
            </a:r>
            <a:r>
              <a:rPr lang="pt-BR" dirty="0"/>
              <a:t>W</a:t>
            </a:r>
            <a:r>
              <a:rPr lang="pt-BR" dirty="0" smtClean="0"/>
              <a:t>indows</a:t>
            </a:r>
            <a:endParaRPr lang="pt-BR" dirty="0" smtClean="0"/>
          </a:p>
          <a:p>
            <a:r>
              <a:rPr lang="pt-BR" dirty="0" smtClean="0"/>
              <a:t>É necessário cuidado no dimensionamento da janela de monitoramento e intervalo de amostragem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533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technet.microsoft.com/pt-br/magazine/2008.08.pulse.aspx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en.wikipedia.org/wiki/System_Monitor</a:t>
            </a:r>
            <a:endParaRPr lang="pt-BR" dirty="0" smtClean="0"/>
          </a:p>
          <a:p>
            <a:r>
              <a:rPr lang="pt-BR" dirty="0">
                <a:hlinkClick r:id="rId4"/>
              </a:rPr>
              <a:t>http://technet.microsoft.com/pt-br/library/dd744567(v=ws.10).</a:t>
            </a:r>
            <a:r>
              <a:rPr lang="pt-BR" dirty="0" smtClean="0">
                <a:hlinkClick r:id="rId4"/>
              </a:rPr>
              <a:t>aspx</a:t>
            </a:r>
            <a:endParaRPr lang="pt-BR" dirty="0" smtClean="0"/>
          </a:p>
          <a:p>
            <a:r>
              <a:rPr lang="pt-BR" dirty="0">
                <a:hlinkClick r:id="rId5"/>
              </a:rPr>
              <a:t>http://msdn.microsoft.com/pt-br/magazine/cc163437.aspx</a:t>
            </a:r>
            <a:endParaRPr lang="pt-BR" dirty="0" smtClean="0"/>
          </a:p>
          <a:p>
            <a:r>
              <a:rPr lang="pt-BR" dirty="0" smtClean="0"/>
              <a:t>Help da ferramenta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5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Funciona por amostragem ou baseado em eventos</a:t>
            </a:r>
          </a:p>
          <a:p>
            <a:r>
              <a:rPr lang="pt-BR" dirty="0" smtClean="0"/>
              <a:t>Funciona em tempo real, ou armazenando resultados em um arquivo de log para análise posterior</a:t>
            </a:r>
          </a:p>
          <a:p>
            <a:r>
              <a:rPr lang="pt-BR" dirty="0" smtClean="0"/>
              <a:t>Funciona de forma local ou remota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850" y="1124744"/>
            <a:ext cx="8229600" cy="4525963"/>
          </a:xfrm>
        </p:spPr>
        <p:txBody>
          <a:bodyPr/>
          <a:lstStyle/>
          <a:p>
            <a:r>
              <a:rPr lang="pt-BR" dirty="0" smtClean="0"/>
              <a:t>Executando o </a:t>
            </a:r>
            <a:r>
              <a:rPr lang="pt-BR" dirty="0" err="1" smtClean="0"/>
              <a:t>Perfmon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4" y="4509120"/>
            <a:ext cx="6296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" y="2204864"/>
            <a:ext cx="3933825" cy="182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89" y="1639377"/>
            <a:ext cx="4953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518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Gerenciamento de computador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715044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Conectando a um computador remoto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5847"/>
            <a:ext cx="735339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 de confiabilidade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7218"/>
            <a:ext cx="8896224" cy="50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</TotalTime>
  <Words>631</Words>
  <Application>Microsoft Office PowerPoint</Application>
  <PresentationFormat>On-screen Show (4:3)</PresentationFormat>
  <Paragraphs>105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Lucida Sans Unicode</vt:lpstr>
      <vt:lpstr>Verdana</vt:lpstr>
      <vt:lpstr>Wingdings 2</vt:lpstr>
      <vt:lpstr>Wingdings 3</vt:lpstr>
      <vt:lpstr>Concurso</vt:lpstr>
      <vt:lpstr>Perfmon</vt:lpstr>
      <vt:lpstr>Agenda</vt:lpstr>
      <vt:lpstr>Introdução</vt:lpstr>
      <vt:lpstr>Introdução</vt:lpstr>
      <vt:lpstr>Introdução</vt:lpstr>
      <vt:lpstr>Introdução</vt:lpstr>
      <vt:lpstr>Gerenciamento de computador </vt:lpstr>
      <vt:lpstr>Conectando a um computador remoto</vt:lpstr>
      <vt:lpstr>Monitor de confiabilidade</vt:lpstr>
      <vt:lpstr>Introdução</vt:lpstr>
      <vt:lpstr>Contadores de desempenho</vt:lpstr>
      <vt:lpstr>Contadores de desempenho</vt:lpstr>
      <vt:lpstr>Contadores de desempenho</vt:lpstr>
      <vt:lpstr>Contadores de desempenho</vt:lpstr>
      <vt:lpstr>Monitorando em tempo real</vt:lpstr>
      <vt:lpstr>Monitorando em tempo real</vt:lpstr>
      <vt:lpstr>Criando Conjunto de Coletor de Dados</vt:lpstr>
      <vt:lpstr>Criando Conjunto de Coletor de Dados</vt:lpstr>
      <vt:lpstr>Criando Conjunto de Coletor de Dados</vt:lpstr>
      <vt:lpstr>Adicionando todos os contadores de uma categoria</vt:lpstr>
      <vt:lpstr>Criando Conjunto de Coletor de Dados</vt:lpstr>
      <vt:lpstr>Criando Conjunto de Coletor de Dados</vt:lpstr>
      <vt:lpstr>Criando Conjunto de Coletor de Dados</vt:lpstr>
      <vt:lpstr>Iniciando captura dos dados</vt:lpstr>
      <vt:lpstr>Visualizando arquivo de log</vt:lpstr>
      <vt:lpstr>Propriedades gerais do coletor de dados</vt:lpstr>
      <vt:lpstr>Propriedades do arquivo de log</vt:lpstr>
      <vt:lpstr>Salvando em formato textual</vt:lpstr>
      <vt:lpstr>Processando dados do log com o R</vt:lpstr>
      <vt:lpstr>Tópicos não explorados</vt:lpstr>
      <vt:lpstr>Considerações finais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Perfmon</dc:title>
  <dc:creator>Danilo</dc:creator>
  <cp:lastModifiedBy>Rubens de Souza Matos Júnior</cp:lastModifiedBy>
  <cp:revision>37</cp:revision>
  <dcterms:created xsi:type="dcterms:W3CDTF">2014-05-18T09:54:23Z</dcterms:created>
  <dcterms:modified xsi:type="dcterms:W3CDTF">2014-05-19T18:14:12Z</dcterms:modified>
</cp:coreProperties>
</file>