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912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8" r:id="rId4"/>
    <p:sldId id="259" r:id="rId5"/>
    <p:sldId id="274" r:id="rId6"/>
    <p:sldId id="303" r:id="rId7"/>
    <p:sldId id="322" r:id="rId8"/>
    <p:sldId id="323" r:id="rId9"/>
    <p:sldId id="324" r:id="rId10"/>
    <p:sldId id="325" r:id="rId11"/>
    <p:sldId id="327" r:id="rId12"/>
    <p:sldId id="332" r:id="rId13"/>
    <p:sldId id="331" r:id="rId14"/>
    <p:sldId id="32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Title" id="{67B4CBA5-14DE-4C67-BA0E-FEBD1EE01912}">
          <p14:sldIdLst>
            <p14:sldId id="256"/>
          </p14:sldIdLst>
        </p14:section>
        <p14:section name="Introduction" id="{F798FCF1-8925-4C5C-9FAC-9D860DC6546A}">
          <p14:sldIdLst>
            <p14:sldId id="504"/>
            <p14:sldId id="265"/>
          </p14:sldIdLst>
        </p14:section>
        <p14:section name="Questions" id="{266198D6-9063-404B-BC3F-7178A6DE9EE0}">
          <p14:sldIdLst>
            <p14:sldId id="503"/>
            <p14:sldId id="266"/>
            <p14:sldId id="467"/>
            <p14:sldId id="267"/>
            <p14:sldId id="496"/>
            <p14:sldId id="497"/>
            <p14:sldId id="498"/>
            <p14:sldId id="499"/>
            <p14:sldId id="500"/>
            <p14:sldId id="501"/>
            <p14:sldId id="502"/>
          </p14:sldIdLst>
        </p14:section>
        <p14:section name="Labels/Word/Excel" id="{1E33B076-CA2A-41E4-8C7B-C4743314700D}">
          <p14:sldIdLst>
            <p14:sldId id="268"/>
            <p14:sldId id="269"/>
            <p14:sldId id="270"/>
            <p14:sldId id="271"/>
            <p14:sldId id="272"/>
            <p14:sldId id="273"/>
            <p14:sldId id="474"/>
            <p14:sldId id="475"/>
            <p14:sldId id="274"/>
            <p14:sldId id="275"/>
            <p14:sldId id="484"/>
            <p14:sldId id="276"/>
            <p14:sldId id="277"/>
            <p14:sldId id="278"/>
            <p14:sldId id="279"/>
          </p14:sldIdLst>
        </p14:section>
        <p14:section name="Labels/Publisher/Excel" id="{70E6FD68-2A4D-47FB-B584-9433764D2D3A}">
          <p14:sldIdLst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</p14:sldIdLst>
        </p14:section>
        <p14:section name="Labels/Word/Outlook" id="{1286C9D0-EEA6-4214-A53E-83BA6BE162FB}">
          <p14:sldIdLst>
            <p14:sldId id="294"/>
            <p14:sldId id="296"/>
            <p14:sldId id="297"/>
            <p14:sldId id="298"/>
            <p14:sldId id="299"/>
            <p14:sldId id="300"/>
            <p14:sldId id="301"/>
            <p14:sldId id="302"/>
            <p14:sldId id="488"/>
            <p14:sldId id="303"/>
            <p14:sldId id="304"/>
            <p14:sldId id="305"/>
            <p14:sldId id="306"/>
          </p14:sldIdLst>
        </p14:section>
        <p14:section name="Labels/Publisher/Outlook" id="{2EC28076-6F37-445E-98AC-382F66848A18}">
          <p14:sldIdLst>
            <p14:sldId id="307"/>
            <p14:sldId id="309"/>
            <p14:sldId id="310"/>
            <p14:sldId id="490"/>
            <p14:sldId id="312"/>
            <p14:sldId id="313"/>
            <p14:sldId id="314"/>
            <p14:sldId id="315"/>
            <p14:sldId id="316"/>
            <p14:sldId id="317"/>
            <p14:sldId id="318"/>
          </p14:sldIdLst>
        </p14:section>
        <p14:section name="Labels/Word/CSV" id="{B625207F-7BE8-4A6F-BEF4-330C0478C819}">
          <p14:sldIdLst>
            <p14:sldId id="319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476"/>
            <p14:sldId id="477"/>
            <p14:sldId id="330"/>
            <p14:sldId id="331"/>
            <p14:sldId id="489"/>
            <p14:sldId id="332"/>
            <p14:sldId id="333"/>
            <p14:sldId id="334"/>
            <p14:sldId id="335"/>
          </p14:sldIdLst>
        </p14:section>
        <p14:section name="Labels/Publisher/CSV" id="{4FB5CC79-23E0-4887-A4AC-D659CB9C860A}">
          <p14:sldIdLst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491"/>
            <p14:sldId id="493"/>
            <p14:sldId id="347"/>
            <p14:sldId id="348"/>
            <p14:sldId id="349"/>
            <p14:sldId id="350"/>
            <p14:sldId id="351"/>
            <p14:sldId id="352"/>
          </p14:sldIdLst>
        </p14:section>
        <p14:section name="Labels/Word/Type List" id="{8B80A25C-BD5F-47B3-934B-96404D8743E5}">
          <p14:sldIdLst>
            <p14:sldId id="353"/>
            <p14:sldId id="355"/>
            <p14:sldId id="356"/>
            <p14:sldId id="478"/>
            <p14:sldId id="479"/>
            <p14:sldId id="357"/>
            <p14:sldId id="468"/>
            <p14:sldId id="358"/>
            <p14:sldId id="359"/>
            <p14:sldId id="360"/>
            <p14:sldId id="361"/>
          </p14:sldIdLst>
        </p14:section>
        <p14:section name="Labels/Publisher/Type List" id="{5A5AA426-D7ED-4893-9AD7-805D0A791A7A}">
          <p14:sldIdLst>
            <p14:sldId id="362"/>
            <p14:sldId id="363"/>
            <p14:sldId id="364"/>
            <p14:sldId id="492"/>
            <p14:sldId id="366"/>
            <p14:sldId id="494"/>
            <p14:sldId id="367"/>
            <p14:sldId id="368"/>
            <p14:sldId id="369"/>
            <p14:sldId id="370"/>
            <p14:sldId id="371"/>
          </p14:sldIdLst>
        </p14:section>
        <p14:section name="Email/Word/Excel" id="{A30D4DED-47E5-45A0-8582-FACA33ABCA5A}">
          <p14:sldIdLst>
            <p14:sldId id="373"/>
            <p14:sldId id="375"/>
            <p14:sldId id="376"/>
            <p14:sldId id="377"/>
            <p14:sldId id="378"/>
            <p14:sldId id="379"/>
            <p14:sldId id="380"/>
            <p14:sldId id="381"/>
            <p14:sldId id="487"/>
            <p14:sldId id="382"/>
            <p14:sldId id="480"/>
            <p14:sldId id="383"/>
            <p14:sldId id="470"/>
            <p14:sldId id="384"/>
            <p14:sldId id="385"/>
          </p14:sldIdLst>
        </p14:section>
        <p14:section name="Email/Publisher/Excel" id="{11F4E6D1-4163-4924-B21E-7AB76E1496A2}">
          <p14:sldIdLst>
            <p14:sldId id="386"/>
            <p14:sldId id="387"/>
            <p14:sldId id="388"/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7"/>
          </p14:sldIdLst>
        </p14:section>
        <p14:section name="Email/Word/Outlook" id="{4C93577A-B5C0-4882-B4A5-44EE4F7707A1}">
          <p14:sldIdLst>
            <p14:sldId id="398"/>
            <p14:sldId id="400"/>
            <p14:sldId id="401"/>
            <p14:sldId id="402"/>
            <p14:sldId id="403"/>
            <p14:sldId id="404"/>
            <p14:sldId id="486"/>
            <p14:sldId id="405"/>
            <p14:sldId id="481"/>
            <p14:sldId id="406"/>
            <p14:sldId id="471"/>
            <p14:sldId id="407"/>
            <p14:sldId id="408"/>
          </p14:sldIdLst>
        </p14:section>
        <p14:section name="Email/Publisher/Outlook" id="{0BFDE2CE-B999-4CDD-A01D-B455F70E488F}">
          <p14:sldIdLst>
            <p14:sldId id="409"/>
            <p14:sldId id="411"/>
            <p14:sldId id="412"/>
            <p14:sldId id="413"/>
            <p14:sldId id="414"/>
            <p14:sldId id="415"/>
            <p14:sldId id="416"/>
            <p14:sldId id="417"/>
            <p14:sldId id="418"/>
          </p14:sldIdLst>
        </p14:section>
        <p14:section name="Email/Word/CSV" id="{53818E4D-A57D-4B81-9FDF-0EC49A4D136E}">
          <p14:sldIdLst>
            <p14:sldId id="419"/>
            <p14:sldId id="421"/>
            <p14:sldId id="422"/>
            <p14:sldId id="423"/>
            <p14:sldId id="424"/>
            <p14:sldId id="425"/>
            <p14:sldId id="426"/>
            <p14:sldId id="427"/>
            <p14:sldId id="428"/>
            <p14:sldId id="429"/>
            <p14:sldId id="430"/>
            <p14:sldId id="485"/>
            <p14:sldId id="431"/>
            <p14:sldId id="482"/>
            <p14:sldId id="432"/>
            <p14:sldId id="472"/>
            <p14:sldId id="433"/>
            <p14:sldId id="434"/>
          </p14:sldIdLst>
        </p14:section>
        <p14:section name="Email/Publisher/CSV" id="{2E4C1EBC-04E4-436A-A6C3-7D19C75467C7}">
          <p14:sldIdLst>
            <p14:sldId id="435"/>
            <p14:sldId id="436"/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5"/>
            <p14:sldId id="446"/>
            <p14:sldId id="447"/>
            <p14:sldId id="448"/>
            <p14:sldId id="449"/>
          </p14:sldIdLst>
        </p14:section>
        <p14:section name="Email/Word/Type List" id="{D2ADD85F-B7B2-4BAF-B39D-024EAB7C08D4}">
          <p14:sldIdLst>
            <p14:sldId id="450"/>
            <p14:sldId id="452"/>
            <p14:sldId id="453"/>
            <p14:sldId id="469"/>
            <p14:sldId id="454"/>
            <p14:sldId id="455"/>
            <p14:sldId id="483"/>
            <p14:sldId id="456"/>
            <p14:sldId id="473"/>
            <p14:sldId id="457"/>
            <p14:sldId id="458"/>
          </p14:sldIdLst>
        </p14:section>
        <p14:section name="Email/Publisher/Type List" id="{96B3D100-6ABF-47D4-8CF9-E872DC72704B}">
          <p14:sldIdLst>
            <p14:sldId id="459"/>
            <p14:sldId id="460"/>
            <p14:sldId id="461"/>
            <p14:sldId id="462"/>
            <p14:sldId id="463"/>
            <p14:sldId id="464"/>
            <p14:sldId id="495"/>
            <p14:sldId id="465"/>
            <p14:sldId id="466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ug Kim" initials="D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CFD4"/>
    <a:srgbClr val="FF9900"/>
    <a:srgbClr val="FAFAFA"/>
    <a:srgbClr val="FE5815"/>
    <a:srgbClr val="D35641"/>
    <a:srgbClr val="F2F2F2"/>
    <a:srgbClr val="CCECFF"/>
    <a:srgbClr val="99CCFF"/>
    <a:srgbClr val="009900"/>
    <a:srgbClr val="EAEAE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8" autoAdjust="0"/>
    <p:restoredTop sz="84496" autoAdjust="0"/>
  </p:normalViewPr>
  <p:slideViewPr>
    <p:cSldViewPr>
      <p:cViewPr varScale="1">
        <p:scale>
          <a:sx n="56" d="100"/>
          <a:sy n="56" d="100"/>
        </p:scale>
        <p:origin x="-17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19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94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A8750-E38E-49D7-A67C-5DE8DDF02F6D}" type="datetimeFigureOut">
              <a:rPr lang="pt-BR" smtClean="0"/>
              <a:pPr/>
              <a:t>22/10/2013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CF9B6-FDB6-44DA-AAE7-74565A3E559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F8AD2-EB53-48AB-A5A7-109F783CF5C6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81E2E-D922-44F1-85C5-24BEA430009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7566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81E2E-D922-44F1-85C5-24BEA430009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http://www.eweek.com/c/a/IT-Infrastructure/Unplanned-IT-Downtime-Can-Cost-5K-Per-Minute-Report-549007/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81E2E-D922-44F1-85C5-24BEA430009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3383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7772400" cy="1143000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600" spc="-8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971800"/>
            <a:ext cx="77724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rgbClr val="FE5815"/>
                </a:solidFill>
                <a:latin typeface="Segoe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8558760" y="6324600"/>
            <a:ext cx="356640" cy="356640"/>
            <a:chOff x="8136431" y="5022563"/>
            <a:chExt cx="356640" cy="356640"/>
          </a:xfrm>
        </p:grpSpPr>
        <p:sp>
          <p:nvSpPr>
            <p:cNvPr id="8" name="Oval 7">
              <a:hlinkClick r:id="" action="ppaction://hlinkshowjump?jump=nextslide"/>
            </p:cNvPr>
            <p:cNvSpPr>
              <a:spLocks noChangeAspect="1"/>
            </p:cNvSpPr>
            <p:nvPr/>
          </p:nvSpPr>
          <p:spPr>
            <a:xfrm>
              <a:off x="8136431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sp>
          <p:nvSpPr>
            <p:cNvPr id="9" name="Isosceles Triangle 8">
              <a:hlinkClick r:id="" action="ppaction://hlinkshowjump?jump=nextslide"/>
            </p:cNvPr>
            <p:cNvSpPr>
              <a:spLocks noChangeAspect="1"/>
            </p:cNvSpPr>
            <p:nvPr/>
          </p:nvSpPr>
          <p:spPr>
            <a:xfrm rot="5400000" flipH="1">
              <a:off x="8252374" y="5117516"/>
              <a:ext cx="195162" cy="1682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srgbClr val="D35641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1800225" cy="741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9218" name="Picture 2" descr="https://encrypted-tbn2.gstatic.com/images?q=tbn:ANd9GcQiOIAmEvZHE9DWcodrcK04hqxqBIFN5nWB-P17ouOg6XYYd9QV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0"/>
            <a:ext cx="914400" cy="1177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383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7772400" cy="1143000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600" spc="-8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457200" y="2971800"/>
            <a:ext cx="77724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rgbClr val="FE5815"/>
                </a:solidFill>
                <a:latin typeface="Segoe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8558760" y="6324600"/>
            <a:ext cx="356640" cy="356640"/>
            <a:chOff x="8136431" y="5022563"/>
            <a:chExt cx="356640" cy="356640"/>
          </a:xfrm>
        </p:grpSpPr>
        <p:sp>
          <p:nvSpPr>
            <p:cNvPr id="9" name="Oval 7">
              <a:hlinkClick r:id="" action="ppaction://hlinkshowjump?jump=nextslide"/>
            </p:cNvPr>
            <p:cNvSpPr>
              <a:spLocks noChangeAspect="1"/>
            </p:cNvSpPr>
            <p:nvPr/>
          </p:nvSpPr>
          <p:spPr>
            <a:xfrm>
              <a:off x="8136431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sp>
          <p:nvSpPr>
            <p:cNvPr id="10" name="Isosceles Triangle 8">
              <a:hlinkClick r:id="" action="ppaction://hlinkshowjump?jump=nextslide"/>
            </p:cNvPr>
            <p:cNvSpPr>
              <a:spLocks noChangeAspect="1"/>
            </p:cNvSpPr>
            <p:nvPr/>
          </p:nvSpPr>
          <p:spPr>
            <a:xfrm rot="5400000" flipH="1">
              <a:off x="8252374" y="5117516"/>
              <a:ext cx="195162" cy="1682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srgbClr val="D35641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645423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4699000" y="1"/>
            <a:ext cx="444500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620000" cy="8382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20000" cy="4373563"/>
          </a:xfrm>
        </p:spPr>
        <p:txBody>
          <a:bodyPr/>
          <a:lstStyle>
            <a:lvl1pPr>
              <a:defRPr sz="2200">
                <a:latin typeface="Segoe"/>
              </a:defRPr>
            </a:lvl1pPr>
            <a:lvl2pPr>
              <a:defRPr>
                <a:latin typeface="Segoe"/>
              </a:defRPr>
            </a:lvl2pPr>
            <a:lvl3pPr>
              <a:defRPr>
                <a:latin typeface="Segoe"/>
              </a:defRPr>
            </a:lvl3pPr>
            <a:lvl4pPr>
              <a:defRPr>
                <a:latin typeface="Segoe"/>
              </a:defRPr>
            </a:lvl4pPr>
            <a:lvl5pPr>
              <a:defRPr>
                <a:latin typeface="Segoe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grpSp>
        <p:nvGrpSpPr>
          <p:cNvPr id="40" name="Group 20"/>
          <p:cNvGrpSpPr/>
          <p:nvPr userDrawn="1"/>
        </p:nvGrpSpPr>
        <p:grpSpPr>
          <a:xfrm>
            <a:off x="8558760" y="6324600"/>
            <a:ext cx="356640" cy="356640"/>
            <a:chOff x="8136431" y="5022563"/>
            <a:chExt cx="356640" cy="356640"/>
          </a:xfrm>
        </p:grpSpPr>
        <p:sp>
          <p:nvSpPr>
            <p:cNvPr id="41" name="Oval 21">
              <a:hlinkClick r:id="" action="ppaction://hlinkshowjump?jump=nextslide"/>
            </p:cNvPr>
            <p:cNvSpPr>
              <a:spLocks noChangeAspect="1"/>
            </p:cNvSpPr>
            <p:nvPr/>
          </p:nvSpPr>
          <p:spPr>
            <a:xfrm>
              <a:off x="8136431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sp>
          <p:nvSpPr>
            <p:cNvPr id="42" name="Isosceles Triangle 22">
              <a:hlinkClick r:id="" action="ppaction://hlinkshowjump?jump=nextslide"/>
            </p:cNvPr>
            <p:cNvSpPr>
              <a:spLocks noChangeAspect="1"/>
            </p:cNvSpPr>
            <p:nvPr/>
          </p:nvSpPr>
          <p:spPr>
            <a:xfrm rot="5400000" flipH="1">
              <a:off x="8252374" y="5117516"/>
              <a:ext cx="195162" cy="1682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srgbClr val="D35641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23"/>
          <p:cNvGrpSpPr/>
          <p:nvPr userDrawn="1"/>
        </p:nvGrpSpPr>
        <p:grpSpPr>
          <a:xfrm>
            <a:off x="8005715" y="6324600"/>
            <a:ext cx="356640" cy="356640"/>
            <a:chOff x="7583386" y="5022563"/>
            <a:chExt cx="356640" cy="356640"/>
          </a:xfrm>
        </p:grpSpPr>
        <p:sp>
          <p:nvSpPr>
            <p:cNvPr id="44" name="Oval 24">
              <a:hlinkClick r:id="" action="ppaction://hlinkshowjump?jump=previousslide"/>
            </p:cNvPr>
            <p:cNvSpPr>
              <a:spLocks noChangeAspect="1"/>
            </p:cNvSpPr>
            <p:nvPr/>
          </p:nvSpPr>
          <p:spPr>
            <a:xfrm>
              <a:off x="7583386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sp>
          <p:nvSpPr>
            <p:cNvPr id="45" name="Isosceles Triangle 25">
              <a:hlinkClick r:id="" action="ppaction://hlinkshowjump?jump=previousslide"/>
            </p:cNvPr>
            <p:cNvSpPr>
              <a:spLocks noChangeAspect="1"/>
            </p:cNvSpPr>
            <p:nvPr/>
          </p:nvSpPr>
          <p:spPr>
            <a:xfrm rot="16200000">
              <a:off x="7649634" y="5117516"/>
              <a:ext cx="195162" cy="1682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srgbClr val="D35641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26"/>
          <p:cNvGrpSpPr/>
          <p:nvPr userDrawn="1"/>
        </p:nvGrpSpPr>
        <p:grpSpPr>
          <a:xfrm>
            <a:off x="7274499" y="6324600"/>
            <a:ext cx="356640" cy="356640"/>
            <a:chOff x="6852170" y="5022563"/>
            <a:chExt cx="356640" cy="356640"/>
          </a:xfrm>
        </p:grpSpPr>
        <p:sp>
          <p:nvSpPr>
            <p:cNvPr id="47" name="Oval 27">
              <a:hlinkClick r:id="" action="ppaction://hlinkshowjump?jump=firstslide"/>
            </p:cNvPr>
            <p:cNvSpPr>
              <a:spLocks noChangeAspect="1"/>
            </p:cNvSpPr>
            <p:nvPr/>
          </p:nvSpPr>
          <p:spPr>
            <a:xfrm>
              <a:off x="6852170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grpSp>
          <p:nvGrpSpPr>
            <p:cNvPr id="48" name="Group 28"/>
            <p:cNvGrpSpPr/>
            <p:nvPr/>
          </p:nvGrpSpPr>
          <p:grpSpPr>
            <a:xfrm>
              <a:off x="6920649" y="5087260"/>
              <a:ext cx="240202" cy="214123"/>
              <a:chOff x="7066773" y="5942997"/>
              <a:chExt cx="240202" cy="214123"/>
            </a:xfrm>
          </p:grpSpPr>
          <p:sp>
            <p:nvSpPr>
              <p:cNvPr id="49" name="Rectangle 29"/>
              <p:cNvSpPr/>
              <p:nvPr/>
            </p:nvSpPr>
            <p:spPr>
              <a:xfrm>
                <a:off x="7203307" y="6055119"/>
                <a:ext cx="56276" cy="1020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30">
                <a:hlinkClick r:id="" action="ppaction://hlinkshowjump?jump=firstslide"/>
              </p:cNvPr>
              <p:cNvSpPr/>
              <p:nvPr/>
            </p:nvSpPr>
            <p:spPr>
              <a:xfrm>
                <a:off x="7100694" y="6055119"/>
                <a:ext cx="56276" cy="1020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Isosceles Triangle 31">
                <a:hlinkClick r:id="" action="ppaction://noaction"/>
              </p:cNvPr>
              <p:cNvSpPr/>
              <p:nvPr/>
            </p:nvSpPr>
            <p:spPr>
              <a:xfrm>
                <a:off x="7066773" y="5942997"/>
                <a:ext cx="240202" cy="11212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39762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4699000" y="0"/>
            <a:ext cx="444500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6200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20000" cy="4373563"/>
          </a:xfrm>
        </p:spPr>
        <p:txBody>
          <a:bodyPr/>
          <a:lstStyle>
            <a:lvl1pPr>
              <a:defRPr sz="2200">
                <a:latin typeface="Segoe"/>
              </a:defRPr>
            </a:lvl1pPr>
            <a:lvl2pPr>
              <a:buFont typeface="Courier New" pitchFamily="49" charset="0"/>
              <a:buChar char="o"/>
              <a:defRPr>
                <a:latin typeface="Segoe"/>
              </a:defRPr>
            </a:lvl2pPr>
            <a:lvl3pPr>
              <a:defRPr>
                <a:latin typeface="Segoe"/>
              </a:defRPr>
            </a:lvl3pPr>
            <a:lvl4pPr>
              <a:defRPr>
                <a:latin typeface="Segoe"/>
              </a:defRPr>
            </a:lvl4pPr>
            <a:lvl5pPr>
              <a:defRPr>
                <a:latin typeface="Segoe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grpSp>
        <p:nvGrpSpPr>
          <p:cNvPr id="7" name="Group 4"/>
          <p:cNvGrpSpPr/>
          <p:nvPr userDrawn="1"/>
        </p:nvGrpSpPr>
        <p:grpSpPr>
          <a:xfrm>
            <a:off x="8558760" y="6325524"/>
            <a:ext cx="356640" cy="356640"/>
            <a:chOff x="8136431" y="5022563"/>
            <a:chExt cx="356640" cy="356640"/>
          </a:xfrm>
        </p:grpSpPr>
        <p:sp>
          <p:nvSpPr>
            <p:cNvPr id="10" name="Oval 5">
              <a:hlinkClick r:id="" action="ppaction://hlinkshowjump?jump=nextslide"/>
            </p:cNvPr>
            <p:cNvSpPr>
              <a:spLocks noChangeAspect="1"/>
            </p:cNvSpPr>
            <p:nvPr/>
          </p:nvSpPr>
          <p:spPr>
            <a:xfrm>
              <a:off x="8136431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sp>
          <p:nvSpPr>
            <p:cNvPr id="11" name="Isosceles Triangle 7">
              <a:hlinkClick r:id="" action="ppaction://hlinkshowjump?jump=nextslide"/>
            </p:cNvPr>
            <p:cNvSpPr>
              <a:spLocks noChangeAspect="1"/>
            </p:cNvSpPr>
            <p:nvPr/>
          </p:nvSpPr>
          <p:spPr>
            <a:xfrm rot="5400000" flipH="1">
              <a:off x="8252374" y="5117516"/>
              <a:ext cx="195162" cy="1682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srgbClr val="D35641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2"/>
          <p:cNvGrpSpPr/>
          <p:nvPr userDrawn="1"/>
        </p:nvGrpSpPr>
        <p:grpSpPr>
          <a:xfrm>
            <a:off x="7274499" y="6324600"/>
            <a:ext cx="356640" cy="356640"/>
            <a:chOff x="6852170" y="5022563"/>
            <a:chExt cx="356640" cy="356640"/>
          </a:xfrm>
        </p:grpSpPr>
        <p:sp>
          <p:nvSpPr>
            <p:cNvPr id="13" name="Oval 13">
              <a:hlinkClick r:id="" action="ppaction://hlinkshowjump?jump=firstslide"/>
            </p:cNvPr>
            <p:cNvSpPr>
              <a:spLocks noChangeAspect="1"/>
            </p:cNvSpPr>
            <p:nvPr/>
          </p:nvSpPr>
          <p:spPr>
            <a:xfrm>
              <a:off x="6852170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grpSp>
          <p:nvGrpSpPr>
            <p:cNvPr id="14" name="Group 14"/>
            <p:cNvGrpSpPr/>
            <p:nvPr/>
          </p:nvGrpSpPr>
          <p:grpSpPr>
            <a:xfrm>
              <a:off x="6920649" y="5087260"/>
              <a:ext cx="240202" cy="214123"/>
              <a:chOff x="7066773" y="5942997"/>
              <a:chExt cx="240202" cy="214123"/>
            </a:xfrm>
          </p:grpSpPr>
          <p:sp>
            <p:nvSpPr>
              <p:cNvPr id="15" name="Rectangle 15"/>
              <p:cNvSpPr/>
              <p:nvPr/>
            </p:nvSpPr>
            <p:spPr>
              <a:xfrm>
                <a:off x="7203307" y="6055119"/>
                <a:ext cx="56276" cy="1020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6">
                <a:hlinkClick r:id="" action="ppaction://hlinkshowjump?jump=firstslide"/>
              </p:cNvPr>
              <p:cNvSpPr/>
              <p:nvPr/>
            </p:nvSpPr>
            <p:spPr>
              <a:xfrm>
                <a:off x="7100694" y="6055119"/>
                <a:ext cx="56276" cy="1020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Isosceles Triangle 17">
                <a:hlinkClick r:id="" action="ppaction://noaction"/>
              </p:cNvPr>
              <p:cNvSpPr/>
              <p:nvPr/>
            </p:nvSpPr>
            <p:spPr>
              <a:xfrm>
                <a:off x="7066773" y="5942997"/>
                <a:ext cx="240202" cy="11212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" name="Group 19"/>
          <p:cNvGrpSpPr/>
          <p:nvPr userDrawn="1"/>
        </p:nvGrpSpPr>
        <p:grpSpPr>
          <a:xfrm>
            <a:off x="8005715" y="6324600"/>
            <a:ext cx="356640" cy="356640"/>
            <a:chOff x="7583386" y="5022563"/>
            <a:chExt cx="356640" cy="356640"/>
          </a:xfrm>
        </p:grpSpPr>
        <p:sp>
          <p:nvSpPr>
            <p:cNvPr id="20" name="Oval 20">
              <a:hlinkClick r:id="" action="ppaction://hlinkshowjump?jump=previousslide"/>
            </p:cNvPr>
            <p:cNvSpPr>
              <a:spLocks noChangeAspect="1"/>
            </p:cNvSpPr>
            <p:nvPr/>
          </p:nvSpPr>
          <p:spPr>
            <a:xfrm>
              <a:off x="7583386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sp>
          <p:nvSpPr>
            <p:cNvPr id="21" name="Isosceles Triangle 21">
              <a:hlinkClick r:id="" action="ppaction://hlinkshowjump?jump=previousslide"/>
            </p:cNvPr>
            <p:cNvSpPr>
              <a:spLocks noChangeAspect="1"/>
            </p:cNvSpPr>
            <p:nvPr/>
          </p:nvSpPr>
          <p:spPr>
            <a:xfrm rot="16200000">
              <a:off x="7649634" y="5117516"/>
              <a:ext cx="195162" cy="1682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srgbClr val="D35641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565966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620000" cy="8382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pic>
        <p:nvPicPr>
          <p:cNvPr id="9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96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20000" cy="4373563"/>
          </a:xfrm>
        </p:spPr>
        <p:txBody>
          <a:bodyPr/>
          <a:lstStyle>
            <a:lvl1pPr>
              <a:defRPr sz="2200">
                <a:latin typeface="Segoe UI Light" pitchFamily="34" charset="0"/>
              </a:defRPr>
            </a:lvl1pPr>
            <a:lvl2pPr>
              <a:defRPr>
                <a:latin typeface="Segoe UI Light" pitchFamily="34" charset="0"/>
              </a:defRPr>
            </a:lvl2pPr>
            <a:lvl3pPr>
              <a:defRPr>
                <a:latin typeface="Segoe UI Light" pitchFamily="34" charset="0"/>
              </a:defRPr>
            </a:lvl3pPr>
            <a:lvl4pPr>
              <a:defRPr>
                <a:latin typeface="Segoe UI Light" pitchFamily="34" charset="0"/>
              </a:defRPr>
            </a:lvl4pPr>
            <a:lvl5pPr>
              <a:defRPr>
                <a:latin typeface="Segoe UI Light" pitchFamily="34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8558760" y="6325524"/>
            <a:ext cx="356640" cy="356640"/>
            <a:chOff x="8136431" y="5022563"/>
            <a:chExt cx="356640" cy="356640"/>
          </a:xfrm>
        </p:grpSpPr>
        <p:sp>
          <p:nvSpPr>
            <p:cNvPr id="6" name="Oval 5">
              <a:hlinkClick r:id="" action="ppaction://hlinkshowjump?jump=nextslide"/>
            </p:cNvPr>
            <p:cNvSpPr>
              <a:spLocks noChangeAspect="1"/>
            </p:cNvSpPr>
            <p:nvPr/>
          </p:nvSpPr>
          <p:spPr>
            <a:xfrm>
              <a:off x="8136431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sp>
          <p:nvSpPr>
            <p:cNvPr id="8" name="Isosceles Triangle 7">
              <a:hlinkClick r:id="" action="ppaction://hlinkshowjump?jump=nextslide"/>
            </p:cNvPr>
            <p:cNvSpPr>
              <a:spLocks noChangeAspect="1"/>
            </p:cNvSpPr>
            <p:nvPr/>
          </p:nvSpPr>
          <p:spPr>
            <a:xfrm rot="5400000" flipH="1">
              <a:off x="8252374" y="5117516"/>
              <a:ext cx="195162" cy="1682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srgbClr val="D35641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 userDrawn="1"/>
        </p:nvGrpSpPr>
        <p:grpSpPr>
          <a:xfrm>
            <a:off x="7274499" y="6324600"/>
            <a:ext cx="356640" cy="356640"/>
            <a:chOff x="6852170" y="5022563"/>
            <a:chExt cx="356640" cy="356640"/>
          </a:xfrm>
        </p:grpSpPr>
        <p:sp>
          <p:nvSpPr>
            <p:cNvPr id="14" name="Oval 13">
              <a:hlinkClick r:id="" action="ppaction://hlinkshowjump?jump=firstslide"/>
            </p:cNvPr>
            <p:cNvSpPr>
              <a:spLocks noChangeAspect="1"/>
            </p:cNvSpPr>
            <p:nvPr/>
          </p:nvSpPr>
          <p:spPr>
            <a:xfrm>
              <a:off x="6852170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920649" y="5087260"/>
              <a:ext cx="240202" cy="214123"/>
              <a:chOff x="7066773" y="5942997"/>
              <a:chExt cx="240202" cy="214123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7203307" y="6055119"/>
                <a:ext cx="56276" cy="1020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hlinkClick r:id="" action="ppaction://hlinkshowjump?jump=firstslide"/>
              </p:cNvPr>
              <p:cNvSpPr/>
              <p:nvPr/>
            </p:nvSpPr>
            <p:spPr>
              <a:xfrm>
                <a:off x="7100694" y="6055119"/>
                <a:ext cx="56276" cy="1020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Isosceles Triangle 17">
                <a:hlinkClick r:id="" action="ppaction://noaction"/>
              </p:cNvPr>
              <p:cNvSpPr/>
              <p:nvPr/>
            </p:nvSpPr>
            <p:spPr>
              <a:xfrm>
                <a:off x="7066773" y="5942997"/>
                <a:ext cx="240202" cy="11212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0" name="Group 19"/>
          <p:cNvGrpSpPr/>
          <p:nvPr userDrawn="1"/>
        </p:nvGrpSpPr>
        <p:grpSpPr>
          <a:xfrm>
            <a:off x="8005715" y="6324600"/>
            <a:ext cx="356640" cy="356640"/>
            <a:chOff x="7583386" y="5022563"/>
            <a:chExt cx="356640" cy="356640"/>
          </a:xfrm>
        </p:grpSpPr>
        <p:sp>
          <p:nvSpPr>
            <p:cNvPr id="21" name="Oval 20">
              <a:hlinkClick r:id="" action="ppaction://hlinkshowjump?jump=previousslide"/>
            </p:cNvPr>
            <p:cNvSpPr>
              <a:spLocks noChangeAspect="1"/>
            </p:cNvSpPr>
            <p:nvPr/>
          </p:nvSpPr>
          <p:spPr>
            <a:xfrm>
              <a:off x="7583386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sp>
          <p:nvSpPr>
            <p:cNvPr id="22" name="Isosceles Triangle 21">
              <a:hlinkClick r:id="" action="ppaction://hlinkshowjump?jump=previousslide"/>
            </p:cNvPr>
            <p:cNvSpPr>
              <a:spLocks noChangeAspect="1"/>
            </p:cNvSpPr>
            <p:nvPr/>
          </p:nvSpPr>
          <p:spPr>
            <a:xfrm rot="16200000">
              <a:off x="7649634" y="5117516"/>
              <a:ext cx="195162" cy="1682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srgbClr val="D35641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620000" cy="8382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7" y="1600200"/>
            <a:ext cx="7620000" cy="4373563"/>
          </a:xfrm>
        </p:spPr>
        <p:txBody>
          <a:bodyPr/>
          <a:lstStyle>
            <a:lvl1pPr>
              <a:defRPr sz="2200">
                <a:latin typeface="Segoe UI Light" pitchFamily="34" charset="0"/>
              </a:defRPr>
            </a:lvl1pPr>
            <a:lvl2pPr>
              <a:defRPr>
                <a:latin typeface="Segoe UI Light" pitchFamily="34" charset="0"/>
              </a:defRPr>
            </a:lvl2pPr>
            <a:lvl3pPr>
              <a:defRPr>
                <a:latin typeface="Segoe UI Light" pitchFamily="34" charset="0"/>
              </a:defRPr>
            </a:lvl3pPr>
            <a:lvl4pPr>
              <a:defRPr>
                <a:latin typeface="Segoe UI Light" pitchFamily="34" charset="0"/>
              </a:defRPr>
            </a:lvl4pPr>
            <a:lvl5pPr>
              <a:defRPr>
                <a:latin typeface="Segoe UI Light" pitchFamily="34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96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" name="Group 20"/>
          <p:cNvGrpSpPr/>
          <p:nvPr userDrawn="1"/>
        </p:nvGrpSpPr>
        <p:grpSpPr>
          <a:xfrm>
            <a:off x="8558760" y="6324600"/>
            <a:ext cx="356640" cy="356640"/>
            <a:chOff x="8136431" y="5022563"/>
            <a:chExt cx="356640" cy="356640"/>
          </a:xfrm>
        </p:grpSpPr>
        <p:sp>
          <p:nvSpPr>
            <p:cNvPr id="22" name="Oval 21">
              <a:hlinkClick r:id="" action="ppaction://hlinkshowjump?jump=nextslide"/>
            </p:cNvPr>
            <p:cNvSpPr>
              <a:spLocks noChangeAspect="1"/>
            </p:cNvSpPr>
            <p:nvPr/>
          </p:nvSpPr>
          <p:spPr>
            <a:xfrm>
              <a:off x="8136431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sp>
          <p:nvSpPr>
            <p:cNvPr id="23" name="Isosceles Triangle 22">
              <a:hlinkClick r:id="" action="ppaction://hlinkshowjump?jump=nextslide"/>
            </p:cNvPr>
            <p:cNvSpPr>
              <a:spLocks noChangeAspect="1"/>
            </p:cNvSpPr>
            <p:nvPr/>
          </p:nvSpPr>
          <p:spPr>
            <a:xfrm rot="5400000" flipH="1">
              <a:off x="8252374" y="5117516"/>
              <a:ext cx="195162" cy="1682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srgbClr val="D35641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 userDrawn="1"/>
        </p:nvGrpSpPr>
        <p:grpSpPr>
          <a:xfrm>
            <a:off x="8005715" y="6324600"/>
            <a:ext cx="356640" cy="356640"/>
            <a:chOff x="7583386" y="5022563"/>
            <a:chExt cx="356640" cy="356640"/>
          </a:xfrm>
        </p:grpSpPr>
        <p:sp>
          <p:nvSpPr>
            <p:cNvPr id="25" name="Oval 24">
              <a:hlinkClick r:id="" action="ppaction://hlinkshowjump?jump=previousslide"/>
            </p:cNvPr>
            <p:cNvSpPr>
              <a:spLocks noChangeAspect="1"/>
            </p:cNvSpPr>
            <p:nvPr/>
          </p:nvSpPr>
          <p:spPr>
            <a:xfrm>
              <a:off x="7583386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sp>
          <p:nvSpPr>
            <p:cNvPr id="26" name="Isosceles Triangle 25">
              <a:hlinkClick r:id="" action="ppaction://hlinkshowjump?jump=previousslide"/>
            </p:cNvPr>
            <p:cNvSpPr>
              <a:spLocks noChangeAspect="1"/>
            </p:cNvSpPr>
            <p:nvPr/>
          </p:nvSpPr>
          <p:spPr>
            <a:xfrm rot="16200000">
              <a:off x="7649634" y="5117516"/>
              <a:ext cx="195162" cy="16824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srgbClr val="D35641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 userDrawn="1"/>
        </p:nvGrpSpPr>
        <p:grpSpPr>
          <a:xfrm>
            <a:off x="7274499" y="6324600"/>
            <a:ext cx="356640" cy="356640"/>
            <a:chOff x="6852170" y="5022563"/>
            <a:chExt cx="356640" cy="356640"/>
          </a:xfrm>
        </p:grpSpPr>
        <p:sp>
          <p:nvSpPr>
            <p:cNvPr id="28" name="Oval 27">
              <a:hlinkClick r:id="" action="ppaction://hlinkshowjump?jump=firstslide"/>
            </p:cNvPr>
            <p:cNvSpPr>
              <a:spLocks noChangeAspect="1"/>
            </p:cNvSpPr>
            <p:nvPr/>
          </p:nvSpPr>
          <p:spPr>
            <a:xfrm>
              <a:off x="6852170" y="5022563"/>
              <a:ext cx="356640" cy="356640"/>
            </a:xfrm>
            <a:prstGeom prst="ellipse">
              <a:avLst/>
            </a:prstGeom>
            <a:gradFill flip="none" rotWithShape="1">
              <a:gsLst>
                <a:gs pos="0">
                  <a:srgbClr val="FE5815"/>
                </a:gs>
                <a:gs pos="100000">
                  <a:srgbClr val="FFC000"/>
                </a:gs>
              </a:gsLst>
              <a:path path="circle">
                <a:fillToRect l="100000" t="100000"/>
              </a:path>
              <a:tileRect r="-100000" b="-100000"/>
            </a:gradFill>
            <a:ln w="12700">
              <a:solidFill>
                <a:srgbClr val="FF99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6920649" y="5087260"/>
              <a:ext cx="240202" cy="214123"/>
              <a:chOff x="7066773" y="5942997"/>
              <a:chExt cx="240202" cy="214123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7203307" y="6055119"/>
                <a:ext cx="56276" cy="1020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hlinkClick r:id="" action="ppaction://hlinkshowjump?jump=firstslide"/>
              </p:cNvPr>
              <p:cNvSpPr/>
              <p:nvPr/>
            </p:nvSpPr>
            <p:spPr>
              <a:xfrm>
                <a:off x="7100694" y="6055119"/>
                <a:ext cx="56276" cy="10200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Isosceles Triangle 31">
                <a:hlinkClick r:id="" action="ppaction://noaction"/>
              </p:cNvPr>
              <p:cNvSpPr/>
              <p:nvPr/>
            </p:nvSpPr>
            <p:spPr>
              <a:xfrm>
                <a:off x="7066773" y="5942997"/>
                <a:ext cx="240202" cy="11212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2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26" r:id="rId2"/>
    <p:sldLayoutId id="2147483925" r:id="rId3"/>
    <p:sldLayoutId id="2147483927" r:id="rId4"/>
    <p:sldLayoutId id="2147483919" r:id="rId5"/>
    <p:sldLayoutId id="2147483914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cap="all" spc="-60" baseline="0">
          <a:solidFill>
            <a:schemeClr val="tx1">
              <a:lumMod val="65000"/>
              <a:lumOff val="35000"/>
            </a:schemeClr>
          </a:solidFill>
          <a:latin typeface="Segoe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0" kern="1200">
          <a:solidFill>
            <a:schemeClr val="bg1">
              <a:lumMod val="50000"/>
            </a:schemeClr>
          </a:solidFill>
          <a:latin typeface="Segoe UI Light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Segoe UI Ligh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Segoe UI Ligh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Segoe UI Ligh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bg1">
              <a:lumMod val="50000"/>
            </a:schemeClr>
          </a:solidFill>
          <a:latin typeface="Segoe UI Ligh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sz="2800" cap="none" dirty="0" smtClean="0"/>
              <a:t>Modelagem e Análise de um Sistema de Recuperação de Desastres numa Infraestrutura nas Nuvens</a:t>
            </a:r>
            <a:endParaRPr lang="pt-BR" sz="2800" cap="none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7772400" cy="914400"/>
          </a:xfrm>
        </p:spPr>
        <p:txBody>
          <a:bodyPr>
            <a:noAutofit/>
          </a:bodyPr>
          <a:lstStyle/>
          <a:p>
            <a:endParaRPr lang="pt-BR" sz="2400" dirty="0" smtClean="0"/>
          </a:p>
          <a:p>
            <a:pPr algn="ctr"/>
            <a:r>
              <a:rPr lang="pt-BR" sz="2400" dirty="0" smtClean="0"/>
              <a:t>MODCS 2013</a:t>
            </a:r>
            <a:endParaRPr lang="pt-BR" sz="2400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990600" y="4495800"/>
            <a:ext cx="7772400" cy="1199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r">
              <a:spcBef>
                <a:spcPct val="20000"/>
              </a:spcBef>
              <a:spcAft>
                <a:spcPts val="600"/>
              </a:spcAft>
            </a:pPr>
            <a:r>
              <a:rPr lang="pt-BR" sz="2000" spc="-8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  <a:ea typeface="+mj-ea"/>
                <a:cs typeface="+mj-cs"/>
              </a:rPr>
              <a:t>Centro de Informática - UFPE</a:t>
            </a:r>
            <a:endParaRPr lang="en-US" sz="2000" spc="-80" dirty="0" smtClean="0">
              <a:solidFill>
                <a:schemeClr val="tx1">
                  <a:lumMod val="65000"/>
                  <a:lumOff val="35000"/>
                </a:schemeClr>
              </a:solidFill>
              <a:latin typeface="Segoe" pitchFamily="34" charset="0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spc="-8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  <a:ea typeface="+mj-ea"/>
                <a:cs typeface="+mj-cs"/>
              </a:rPr>
              <a:t>Aluno</a:t>
            </a:r>
            <a:r>
              <a:rPr lang="en-US" sz="2000" spc="-8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  <a:ea typeface="+mj-ea"/>
                <a:cs typeface="+mj-cs"/>
              </a:rPr>
              <a:t>: </a:t>
            </a:r>
            <a:r>
              <a:rPr lang="en-US" sz="2000" spc="-8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  <a:ea typeface="+mj-ea"/>
                <a:cs typeface="+mj-cs"/>
              </a:rPr>
              <a:t>Ermeson</a:t>
            </a:r>
            <a:r>
              <a:rPr lang="en-US" sz="2000" spc="-8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  <a:ea typeface="+mj-ea"/>
                <a:cs typeface="+mj-cs"/>
              </a:rPr>
              <a:t> Andrade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spc="-8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  <a:ea typeface="+mj-ea"/>
                <a:cs typeface="+mj-cs"/>
              </a:rPr>
              <a:t>ecda@cin.ufpe.br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0" y="5658296"/>
            <a:ext cx="3733800" cy="1199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r">
              <a:spcBef>
                <a:spcPct val="20000"/>
              </a:spcBef>
              <a:spcAft>
                <a:spcPts val="600"/>
              </a:spcAft>
            </a:pPr>
            <a:endParaRPr lang="en-US" sz="2000" cap="all" spc="-80" dirty="0" smtClean="0">
              <a:solidFill>
                <a:schemeClr val="tx1">
                  <a:lumMod val="65000"/>
                  <a:lumOff val="35000"/>
                </a:schemeClr>
              </a:solidFill>
              <a:latin typeface="Segoe" pitchFamily="34" charset="0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spc="-8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  <a:ea typeface="+mj-ea"/>
                <a:cs typeface="+mj-cs"/>
              </a:rPr>
              <a:t>Orientador</a:t>
            </a:r>
            <a:r>
              <a:rPr lang="en-US" sz="2000" spc="-8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  <a:ea typeface="+mj-ea"/>
                <a:cs typeface="+mj-cs"/>
              </a:rPr>
              <a:t>: Dr. Prof. Paulo </a:t>
            </a:r>
            <a:r>
              <a:rPr lang="en-US" sz="2000" spc="-8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" pitchFamily="34" charset="0"/>
                <a:ea typeface="+mj-ea"/>
                <a:cs typeface="+mj-cs"/>
              </a:rPr>
              <a:t>Maciel</a:t>
            </a:r>
            <a:endParaRPr lang="en-US" sz="2000" spc="-80" dirty="0" smtClean="0">
              <a:solidFill>
                <a:schemeClr val="tx1">
                  <a:lumMod val="65000"/>
                  <a:lumOff val="35000"/>
                </a:schemeClr>
              </a:solidFill>
              <a:latin typeface="Segoe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Análise</a:t>
            </a:r>
            <a:r>
              <a:rPr lang="en-US" dirty="0" smtClean="0"/>
              <a:t> </a:t>
            </a:r>
            <a:r>
              <a:rPr lang="en-US" dirty="0" err="1" smtClean="0"/>
              <a:t>numérica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b="1" dirty="0" err="1" smtClean="0">
                <a:latin typeface="Segoe UI Light" pitchFamily="34" charset="0"/>
              </a:rPr>
              <a:t>Métricas</a:t>
            </a:r>
            <a:endParaRPr lang="en-US" sz="1600" b="1" dirty="0" smtClean="0">
              <a:latin typeface="Segoe UI Light" pitchFamily="34" charset="0"/>
            </a:endParaRPr>
          </a:p>
          <a:p>
            <a:pPr marL="342900" indent="-342900" algn="just">
              <a:buSzPct val="150000"/>
              <a:buFont typeface="Arial" pitchFamily="34" charset="0"/>
              <a:buChar char="•"/>
            </a:pPr>
            <a:r>
              <a:rPr lang="en-US" altLang="ja-JP" sz="1400" dirty="0" smtClean="0">
                <a:solidFill>
                  <a:srgbClr val="00B4A0"/>
                </a:solidFill>
                <a:latin typeface="Segoe UI Light" pitchFamily="34" charset="0"/>
              </a:rPr>
              <a:t>se ((PLB1up)==1 E (PWEB1up)&gt;=2 E (PDB1up)==1)) OU ((PLB2up)==1 E (PWEB2up)&gt;=1 E (PDB2up)==1)) 1 </a:t>
            </a:r>
            <a:r>
              <a:rPr lang="en-US" altLang="ja-JP" sz="1400" dirty="0" err="1" smtClean="0">
                <a:solidFill>
                  <a:srgbClr val="00B4A0"/>
                </a:solidFill>
                <a:latin typeface="Segoe UI Light" pitchFamily="34" charset="0"/>
              </a:rPr>
              <a:t>Caso</a:t>
            </a:r>
            <a:r>
              <a:rPr lang="en-US" altLang="ja-JP" sz="1400" dirty="0" smtClean="0">
                <a:solidFill>
                  <a:srgbClr val="00B4A0"/>
                </a:solidFill>
                <a:latin typeface="Segoe UI Light" pitchFamily="34" charset="0"/>
              </a:rPr>
              <a:t> </a:t>
            </a:r>
            <a:r>
              <a:rPr lang="en-US" altLang="ja-JP" sz="1400" dirty="0" err="1" smtClean="0">
                <a:solidFill>
                  <a:srgbClr val="00B4A0"/>
                </a:solidFill>
                <a:latin typeface="Segoe UI Light" pitchFamily="34" charset="0"/>
              </a:rPr>
              <a:t>Contrário</a:t>
            </a:r>
            <a:r>
              <a:rPr lang="en-US" altLang="ja-JP" sz="1400" dirty="0" smtClean="0">
                <a:solidFill>
                  <a:srgbClr val="00B4A0"/>
                </a:solidFill>
                <a:latin typeface="Segoe UI Light" pitchFamily="34" charset="0"/>
              </a:rPr>
              <a:t> 0 </a:t>
            </a:r>
            <a:r>
              <a:rPr lang="en-US" altLang="ja-JP" sz="1400" dirty="0" err="1" smtClean="0">
                <a:solidFill>
                  <a:srgbClr val="00B4A0"/>
                </a:solidFill>
                <a:latin typeface="Segoe UI Light" pitchFamily="34" charset="0"/>
              </a:rPr>
              <a:t>Fim</a:t>
            </a:r>
            <a:endParaRPr lang="en-US" altLang="ja-JP" sz="1400" dirty="0" smtClean="0">
              <a:solidFill>
                <a:srgbClr val="00B4A0"/>
              </a:solidFill>
              <a:latin typeface="Segoe UI Light" pitchFamily="34" charset="0"/>
            </a:endParaRPr>
          </a:p>
          <a:p>
            <a:pPr marL="342900" indent="-342900" algn="just">
              <a:buSzPct val="150000"/>
              <a:buFont typeface="Arial" pitchFamily="34" charset="0"/>
              <a:buChar char="•"/>
            </a:pPr>
            <a:r>
              <a:rPr lang="en-US" altLang="ja-JP" sz="1400" dirty="0" smtClean="0">
                <a:solidFill>
                  <a:srgbClr val="00B4A0"/>
                </a:solidFill>
                <a:latin typeface="Segoe UI Light" pitchFamily="34" charset="0"/>
              </a:rPr>
              <a:t>se ((PLB1up)==1 E (PWEB1up)&gt;=2 E (PDB1up)==1)) 1 </a:t>
            </a:r>
            <a:r>
              <a:rPr lang="en-US" altLang="ja-JP" sz="1400" dirty="0" err="1" smtClean="0">
                <a:solidFill>
                  <a:srgbClr val="00B4A0"/>
                </a:solidFill>
                <a:latin typeface="Segoe UI Light" pitchFamily="34" charset="0"/>
              </a:rPr>
              <a:t>Caso</a:t>
            </a:r>
            <a:r>
              <a:rPr lang="en-US" altLang="ja-JP" sz="1400" dirty="0" smtClean="0">
                <a:solidFill>
                  <a:srgbClr val="00B4A0"/>
                </a:solidFill>
                <a:latin typeface="Segoe UI Light" pitchFamily="34" charset="0"/>
              </a:rPr>
              <a:t> </a:t>
            </a:r>
            <a:r>
              <a:rPr lang="en-US" altLang="ja-JP" sz="1400" dirty="0" err="1" smtClean="0">
                <a:solidFill>
                  <a:srgbClr val="00B4A0"/>
                </a:solidFill>
                <a:latin typeface="Segoe UI Light" pitchFamily="34" charset="0"/>
              </a:rPr>
              <a:t>Contrário</a:t>
            </a:r>
            <a:r>
              <a:rPr lang="en-US" altLang="ja-JP" sz="1400" dirty="0" smtClean="0">
                <a:solidFill>
                  <a:srgbClr val="00B4A0"/>
                </a:solidFill>
                <a:latin typeface="Segoe UI Light" pitchFamily="34" charset="0"/>
              </a:rPr>
              <a:t> 0 </a:t>
            </a:r>
            <a:r>
              <a:rPr lang="en-US" altLang="ja-JP" sz="1400" dirty="0" err="1" smtClean="0">
                <a:solidFill>
                  <a:srgbClr val="00B4A0"/>
                </a:solidFill>
                <a:latin typeface="Segoe UI Light" pitchFamily="34" charset="0"/>
              </a:rPr>
              <a:t>Fim</a:t>
            </a:r>
            <a:endParaRPr lang="en-US" altLang="ja-JP" sz="1400" dirty="0" smtClean="0">
              <a:solidFill>
                <a:srgbClr val="00B4A0"/>
              </a:solidFill>
              <a:latin typeface="Segoe UI Light" pitchFamily="34" charset="0"/>
            </a:endParaRPr>
          </a:p>
          <a:p>
            <a:r>
              <a:rPr lang="en-US" sz="1600" b="1" dirty="0" err="1" smtClean="0">
                <a:latin typeface="Segoe UI Light" pitchFamily="34" charset="0"/>
              </a:rPr>
              <a:t>Análise</a:t>
            </a:r>
            <a:r>
              <a:rPr lang="en-US" sz="1600" b="1" dirty="0" smtClean="0">
                <a:latin typeface="Segoe UI Light" pitchFamily="34" charset="0"/>
              </a:rPr>
              <a:t> </a:t>
            </a:r>
            <a:r>
              <a:rPr lang="en-US" sz="1600" b="1" dirty="0" err="1" smtClean="0">
                <a:latin typeface="Segoe UI Light" pitchFamily="34" charset="0"/>
              </a:rPr>
              <a:t>Numérica</a:t>
            </a:r>
            <a:endParaRPr lang="en-US" sz="1600" b="1" dirty="0" smtClean="0">
              <a:latin typeface="Segoe UI Light" pitchFamily="34" charset="0"/>
            </a:endParaRPr>
          </a:p>
          <a:p>
            <a:endParaRPr lang="en-US" sz="1400" dirty="0" smtClean="0"/>
          </a:p>
          <a:p>
            <a:endParaRPr lang="pt-BR" sz="1600" dirty="0"/>
          </a:p>
        </p:txBody>
      </p:sp>
      <p:graphicFrame>
        <p:nvGraphicFramePr>
          <p:cNvPr id="5" name="表 68"/>
          <p:cNvGraphicFramePr>
            <a:graphicFrameLocks noGrp="1"/>
          </p:cNvGraphicFramePr>
          <p:nvPr/>
        </p:nvGraphicFramePr>
        <p:xfrm>
          <a:off x="76200" y="3276600"/>
          <a:ext cx="3391790" cy="3392209"/>
        </p:xfrm>
        <a:graphic>
          <a:graphicData uri="http://schemas.openxmlformats.org/drawingml/2006/table">
            <a:tbl>
              <a:tblPr/>
              <a:tblGrid>
                <a:gridCol w="2625662"/>
                <a:gridCol w="766128"/>
              </a:tblGrid>
              <a:tr h="20761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200" kern="1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Parâmetros</a:t>
                      </a:r>
                      <a:endParaRPr lang="ja-JP" sz="1200" kern="1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Valor [h</a:t>
                      </a: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]</a:t>
                      </a:r>
                      <a:endParaRPr lang="ja-JP" sz="1200" kern="1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22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200" kern="1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Tempo de Falha do LB</a:t>
                      </a:r>
                      <a:endParaRPr lang="ja-JP" sz="12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altLang="ja-JP" sz="1200" kern="100" dirty="0" smtClean="0">
                          <a:latin typeface="+mn-lt"/>
                          <a:ea typeface="+mn-ea"/>
                          <a:cs typeface="Times New Roman"/>
                        </a:rPr>
                        <a:t>4383</a:t>
                      </a:r>
                      <a:endParaRPr lang="ja-JP" sz="12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Tempo de Reparo do LB </a:t>
                      </a:r>
                      <a:endParaRPr lang="ja-JP" sz="12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altLang="ja-JP" sz="1200" kern="100" dirty="0" smtClean="0">
                          <a:latin typeface="+mn-lt"/>
                          <a:ea typeface="+mn-ea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Tempo de Falha do Servidor Web</a:t>
                      </a:r>
                      <a:endParaRPr lang="ja-JP" altLang="en-US" sz="12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altLang="ja-JP" sz="1200" kern="100" dirty="0" smtClean="0">
                          <a:latin typeface="+mn-lt"/>
                          <a:ea typeface="+mn-ea"/>
                          <a:cs typeface="Times New Roman"/>
                        </a:rPr>
                        <a:t>4383</a:t>
                      </a:r>
                      <a:endParaRPr lang="ja-JP" sz="12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200" kern="1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Tempo de Reparo do Servidor</a:t>
                      </a:r>
                      <a:r>
                        <a:rPr lang="pt-BR" sz="1200" kern="1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pt-BR" sz="1200" kern="1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Web </a:t>
                      </a:r>
                      <a:endParaRPr lang="ja-JP" sz="12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altLang="ja-JP" sz="1200" kern="100" dirty="0" smtClean="0">
                          <a:latin typeface="+mn-lt"/>
                          <a:ea typeface="+mn-ea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Tempo de falha do BD</a:t>
                      </a:r>
                      <a:endParaRPr lang="ja-JP" altLang="en-US" sz="12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altLang="ja-JP" sz="1200" kern="100" dirty="0" smtClean="0">
                          <a:latin typeface="+mn-lt"/>
                          <a:ea typeface="+mn-ea"/>
                          <a:cs typeface="Times New Roman"/>
                        </a:rPr>
                        <a:t>4383</a:t>
                      </a:r>
                      <a:endParaRPr lang="ja-JP" sz="12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Tempo de Reparo do BD</a:t>
                      </a:r>
                      <a:endParaRPr lang="ja-JP" altLang="en-US" sz="12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altLang="ja-JP" sz="1200" kern="100" dirty="0" smtClean="0">
                          <a:latin typeface="+mn-lt"/>
                          <a:ea typeface="+mn-ea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9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200" kern="1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Tempo de </a:t>
                      </a:r>
                      <a:r>
                        <a:rPr lang="pt-BR" sz="1200" kern="1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Failover</a:t>
                      </a:r>
                      <a:r>
                        <a:rPr lang="pt-BR" sz="1200" kern="1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pt-BR" sz="1200" kern="1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e </a:t>
                      </a:r>
                      <a:r>
                        <a:rPr lang="pt-BR" sz="1200" kern="1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Failback</a:t>
                      </a:r>
                      <a:endParaRPr lang="ja-JP" sz="12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altLang="ja-JP" sz="1200" kern="100" dirty="0" smtClean="0">
                          <a:latin typeface="+mn-lt"/>
                          <a:ea typeface="+mn-ea"/>
                          <a:cs typeface="Times New Roman"/>
                        </a:rPr>
                        <a:t>0,08333</a:t>
                      </a:r>
                      <a:endParaRPr lang="ja-JP" sz="12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Tempo de Falha do DC (Desastre)</a:t>
                      </a:r>
                      <a:endParaRPr lang="ja-JP" sz="12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altLang="ja-JP" sz="1200" kern="100" dirty="0" smtClean="0">
                          <a:latin typeface="+mn-lt"/>
                          <a:ea typeface="+mn-ea"/>
                          <a:cs typeface="Times New Roman"/>
                        </a:rPr>
                        <a:t>17532</a:t>
                      </a:r>
                      <a:endParaRPr lang="ja-JP" sz="12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200" kern="1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Tempo de Falha do DC (Transiente)</a:t>
                      </a:r>
                      <a:endParaRPr lang="ja-JP" sz="12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altLang="ja-JP" sz="1200" kern="100" dirty="0" smtClean="0">
                          <a:latin typeface="+mn-lt"/>
                          <a:ea typeface="+mn-ea"/>
                          <a:cs typeface="Times New Roman"/>
                        </a:rPr>
                        <a:t>8766</a:t>
                      </a:r>
                      <a:endParaRPr lang="ja-JP" sz="12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Tempo de Reparo do DC (Desastre)</a:t>
                      </a:r>
                      <a:endParaRPr lang="ja-JP" altLang="en-US" sz="12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altLang="ja-JP" sz="1200" kern="100" dirty="0" smtClean="0">
                          <a:latin typeface="+mn-lt"/>
                          <a:ea typeface="+mn-ea"/>
                          <a:cs typeface="Times New Roman"/>
                        </a:rPr>
                        <a:t>12</a:t>
                      </a:r>
                      <a:endParaRPr lang="ja-JP" sz="12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Tempo de Reparo do DC (transiente)</a:t>
                      </a:r>
                      <a:endParaRPr lang="ja-JP" altLang="en-US" sz="12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ja-JP" sz="1200" kern="100" dirty="0" smtClean="0">
                          <a:latin typeface="+mn-lt"/>
                          <a:ea typeface="+mn-ea"/>
                          <a:cs typeface="Times New Roman"/>
                        </a:rPr>
                        <a:t>4</a:t>
                      </a:r>
                      <a:endParaRPr lang="ja-JP" altLang="en-US" sz="12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altLang="ja-JP" sz="1200" kern="1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Tempo de Falha da Nuvem </a:t>
                      </a:r>
                      <a:endParaRPr lang="ja-JP" altLang="en-US" sz="1200" kern="1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altLang="ja-JP" sz="1200" kern="100" dirty="0" smtClean="0">
                          <a:latin typeface="+mn-lt"/>
                          <a:ea typeface="+mn-ea"/>
                          <a:cs typeface="Times New Roman"/>
                        </a:rPr>
                        <a:t>8766</a:t>
                      </a:r>
                      <a:endParaRPr lang="ja-JP" sz="12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5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altLang="ja-JP" sz="1200" kern="1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Tempo de Reparo da Nuvem</a:t>
                      </a:r>
                      <a:endParaRPr lang="ja-JP" altLang="en-US" sz="1200" kern="1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altLang="ja-JP" sz="1200" kern="100" dirty="0" smtClean="0">
                          <a:latin typeface="+mn-lt"/>
                          <a:ea typeface="+mn-ea"/>
                          <a:cs typeface="Times New Roman"/>
                        </a:rPr>
                        <a:t>4</a:t>
                      </a:r>
                      <a:endParaRPr lang="ja-JP" sz="12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altLang="ja-JP" sz="1200" kern="1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Intervalo de Checagem do Desastre</a:t>
                      </a:r>
                      <a:endParaRPr lang="ja-JP" altLang="ja-JP" sz="1200" kern="1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altLang="ja-JP" sz="1200" kern="100" dirty="0" smtClean="0">
                          <a:latin typeface="+mn-lt"/>
                          <a:ea typeface="+mn-ea"/>
                          <a:cs typeface="Times New Roman"/>
                        </a:rPr>
                        <a:t>0.5</a:t>
                      </a:r>
                      <a:endParaRPr lang="ja-JP" sz="1200" kern="100" baseline="300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Tempo das </a:t>
                      </a:r>
                      <a:r>
                        <a:rPr lang="en-US" altLang="ja-JP" sz="1200" kern="1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Atividades</a:t>
                      </a:r>
                      <a:endParaRPr lang="ja-JP" altLang="ja-JP" sz="1200" kern="1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ja-JP" sz="1200" kern="100" dirty="0" smtClean="0">
                          <a:latin typeface="+mn-lt"/>
                          <a:ea typeface="+mn-ea"/>
                          <a:cs typeface="Times New Roman"/>
                        </a:rPr>
                        <a:t>0,016667</a:t>
                      </a:r>
                      <a:endParaRPr lang="ja-JP" sz="12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3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altLang="ja-JP" sz="1200" kern="1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Taxa de Transações de Entrada </a:t>
                      </a:r>
                      <a:endParaRPr lang="ja-JP" altLang="ja-JP" sz="1200" kern="1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latin typeface="+mn-lt"/>
                          <a:ea typeface="+mn-ea"/>
                          <a:cs typeface="Times New Roman"/>
                        </a:rPr>
                        <a:t>0,001</a:t>
                      </a:r>
                      <a:endParaRPr lang="ja-JP" sz="12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3657600" y="3246120"/>
          <a:ext cx="54102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363980"/>
                <a:gridCol w="922020"/>
                <a:gridCol w="1219200"/>
                <a:gridCol w="1143000"/>
              </a:tblGrid>
              <a:tr h="40341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Disponibilidade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Downtime</a:t>
                      </a:r>
                    </a:p>
                    <a:p>
                      <a:r>
                        <a:rPr lang="en-US" sz="1200" dirty="0" smtClean="0"/>
                        <a:t>(Hrs </a:t>
                      </a:r>
                      <a:r>
                        <a:rPr lang="en-US" sz="1200" dirty="0" err="1" smtClean="0"/>
                        <a:t>por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ano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(</a:t>
                      </a:r>
                      <a:r>
                        <a:rPr lang="en-US" sz="1200" dirty="0" err="1" smtClean="0"/>
                        <a:t>Dólares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por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ano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Tarefas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perdidas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(Trans. </a:t>
                      </a:r>
                      <a:r>
                        <a:rPr lang="en-US" sz="1200" dirty="0" err="1" smtClean="0"/>
                        <a:t>por</a:t>
                      </a:r>
                      <a:endParaRPr lang="en-US" sz="1200" dirty="0" smtClean="0"/>
                    </a:p>
                    <a:p>
                      <a:r>
                        <a:rPr lang="en-US" sz="1200" dirty="0" err="1" smtClean="0"/>
                        <a:t>hora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Sistema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 c/ DR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0,9983669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14,30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$4.294.726,38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21,16</a:t>
                      </a:r>
                      <a:endParaRPr lang="en-US" sz="1200" dirty="0"/>
                    </a:p>
                  </a:txBody>
                  <a:tcPr/>
                </a:tc>
              </a:tr>
              <a:tr h="5647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Sistema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s/ DR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0,9963723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31,78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$9.540.125,46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47,01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5486400"/>
            <a:ext cx="29051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análise</a:t>
            </a:r>
            <a:r>
              <a:rPr lang="en-US" dirty="0" smtClean="0"/>
              <a:t> de </a:t>
            </a:r>
            <a:r>
              <a:rPr lang="en-US" dirty="0" err="1" smtClean="0"/>
              <a:t>sensibilidade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buSzPct val="150000"/>
              <a:buFont typeface="Arial" pitchFamily="34" charset="0"/>
              <a:buChar char="•"/>
            </a:pPr>
            <a:r>
              <a:rPr lang="en-US" altLang="ja-JP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Análise</a:t>
            </a:r>
            <a:r>
              <a:rPr lang="en-US" altLang="ja-JP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de </a:t>
            </a:r>
            <a:r>
              <a:rPr lang="en-US" altLang="ja-JP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sensibilidade</a:t>
            </a:r>
            <a:endParaRPr lang="en-US" altLang="ja-JP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 Light" pitchFamily="34" charset="0"/>
            </a:endParaRPr>
          </a:p>
          <a:p>
            <a:pPr marL="800100" lvl="1" indent="-342900" algn="just">
              <a:lnSpc>
                <a:spcPct val="70000"/>
              </a:lnSpc>
              <a:spcAft>
                <a:spcPts val="600"/>
              </a:spcAft>
              <a:buSzPct val="75000"/>
              <a:buFont typeface="Courier New" pitchFamily="49" charset="0"/>
              <a:buChar char="o"/>
            </a:pPr>
            <a:r>
              <a:rPr lang="en-US" altLang="ja-JP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Estudar</a:t>
            </a:r>
            <a:r>
              <a:rPr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o </a:t>
            </a:r>
            <a:r>
              <a:rPr lang="en-US" altLang="ja-JP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efeito</a:t>
            </a:r>
            <a:r>
              <a:rPr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</a:t>
            </a:r>
            <a:r>
              <a:rPr lang="en-US" altLang="ja-JP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da</a:t>
            </a:r>
            <a:r>
              <a:rPr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</a:t>
            </a:r>
            <a:r>
              <a:rPr lang="en-US" altLang="ja-JP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variação</a:t>
            </a:r>
            <a:r>
              <a:rPr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de </a:t>
            </a:r>
            <a:r>
              <a:rPr lang="en-US" altLang="ja-JP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parâmetros</a:t>
            </a:r>
            <a:r>
              <a:rPr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.  Ex.: </a:t>
            </a:r>
            <a:r>
              <a:rPr lang="en-US" altLang="ja-JP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Intervalo</a:t>
            </a:r>
            <a:r>
              <a:rPr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de </a:t>
            </a:r>
            <a:r>
              <a:rPr lang="en-US" altLang="ja-JP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monitoramento</a:t>
            </a:r>
            <a:r>
              <a:rPr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.</a:t>
            </a:r>
          </a:p>
          <a:p>
            <a:endParaRPr lang="en-US" dirty="0"/>
          </a:p>
        </p:txBody>
      </p:sp>
      <p:pic>
        <p:nvPicPr>
          <p:cNvPr id="4" name="Imagem 3" descr="Resultados_case3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2998433"/>
            <a:ext cx="6096000" cy="3326167"/>
          </a:xfrm>
          <a:prstGeom prst="rect">
            <a:avLst/>
          </a:prstGeom>
        </p:spPr>
      </p:pic>
      <p:sp>
        <p:nvSpPr>
          <p:cNvPr id="5" name="テキスト ボックス 94"/>
          <p:cNvSpPr txBox="1"/>
          <p:nvPr/>
        </p:nvSpPr>
        <p:spPr>
          <a:xfrm>
            <a:off x="6400800" y="3810000"/>
            <a:ext cx="2661972" cy="923330"/>
          </a:xfrm>
          <a:prstGeom prst="rect">
            <a:avLst/>
          </a:prstGeom>
          <a:solidFill>
            <a:srgbClr val="00B4A0">
              <a:alpha val="10196"/>
            </a:srgbClr>
          </a:solidFill>
          <a:ln w="19050">
            <a:solidFill>
              <a:srgbClr val="00B4A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SLA = 0.9983</a:t>
            </a:r>
          </a:p>
          <a:p>
            <a:r>
              <a:rPr lang="ja-JP" altLang="en-US" dirty="0" smtClean="0"/>
              <a:t>→</a:t>
            </a:r>
            <a:r>
              <a:rPr lang="en-US" altLang="ja-JP" dirty="0" smtClean="0"/>
              <a:t>O </a:t>
            </a:r>
            <a:r>
              <a:rPr lang="en-US" altLang="ja-JP" dirty="0" err="1" smtClean="0"/>
              <a:t>intervalo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deve</a:t>
            </a:r>
            <a:r>
              <a:rPr lang="en-US" altLang="ja-JP" dirty="0" smtClean="0"/>
              <a:t> ser </a:t>
            </a:r>
            <a:r>
              <a:rPr lang="en-US" altLang="ja-JP" dirty="0" err="1" smtClean="0"/>
              <a:t>menor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que</a:t>
            </a:r>
            <a:r>
              <a:rPr lang="en-US" altLang="ja-JP" dirty="0" smtClean="0"/>
              <a:t> 120 </a:t>
            </a:r>
            <a:r>
              <a:rPr lang="en-US" altLang="ja-JP" dirty="0" err="1" smtClean="0"/>
              <a:t>minutos</a:t>
            </a:r>
            <a:r>
              <a:rPr lang="en-US" altLang="ja-JP" dirty="0" smtClean="0"/>
              <a:t>.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Validação</a:t>
            </a:r>
            <a:r>
              <a:rPr lang="en-US" dirty="0" smtClean="0"/>
              <a:t> </a:t>
            </a:r>
            <a:r>
              <a:rPr lang="en-US" dirty="0" err="1" smtClean="0"/>
              <a:t>Através</a:t>
            </a:r>
            <a:r>
              <a:rPr lang="en-US" dirty="0" smtClean="0"/>
              <a:t> de </a:t>
            </a:r>
            <a:r>
              <a:rPr lang="en-US" dirty="0" err="1" smtClean="0"/>
              <a:t>experimentos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buSzPct val="150000"/>
              <a:buFont typeface="Arial" pitchFamily="34" charset="0"/>
              <a:buChar char="•"/>
            </a:pPr>
            <a:r>
              <a:rPr lang="pt-BR" altLang="ja-JP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A disponibilidade estacionária do modelo foi comparado com a disponibilidade estacionária do sistema de recuperação de desastres.</a:t>
            </a:r>
          </a:p>
          <a:p>
            <a:pPr marL="342900" indent="-342900" algn="just">
              <a:buSzPct val="150000"/>
              <a:buFont typeface="Arial" pitchFamily="34" charset="0"/>
              <a:buChar char="•"/>
            </a:pPr>
            <a:r>
              <a:rPr lang="pt-BR" altLang="ja-JP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Os eventos de falha e reparo são gerados através do núcleo da ferramenta </a:t>
            </a:r>
            <a:r>
              <a:rPr lang="pt-BR" altLang="ja-JP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Eucabomber</a:t>
            </a:r>
            <a:r>
              <a:rPr lang="pt-BR" altLang="ja-JP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.</a:t>
            </a:r>
          </a:p>
          <a:p>
            <a:pPr marL="342900" indent="-342900" algn="just">
              <a:buSzPct val="150000"/>
              <a:buFont typeface="Arial" pitchFamily="34" charset="0"/>
              <a:buChar char="•"/>
            </a:pPr>
            <a:r>
              <a:rPr lang="pt-BR" altLang="ja-JP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Os experimentos foram executados por um período de 168 horas (7 dias).</a:t>
            </a:r>
            <a:endParaRPr lang="en-US" altLang="ja-JP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 Light" pitchFamily="34" charset="0"/>
            </a:endParaRPr>
          </a:p>
        </p:txBody>
      </p:sp>
      <p:graphicFrame>
        <p:nvGraphicFramePr>
          <p:cNvPr id="4" name="表 68"/>
          <p:cNvGraphicFramePr>
            <a:graphicFrameLocks noGrp="1"/>
          </p:cNvGraphicFramePr>
          <p:nvPr/>
        </p:nvGraphicFramePr>
        <p:xfrm>
          <a:off x="304800" y="3657600"/>
          <a:ext cx="3647377" cy="2398592"/>
        </p:xfrm>
        <a:graphic>
          <a:graphicData uri="http://schemas.openxmlformats.org/drawingml/2006/table">
            <a:tbl>
              <a:tblPr/>
              <a:tblGrid>
                <a:gridCol w="2711387"/>
                <a:gridCol w="935990"/>
              </a:tblGrid>
              <a:tr h="20761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200" kern="1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Parâmetros</a:t>
                      </a:r>
                      <a:endParaRPr lang="ja-JP" sz="1200" kern="1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Simulado</a:t>
                      </a:r>
                      <a:r>
                        <a:rPr lang="en-US" sz="1200" kern="1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[h</a:t>
                      </a:r>
                      <a:r>
                        <a:rPr lang="en-US" sz="1200" kern="1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]</a:t>
                      </a:r>
                      <a:endParaRPr lang="ja-JP" sz="1200" kern="1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76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Tempo de falha das</a:t>
                      </a:r>
                      <a:r>
                        <a:rPr lang="pt-BR" sz="1200" kern="1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pt-BR" sz="1200" kern="1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VMs</a:t>
                      </a:r>
                      <a:r>
                        <a:rPr lang="pt-BR" sz="1200" kern="1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 do </a:t>
                      </a:r>
                      <a:r>
                        <a:rPr lang="pt-BR" sz="1200" kern="1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 DC</a:t>
                      </a:r>
                      <a:endParaRPr lang="ja-JP" altLang="en-US" sz="12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altLang="ja-JP" sz="1200" kern="100" dirty="0" smtClean="0">
                          <a:latin typeface="+mn-lt"/>
                          <a:ea typeface="+mn-ea"/>
                          <a:cs typeface="Times New Roman"/>
                        </a:rPr>
                        <a:t>0,3333</a:t>
                      </a:r>
                      <a:endParaRPr lang="ja-JP" sz="12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Tempo de Reparo das </a:t>
                      </a:r>
                      <a:r>
                        <a:rPr lang="pt-BR" sz="1200" kern="1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VMs</a:t>
                      </a:r>
                      <a:r>
                        <a:rPr lang="pt-BR" sz="1200" kern="1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 do DC</a:t>
                      </a:r>
                      <a:endParaRPr lang="ja-JP" altLang="en-US" sz="12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altLang="ja-JP" sz="1200" kern="100" dirty="0" smtClean="0">
                          <a:latin typeface="+mn-lt"/>
                          <a:ea typeface="+mn-ea"/>
                          <a:cs typeface="Times New Roman"/>
                        </a:rPr>
                        <a:t>0,01</a:t>
                      </a:r>
                      <a:endParaRPr lang="ja-JP" sz="12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Tempo de Falha do DC (Desastre)</a:t>
                      </a:r>
                      <a:endParaRPr lang="ja-JP" sz="12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altLang="ja-JP" sz="1200" kern="100" dirty="0" smtClean="0">
                          <a:latin typeface="+mn-lt"/>
                          <a:ea typeface="+mn-ea"/>
                          <a:cs typeface="Times New Roman"/>
                        </a:rPr>
                        <a:t>16,6666</a:t>
                      </a:r>
                      <a:endParaRPr lang="ja-JP" sz="12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Tempo de Reparo do DC (transiente)</a:t>
                      </a:r>
                      <a:endParaRPr lang="ja-JP" altLang="en-US" sz="12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altLang="ja-JP" sz="1200" kern="100" dirty="0" smtClean="0">
                          <a:latin typeface="+mn-lt"/>
                          <a:ea typeface="+mn-ea"/>
                          <a:cs typeface="Times New Roman"/>
                        </a:rPr>
                        <a:t>0,48</a:t>
                      </a:r>
                      <a:endParaRPr lang="ja-JP" sz="12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Tempo de Falha do DC (Transiente) </a:t>
                      </a:r>
                      <a:endParaRPr lang="ja-JP" altLang="en-US" sz="12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altLang="ja-JP" sz="1200" kern="100" dirty="0" smtClean="0">
                          <a:latin typeface="+mn-lt"/>
                          <a:ea typeface="+mn-ea"/>
                          <a:cs typeface="Times New Roman"/>
                        </a:rPr>
                        <a:t>3,3333</a:t>
                      </a:r>
                      <a:endParaRPr lang="ja-JP" sz="12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Tempo de Reparo do DC (Desastre) </a:t>
                      </a:r>
                      <a:endParaRPr lang="ja-JP" altLang="en-US" sz="12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ja-JP" sz="1200" kern="100" dirty="0" smtClean="0">
                          <a:latin typeface="+mn-lt"/>
                          <a:ea typeface="+mn-ea"/>
                          <a:cs typeface="Times New Roman"/>
                        </a:rPr>
                        <a:t>0,01</a:t>
                      </a:r>
                      <a:endParaRPr lang="ja-JP" altLang="en-US" sz="12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altLang="ja-JP" sz="1200" kern="1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Tempo de Falha da Nuvem </a:t>
                      </a:r>
                      <a:endParaRPr lang="ja-JP" altLang="en-US" sz="1200" kern="1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altLang="ja-JP" sz="1200" kern="100" dirty="0" smtClean="0">
                          <a:latin typeface="+mn-lt"/>
                          <a:ea typeface="+mn-ea"/>
                          <a:cs typeface="Times New Roman"/>
                        </a:rPr>
                        <a:t>3,3333</a:t>
                      </a:r>
                      <a:endParaRPr lang="ja-JP" sz="12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35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altLang="ja-JP" sz="1200" kern="1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Tempo de Reparo da Nuvem</a:t>
                      </a:r>
                      <a:endParaRPr lang="ja-JP" altLang="en-US" sz="1200" kern="1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ja-JP" sz="1200" kern="100" dirty="0" smtClean="0">
                          <a:latin typeface="+mn-lt"/>
                          <a:ea typeface="+mn-ea"/>
                          <a:cs typeface="Times New Roman"/>
                        </a:rPr>
                        <a:t>0,01</a:t>
                      </a:r>
                      <a:endParaRPr lang="ja-JP" altLang="en-US" sz="12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Tempo de falha das</a:t>
                      </a:r>
                      <a:r>
                        <a:rPr lang="pt-BR" sz="1200" kern="1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pt-BR" sz="1200" kern="1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VMs</a:t>
                      </a:r>
                      <a:r>
                        <a:rPr lang="pt-BR" sz="1200" kern="1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 da </a:t>
                      </a:r>
                      <a:r>
                        <a:rPr lang="pt-BR" sz="1200" kern="1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 Nuvem</a:t>
                      </a:r>
                      <a:endParaRPr lang="ja-JP" altLang="en-US" sz="12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altLang="ja-JP" sz="1200" kern="100" dirty="0" smtClean="0">
                          <a:latin typeface="+mn-lt"/>
                          <a:ea typeface="+mn-ea"/>
                          <a:cs typeface="Times New Roman"/>
                        </a:rPr>
                        <a:t>0,3333</a:t>
                      </a:r>
                      <a:endParaRPr lang="ja-JP" sz="12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Tempo de Reparo das </a:t>
                      </a:r>
                      <a:r>
                        <a:rPr lang="pt-BR" sz="1200" kern="1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VMs</a:t>
                      </a:r>
                      <a:r>
                        <a:rPr lang="pt-BR" sz="1200" kern="1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Times New Roman"/>
                        </a:rPr>
                        <a:t> da Nuvem</a:t>
                      </a:r>
                      <a:endParaRPr lang="ja-JP" altLang="en-US" sz="12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altLang="ja-JP" sz="12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0,01</a:t>
                      </a:r>
                      <a:endParaRPr lang="ja-JP" altLang="ja-JP" sz="12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ja-JP" sz="1200" kern="100" dirty="0" smtClean="0">
                          <a:latin typeface="+mn-lt"/>
                          <a:ea typeface="+mn-ea"/>
                          <a:cs typeface="Times New Roman"/>
                        </a:rPr>
                        <a:t>Intervalo de Monitoramento</a:t>
                      </a:r>
                      <a:endParaRPr lang="ja-JP" altLang="en-US" sz="1200" kern="100" dirty="0" smtClean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0,002778</a:t>
                      </a:r>
                      <a:endParaRPr lang="ja-JP" altLang="ja-JP" sz="12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5720" marR="4572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4038600" y="4145280"/>
          <a:ext cx="502920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987"/>
                <a:gridCol w="1251396"/>
                <a:gridCol w="1251396"/>
                <a:gridCol w="1723422"/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Média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Lim.</a:t>
                      </a:r>
                      <a:r>
                        <a:rPr lang="en-US" sz="1200" baseline="0" dirty="0" smtClean="0"/>
                        <a:t> Inferior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Lim. Superior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7,822950e-001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7,543693e-001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8,050101e-001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Modelos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8,041546e-001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7,820540e-001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8,262552e-001 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buSzPct val="150000"/>
              <a:buFont typeface="Arial" pitchFamily="34" charset="0"/>
              <a:buChar char="•"/>
            </a:pPr>
            <a:r>
              <a:rPr lang="pt-BR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Apresentamos uma abordagem para a geração de modelos analíticos a partir dos diagramas da </a:t>
            </a:r>
            <a:r>
              <a:rPr lang="pt-BR" altLang="ja-JP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SysML</a:t>
            </a:r>
            <a:r>
              <a:rPr lang="pt-BR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e anotações de MARTE.</a:t>
            </a:r>
          </a:p>
          <a:p>
            <a:pPr marL="342900" indent="-342900" algn="just">
              <a:buSzPct val="150000"/>
              <a:buFont typeface="Arial" pitchFamily="34" charset="0"/>
              <a:buChar char="•"/>
            </a:pPr>
            <a:endParaRPr lang="pt-BR" altLang="ja-JP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 Light" pitchFamily="34" charset="0"/>
            </a:endParaRPr>
          </a:p>
          <a:p>
            <a:pPr marL="342900" indent="-342900" algn="just">
              <a:buSzPct val="150000"/>
              <a:buFont typeface="Arial" pitchFamily="34" charset="0"/>
              <a:buChar char="•"/>
            </a:pPr>
            <a:r>
              <a:rPr lang="pt-BR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O framework proposto mapeia os diagramas da </a:t>
            </a:r>
            <a:r>
              <a:rPr lang="pt-BR" altLang="ja-JP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SysML</a:t>
            </a:r>
            <a:r>
              <a:rPr lang="pt-BR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 em componentes de DSPN. </a:t>
            </a:r>
          </a:p>
          <a:p>
            <a:pPr marL="342900" indent="-342900" algn="just">
              <a:buSzPct val="150000"/>
              <a:buFont typeface="Arial" pitchFamily="34" charset="0"/>
              <a:buChar char="•"/>
            </a:pPr>
            <a:r>
              <a:rPr lang="pt-BR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Esses componentes são compostos e sincronizados para se obter um modelo completo dos sistemas distribuídos.</a:t>
            </a:r>
          </a:p>
          <a:p>
            <a:pPr marL="342900" indent="-342900" algn="just">
              <a:buSzPct val="150000"/>
              <a:buFont typeface="Arial" pitchFamily="34" charset="0"/>
              <a:buChar char="•"/>
            </a:pPr>
            <a:endParaRPr lang="pt-BR" altLang="ja-JP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 Light" pitchFamily="34" charset="0"/>
            </a:endParaRPr>
          </a:p>
          <a:p>
            <a:pPr marL="342900" indent="-342900" algn="just">
              <a:buSzPct val="150000"/>
              <a:buFont typeface="Arial" pitchFamily="34" charset="0"/>
              <a:buChar char="•"/>
            </a:pPr>
            <a:r>
              <a:rPr lang="pt-BR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Foi apresentado um conjunto de estudo de casos para a análise de disponibilidade dos sistemas distribuídos considerando estratégias de tratamento de interrupções.</a:t>
            </a:r>
          </a:p>
          <a:p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 algn="just">
              <a:buSzPct val="150000"/>
              <a:buFont typeface="Arial" pitchFamily="34" charset="0"/>
              <a:buChar char="•"/>
            </a:pPr>
            <a:r>
              <a:rPr lang="pt-BR" altLang="ja-JP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Sistemas de informação são vulneráveis a um conjunto de interrupções, sejam elas </a:t>
            </a:r>
            <a:r>
              <a:rPr lang="pt-BR" altLang="ja-JP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brandas</a:t>
            </a:r>
            <a:r>
              <a:rPr lang="pt-BR" altLang="ja-JP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(interrupção de energia, falha de discos, </a:t>
            </a:r>
            <a:r>
              <a:rPr lang="pt-BR" altLang="ja-JP" sz="2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etc</a:t>
            </a:r>
            <a:r>
              <a:rPr lang="pt-BR" altLang="ja-JP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) ou </a:t>
            </a:r>
            <a:r>
              <a:rPr lang="pt-BR" altLang="ja-JP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severas</a:t>
            </a:r>
            <a:r>
              <a:rPr lang="pt-BR" altLang="ja-JP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(incêndio, terremoto, </a:t>
            </a:r>
            <a:r>
              <a:rPr lang="pt-BR" altLang="ja-JP" sz="2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etc</a:t>
            </a:r>
            <a:r>
              <a:rPr lang="pt-BR" altLang="ja-JP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). </a:t>
            </a:r>
          </a:p>
          <a:p>
            <a:pPr marL="342900" indent="-342900" algn="just">
              <a:buSzPct val="150000"/>
              <a:buFont typeface="Arial" pitchFamily="34" charset="0"/>
              <a:buChar char="•"/>
            </a:pPr>
            <a:endParaRPr lang="pt-BR" altLang="ja-JP" sz="26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 Light" pitchFamily="34" charset="0"/>
            </a:endParaRPr>
          </a:p>
          <a:p>
            <a:pPr marL="342900" indent="-342900" algn="just">
              <a:buSzPct val="150000"/>
              <a:buFont typeface="Arial" pitchFamily="34" charset="0"/>
              <a:buChar char="•"/>
            </a:pPr>
            <a:r>
              <a:rPr lang="pt-BR" altLang="ja-JP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Algumas dessas vulnerabilidades podem ser eliminadas ou pelo nos minimizada através  das estratégias de garantia de qualidade (testes, revisões, </a:t>
            </a:r>
            <a:r>
              <a:rPr lang="pt-BR" altLang="ja-JP" sz="2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etc</a:t>
            </a:r>
            <a:r>
              <a:rPr lang="pt-BR" altLang="ja-JP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). </a:t>
            </a:r>
          </a:p>
          <a:p>
            <a:pPr marL="800100" lvl="1" indent="-342900" algn="just">
              <a:buSzPct val="75000"/>
              <a:buFont typeface="Courier New" pitchFamily="49" charset="0"/>
              <a:buChar char="o"/>
            </a:pPr>
            <a:r>
              <a:rPr lang="pt-BR" altLang="ja-JP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Porém, é impossível eliminar </a:t>
            </a:r>
            <a:r>
              <a:rPr lang="pt-BR" altLang="ja-JP" sz="2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todos</a:t>
            </a:r>
            <a:r>
              <a:rPr lang="pt-BR" altLang="ja-JP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os riscos.</a:t>
            </a:r>
          </a:p>
          <a:p>
            <a:pPr marL="342900" indent="-342900" algn="just">
              <a:buSzPct val="150000"/>
              <a:buFont typeface="Arial" pitchFamily="34" charset="0"/>
              <a:buChar char="•"/>
            </a:pPr>
            <a:endParaRPr lang="pt-BR" altLang="ja-JP" sz="26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 Light" pitchFamily="34" charset="0"/>
            </a:endParaRPr>
          </a:p>
          <a:p>
            <a:pPr marL="342900" indent="-342900" algn="just">
              <a:buSzPct val="150000"/>
              <a:buFont typeface="Arial" pitchFamily="34" charset="0"/>
              <a:buChar char="•"/>
            </a:pPr>
            <a:r>
              <a:rPr lang="pt-BR" altLang="ja-JP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Os mecanismos de tratamento de interrupções são projetadas justamente para </a:t>
            </a:r>
            <a:r>
              <a:rPr lang="pt-BR" altLang="ja-JP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mitigar/</a:t>
            </a:r>
            <a:r>
              <a:rPr lang="pt-BR" altLang="ja-JP" sz="2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contigência</a:t>
            </a:r>
            <a:r>
              <a:rPr lang="pt-BR" altLang="ja-JP" sz="2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r</a:t>
            </a:r>
            <a:r>
              <a:rPr lang="pt-BR" altLang="ja-JP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esses problemas. </a:t>
            </a:r>
          </a:p>
          <a:p>
            <a:pPr marL="800100" lvl="1" indent="-342900" algn="just">
              <a:buSzPct val="75000"/>
              <a:buFont typeface="Courier New" pitchFamily="49" charset="0"/>
              <a:buChar char="o"/>
            </a:pPr>
            <a:r>
              <a:rPr lang="pt-BR" altLang="ja-JP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Ou seja, </a:t>
            </a:r>
            <a:r>
              <a:rPr lang="pt-BR" altLang="ja-JP" sz="2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evitar perda de dados </a:t>
            </a:r>
            <a:r>
              <a:rPr lang="pt-BR" altLang="ja-JP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e/ou </a:t>
            </a:r>
            <a:r>
              <a:rPr lang="pt-BR" altLang="ja-JP" sz="2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diminuir o tempo para a recuperação </a:t>
            </a:r>
            <a:r>
              <a:rPr lang="pt-BR" altLang="ja-JP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dos serviços depois de uma interrupção.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 algn="just">
              <a:lnSpc>
                <a:spcPct val="80000"/>
              </a:lnSpc>
              <a:buSzPct val="150000"/>
              <a:buFont typeface="Arial" pitchFamily="34" charset="0"/>
              <a:buChar char="•"/>
            </a:pPr>
            <a:r>
              <a:rPr lang="pt-BR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Explorar o potencial de usar um sistem</a:t>
            </a:r>
            <a:r>
              <a:rPr lang="pt-BR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a de recuperação de desastres nas nuvens.</a:t>
            </a:r>
          </a:p>
          <a:p>
            <a:pPr marL="342900" indent="-342900" algn="just">
              <a:lnSpc>
                <a:spcPct val="80000"/>
              </a:lnSpc>
              <a:buSzPct val="150000"/>
              <a:buFont typeface="Arial" pitchFamily="34" charset="0"/>
              <a:buChar char="•"/>
            </a:pPr>
            <a:endParaRPr lang="pt-BR" altLang="ja-JP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 Light" pitchFamily="34" charset="0"/>
            </a:endParaRPr>
          </a:p>
          <a:p>
            <a:pPr marL="342900" indent="-342900" algn="just">
              <a:lnSpc>
                <a:spcPct val="80000"/>
              </a:lnSpc>
              <a:buSzPct val="150000"/>
              <a:buFont typeface="Arial" pitchFamily="34" charset="0"/>
              <a:buChar char="•"/>
            </a:pPr>
            <a:r>
              <a:rPr lang="pt-BR" altLang="ja-JP" sz="2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Permitir que os projetistas de recuperação de desastre possam projetar e estudar soluções em uma infraestrutura </a:t>
            </a:r>
            <a:r>
              <a:rPr lang="pt-BR" altLang="ja-JP" sz="2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virtualizada</a:t>
            </a:r>
            <a:r>
              <a:rPr lang="pt-BR" altLang="ja-JP" sz="2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.</a:t>
            </a:r>
          </a:p>
          <a:p>
            <a:pPr marL="800100" lvl="1" indent="-342900" algn="just">
              <a:lnSpc>
                <a:spcPct val="90000"/>
              </a:lnSpc>
              <a:spcAft>
                <a:spcPts val="600"/>
              </a:spcAft>
              <a:buSzPct val="75000"/>
              <a:buFont typeface="Courier New" pitchFamily="49" charset="0"/>
              <a:buChar char="o"/>
            </a:pPr>
            <a:r>
              <a:rPr lang="pt-BR" altLang="ja-JP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Realizar o mapeamento dos Diagramas da </a:t>
            </a:r>
            <a:r>
              <a:rPr lang="pt-BR" altLang="ja-JP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SysML</a:t>
            </a:r>
            <a:r>
              <a:rPr lang="pt-BR" altLang="ja-JP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em Redes de </a:t>
            </a:r>
            <a:r>
              <a:rPr lang="pt-BR" altLang="ja-JP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Petri</a:t>
            </a:r>
            <a:r>
              <a:rPr lang="pt-BR" altLang="ja-JP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Determinísticas e Estocásticas (DSPN).</a:t>
            </a:r>
          </a:p>
          <a:p>
            <a:pPr marL="800100" lvl="1" indent="-342900" algn="just">
              <a:lnSpc>
                <a:spcPct val="80000"/>
              </a:lnSpc>
              <a:buSzPct val="150000"/>
            </a:pPr>
            <a:endParaRPr lang="pt-BR" altLang="ja-JP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 Light" pitchFamily="34" charset="0"/>
            </a:endParaRPr>
          </a:p>
          <a:p>
            <a:pPr marL="342900" indent="-342900" algn="just">
              <a:lnSpc>
                <a:spcPct val="80000"/>
              </a:lnSpc>
              <a:buSzPct val="150000"/>
              <a:buFont typeface="Arial" pitchFamily="34" charset="0"/>
              <a:buChar char="•"/>
            </a:pPr>
            <a:endParaRPr lang="pt-BR" altLang="ja-JP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 Light" pitchFamily="34" charset="0"/>
            </a:endParaRPr>
          </a:p>
          <a:p>
            <a:pPr marL="342900" indent="-342900" algn="just">
              <a:lnSpc>
                <a:spcPct val="80000"/>
              </a:lnSpc>
              <a:buSzPct val="150000"/>
              <a:buFont typeface="Arial" pitchFamily="34" charset="0"/>
              <a:buChar char="•"/>
            </a:pPr>
            <a:r>
              <a:rPr lang="pt-BR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Com o propósito de análise de </a:t>
            </a:r>
            <a:r>
              <a:rPr lang="pt-BR" altLang="ja-JP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dependabilidade</a:t>
            </a:r>
            <a:r>
              <a:rPr lang="pt-BR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, várias métricas relacionadas à disponibilidades são obtidas.</a:t>
            </a:r>
          </a:p>
          <a:p>
            <a:pPr marL="342900" indent="-342900" algn="just">
              <a:lnSpc>
                <a:spcPct val="80000"/>
              </a:lnSpc>
              <a:buSzPct val="150000"/>
              <a:buFont typeface="Arial" pitchFamily="34" charset="0"/>
              <a:buChar char="•"/>
            </a:pPr>
            <a:endParaRPr lang="pt-BR" altLang="ja-JP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 Light" pitchFamily="34" charset="0"/>
            </a:endParaRPr>
          </a:p>
          <a:p>
            <a:pPr marL="342900" indent="-342900" algn="just">
              <a:lnSpc>
                <a:spcPct val="80000"/>
              </a:lnSpc>
              <a:buSzPct val="150000"/>
              <a:buFont typeface="Arial" pitchFamily="34" charset="0"/>
              <a:buChar char="•"/>
            </a:pPr>
            <a:r>
              <a:rPr lang="pt-BR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Também montamos e executamos experimentos para validar o processo de mapeamento.</a:t>
            </a:r>
            <a:endParaRPr lang="pt-BR" altLang="ja-JP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 Light" pitchFamily="34" charset="0"/>
            </a:endParaRPr>
          </a:p>
          <a:p>
            <a:pPr marL="342900" indent="-342900" algn="just">
              <a:lnSpc>
                <a:spcPct val="80000"/>
              </a:lnSpc>
              <a:buSzPct val="150000"/>
              <a:buFont typeface="Arial" pitchFamily="34" charset="0"/>
              <a:buChar char="•"/>
            </a:pPr>
            <a:endParaRPr lang="pt-BR" altLang="ja-JP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 Light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smtClean="0"/>
              <a:t>Framework</a:t>
            </a:r>
            <a:endParaRPr lang="pt-BR" dirty="0"/>
          </a:p>
        </p:txBody>
      </p:sp>
      <p:pic>
        <p:nvPicPr>
          <p:cNvPr id="10" name="Espaço Reservado para Conteúdo 9" descr="meto.eps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57600" y="81115"/>
            <a:ext cx="4419600" cy="670068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Sistema</a:t>
            </a:r>
            <a:r>
              <a:rPr lang="en-US" sz="2400" dirty="0" smtClean="0"/>
              <a:t> de </a:t>
            </a:r>
            <a:r>
              <a:rPr lang="en-US" sz="2400" dirty="0" err="1" smtClean="0"/>
              <a:t>recuperação</a:t>
            </a:r>
            <a:r>
              <a:rPr lang="en-US" sz="2400" dirty="0" smtClean="0"/>
              <a:t> de </a:t>
            </a:r>
            <a:r>
              <a:rPr lang="en-US" sz="2400" dirty="0" err="1" smtClean="0"/>
              <a:t>desastres</a:t>
            </a:r>
            <a:r>
              <a:rPr lang="en-US" sz="2400" dirty="0" smtClean="0"/>
              <a:t> </a:t>
            </a:r>
            <a:r>
              <a:rPr lang="en-US" sz="2400" dirty="0" err="1" smtClean="0"/>
              <a:t>como</a:t>
            </a:r>
            <a:r>
              <a:rPr lang="en-US" sz="2400" dirty="0" smtClean="0"/>
              <a:t> um </a:t>
            </a:r>
            <a:r>
              <a:rPr lang="en-US" sz="2400" dirty="0" err="1" smtClean="0"/>
              <a:t>serviço</a:t>
            </a:r>
            <a:r>
              <a:rPr lang="en-US" sz="2400" dirty="0" smtClean="0"/>
              <a:t> </a:t>
            </a:r>
            <a:r>
              <a:rPr lang="en-US" sz="2400" dirty="0" err="1" smtClean="0"/>
              <a:t>nas</a:t>
            </a:r>
            <a:r>
              <a:rPr lang="en-US" sz="2400" dirty="0" smtClean="0"/>
              <a:t> </a:t>
            </a:r>
            <a:r>
              <a:rPr lang="en-US" sz="2400" dirty="0" err="1" smtClean="0"/>
              <a:t>nuvens</a:t>
            </a:r>
            <a:endParaRPr lang="en-US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1600200"/>
            <a:ext cx="4038600" cy="4373563"/>
          </a:xfrm>
        </p:spPr>
        <p:txBody>
          <a:bodyPr>
            <a:normAutofit/>
          </a:bodyPr>
          <a:lstStyle/>
          <a:p>
            <a:pPr marL="342900" indent="-342900" algn="just">
              <a:buSzPct val="150000"/>
              <a:buFont typeface="Arial" pitchFamily="34" charset="0"/>
              <a:buChar char="•"/>
            </a:pPr>
            <a:endParaRPr lang="en-US" altLang="ja-JP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 Light" pitchFamily="34" charset="0"/>
            </a:endParaRPr>
          </a:p>
          <a:p>
            <a:pPr marL="342900" indent="-342900" algn="just">
              <a:buSzPct val="150000"/>
              <a:buFont typeface="Arial" pitchFamily="34" charset="0"/>
              <a:buChar char="•"/>
            </a:pPr>
            <a:endParaRPr lang="en-US" altLang="ja-JP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 Light" pitchFamily="34" charset="0"/>
            </a:endParaRPr>
          </a:p>
          <a:p>
            <a:pPr marL="342900" indent="-342900" algn="just">
              <a:buSzPct val="150000"/>
              <a:buFont typeface="Arial" pitchFamily="34" charset="0"/>
              <a:buChar char="•"/>
            </a:pPr>
            <a: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O </a:t>
            </a:r>
            <a:r>
              <a:rPr lang="en-US" altLang="ja-JP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projetista</a:t>
            </a:r>
            <a: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</a:t>
            </a:r>
            <a:r>
              <a:rPr lang="en-US" altLang="ja-JP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especifica</a:t>
            </a:r>
            <a: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as </a:t>
            </a:r>
            <a:r>
              <a:rPr lang="en-US" altLang="ja-JP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configurações</a:t>
            </a:r>
            <a: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do </a:t>
            </a:r>
            <a:r>
              <a:rPr lang="en-US" altLang="ja-JP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sistema</a:t>
            </a:r>
            <a: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</a:t>
            </a:r>
            <a:r>
              <a:rPr lang="en-US" altLang="ja-JP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usando</a:t>
            </a:r>
            <a: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</a:t>
            </a:r>
            <a:r>
              <a:rPr lang="en-US" altLang="ja-JP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os</a:t>
            </a:r>
            <a: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</a:t>
            </a:r>
            <a:r>
              <a:rPr lang="en-US" altLang="ja-JP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diagramas</a:t>
            </a:r>
            <a: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</a:t>
            </a:r>
            <a:r>
              <a:rPr lang="en-US" altLang="ja-JP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da</a:t>
            </a:r>
            <a: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</a:t>
            </a:r>
            <a:r>
              <a:rPr lang="en-US" altLang="ja-JP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SysML</a:t>
            </a:r>
            <a: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e as </a:t>
            </a:r>
            <a:r>
              <a:rPr lang="en-US" altLang="ja-JP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aotações</a:t>
            </a:r>
            <a: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de MARTE.</a:t>
            </a:r>
          </a:p>
          <a:p>
            <a:pPr marL="342900" indent="-342900" algn="just">
              <a:buSzPct val="150000"/>
              <a:buFont typeface="Arial" pitchFamily="34" charset="0"/>
              <a:buChar char="•"/>
            </a:pPr>
            <a:endParaRPr lang="en-US" altLang="ja-JP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 Light" pitchFamily="34" charset="0"/>
            </a:endParaRPr>
          </a:p>
          <a:p>
            <a:pPr marL="342900" indent="-342900" algn="just">
              <a:buSzPct val="150000"/>
              <a:buFont typeface="Arial" pitchFamily="34" charset="0"/>
              <a:buChar char="•"/>
            </a:pPr>
            <a: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O </a:t>
            </a:r>
            <a:r>
              <a:rPr lang="en-US" altLang="ja-JP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framework</a:t>
            </a:r>
            <a: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</a:t>
            </a:r>
            <a:r>
              <a:rPr lang="en-US" altLang="ja-JP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proposto</a:t>
            </a:r>
            <a: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</a:t>
            </a:r>
            <a:r>
              <a:rPr lang="en-US" altLang="ja-JP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gera</a:t>
            </a:r>
            <a: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o </a:t>
            </a:r>
            <a:r>
              <a:rPr lang="en-US" altLang="ja-JP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modelo</a:t>
            </a:r>
            <a: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de </a:t>
            </a:r>
            <a:r>
              <a:rPr lang="en-US" altLang="ja-JP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diponibilidade</a:t>
            </a:r>
            <a: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do </a:t>
            </a:r>
            <a:r>
              <a:rPr lang="en-US" altLang="ja-JP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sistema</a:t>
            </a:r>
            <a: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.</a:t>
            </a:r>
          </a:p>
          <a:p>
            <a:endParaRPr lang="en-US" sz="2000" dirty="0"/>
          </a:p>
        </p:txBody>
      </p:sp>
      <p:pic>
        <p:nvPicPr>
          <p:cNvPr id="5" name="Imagem 4" descr="desa_arq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7912" y="1524000"/>
            <a:ext cx="3963688" cy="48185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Configuração</a:t>
            </a:r>
            <a:r>
              <a:rPr lang="en-US" dirty="0" smtClean="0"/>
              <a:t> do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Sysml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buSzPct val="150000"/>
              <a:buFont typeface="Arial" pitchFamily="34" charset="0"/>
              <a:buChar char="•"/>
            </a:pPr>
            <a:r>
              <a:rPr lang="en-US" altLang="ja-JP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O </a:t>
            </a:r>
            <a:r>
              <a:rPr lang="en-US" altLang="ja-JP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SysML</a:t>
            </a:r>
            <a:r>
              <a:rPr lang="en-US" altLang="ja-JP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-IBD </a:t>
            </a:r>
            <a:r>
              <a:rPr lang="en-US" altLang="ja-JP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são</a:t>
            </a:r>
            <a:r>
              <a:rPr lang="en-US" altLang="ja-JP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</a:t>
            </a:r>
            <a:r>
              <a:rPr lang="en-US" altLang="ja-JP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projetados</a:t>
            </a:r>
            <a:r>
              <a:rPr lang="en-US" altLang="ja-JP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</a:t>
            </a:r>
            <a:r>
              <a:rPr lang="en-US" altLang="ja-JP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para</a:t>
            </a:r>
            <a:r>
              <a:rPr lang="en-US" altLang="ja-JP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</a:t>
            </a:r>
            <a:r>
              <a:rPr lang="en-US" altLang="ja-JP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representar</a:t>
            </a:r>
            <a:r>
              <a:rPr lang="en-US" altLang="ja-JP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a </a:t>
            </a:r>
            <a:r>
              <a:rPr lang="en-US" altLang="ja-JP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configuração</a:t>
            </a:r>
            <a:r>
              <a:rPr lang="en-US" altLang="ja-JP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</a:t>
            </a:r>
            <a:r>
              <a:rPr lang="en-US" altLang="ja-JP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estática</a:t>
            </a:r>
            <a:r>
              <a:rPr lang="en-US" altLang="ja-JP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do </a:t>
            </a:r>
            <a:r>
              <a:rPr lang="en-US" altLang="ja-JP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sistema</a:t>
            </a:r>
            <a:r>
              <a:rPr lang="en-US" altLang="ja-JP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sob </a:t>
            </a:r>
            <a:r>
              <a:rPr lang="en-US" altLang="ja-JP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análise</a:t>
            </a:r>
            <a:r>
              <a:rPr lang="en-US" altLang="ja-JP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.</a:t>
            </a:r>
          </a:p>
          <a:p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362200"/>
            <a:ext cx="4648200" cy="4251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Transições</a:t>
            </a:r>
            <a:r>
              <a:rPr lang="en-US" dirty="0" smtClean="0"/>
              <a:t> de </a:t>
            </a:r>
            <a:r>
              <a:rPr lang="en-US" dirty="0" err="1" smtClean="0"/>
              <a:t>estados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SysML</a:t>
            </a:r>
            <a:endParaRPr lang="en-US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259048"/>
            <a:ext cx="1981200" cy="241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b="5830"/>
          <a:stretch>
            <a:fillRect/>
          </a:stretch>
        </p:blipFill>
        <p:spPr bwMode="auto">
          <a:xfrm>
            <a:off x="457200" y="1600200"/>
            <a:ext cx="8229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Mecanismo</a:t>
            </a:r>
            <a:r>
              <a:rPr lang="en-US" dirty="0" smtClean="0"/>
              <a:t> de </a:t>
            </a:r>
            <a:r>
              <a:rPr lang="en-US" dirty="0" err="1" smtClean="0"/>
              <a:t>tratamento</a:t>
            </a:r>
            <a:r>
              <a:rPr lang="en-US" dirty="0" smtClean="0"/>
              <a:t> de </a:t>
            </a:r>
            <a:r>
              <a:rPr lang="en-US" dirty="0" err="1" smtClean="0"/>
              <a:t>interruções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SysML</a:t>
            </a:r>
            <a:endParaRPr lang="en-US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752600"/>
            <a:ext cx="5124450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Mapeamento</a:t>
            </a:r>
            <a:r>
              <a:rPr lang="en-US" dirty="0" smtClean="0"/>
              <a:t>/</a:t>
            </a:r>
            <a:r>
              <a:rPr lang="en-US" dirty="0" err="1" smtClean="0"/>
              <a:t>composição</a:t>
            </a:r>
            <a:r>
              <a:rPr lang="en-US" dirty="0" smtClean="0"/>
              <a:t>/ </a:t>
            </a:r>
            <a:r>
              <a:rPr lang="en-US" dirty="0" err="1" smtClean="0"/>
              <a:t>sincronização</a:t>
            </a:r>
            <a:endParaRPr lang="en-US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350257"/>
            <a:ext cx="6324600" cy="5431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postaECDA_V14">
  <a:themeElements>
    <a:clrScheme name="Custom 2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4685DF"/>
      </a:hlink>
      <a:folHlink>
        <a:srgbClr val="9965C3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FFFB3EE-5BAA-4A7D-B8A0-FC61AB1B54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PropostaECDA_V14</Template>
  <TotalTime>3672</TotalTime>
  <Words>772</Words>
  <Application>Microsoft Office PowerPoint</Application>
  <PresentationFormat>Apresentação na tela (4:3)</PresentationFormat>
  <Paragraphs>151</Paragraphs>
  <Slides>13</Slides>
  <Notes>2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PropostaECDA_V14</vt:lpstr>
      <vt:lpstr>Modelagem e Análise de um Sistema de Recuperação de Desastres numa Infraestrutura nas Nuvens</vt:lpstr>
      <vt:lpstr>Introdução</vt:lpstr>
      <vt:lpstr>Objetivos</vt:lpstr>
      <vt:lpstr>Framework</vt:lpstr>
      <vt:lpstr>Sistema de recuperação de desastres como um serviço nas nuvens</vt:lpstr>
      <vt:lpstr>Configuração do sistema em Sysml</vt:lpstr>
      <vt:lpstr>Transições de estados Em SysML</vt:lpstr>
      <vt:lpstr>Mecanismo de tratamento de interruções em SysML</vt:lpstr>
      <vt:lpstr>Mapeamento/composição/ sincronização</vt:lpstr>
      <vt:lpstr>Análise numérica</vt:lpstr>
      <vt:lpstr>análise de sensibilidade</vt:lpstr>
      <vt:lpstr>Validação Através de experimentos</vt:lpstr>
      <vt:lpstr>Conclusões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Ermeson</dc:creator>
  <cp:lastModifiedBy>Ermeson</cp:lastModifiedBy>
  <cp:revision>191</cp:revision>
  <dcterms:created xsi:type="dcterms:W3CDTF">2013-08-17T16:30:44Z</dcterms:created>
  <dcterms:modified xsi:type="dcterms:W3CDTF">2013-10-22T19:02:48Z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TC021295509991</vt:lpwstr>
  </property>
</Properties>
</file>