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notesMasterIdLst>
    <p:notesMasterId r:id="rId34"/>
  </p:notesMasterIdLst>
  <p:sldIdLst>
    <p:sldId id="256" r:id="rId2"/>
    <p:sldId id="257" r:id="rId3"/>
    <p:sldId id="260" r:id="rId4"/>
    <p:sldId id="264" r:id="rId5"/>
    <p:sldId id="258" r:id="rId6"/>
    <p:sldId id="261" r:id="rId7"/>
    <p:sldId id="262" r:id="rId8"/>
    <p:sldId id="265" r:id="rId9"/>
    <p:sldId id="268" r:id="rId10"/>
    <p:sldId id="266" r:id="rId11"/>
    <p:sldId id="267" r:id="rId12"/>
    <p:sldId id="273" r:id="rId13"/>
    <p:sldId id="271" r:id="rId14"/>
    <p:sldId id="272" r:id="rId15"/>
    <p:sldId id="274" r:id="rId16"/>
    <p:sldId id="270" r:id="rId17"/>
    <p:sldId id="275" r:id="rId18"/>
    <p:sldId id="278" r:id="rId19"/>
    <p:sldId id="279" r:id="rId20"/>
    <p:sldId id="288" r:id="rId21"/>
    <p:sldId id="276" r:id="rId22"/>
    <p:sldId id="277" r:id="rId23"/>
    <p:sldId id="269" r:id="rId24"/>
    <p:sldId id="280" r:id="rId25"/>
    <p:sldId id="281" r:id="rId26"/>
    <p:sldId id="282" r:id="rId27"/>
    <p:sldId id="283" r:id="rId28"/>
    <p:sldId id="284" r:id="rId29"/>
    <p:sldId id="285" r:id="rId30"/>
    <p:sldId id="287" r:id="rId31"/>
    <p:sldId id="286" r:id="rId32"/>
    <p:sldId id="259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C3CEF8-8881-4110-8C2D-8316129B7399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C58885-DA06-423D-B095-1BC7FCA773D7}" type="slidenum">
              <a:rPr lang="pt-BR" smtClean="0"/>
              <a:t>‹#›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7918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C58885-DA06-423D-B095-1BC7FCA773D7}" type="slidenum">
              <a:rPr lang="pt-BR" smtClean="0"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5362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riângulo retângulo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grpSp>
        <p:nvGrpSpPr>
          <p:cNvPr id="2" name="Grupo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orma livre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orma livre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orma livre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Conector reto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  <p:sp>
        <p:nvSpPr>
          <p:cNvPr id="7" name="Título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  <p:sp>
        <p:nvSpPr>
          <p:cNvPr id="7" name="Divis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Divis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  <p:sp>
        <p:nvSpPr>
          <p:cNvPr id="6" name="Título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orma livre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Triângulo retângulo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Conector reto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ivis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Divis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rma livre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orma livre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Triângulo retângulo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Conector reto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pt-BR" smtClean="0"/>
              <a:t>Clique para editar 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2E700DB3-DBF0-4086-B675-117E7A9610B8}" type="datetimeFigureOut">
              <a:rPr lang="pt-BR" smtClean="0"/>
              <a:t>19/05/2014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119D8CF-8DEC-4D9F-84EE-ADF04DFF3391}" type="slidenum">
              <a:rPr lang="pt-BR" smtClean="0"/>
              <a:t>‹#›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ystem_Monitor" TargetMode="External"/><Relationship Id="rId2" Type="http://schemas.openxmlformats.org/officeDocument/2006/relationships/hyperlink" Target="http://technet.microsoft.com/pt-br/magazine/2008.08.pulse.aspx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sdn.microsoft.com/pt-br/magazine/cc163437.aspx" TargetMode="External"/><Relationship Id="rId4" Type="http://schemas.openxmlformats.org/officeDocument/2006/relationships/hyperlink" Target="http://technet.microsoft.com/pt-br/library/dd744567(v=ws.10).aspx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err="1" smtClean="0"/>
              <a:t>Perfmon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/>
              <a:t>Danilo Mendonça Oliveira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6836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O Monitor de Desempenho coleta dados a partir de três fontes</a:t>
            </a:r>
          </a:p>
          <a:p>
            <a:pPr lvl="1"/>
            <a:r>
              <a:rPr lang="pt-BR" b="1" dirty="0" smtClean="0"/>
              <a:t>Contador de desempenho</a:t>
            </a:r>
            <a:r>
              <a:rPr lang="pt-BR" dirty="0" smtClean="0"/>
              <a:t>: refletem parte do estado do sistema ou atividade</a:t>
            </a:r>
          </a:p>
          <a:p>
            <a:pPr lvl="1"/>
            <a:r>
              <a:rPr lang="pt-BR" b="1" dirty="0" smtClean="0"/>
              <a:t>Rastreamento de eventos: </a:t>
            </a:r>
            <a:r>
              <a:rPr lang="pt-BR" dirty="0" smtClean="0"/>
              <a:t>permitem escutar determinados eventos de um sistema ou aplicação</a:t>
            </a:r>
            <a:endParaRPr lang="pt-BR" b="1" dirty="0" smtClean="0"/>
          </a:p>
          <a:p>
            <a:pPr lvl="1"/>
            <a:r>
              <a:rPr lang="pt-BR" b="1" dirty="0" smtClean="0"/>
              <a:t>Informação de configuração: </a:t>
            </a:r>
            <a:r>
              <a:rPr lang="pt-BR" dirty="0" smtClean="0"/>
              <a:t>coletado a partir de informações do registro do Windows</a:t>
            </a:r>
          </a:p>
          <a:p>
            <a:r>
              <a:rPr lang="pt-BR" dirty="0" smtClean="0"/>
              <a:t>O Monitor de Desempenho agrupa várias métricas coletadas a partir das fontes acima em uma unidade chamada </a:t>
            </a:r>
            <a:r>
              <a:rPr lang="pt-BR" b="1" dirty="0" smtClean="0"/>
              <a:t>Conjunto de Coletores de Dados</a:t>
            </a:r>
            <a:endParaRPr lang="pt-BR" dirty="0" smtClean="0"/>
          </a:p>
          <a:p>
            <a:endParaRPr lang="pt-BR" b="1" dirty="0" smtClean="0"/>
          </a:p>
          <a:p>
            <a:pPr lvl="1"/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44485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Contadores de desempenho de processador</a:t>
            </a:r>
          </a:p>
          <a:p>
            <a:pPr lvl="1"/>
            <a:r>
              <a:rPr lang="pt-BR" dirty="0"/>
              <a:t>Processador\% Tempo do </a:t>
            </a:r>
            <a:r>
              <a:rPr lang="pt-BR" dirty="0" smtClean="0"/>
              <a:t>Processador</a:t>
            </a:r>
          </a:p>
          <a:p>
            <a:pPr lvl="2"/>
            <a:r>
              <a:rPr lang="pt-BR" dirty="0" smtClean="0"/>
              <a:t>Intervalo aceitável*: 0 – 85%</a:t>
            </a:r>
            <a:endParaRPr lang="pt-BR" dirty="0"/>
          </a:p>
          <a:p>
            <a:pPr lvl="1"/>
            <a:r>
              <a:rPr lang="pt-BR" dirty="0"/>
              <a:t>Processador\% Tempo de </a:t>
            </a:r>
            <a:r>
              <a:rPr lang="pt-BR" dirty="0" smtClean="0"/>
              <a:t>Usuário</a:t>
            </a:r>
            <a:endParaRPr lang="pt-BR" dirty="0"/>
          </a:p>
          <a:p>
            <a:pPr lvl="1"/>
            <a:r>
              <a:rPr lang="pt-BR" dirty="0"/>
              <a:t>Processador\% Tempo de </a:t>
            </a:r>
            <a:r>
              <a:rPr lang="pt-BR" dirty="0" smtClean="0"/>
              <a:t>Interrupção</a:t>
            </a:r>
          </a:p>
          <a:p>
            <a:pPr lvl="2"/>
            <a:r>
              <a:rPr lang="pt-BR" dirty="0" smtClean="0"/>
              <a:t>Intervalo aceitável: 0 – 15%</a:t>
            </a:r>
            <a:endParaRPr lang="pt-BR" dirty="0"/>
          </a:p>
          <a:p>
            <a:pPr lvl="1"/>
            <a:r>
              <a:rPr lang="pt-BR" dirty="0"/>
              <a:t>Sistema\Comprimento da Fila de </a:t>
            </a:r>
            <a:r>
              <a:rPr lang="pt-BR" dirty="0" smtClean="0"/>
              <a:t>Processador</a:t>
            </a:r>
          </a:p>
          <a:p>
            <a:pPr lvl="2"/>
            <a:r>
              <a:rPr lang="pt-BR" dirty="0" smtClean="0"/>
              <a:t>Intervalo aceitável: 0 – duas vezes o número de </a:t>
            </a:r>
            <a:r>
              <a:rPr lang="pt-BR" dirty="0" err="1" smtClean="0"/>
              <a:t>cpus</a:t>
            </a:r>
            <a:endParaRPr lang="pt-BR" dirty="0" smtClean="0"/>
          </a:p>
          <a:p>
            <a:r>
              <a:rPr lang="pt-BR" dirty="0" smtClean="0"/>
              <a:t>Soluções</a:t>
            </a:r>
          </a:p>
          <a:p>
            <a:pPr lvl="1"/>
            <a:r>
              <a:rPr lang="pt-BR" dirty="0" smtClean="0"/>
              <a:t>Otimizar aplicativo</a:t>
            </a:r>
          </a:p>
          <a:p>
            <a:pPr lvl="1"/>
            <a:r>
              <a:rPr lang="pt-BR" dirty="0" smtClean="0"/>
              <a:t>Upgrade da CPU 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Contadores </a:t>
            </a:r>
            <a:r>
              <a:rPr lang="pt-BR" smtClean="0"/>
              <a:t>de desempenho</a:t>
            </a:r>
            <a:endParaRPr lang="pt-BR"/>
          </a:p>
        </p:txBody>
      </p:sp>
      <p:sp>
        <p:nvSpPr>
          <p:cNvPr id="4" name="CaixaDeTexto 3"/>
          <p:cNvSpPr txBox="1"/>
          <p:nvPr/>
        </p:nvSpPr>
        <p:spPr>
          <a:xfrm>
            <a:off x="5004048" y="6309320"/>
            <a:ext cx="34563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* Apenas uma sugestão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4414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2500" dirty="0" smtClean="0"/>
              <a:t>Contadores de desempenho da memória</a:t>
            </a:r>
          </a:p>
          <a:p>
            <a:pPr lvl="1"/>
            <a:r>
              <a:rPr lang="pt-BR" sz="2100" dirty="0"/>
              <a:t>Memória\% Bytes Confirmados em </a:t>
            </a:r>
            <a:r>
              <a:rPr lang="pt-BR" sz="2100" dirty="0" smtClean="0"/>
              <a:t>Uso</a:t>
            </a:r>
          </a:p>
          <a:p>
            <a:pPr lvl="2"/>
            <a:r>
              <a:rPr lang="pt-BR" dirty="0" smtClean="0"/>
              <a:t>Intervalo aceitável: 0 – 80%</a:t>
            </a:r>
            <a:endParaRPr lang="pt-BR" dirty="0"/>
          </a:p>
          <a:p>
            <a:pPr lvl="1"/>
            <a:r>
              <a:rPr lang="pt-BR" sz="2100" dirty="0"/>
              <a:t>Memória\% </a:t>
            </a:r>
            <a:r>
              <a:rPr lang="pt-BR" sz="2100" dirty="0" err="1"/>
              <a:t>Mbytes</a:t>
            </a:r>
            <a:r>
              <a:rPr lang="pt-BR" sz="2100" dirty="0"/>
              <a:t> Disponíveis </a:t>
            </a:r>
            <a:endParaRPr lang="pt-BR" sz="2100" dirty="0" smtClean="0"/>
          </a:p>
          <a:p>
            <a:pPr lvl="2"/>
            <a:r>
              <a:rPr lang="pt-BR" dirty="0" smtClean="0"/>
              <a:t>Intervalo aceitável: 5% do total da </a:t>
            </a:r>
            <a:r>
              <a:rPr lang="pt-BR" dirty="0" err="1" smtClean="0"/>
              <a:t>Ram</a:t>
            </a:r>
            <a:r>
              <a:rPr lang="pt-BR" dirty="0" smtClean="0"/>
              <a:t> – 100%</a:t>
            </a:r>
            <a:endParaRPr lang="pt-BR" dirty="0"/>
          </a:p>
          <a:p>
            <a:pPr lvl="1"/>
            <a:r>
              <a:rPr lang="pt-BR" sz="2100" dirty="0"/>
              <a:t>Memória\Entradas Livres de Tabela de Paginação do </a:t>
            </a:r>
            <a:r>
              <a:rPr lang="pt-BR" sz="2100" dirty="0" smtClean="0"/>
              <a:t>Sistema</a:t>
            </a:r>
          </a:p>
          <a:p>
            <a:pPr lvl="2"/>
            <a:r>
              <a:rPr lang="pt-BR" dirty="0" smtClean="0"/>
              <a:t>Intervalo aceitável: 5000 - </a:t>
            </a:r>
            <a:r>
              <a:rPr lang="pt-BR" dirty="0" err="1" smtClean="0"/>
              <a:t>inf</a:t>
            </a:r>
            <a:endParaRPr lang="pt-BR" dirty="0"/>
          </a:p>
          <a:p>
            <a:pPr lvl="1"/>
            <a:r>
              <a:rPr lang="pt-BR" sz="2100" dirty="0"/>
              <a:t>Memória\Bytes de Pool </a:t>
            </a:r>
            <a:r>
              <a:rPr lang="pt-BR" sz="2100" dirty="0" smtClean="0"/>
              <a:t>Não-Paginável</a:t>
            </a:r>
          </a:p>
          <a:p>
            <a:pPr lvl="1"/>
            <a:r>
              <a:rPr lang="pt-BR" sz="2100" dirty="0" smtClean="0"/>
              <a:t>Memória\Bytes </a:t>
            </a:r>
            <a:r>
              <a:rPr lang="pt-BR" sz="2100" dirty="0"/>
              <a:t>de Pool </a:t>
            </a:r>
            <a:r>
              <a:rPr lang="pt-BR" sz="2100" dirty="0" smtClean="0"/>
              <a:t>Paginável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Contadores de desempenho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848606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Contadores de desempenho do disco</a:t>
            </a:r>
          </a:p>
          <a:p>
            <a:pPr lvl="1"/>
            <a:r>
              <a:rPr lang="pt-BR" dirty="0" err="1"/>
              <a:t>LogicalDisk</a:t>
            </a:r>
            <a:r>
              <a:rPr lang="pt-BR" dirty="0"/>
              <a:t>\% Espaço </a:t>
            </a:r>
            <a:r>
              <a:rPr lang="pt-BR" dirty="0" smtClean="0"/>
              <a:t>Livre</a:t>
            </a:r>
          </a:p>
          <a:p>
            <a:pPr lvl="2"/>
            <a:r>
              <a:rPr lang="pt-BR" dirty="0" smtClean="0"/>
              <a:t>Intervalo aceitável: 15% - 100%</a:t>
            </a:r>
            <a:endParaRPr lang="pt-BR" dirty="0"/>
          </a:p>
          <a:p>
            <a:pPr lvl="1"/>
            <a:r>
              <a:rPr lang="pt-BR" dirty="0" err="1"/>
              <a:t>PhysicalDisk</a:t>
            </a:r>
            <a:r>
              <a:rPr lang="pt-BR" dirty="0"/>
              <a:t>\% Tempo </a:t>
            </a:r>
            <a:r>
              <a:rPr lang="pt-BR" dirty="0" smtClean="0"/>
              <a:t>Ocioso</a:t>
            </a:r>
          </a:p>
          <a:p>
            <a:pPr lvl="2"/>
            <a:r>
              <a:rPr lang="pt-BR" dirty="0" smtClean="0"/>
              <a:t>Intervalo aceitável: 20% - 100%</a:t>
            </a:r>
            <a:endParaRPr lang="pt-BR" dirty="0"/>
          </a:p>
          <a:p>
            <a:pPr lvl="1"/>
            <a:r>
              <a:rPr lang="pt-BR" dirty="0" err="1"/>
              <a:t>PhysicalDisk</a:t>
            </a:r>
            <a:r>
              <a:rPr lang="pt-BR" dirty="0"/>
              <a:t>\Média de Disco </a:t>
            </a:r>
            <a:r>
              <a:rPr lang="pt-BR" dirty="0" smtClean="0"/>
              <a:t>s/Leitura</a:t>
            </a:r>
          </a:p>
          <a:p>
            <a:pPr lvl="2"/>
            <a:r>
              <a:rPr lang="pt-BR" dirty="0" smtClean="0"/>
              <a:t>Intervalo aceitável: 0 – 25ms</a:t>
            </a:r>
            <a:endParaRPr lang="pt-BR" dirty="0"/>
          </a:p>
          <a:p>
            <a:pPr lvl="1"/>
            <a:r>
              <a:rPr lang="pt-BR" dirty="0" err="1"/>
              <a:t>PhysicalDisk</a:t>
            </a:r>
            <a:r>
              <a:rPr lang="pt-BR" dirty="0"/>
              <a:t>\Média de Disco </a:t>
            </a:r>
            <a:r>
              <a:rPr lang="pt-BR" dirty="0" smtClean="0"/>
              <a:t>s/Gravação</a:t>
            </a:r>
          </a:p>
          <a:p>
            <a:pPr lvl="2"/>
            <a:r>
              <a:rPr lang="pt-BR" dirty="0"/>
              <a:t>Intervalo aceitável: 0 – </a:t>
            </a:r>
            <a:r>
              <a:rPr lang="pt-BR" dirty="0" smtClean="0"/>
              <a:t>25ms</a:t>
            </a:r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Contadores de desempenho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080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Contadores de desempenho da rede</a:t>
            </a:r>
          </a:p>
          <a:p>
            <a:pPr lvl="1"/>
            <a:r>
              <a:rPr lang="pt-BR" dirty="0"/>
              <a:t>Interface de Rede\Total de </a:t>
            </a:r>
            <a:r>
              <a:rPr lang="pt-BR" dirty="0" smtClean="0"/>
              <a:t>Bytes/s</a:t>
            </a:r>
          </a:p>
          <a:p>
            <a:pPr lvl="2"/>
            <a:r>
              <a:rPr lang="pt-BR" dirty="0" smtClean="0"/>
              <a:t>Intervalo aceitável: 0 – 75%</a:t>
            </a:r>
            <a:endParaRPr lang="pt-BR" dirty="0"/>
          </a:p>
          <a:p>
            <a:pPr lvl="1"/>
            <a:r>
              <a:rPr lang="pt-BR" dirty="0"/>
              <a:t>Interface de Rede\Comprimento da Fila de </a:t>
            </a:r>
            <a:r>
              <a:rPr lang="pt-BR" dirty="0" smtClean="0"/>
              <a:t>Saída</a:t>
            </a:r>
          </a:p>
          <a:p>
            <a:pPr lvl="2"/>
            <a:r>
              <a:rPr lang="pt-BR" dirty="0" smtClean="0"/>
              <a:t>Intervalo aceitável: 0 – 2</a:t>
            </a:r>
          </a:p>
          <a:p>
            <a:r>
              <a:rPr lang="pt-BR" dirty="0" smtClean="0"/>
              <a:t>Soluções:</a:t>
            </a:r>
          </a:p>
          <a:p>
            <a:pPr lvl="1"/>
            <a:r>
              <a:rPr lang="pt-BR" dirty="0" smtClean="0"/>
              <a:t>Segmentar a rede</a:t>
            </a:r>
          </a:p>
          <a:p>
            <a:pPr lvl="1"/>
            <a:r>
              <a:rPr lang="pt-BR" dirty="0" smtClean="0"/>
              <a:t>Substituir a interface de rede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Contadores de desempenho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981620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Monitorando em tempo real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24744"/>
            <a:ext cx="8194746" cy="56166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317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Monitorando em tempo real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8907710" cy="474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8806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Criando Conjunto de Coletor de Dados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819" y="1412776"/>
            <a:ext cx="7806312" cy="48965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2426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Criando Conjunto de Coletor de Dados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4279" y="1750221"/>
            <a:ext cx="52292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79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Criando Conjunto de Coletor de Dados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" y="1844824"/>
            <a:ext cx="8971706" cy="4394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45178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</a:p>
          <a:p>
            <a:r>
              <a:rPr lang="pt-BR" dirty="0" smtClean="0"/>
              <a:t>Conclusão</a:t>
            </a:r>
          </a:p>
          <a:p>
            <a:r>
              <a:rPr lang="pt-BR" dirty="0" smtClean="0"/>
              <a:t>Referências</a:t>
            </a:r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Agenda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53373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Adicionando todos os contadores de uma categoria</a:t>
            </a:r>
            <a:endParaRPr lang="pt-BR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63" y="2708920"/>
            <a:ext cx="4401340" cy="3276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53972"/>
            <a:ext cx="4000500" cy="439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538501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Criando Conjunto de Coletor de Dados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7387" y="1844824"/>
            <a:ext cx="5229225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10620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Criando Conjunto de Coletor de Dados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9163" y="2060848"/>
            <a:ext cx="6791325" cy="421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822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>
          <a:xfrm>
            <a:off x="457200" y="1481328"/>
            <a:ext cx="8229600" cy="4755984"/>
          </a:xfrm>
        </p:spPr>
        <p:txBody>
          <a:bodyPr>
            <a:normAutofit/>
          </a:bodyPr>
          <a:lstStyle/>
          <a:p>
            <a:r>
              <a:rPr lang="pt-BR" dirty="0" smtClean="0"/>
              <a:t>Intervalo de amostragem depende do total de tempo que você vai monitorar o sistema</a:t>
            </a:r>
          </a:p>
          <a:p>
            <a:r>
              <a:rPr lang="pt-BR" dirty="0" smtClean="0"/>
              <a:t>Um intervalo de amostragem menor do que o necessário pode implicar em duas coisas:</a:t>
            </a:r>
          </a:p>
          <a:p>
            <a:pPr lvl="1"/>
            <a:r>
              <a:rPr lang="pt-BR" dirty="0" smtClean="0"/>
              <a:t>Monitoramento causando overhead no sistema</a:t>
            </a:r>
          </a:p>
          <a:p>
            <a:pPr lvl="1"/>
            <a:r>
              <a:rPr lang="pt-BR" dirty="0" smtClean="0"/>
              <a:t>Arquivo de log muito </a:t>
            </a:r>
            <a:r>
              <a:rPr lang="pt-BR" dirty="0" smtClean="0"/>
              <a:t>grande</a:t>
            </a:r>
          </a:p>
          <a:p>
            <a:r>
              <a:rPr lang="pt-BR" dirty="0" smtClean="0"/>
              <a:t>Um intervalo grande demais também é prejudicial:</a:t>
            </a:r>
          </a:p>
          <a:p>
            <a:pPr lvl="1"/>
            <a:r>
              <a:rPr lang="pt-BR" dirty="0" smtClean="0"/>
              <a:t>Alguns eventos podem passar despercebidos</a:t>
            </a:r>
          </a:p>
          <a:p>
            <a:pPr lvl="1"/>
            <a:r>
              <a:rPr lang="pt-BR" dirty="0" smtClean="0"/>
              <a:t>Afeta o tempo de reação, no caso de análise em tempo real</a:t>
            </a:r>
          </a:p>
          <a:p>
            <a:pPr lvl="1"/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Criando Conjunto de Coletor de Dados</a:t>
            </a:r>
          </a:p>
        </p:txBody>
      </p:sp>
    </p:spTree>
    <p:extLst>
      <p:ext uri="{BB962C8B-B14F-4D97-AF65-F5344CB8AC3E}">
        <p14:creationId xmlns:p14="http://schemas.microsoft.com/office/powerpoint/2010/main" val="7672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Iniciando captura dos dados</a:t>
            </a:r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393" y="1511215"/>
            <a:ext cx="7776864" cy="4612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3999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Visualizando arquivo de log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8682648" cy="3251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33932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Propriedades gerais do coletor de dados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754" y="1556792"/>
            <a:ext cx="7474476" cy="5040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431147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Propriedades do arquivo de log</a:t>
            </a:r>
            <a:endParaRPr lang="pt-BR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19" y="1522183"/>
            <a:ext cx="7488832" cy="5307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2860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Salvando em formato textual</a:t>
            </a:r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655409"/>
            <a:ext cx="8334672" cy="388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344020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Processando dados do log com o R</a:t>
            </a:r>
            <a:endParaRPr lang="pt-BR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1" y="1241632"/>
            <a:ext cx="8788463" cy="4707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99452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</a:t>
            </a:r>
            <a:r>
              <a:rPr lang="pt-BR" b="1" dirty="0" smtClean="0"/>
              <a:t>Monitor de Desempenho</a:t>
            </a:r>
            <a:r>
              <a:rPr lang="pt-BR" dirty="0" smtClean="0"/>
              <a:t> (</a:t>
            </a:r>
            <a:r>
              <a:rPr lang="pt-BR" i="1" dirty="0" smtClean="0"/>
              <a:t>perfmon.exe</a:t>
            </a:r>
            <a:r>
              <a:rPr lang="pt-BR" dirty="0" smtClean="0"/>
              <a:t>) é a versão melhorada do </a:t>
            </a:r>
            <a:r>
              <a:rPr lang="pt-BR" i="1" dirty="0" smtClean="0"/>
              <a:t>System Monitor </a:t>
            </a:r>
            <a:r>
              <a:rPr lang="pt-BR" dirty="0" smtClean="0"/>
              <a:t>(</a:t>
            </a:r>
            <a:r>
              <a:rPr lang="pt-BR" i="1" dirty="0" smtClean="0"/>
              <a:t>sysmon.exe)</a:t>
            </a:r>
            <a:r>
              <a:rPr lang="pt-BR" dirty="0" smtClean="0"/>
              <a:t>, que está presente no Windows desde o Windows 95</a:t>
            </a:r>
          </a:p>
          <a:p>
            <a:r>
              <a:rPr lang="pt-BR" dirty="0" smtClean="0"/>
              <a:t>Ferramenta útil para detectar gargalos em um servidor de aplicação Windows</a:t>
            </a:r>
          </a:p>
          <a:p>
            <a:r>
              <a:rPr lang="pt-BR" dirty="0" smtClean="0"/>
              <a:t>Permite monitorar CPU, disco, memória, rede e processos</a:t>
            </a: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71422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Alertas de contadores</a:t>
            </a:r>
          </a:p>
          <a:p>
            <a:r>
              <a:rPr lang="pt-BR" dirty="0" smtClean="0"/>
              <a:t>Rastreamento de eventos </a:t>
            </a:r>
            <a:r>
              <a:rPr lang="pt-BR" dirty="0"/>
              <a:t>e </a:t>
            </a:r>
            <a:r>
              <a:rPr lang="pt-BR" i="1" dirty="0" err="1"/>
              <a:t>Event</a:t>
            </a:r>
            <a:r>
              <a:rPr lang="pt-BR" i="1" dirty="0"/>
              <a:t> </a:t>
            </a:r>
            <a:r>
              <a:rPr lang="pt-BR" i="1" dirty="0" err="1"/>
              <a:t>tracing</a:t>
            </a:r>
            <a:r>
              <a:rPr lang="pt-BR" i="1" dirty="0"/>
              <a:t> for </a:t>
            </a:r>
            <a:r>
              <a:rPr lang="pt-BR" i="1" dirty="0" smtClean="0"/>
              <a:t>Windows </a:t>
            </a:r>
            <a:r>
              <a:rPr lang="pt-BR" dirty="0" smtClean="0"/>
              <a:t>(EWT)</a:t>
            </a:r>
          </a:p>
          <a:p>
            <a:r>
              <a:rPr lang="pt-BR" dirty="0" smtClean="0"/>
              <a:t>Monitorando informação de configuração do sistema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Tópicos não explorados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951500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Monitor de Performance é uma poderosa ferramenta de monitoramento e </a:t>
            </a:r>
            <a:r>
              <a:rPr lang="pt-BR" dirty="0" smtClean="0"/>
              <a:t>traz </a:t>
            </a:r>
            <a:r>
              <a:rPr lang="pt-BR" dirty="0" smtClean="0"/>
              <a:t>como vantagem o fato de já vir incluída no Windows por </a:t>
            </a:r>
            <a:r>
              <a:rPr lang="pt-BR" dirty="0" smtClean="0"/>
              <a:t>padrão</a:t>
            </a:r>
            <a:endParaRPr lang="pt-BR" dirty="0" smtClean="0"/>
          </a:p>
          <a:p>
            <a:r>
              <a:rPr lang="pt-BR" dirty="0" smtClean="0"/>
              <a:t>Tem como principal função ajudar administradores a descobrir gargalos em servidores </a:t>
            </a:r>
            <a:r>
              <a:rPr lang="pt-BR" dirty="0"/>
              <a:t>W</a:t>
            </a:r>
            <a:r>
              <a:rPr lang="pt-BR" dirty="0" smtClean="0"/>
              <a:t>indows</a:t>
            </a:r>
            <a:endParaRPr lang="pt-BR" dirty="0" smtClean="0"/>
          </a:p>
          <a:p>
            <a:r>
              <a:rPr lang="pt-BR" dirty="0" smtClean="0"/>
              <a:t>É necessário cuidado no dimensionamento da janela de monitoramento e intervalo de amostragem</a:t>
            </a:r>
            <a:endParaRPr lang="pt-BR" dirty="0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Considerações finais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12153326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>
                <a:hlinkClick r:id="rId2"/>
              </a:rPr>
              <a:t>http://</a:t>
            </a:r>
            <a:r>
              <a:rPr lang="pt-BR" dirty="0" smtClean="0">
                <a:hlinkClick r:id="rId2"/>
              </a:rPr>
              <a:t>technet.microsoft.com/pt-br/magazine/2008.08.pulse.aspx</a:t>
            </a:r>
            <a:endParaRPr lang="pt-BR" dirty="0" smtClean="0"/>
          </a:p>
          <a:p>
            <a:r>
              <a:rPr lang="pt-BR" dirty="0">
                <a:hlinkClick r:id="rId3"/>
              </a:rPr>
              <a:t>http://</a:t>
            </a:r>
            <a:r>
              <a:rPr lang="pt-BR" dirty="0" smtClean="0">
                <a:hlinkClick r:id="rId3"/>
              </a:rPr>
              <a:t>en.wikipedia.org/wiki/System_Monitor</a:t>
            </a:r>
            <a:endParaRPr lang="pt-BR" dirty="0" smtClean="0"/>
          </a:p>
          <a:p>
            <a:r>
              <a:rPr lang="pt-BR" dirty="0">
                <a:hlinkClick r:id="rId4"/>
              </a:rPr>
              <a:t>http://technet.microsoft.com/pt-br/library/dd744567(v=ws.10).</a:t>
            </a:r>
            <a:r>
              <a:rPr lang="pt-BR" dirty="0" smtClean="0">
                <a:hlinkClick r:id="rId4"/>
              </a:rPr>
              <a:t>aspx</a:t>
            </a:r>
            <a:endParaRPr lang="pt-BR" dirty="0" smtClean="0"/>
          </a:p>
          <a:p>
            <a:r>
              <a:rPr lang="pt-BR" dirty="0">
                <a:hlinkClick r:id="rId5"/>
              </a:rPr>
              <a:t>http://msdn.microsoft.com/pt-br/magazine/cc163437.aspx</a:t>
            </a:r>
            <a:endParaRPr lang="pt-BR" dirty="0" smtClean="0"/>
          </a:p>
          <a:p>
            <a:r>
              <a:rPr lang="pt-BR" dirty="0" smtClean="0"/>
              <a:t>Help da ferramenta 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Referências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6579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/>
              <a:t>Funciona por amostragem ou baseado em eventos</a:t>
            </a:r>
          </a:p>
          <a:p>
            <a:r>
              <a:rPr lang="pt-BR" dirty="0" smtClean="0"/>
              <a:t>Funciona em tempo real, ou armazenando resultados em um arquivo de log para análise posterior</a:t>
            </a:r>
          </a:p>
          <a:p>
            <a:r>
              <a:rPr lang="pt-BR" dirty="0" smtClean="0"/>
              <a:t>Funciona de forma local ou remota</a:t>
            </a:r>
          </a:p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827418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44850" y="1124744"/>
            <a:ext cx="8229600" cy="4525963"/>
          </a:xfrm>
        </p:spPr>
        <p:txBody>
          <a:bodyPr/>
          <a:lstStyle/>
          <a:p>
            <a:r>
              <a:rPr lang="pt-BR" dirty="0" smtClean="0"/>
              <a:t>Executando o </a:t>
            </a:r>
            <a:r>
              <a:rPr lang="pt-BR" dirty="0" err="1" smtClean="0"/>
              <a:t>Perfmon</a:t>
            </a:r>
            <a:endParaRPr lang="pt-BR" dirty="0" smtClean="0"/>
          </a:p>
          <a:p>
            <a:pPr lvl="1"/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164" y="4509120"/>
            <a:ext cx="6296025" cy="181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825" y="2204864"/>
            <a:ext cx="3933825" cy="1823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9689" y="1639377"/>
            <a:ext cx="4953000" cy="516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6542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Introdução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351868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3396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Gerenciamento de computador </a:t>
            </a:r>
            <a:endParaRPr lang="pt-B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1" y="1268760"/>
            <a:ext cx="7150445" cy="5112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5859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79512" y="1412776"/>
            <a:ext cx="8229600" cy="4525963"/>
          </a:xfrm>
        </p:spPr>
        <p:txBody>
          <a:bodyPr/>
          <a:lstStyle/>
          <a:p>
            <a:endParaRPr lang="pt-BR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/>
              <a:t>Conectando a um computador remoto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65847"/>
            <a:ext cx="7353394" cy="5256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143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onteúdo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3" name="Título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Monitor de confiabilidade</a:t>
            </a:r>
            <a:endParaRPr lang="pt-BR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377218"/>
            <a:ext cx="8896224" cy="5024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01437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so">
  <a:themeElements>
    <a:clrScheme name="Concurso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so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urso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588</TotalTime>
  <Words>631</Words>
  <Application>Microsoft Office PowerPoint</Application>
  <PresentationFormat>On-screen Show (4:3)</PresentationFormat>
  <Paragraphs>105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Calibri</vt:lpstr>
      <vt:lpstr>Lucida Sans Unicode</vt:lpstr>
      <vt:lpstr>Verdana</vt:lpstr>
      <vt:lpstr>Wingdings 2</vt:lpstr>
      <vt:lpstr>Wingdings 3</vt:lpstr>
      <vt:lpstr>Concurso</vt:lpstr>
      <vt:lpstr>Perfmon</vt:lpstr>
      <vt:lpstr>Agenda</vt:lpstr>
      <vt:lpstr>Introdução</vt:lpstr>
      <vt:lpstr>Introdução</vt:lpstr>
      <vt:lpstr>Introdução</vt:lpstr>
      <vt:lpstr>Introdução</vt:lpstr>
      <vt:lpstr>Gerenciamento de computador </vt:lpstr>
      <vt:lpstr>Conectando a um computador remoto</vt:lpstr>
      <vt:lpstr>Monitor de confiabilidade</vt:lpstr>
      <vt:lpstr>Introdução</vt:lpstr>
      <vt:lpstr>Contadores de desempenho</vt:lpstr>
      <vt:lpstr>Contadores de desempenho</vt:lpstr>
      <vt:lpstr>Contadores de desempenho</vt:lpstr>
      <vt:lpstr>Contadores de desempenho</vt:lpstr>
      <vt:lpstr>Monitorando em tempo real</vt:lpstr>
      <vt:lpstr>Monitorando em tempo real</vt:lpstr>
      <vt:lpstr>Criando Conjunto de Coletor de Dados</vt:lpstr>
      <vt:lpstr>Criando Conjunto de Coletor de Dados</vt:lpstr>
      <vt:lpstr>Criando Conjunto de Coletor de Dados</vt:lpstr>
      <vt:lpstr>Adicionando todos os contadores de uma categoria</vt:lpstr>
      <vt:lpstr>Criando Conjunto de Coletor de Dados</vt:lpstr>
      <vt:lpstr>Criando Conjunto de Coletor de Dados</vt:lpstr>
      <vt:lpstr>Criando Conjunto de Coletor de Dados</vt:lpstr>
      <vt:lpstr>Iniciando captura dos dados</vt:lpstr>
      <vt:lpstr>Visualizando arquivo de log</vt:lpstr>
      <vt:lpstr>Propriedades gerais do coletor de dados</vt:lpstr>
      <vt:lpstr>Propriedades do arquivo de log</vt:lpstr>
      <vt:lpstr>Salvando em formato textual</vt:lpstr>
      <vt:lpstr>Processando dados do log com o R</vt:lpstr>
      <vt:lpstr>Tópicos não explorados</vt:lpstr>
      <vt:lpstr>Considerações finais</vt:lpstr>
      <vt:lpstr>Referências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Perfmon</dc:title>
  <dc:creator>Danilo</dc:creator>
  <cp:lastModifiedBy>Rubens de Souza Matos Júnior</cp:lastModifiedBy>
  <cp:revision>37</cp:revision>
  <dcterms:created xsi:type="dcterms:W3CDTF">2014-05-18T09:54:23Z</dcterms:created>
  <dcterms:modified xsi:type="dcterms:W3CDTF">2014-05-19T18:14:12Z</dcterms:modified>
</cp:coreProperties>
</file>