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8"/>
  </p:notesMasterIdLst>
  <p:handoutMasterIdLst>
    <p:handoutMasterId r:id="rId39"/>
  </p:handoutMasterIdLst>
  <p:sldIdLst>
    <p:sldId id="258" r:id="rId2"/>
    <p:sldId id="282" r:id="rId3"/>
    <p:sldId id="259" r:id="rId4"/>
    <p:sldId id="283" r:id="rId5"/>
    <p:sldId id="284" r:id="rId6"/>
    <p:sldId id="262" r:id="rId7"/>
    <p:sldId id="291" r:id="rId8"/>
    <p:sldId id="288" r:id="rId9"/>
    <p:sldId id="293" r:id="rId10"/>
    <p:sldId id="292" r:id="rId11"/>
    <p:sldId id="285" r:id="rId12"/>
    <p:sldId id="260" r:id="rId13"/>
    <p:sldId id="261" r:id="rId14"/>
    <p:sldId id="264" r:id="rId15"/>
    <p:sldId id="267" r:id="rId16"/>
    <p:sldId id="294" r:id="rId17"/>
    <p:sldId id="269" r:id="rId18"/>
    <p:sldId id="295" r:id="rId19"/>
    <p:sldId id="296" r:id="rId20"/>
    <p:sldId id="305" r:id="rId21"/>
    <p:sldId id="270" r:id="rId22"/>
    <p:sldId id="263" r:id="rId23"/>
    <p:sldId id="265" r:id="rId24"/>
    <p:sldId id="266" r:id="rId25"/>
    <p:sldId id="298" r:id="rId26"/>
    <p:sldId id="297" r:id="rId27"/>
    <p:sldId id="306" r:id="rId28"/>
    <p:sldId id="272" r:id="rId29"/>
    <p:sldId id="290" r:id="rId30"/>
    <p:sldId id="274" r:id="rId31"/>
    <p:sldId id="276" r:id="rId32"/>
    <p:sldId id="278" r:id="rId33"/>
    <p:sldId id="310" r:id="rId34"/>
    <p:sldId id="309" r:id="rId35"/>
    <p:sldId id="281" r:id="rId36"/>
    <p:sldId id="287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 smtClean="0"/>
              <a:t>XXX CSBC- WPerformance 2010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E8F35-6753-44A7-8E0F-696F78A8128B}" type="datetimeFigureOut">
              <a:rPr lang="pt-BR" smtClean="0"/>
              <a:pPr/>
              <a:t>25/04/2011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B9C75-EB3E-4F49-94C3-4B2CB8CC6CE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 smtClean="0"/>
              <a:t>XXX CSBC- WPerformance 2010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D9980-0CB2-41AA-BA98-B750105F903F}" type="datetimeFigureOut">
              <a:rPr lang="pt-BR" smtClean="0"/>
              <a:pPr/>
              <a:t>25/04/2011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397D4-DCB4-4FCA-9CD7-23681AC2C23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397D4-DCB4-4FCA-9CD7-23681AC2C23A}" type="slidenum">
              <a:rPr lang="pt-BR" smtClean="0"/>
              <a:pPr/>
              <a:t>1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XXX CSBC- WPerformance 2010</a:t>
            </a:r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XXX CSBC- WPerformance 2010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6397D4-DCB4-4FCA-9CD7-23681AC2C23A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XXX CSBC- WPerformance 2010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6397D4-DCB4-4FCA-9CD7-23681AC2C23A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397D4-DCB4-4FCA-9CD7-23681AC2C23A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XXX CSBC- WPerformance 2010</a:t>
            </a:r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397D4-DCB4-4FCA-9CD7-23681AC2C23A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XXX CSBC- WPerformance 2010</a:t>
            </a:r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397D4-DCB4-4FCA-9CD7-23681AC2C23A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XXX CSBC- WPerformance 2010</a:t>
            </a:r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397D4-DCB4-4FCA-9CD7-23681AC2C23A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XXX CSBC- WPerformance 2010</a:t>
            </a:r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397D4-DCB4-4FCA-9CD7-23681AC2C23A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XXX CSBC- WPerformance 2010</a:t>
            </a:r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397D4-DCB4-4FCA-9CD7-23681AC2C23A}" type="slidenum">
              <a:rPr lang="pt-BR" smtClean="0"/>
              <a:pPr/>
              <a:t>36</a:t>
            </a:fld>
            <a:endParaRPr lang="pt-BR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 smtClean="0"/>
              <a:t>XXX CSBC- WPerformance 2010</a:t>
            </a:r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884421C-6E7F-4BB8-819C-799A21CC7C82}" type="datetime1">
              <a:rPr lang="pt-BR" smtClean="0"/>
              <a:pPr/>
              <a:t>25/04/2011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55C411-A04D-4B30-B884-B39B6B0DFB6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2EC75-4316-4F70-A583-C36625EEB33C}" type="datetime1">
              <a:rPr lang="pt-BR" smtClean="0"/>
              <a:pPr/>
              <a:t>25/04/2011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5C411-A04D-4B30-B884-B39B6B0DFB6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86E1BA-2660-4085-8EA5-08F486A4B27F}" type="datetime1">
              <a:rPr lang="pt-BR" smtClean="0"/>
              <a:pPr/>
              <a:t>25/04/2011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5C411-A04D-4B30-B884-B39B6B0DFB6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9909AB-DF1E-439F-A590-31F421298297}" type="datetime1">
              <a:rPr lang="pt-BR" smtClean="0"/>
              <a:pPr/>
              <a:t>25/04/2011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5C411-A04D-4B30-B884-B39B6B0DFB6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BC89AF-0992-426C-9FCE-8812361A17D6}" type="datetime1">
              <a:rPr lang="pt-BR" smtClean="0"/>
              <a:pPr/>
              <a:t>25/04/2011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5C411-A04D-4B30-B884-B39B6B0DFB6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96E547-0C9B-4828-8A5A-64FDA3BD59B7}" type="datetime1">
              <a:rPr lang="pt-BR" smtClean="0"/>
              <a:pPr/>
              <a:t>25/04/2011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5C411-A04D-4B30-B884-B39B6B0DFB6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03A3E3-9278-4B65-95A5-A73F4215F7E6}" type="datetime1">
              <a:rPr lang="pt-BR" smtClean="0"/>
              <a:pPr/>
              <a:t>25/04/2011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5C411-A04D-4B30-B884-B39B6B0DFB6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1B6215-32A2-4327-A1DB-624F5552CE74}" type="datetime1">
              <a:rPr lang="pt-BR" smtClean="0"/>
              <a:pPr/>
              <a:t>25/04/2011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5C411-A04D-4B30-B884-B39B6B0DFB6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0046AC-E9FC-453D-92B3-F42A6E9D1026}" type="datetime1">
              <a:rPr lang="pt-BR" smtClean="0"/>
              <a:pPr/>
              <a:t>25/04/2011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5C411-A04D-4B30-B884-B39B6B0DFB6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11C36F4-CF25-4891-BB6A-2B0E31C639A7}" type="datetime1">
              <a:rPr lang="pt-BR" smtClean="0"/>
              <a:pPr/>
              <a:t>25/04/2011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55C411-A04D-4B30-B884-B39B6B0DFB6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800F44-E691-42C8-895B-E0AF2E35B0C7}" type="datetime1">
              <a:rPr lang="pt-BR" smtClean="0"/>
              <a:pPr/>
              <a:t>25/04/2011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55C411-A04D-4B30-B884-B39B6B0DFB6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0E40C9A-1ABB-4B45-B6B5-0C403BCB9FC3}" type="datetime1">
              <a:rPr lang="pt-BR" smtClean="0"/>
              <a:pPr/>
              <a:t>25/04/2011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B55C411-A04D-4B30-B884-B39B6B0DFB6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amb4@cin.ufpe.b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39552" y="2424748"/>
            <a:ext cx="8229600" cy="1656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000" dirty="0" err="1" smtClean="0">
                <a:solidFill>
                  <a:schemeClr val="tx2"/>
                </a:solidFill>
                <a:latin typeface="Times" pitchFamily="18" charset="0"/>
                <a:cs typeface="Arial" charset="0"/>
              </a:rPr>
              <a:t>Handoff</a:t>
            </a:r>
            <a:r>
              <a:rPr lang="pt-BR" sz="3000" dirty="0" smtClean="0">
                <a:solidFill>
                  <a:schemeClr val="tx2"/>
                </a:solidFill>
                <a:latin typeface="Times" pitchFamily="18" charset="0"/>
                <a:cs typeface="Arial" charset="0"/>
              </a:rPr>
              <a:t> de Espectro em Redes Baseadas em Rádio Cognitivo Utilizando Redes Neurais Artificiais</a:t>
            </a:r>
          </a:p>
          <a:p>
            <a:pPr algn="ctr">
              <a:buNone/>
            </a:pPr>
            <a:endParaRPr lang="pt-BR" sz="1000" b="1" dirty="0" smtClean="0">
              <a:solidFill>
                <a:schemeClr val="tx2"/>
              </a:solidFill>
              <a:latin typeface="Times" pitchFamily="18" charset="0"/>
              <a:cs typeface="Arial" charset="0"/>
            </a:endParaRPr>
          </a:p>
          <a:p>
            <a:pPr algn="ctr">
              <a:buNone/>
            </a:pPr>
            <a:r>
              <a:rPr lang="pt-BR" sz="2600" u="sng" dirty="0" err="1" smtClean="0">
                <a:solidFill>
                  <a:schemeClr val="tx2"/>
                </a:solidFill>
                <a:latin typeface="Times" pitchFamily="18" charset="0"/>
                <a:cs typeface="Arial" charset="0"/>
              </a:rPr>
              <a:t>Andson</a:t>
            </a:r>
            <a:r>
              <a:rPr lang="pt-BR" sz="2600" dirty="0" smtClean="0">
                <a:solidFill>
                  <a:schemeClr val="tx2"/>
                </a:solidFill>
                <a:latin typeface="Times" pitchFamily="18" charset="0"/>
                <a:cs typeface="Arial" charset="0"/>
              </a:rPr>
              <a:t> </a:t>
            </a:r>
            <a:r>
              <a:rPr lang="pt-BR" sz="2600" u="sng" dirty="0" smtClean="0">
                <a:solidFill>
                  <a:schemeClr val="tx2"/>
                </a:solidFill>
                <a:latin typeface="Times" pitchFamily="18" charset="0"/>
                <a:cs typeface="Arial" charset="0"/>
              </a:rPr>
              <a:t>M</a:t>
            </a:r>
            <a:r>
              <a:rPr lang="pt-BR" sz="2600" dirty="0" smtClean="0">
                <a:solidFill>
                  <a:schemeClr val="tx2"/>
                </a:solidFill>
                <a:latin typeface="Times" pitchFamily="18" charset="0"/>
                <a:cs typeface="Arial" charset="0"/>
              </a:rPr>
              <a:t> </a:t>
            </a:r>
            <a:r>
              <a:rPr lang="pt-BR" sz="2600" u="sng" dirty="0" err="1" smtClean="0">
                <a:solidFill>
                  <a:schemeClr val="tx2"/>
                </a:solidFill>
                <a:latin typeface="Times" pitchFamily="18" charset="0"/>
                <a:cs typeface="Arial" charset="0"/>
              </a:rPr>
              <a:t>Balieiro</a:t>
            </a:r>
            <a:r>
              <a:rPr lang="pt-BR" sz="2600" dirty="0" smtClean="0">
                <a:solidFill>
                  <a:schemeClr val="tx2"/>
                </a:solidFill>
                <a:latin typeface="Times" pitchFamily="18" charset="0"/>
                <a:cs typeface="Arial" charset="0"/>
              </a:rPr>
              <a:t> </a:t>
            </a:r>
          </a:p>
          <a:p>
            <a:pPr algn="ctr">
              <a:buNone/>
            </a:pPr>
            <a:endParaRPr lang="pt-BR" sz="3600" b="1" dirty="0" smtClean="0">
              <a:solidFill>
                <a:schemeClr val="tx2"/>
              </a:solidFill>
              <a:latin typeface="Times" pitchFamily="18" charset="0"/>
              <a:cs typeface="Arial" charset="0"/>
            </a:endParaRPr>
          </a:p>
          <a:p>
            <a:endParaRPr lang="pt-BR" dirty="0"/>
          </a:p>
        </p:txBody>
      </p:sp>
      <p:sp>
        <p:nvSpPr>
          <p:cNvPr id="7" name="Subtítulo 4"/>
          <p:cNvSpPr txBox="1">
            <a:spLocks/>
          </p:cNvSpPr>
          <p:nvPr/>
        </p:nvSpPr>
        <p:spPr>
          <a:xfrm>
            <a:off x="755576" y="5229200"/>
            <a:ext cx="5328592" cy="56993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tabLst/>
              <a:defRPr/>
            </a:pPr>
            <a:r>
              <a:rPr lang="pt-BR" sz="2000" dirty="0" smtClean="0">
                <a:solidFill>
                  <a:schemeClr val="tx2"/>
                </a:solidFill>
                <a:latin typeface="Times" pitchFamily="18" charset="0"/>
                <a:cs typeface="Arial" charset="0"/>
              </a:rPr>
              <a:t>Orientador: Prof. Dr. Kelvin L. Dias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300" dirty="0" err="1" smtClean="0">
                <a:effectLst/>
                <a:latin typeface="Times New Roman" pitchFamily="18" charset="0"/>
                <a:cs typeface="Times New Roman" pitchFamily="18" charset="0"/>
              </a:rPr>
              <a:t>Handoff</a:t>
            </a:r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 de espectro proativo (3/3)</a:t>
            </a:r>
            <a:endParaRPr lang="pt-BR" sz="3300" dirty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C411-A04D-4B30-B884-B39B6B0DFB68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122759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Busca estimar o padrão de uso dos canais;</a:t>
            </a:r>
          </a:p>
          <a:p>
            <a:pPr>
              <a:lnSpc>
                <a:spcPct val="9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Troca ocorre antes do retorno do UP;</a:t>
            </a:r>
          </a:p>
          <a:p>
            <a:pPr>
              <a:lnSpc>
                <a:spcPct val="90000"/>
              </a:lnSpc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Reduz o tempo de busca por canais disponíveis;</a:t>
            </a:r>
          </a:p>
          <a:p>
            <a:endParaRPr lang="pt-B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6940" y="2989448"/>
            <a:ext cx="6192688" cy="314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Estratégia proativa para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handoff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de espectro em RC;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Objetivos: 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Minimizar a interferência ao UP;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Reduzir o número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handoffs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de espectro do US;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Prover melhor utilização espectral.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Composta de três módulos: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Dados de sensoriamento;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Estrutura de Previsão;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Estrutura de Decisão</a:t>
            </a:r>
          </a:p>
          <a:p>
            <a:pPr lvl="1">
              <a:buNone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 Abordagem Proposta</a:t>
            </a:r>
            <a:endParaRPr lang="pt-BR" sz="3300" dirty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C411-A04D-4B30-B884-B39B6B0DFB68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Esquemático da Abordagem Proposta</a:t>
            </a:r>
            <a:endParaRPr lang="pt-BR" sz="33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09800"/>
            <a:ext cx="7371398" cy="44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C411-A04D-4B30-B884-B39B6B0DFB68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Busca capturar as informações do ambiente espectral;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Armazena informações passadas e atuais;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Dados de sensoriamento;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Detecção de energia: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Nível de potência dos canais;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Sua saída é a entrada do bloco seguinte: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Estrutura de Previsão; </a:t>
            </a:r>
          </a:p>
          <a:p>
            <a:pPr lvl="1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dirty="0" smtClean="0"/>
          </a:p>
          <a:p>
            <a:pPr lvl="1"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Módulo I: Dados de Sensoriamento</a:t>
            </a:r>
            <a:endParaRPr lang="pt-BR" sz="3300" dirty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C411-A04D-4B30-B884-B39B6B0DFB68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Realiza estimativa do comportamento futuro dos canais: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Nível de potência futuro;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Estimação de padrão de uso com  Redes Neurais Artificiais(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RNAs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Levam em conta fatores não lineares na sua estrutura;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Proporciona inteligência ao sistema de rádio;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Aprendizado baseado em experiências;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Uma RNA para cada canal. 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Passível de re-treinamento dinâmico;</a:t>
            </a:r>
          </a:p>
          <a:p>
            <a:pPr lvl="1"/>
            <a:endParaRPr lang="pt-B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Módulo II: Estrutura de Previsão</a:t>
            </a:r>
            <a:endParaRPr lang="pt-BR" sz="3300" dirty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C411-A04D-4B30-B884-B39B6B0DFB68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RNAs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atuam paralelamente com topologia específica para cada canal;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Várias topologias  de Redes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Perceptrons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Multicamadas testadas: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Nº neurônios da camada oculta(NNO);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Função de ativação dos neurônios dos neurônios ocultos (FNO)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Taxa de aprendizado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Dois neurônios na camada de entrada;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Função de ativação linear na camada de saída;</a:t>
            </a:r>
          </a:p>
          <a:p>
            <a:r>
              <a:rPr lang="pt-BR" i="1" dirty="0" err="1" smtClean="0">
                <a:latin typeface="Times New Roman" pitchFamily="18" charset="0"/>
                <a:cs typeface="Times New Roman" pitchFamily="18" charset="0"/>
              </a:rPr>
              <a:t>Backpropagation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Módulo II: Estrutura das </a:t>
            </a:r>
            <a:r>
              <a:rPr lang="pt-BR" sz="3300" dirty="0" err="1" smtClean="0">
                <a:effectLst/>
                <a:latin typeface="Times New Roman" pitchFamily="18" charset="0"/>
                <a:cs typeface="Times New Roman" pitchFamily="18" charset="0"/>
              </a:rPr>
              <a:t>RNAs</a:t>
            </a:r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 (1/10)</a:t>
            </a:r>
            <a:endParaRPr lang="pt-BR" sz="3300" dirty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C411-A04D-4B30-B884-B39B6B0DFB68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Módulo II: Estrutura das </a:t>
            </a:r>
            <a:r>
              <a:rPr lang="pt-BR" sz="3300" dirty="0" err="1" smtClean="0">
                <a:effectLst/>
                <a:latin typeface="Times New Roman" pitchFamily="18" charset="0"/>
                <a:cs typeface="Times New Roman" pitchFamily="18" charset="0"/>
              </a:rPr>
              <a:t>RNAs</a:t>
            </a:r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 (2/10)</a:t>
            </a:r>
            <a:endParaRPr lang="pt-BR" sz="3300" dirty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C411-A04D-4B30-B884-B39B6B0DFB68}" type="slidenum">
              <a:rPr lang="pt-BR" smtClean="0"/>
              <a:pPr/>
              <a:t>16</a:t>
            </a:fld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43608" y="1723892"/>
          <a:ext cx="6984775" cy="1371600"/>
        </p:xfrm>
        <a:graphic>
          <a:graphicData uri="http://schemas.openxmlformats.org/drawingml/2006/table">
            <a:tbl>
              <a:tblPr/>
              <a:tblGrid>
                <a:gridCol w="3951543"/>
                <a:gridCol w="3033232"/>
              </a:tblGrid>
              <a:tr h="32583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Times" pitchFamily="18" charset="0"/>
                          <a:ea typeface="Calibri"/>
                          <a:cs typeface="Times New Roman"/>
                        </a:rPr>
                        <a:t>Parâmetro</a:t>
                      </a:r>
                      <a:endParaRPr lang="pt-BR" sz="1500" dirty="0">
                        <a:latin typeface="Times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Times" pitchFamily="18" charset="0"/>
                          <a:ea typeface="Calibri"/>
                          <a:cs typeface="Times New Roman"/>
                        </a:rPr>
                        <a:t>Valores</a:t>
                      </a:r>
                      <a:endParaRPr lang="pt-BR" sz="1500" dirty="0">
                        <a:latin typeface="Times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latin typeface="Times" pitchFamily="18" charset="0"/>
                          <a:ea typeface="Calibri"/>
                          <a:cs typeface="Times New Roman"/>
                        </a:rPr>
                        <a:t>Número de </a:t>
                      </a:r>
                      <a:r>
                        <a:rPr lang="pt-BR" sz="1500" dirty="0">
                          <a:latin typeface="Times" pitchFamily="18" charset="0"/>
                          <a:ea typeface="Calibri"/>
                          <a:cs typeface="Times New Roman"/>
                        </a:rPr>
                        <a:t>neurônios da camada oculta (NNO)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Times" pitchFamily="18" charset="0"/>
                          <a:ea typeface="Calibri"/>
                          <a:cs typeface="Times New Roman"/>
                        </a:rPr>
                        <a:t>5/10/15/20/25/30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Times" pitchFamily="18" charset="0"/>
                          <a:ea typeface="Calibri"/>
                          <a:cs typeface="Times New Roman"/>
                        </a:rPr>
                        <a:t>Função de ativação dos neurônios ocultos (FNO)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latin typeface="Times" pitchFamily="18" charset="0"/>
                          <a:ea typeface="Calibri"/>
                          <a:cs typeface="Times New Roman"/>
                        </a:rPr>
                        <a:t>Tansig/</a:t>
                      </a:r>
                      <a:r>
                        <a:rPr lang="pt-BR" sz="1500" dirty="0" err="1" smtClean="0">
                          <a:latin typeface="Times" pitchFamily="18" charset="0"/>
                          <a:ea typeface="Calibri"/>
                          <a:cs typeface="Times New Roman"/>
                        </a:rPr>
                        <a:t>Logsig</a:t>
                      </a:r>
                      <a:endParaRPr lang="pt-BR" sz="1500" dirty="0">
                        <a:latin typeface="Times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3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Times" pitchFamily="18" charset="0"/>
                          <a:ea typeface="Calibri"/>
                          <a:cs typeface="Times New Roman"/>
                        </a:rPr>
                        <a:t>Taxa de </a:t>
                      </a:r>
                      <a:r>
                        <a:rPr lang="pt-BR" sz="1500" dirty="0" smtClean="0">
                          <a:latin typeface="Times" pitchFamily="18" charset="0"/>
                          <a:ea typeface="Calibri"/>
                          <a:cs typeface="Times New Roman"/>
                        </a:rPr>
                        <a:t>aprendizagem (     )</a:t>
                      </a:r>
                      <a:endParaRPr lang="pt-BR" sz="1500" dirty="0">
                        <a:latin typeface="Times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Times" pitchFamily="18" charset="0"/>
                          <a:ea typeface="Calibri"/>
                          <a:cs typeface="Times New Roman"/>
                        </a:rPr>
                        <a:t>0,01/0,045/0,1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875" y="2851150"/>
            <a:ext cx="142875" cy="201613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195736" y="1389694"/>
            <a:ext cx="5040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ea typeface="Calibri" pitchFamily="34" charset="0"/>
                <a:cs typeface="Arial" pitchFamily="34" charset="0"/>
              </a:rPr>
              <a:t>Parâmetros e seus valores adotados nos testes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4538" y="3683000"/>
            <a:ext cx="3024187" cy="863600"/>
          </a:xfrm>
          <a:prstGeom prst="rect">
            <a:avLst/>
          </a:prstGeom>
          <a:noFill/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7400" y="4941888"/>
            <a:ext cx="2952750" cy="935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Critérios de escolha: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Erros (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MSEs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) de treinamento e validação</a:t>
            </a:r>
          </a:p>
          <a:p>
            <a:pPr lvl="1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Complexidade da RNA.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Erro (MSE) de referência adotado: 0,01;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Janela de Predição :1,86s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Divisão dos dados: treino (70%) e validação(30%);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Normalizados [0 1];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Módulo II: Estrutura das </a:t>
            </a:r>
            <a:r>
              <a:rPr lang="pt-BR" sz="3300" dirty="0" err="1" smtClean="0">
                <a:effectLst/>
                <a:latin typeface="Times New Roman" pitchFamily="18" charset="0"/>
                <a:cs typeface="Times New Roman" pitchFamily="18" charset="0"/>
              </a:rPr>
              <a:t>RNAs</a:t>
            </a:r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 ( 3/10 )</a:t>
            </a:r>
            <a:endParaRPr lang="pt-BR" sz="3300" dirty="0">
              <a:effectLst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C411-A04D-4B30-B884-B39B6B0DFB68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559050"/>
            <a:ext cx="4752975" cy="431800"/>
          </a:xfrm>
          <a:prstGeom prst="rect">
            <a:avLst/>
          </a:prstGeom>
          <a:noFill/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3214688"/>
            <a:ext cx="3024187" cy="430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Módulo II: Estrutura das </a:t>
            </a:r>
            <a:r>
              <a:rPr lang="pt-BR" sz="3300" dirty="0" err="1" smtClean="0">
                <a:effectLst/>
                <a:latin typeface="Times New Roman" pitchFamily="18" charset="0"/>
                <a:cs typeface="Times New Roman" pitchFamily="18" charset="0"/>
              </a:rPr>
              <a:t>RNAs</a:t>
            </a:r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 ( 4/10 )</a:t>
            </a:r>
            <a:endParaRPr lang="pt-BR" sz="3300" dirty="0">
              <a:effectLst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C411-A04D-4B30-B884-B39B6B0DFB68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" cy="200025"/>
          </a:xfrm>
          <a:prstGeom prst="rect">
            <a:avLst/>
          </a:prstGeom>
          <a:noFill/>
        </p:spPr>
      </p:pic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5" cy="200025"/>
          </a:xfrm>
          <a:prstGeom prst="rect">
            <a:avLst/>
          </a:prstGeom>
          <a:noFill/>
        </p:spPr>
      </p:pic>
      <p:pic>
        <p:nvPicPr>
          <p:cNvPr id="5428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45680"/>
            <a:ext cx="6120680" cy="450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1041776"/>
            <a:ext cx="8229600" cy="57952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Casos de teste: canal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Módulo II: Estrutura das </a:t>
            </a:r>
            <a:r>
              <a:rPr lang="pt-BR" sz="3300" dirty="0" err="1" smtClean="0">
                <a:effectLst/>
                <a:latin typeface="Times New Roman" pitchFamily="18" charset="0"/>
                <a:cs typeface="Times New Roman" pitchFamily="18" charset="0"/>
              </a:rPr>
              <a:t>RNAs</a:t>
            </a:r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 ( 5/10 )</a:t>
            </a:r>
            <a:endParaRPr lang="pt-BR" sz="3300" dirty="0">
              <a:effectLst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C411-A04D-4B30-B884-B39B6B0DFB68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0" y="0"/>
          <a:ext cx="142875" cy="200025"/>
        </p:xfrm>
        <a:graphic>
          <a:graphicData uri="http://schemas.openxmlformats.org/presentationml/2006/ole">
            <p:oleObj spid="_x0000_s55298" name="Equation" r:id="rId3" imgW="139639" imgH="203112" progId="Equation.DSMT4">
              <p:embed/>
            </p:oleObj>
          </a:graphicData>
        </a:graphic>
      </p:graphicFrame>
      <p:pic>
        <p:nvPicPr>
          <p:cNvPr id="54279" name="Picture 7" descr="canal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16832"/>
            <a:ext cx="813690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1191004"/>
            <a:ext cx="8229600" cy="57952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Casos de teste: canal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Motivação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Rádio Cognitivo</a:t>
            </a:r>
          </a:p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Handoff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de espectro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Abordagem Proposta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Simulação e Resultados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Considerações Finais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Agenda</a:t>
            </a:r>
            <a:endParaRPr lang="pt-BR" sz="33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C411-A04D-4B30-B884-B39B6B0DFB68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Módulo II: Estrutura das </a:t>
            </a:r>
            <a:r>
              <a:rPr lang="pt-BR" sz="3300" dirty="0" err="1" smtClean="0">
                <a:effectLst/>
                <a:latin typeface="Times New Roman" pitchFamily="18" charset="0"/>
                <a:cs typeface="Times New Roman" pitchFamily="18" charset="0"/>
              </a:rPr>
              <a:t>RNAs</a:t>
            </a:r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 ( 6/7 )</a:t>
            </a:r>
            <a:endParaRPr lang="pt-BR" sz="3300" dirty="0">
              <a:effectLst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C411-A04D-4B30-B884-B39B6B0DFB68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0" y="0"/>
          <a:ext cx="142875" cy="200025"/>
        </p:xfrm>
        <a:graphic>
          <a:graphicData uri="http://schemas.openxmlformats.org/presentationml/2006/ole">
            <p:oleObj spid="_x0000_s62466" name="Equation" r:id="rId3" imgW="139639" imgH="203112" progId="Equation.DSMT4">
              <p:embed/>
            </p:oleObj>
          </a:graphicData>
        </a:graphic>
      </p:graphicFrame>
      <p:sp>
        <p:nvSpPr>
          <p:cNvPr id="9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1191004"/>
            <a:ext cx="8229600" cy="1589924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Casos de teste: canais 2,3, 4, 5, 6, 7, 8  e 9. 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Avaliação realizada de modo análogo ao caso anterior.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Módulo II: Estrutura das </a:t>
            </a:r>
            <a:r>
              <a:rPr lang="pt-BR" sz="3300" dirty="0" err="1" smtClean="0">
                <a:effectLst/>
                <a:latin typeface="Times New Roman" pitchFamily="18" charset="0"/>
                <a:cs typeface="Times New Roman" pitchFamily="18" charset="0"/>
              </a:rPr>
              <a:t>RNAs</a:t>
            </a:r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 (7/7)</a:t>
            </a:r>
            <a:endParaRPr lang="pt-BR" sz="3300" dirty="0">
              <a:effectLst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C411-A04D-4B30-B884-B39B6B0DFB68}" type="slidenum">
              <a:rPr lang="pt-BR" smtClean="0"/>
              <a:pPr/>
              <a:t>21</a:t>
            </a:fld>
            <a:endParaRPr lang="pt-BR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899591" y="1914525"/>
          <a:ext cx="7488832" cy="3611880"/>
        </p:xfrm>
        <a:graphic>
          <a:graphicData uri="http://schemas.openxmlformats.org/drawingml/2006/table">
            <a:tbl>
              <a:tblPr/>
              <a:tblGrid>
                <a:gridCol w="701549"/>
                <a:gridCol w="1100705"/>
                <a:gridCol w="694022"/>
                <a:gridCol w="905833"/>
                <a:gridCol w="1143444"/>
                <a:gridCol w="2171575"/>
                <a:gridCol w="771704"/>
              </a:tblGrid>
              <a:tr h="492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Canal</a:t>
                      </a:r>
                      <a:endParaRPr lang="pt-BR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Neurônios de entrada</a:t>
                      </a:r>
                      <a:endParaRPr lang="pt-BR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NNO</a:t>
                      </a:r>
                      <a:endParaRPr lang="pt-BR" sz="15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FNO</a:t>
                      </a:r>
                      <a:endParaRPr lang="pt-BR" sz="15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Neurônios de saída</a:t>
                      </a:r>
                      <a:endParaRPr lang="pt-BR" sz="15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Função de ativação dos neurônios de saída</a:t>
                      </a:r>
                      <a:endParaRPr lang="pt-BR" sz="15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pt-BR" sz="15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Logsig</a:t>
                      </a:r>
                      <a:endParaRPr lang="pt-BR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Linear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pt-BR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Logsig</a:t>
                      </a:r>
                      <a:endParaRPr lang="pt-BR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Linear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Tansig</a:t>
                      </a:r>
                      <a:endParaRPr lang="pt-BR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Linear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Tansig</a:t>
                      </a:r>
                      <a:endParaRPr lang="pt-BR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Linear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Logsig</a:t>
                      </a:r>
                      <a:endParaRPr lang="pt-BR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Linear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Tansig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Linear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Tansig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Linear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Tansig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Linear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Tansig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Linear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7852116" y="2009596"/>
          <a:ext cx="358652" cy="344041"/>
        </p:xfrm>
        <a:graphic>
          <a:graphicData uri="http://schemas.openxmlformats.org/presentationml/2006/ole">
            <p:oleObj spid="_x0000_s52227" name="Equation" r:id="rId3" imgW="139639" imgH="203112" progId="Equation.DSMT4">
              <p:embed/>
            </p:oleObj>
          </a:graphicData>
        </a:graphic>
      </p:graphicFrame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2136980" y="1543350"/>
            <a:ext cx="49685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Topologias das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RNAs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selecionadas 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Visa selecionar o melhor  canal a ser utilizado oportunistamente pelo US;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Indicação de disponibilidade baseada em limiar(IDT);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Inserção de fator de segurança(F) na abordagem: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Novo limiar : IDT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F</a:t>
            </a:r>
          </a:p>
          <a:p>
            <a:pPr lvl="1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Módulo III: Estrutura de Decisão (1/2)</a:t>
            </a:r>
            <a:endParaRPr lang="pt-BR" sz="3300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645024"/>
            <a:ext cx="5362575" cy="256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C411-A04D-4B30-B884-B39B6B0DFB68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Módulo III: Estrutura de Decisão (2/2)</a:t>
            </a:r>
            <a:endParaRPr lang="pt-BR" sz="33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411760" y="3212976"/>
            <a:ext cx="5046308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Canal_Atual_Disponível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true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Então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Continua no mesmo canal;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Senão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 Se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Outros_Canais_Disponíveis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true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Então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Selecionar o melhor deles;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 Senão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	Aguarda próxima previsão;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  Fim se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Fim Se	</a:t>
            </a:r>
          </a:p>
          <a:p>
            <a:endParaRPr lang="pt-BR" dirty="0"/>
          </a:p>
        </p:txBody>
      </p:sp>
      <p:sp>
        <p:nvSpPr>
          <p:cNvPr id="9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299600"/>
          </a:xfrm>
        </p:spPr>
        <p:txBody>
          <a:bodyPr>
            <a:norm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Psedocódigo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da tomada de decisão:</a:t>
            </a:r>
          </a:p>
          <a:p>
            <a:pPr lvl="1"/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Canal_Atual_Disponível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/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Outros_Canais_Disponíveis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C411-A04D-4B30-B884-B39B6B0DFB68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Dados utilizados na avaliação: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Disponibilizados pelo IEEE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Dyspan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2008;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Faixa de 450MHz a 500 MHz ( Setor de TV nos EUA);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9 canais;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Largura de banda dos canais: 200KHz;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Usuário primário: sinal de microfone sem fio;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Limiar de detecção: -107dBm;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Total de amostras: 4152.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Período de sensoriamento:1,86s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Tempo de troca de canais: 0,01s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F=1;</a:t>
            </a:r>
          </a:p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MatLab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Simulação e Resultados  (1/11)</a:t>
            </a:r>
            <a:endParaRPr lang="pt-BR" sz="33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C411-A04D-4B30-B884-B39B6B0DFB68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28321"/>
            <a:ext cx="8229600" cy="57952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Comportamento dos canais (1/3)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Simulação e Resultados (2/11)</a:t>
            </a:r>
            <a:endParaRPr lang="pt-BR" sz="33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C411-A04D-4B30-B884-B39B6B0DFB68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56323" name="Picture 3" descr="cana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728" y="1972072"/>
            <a:ext cx="4176464" cy="218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 descr="cana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954932"/>
            <a:ext cx="4176464" cy="220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10" descr="canal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0232" y="4187080"/>
            <a:ext cx="4886325" cy="226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28321"/>
            <a:ext cx="8229600" cy="57952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Comportamento dos canais (2/3)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Simulação e Resultados (3/11)</a:t>
            </a:r>
            <a:endParaRPr lang="pt-BR" sz="33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C411-A04D-4B30-B884-B39B6B0DFB68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56336" name="Picture 16" descr="canal5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8528" y="2066597"/>
            <a:ext cx="4239456" cy="222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9" name="Picture 19" descr="canal6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7760" y="4344348"/>
            <a:ext cx="440722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3" descr="canal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9252" y="2060848"/>
            <a:ext cx="43867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28321"/>
            <a:ext cx="8229600" cy="57952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Comportamento dos canais (3/3)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Simulação e Resultados (4/11)</a:t>
            </a:r>
            <a:endParaRPr lang="pt-BR" sz="33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C411-A04D-4B30-B884-B39B6B0DFB68}" type="slidenum">
              <a:rPr lang="pt-BR" smtClean="0"/>
              <a:pPr/>
              <a:t>27</a:t>
            </a:fld>
            <a:endParaRPr lang="pt-BR"/>
          </a:p>
        </p:txBody>
      </p:sp>
      <p:pic>
        <p:nvPicPr>
          <p:cNvPr id="63492" name="Picture 4" descr="canal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20" y="2022748"/>
            <a:ext cx="44323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7" descr="canal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8029" y="2010048"/>
            <a:ext cx="4388171" cy="219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8" name="Picture 10" descr="canal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5812" y="4259188"/>
            <a:ext cx="44093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Avaliação das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RNAs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Redes conseguiram aprender as características dos dados;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Conseguiram generalizar de forma satisfatória;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Resultados das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RNAs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Simulação e Resultados (5/11)</a:t>
            </a:r>
            <a:endParaRPr lang="pt-BR" sz="33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C411-A04D-4B30-B884-B39B6B0DFB68}" type="slidenum">
              <a:rPr lang="pt-BR" smtClean="0"/>
              <a:pPr/>
              <a:t>28</a:t>
            </a:fld>
            <a:endParaRPr lang="pt-BR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500" y="3323456"/>
            <a:ext cx="7560840" cy="269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9"/>
            <a:ext cx="8291264" cy="507512"/>
          </a:xfrm>
        </p:spPr>
        <p:txBody>
          <a:bodyPr>
            <a:normAutofit fontScale="92500"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Avaliação das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RNAs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: ilustrações da fase de treinamento.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Simulação e Resultados (6/11)</a:t>
            </a:r>
            <a:endParaRPr lang="pt-BR" sz="33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C411-A04D-4B30-B884-B39B6B0DFB68}" type="slidenum">
              <a:rPr lang="pt-BR" smtClean="0"/>
              <a:pPr/>
              <a:t>29</a:t>
            </a:fld>
            <a:endParaRPr lang="pt-BR"/>
          </a:p>
        </p:txBody>
      </p:sp>
      <p:pic>
        <p:nvPicPr>
          <p:cNvPr id="75777" name="Picture 1" descr="canal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2520" y="1988840"/>
            <a:ext cx="54726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4" descr="canal06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221088"/>
            <a:ext cx="5303192" cy="217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>Sistema de alocação do espectro: estático</a:t>
            </a:r>
          </a:p>
          <a:p>
            <a:endParaRPr lang="pt-BR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>É crescente o número de aplicações baseado em comunicação sem fio:</a:t>
            </a:r>
          </a:p>
          <a:p>
            <a:pPr marL="742950" lvl="1" indent="-285750"/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+ 3 bilhões de usuários móveis hoje;</a:t>
            </a:r>
          </a:p>
          <a:p>
            <a:pPr lvl="1"/>
            <a:endParaRPr lang="pt-BR" dirty="0" smtClean="0">
              <a:latin typeface="Arial" charset="0"/>
              <a:cs typeface="Arial" charset="0"/>
            </a:endParaRPr>
          </a:p>
          <a:p>
            <a:endParaRPr lang="pt-BR" dirty="0" smtClean="0">
              <a:latin typeface="Arial" charset="0"/>
              <a:cs typeface="Arial" charset="0"/>
            </a:endParaRP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Motivação (1/3) </a:t>
            </a:r>
            <a:endParaRPr lang="pt-BR" sz="33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89108"/>
            <a:ext cx="76930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C411-A04D-4B30-B884-B39B6B0DFB68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Métricas Analisadas:Avaliação das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RNAs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Interferência ao usuário primário;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Número de handoffs de espectro desencadeado pelo US;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Taxa de Utilização do espectro pelo US:</a:t>
            </a:r>
          </a:p>
          <a:p>
            <a:pPr lvl="1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Comparação com o mecanismo Reativo de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handoff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de espectro.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Simulação e Resultados (7/11)</a:t>
            </a:r>
            <a:endParaRPr lang="pt-BR" sz="33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429000"/>
            <a:ext cx="5472608" cy="103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C411-A04D-4B30-B884-B39B6B0DFB68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11968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Ambiente de simulação: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Composto 1 US;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Nº de UP de acordo com a instância de simulação:</a:t>
            </a:r>
          </a:p>
          <a:p>
            <a:pPr lvl="1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US buscará utilizar os canais licenciados de modo oportunista;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Extensível para mais usuários: gerenciamento centralizado ou descentralizado;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Detecção da potência do sinal primário: através de nós sensores 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Abordagem denotada por: Proativo-RNA</a:t>
            </a:r>
          </a:p>
          <a:p>
            <a:pPr lvl="1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Simulação e Resultados (8/11)	</a:t>
            </a:r>
            <a:endParaRPr lang="pt-BR" sz="33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C411-A04D-4B30-B884-B39B6B0DFB68}" type="slidenum">
              <a:rPr lang="pt-BR" smtClean="0"/>
              <a:pPr/>
              <a:t>31</a:t>
            </a:fld>
            <a:endParaRPr lang="pt-BR"/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04728"/>
            <a:ext cx="5086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700" dirty="0" smtClean="0">
                <a:effectLst/>
                <a:latin typeface="Times New Roman" pitchFamily="18" charset="0"/>
                <a:cs typeface="Times New Roman" pitchFamily="18" charset="0"/>
              </a:rPr>
              <a:t>Simulação e Resultados (9/11):</a:t>
            </a:r>
            <a:r>
              <a:rPr lang="pt-BR" sz="4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Estrutura Global: Número de </a:t>
            </a:r>
            <a:r>
              <a:rPr lang="pt-BR" sz="3300" dirty="0" err="1" smtClean="0">
                <a:effectLst/>
                <a:latin typeface="Times New Roman" pitchFamily="18" charset="0"/>
                <a:cs typeface="Times New Roman" pitchFamily="18" charset="0"/>
              </a:rPr>
              <a:t>Handoffs</a:t>
            </a:r>
            <a:endParaRPr lang="pt-BR" sz="33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C411-A04D-4B30-B884-B39B6B0DFB68}" type="slidenum">
              <a:rPr lang="pt-BR" smtClean="0"/>
              <a:pPr/>
              <a:t>32</a:t>
            </a:fld>
            <a:endParaRPr lang="pt-BR"/>
          </a:p>
        </p:txBody>
      </p:sp>
      <p:pic>
        <p:nvPicPr>
          <p:cNvPr id="66563" name="Picture 3" descr="comparcaohandoff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691276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Simulação e Resultados (10/11):</a:t>
            </a:r>
            <a:b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t-BR" sz="3000" dirty="0" smtClean="0">
                <a:effectLst/>
                <a:latin typeface="Times New Roman" pitchFamily="18" charset="0"/>
                <a:cs typeface="Times New Roman" pitchFamily="18" charset="0"/>
              </a:rPr>
              <a:t>Estrutura Global:  Interferência no UP</a:t>
            </a:r>
            <a:endParaRPr lang="pt-BR" sz="3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C411-A04D-4B30-B884-B39B6B0DFB68}" type="slidenum">
              <a:rPr lang="pt-BR" smtClean="0"/>
              <a:pPr/>
              <a:t>33</a:t>
            </a:fld>
            <a:endParaRPr lang="pt-BR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576" y="1777008"/>
            <a:ext cx="6984776" cy="348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Simulação e Resultados (11/11):</a:t>
            </a:r>
            <a:b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t-BR" sz="3000" dirty="0" smtClean="0">
                <a:effectLst/>
                <a:latin typeface="Times New Roman" pitchFamily="18" charset="0"/>
                <a:cs typeface="Times New Roman" pitchFamily="18" charset="0"/>
              </a:rPr>
              <a:t>Estrutura Global: Utilização espectral	</a:t>
            </a:r>
            <a:endParaRPr lang="pt-BR" sz="3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C411-A04D-4B30-B884-B39B6B0DFB68}" type="slidenum">
              <a:rPr lang="pt-BR" smtClean="0"/>
              <a:pPr/>
              <a:t>34</a:t>
            </a:fld>
            <a:endParaRPr lang="pt-BR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6408712" cy="18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Handoff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de espectro eficiente é um requisito chave para o RC;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Abordagem proposta mostrou-se superior ao esquema reativo;</a:t>
            </a:r>
          </a:p>
          <a:p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RNAs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apresentaram bom desempenho na previsão do comportamento dos canais ;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Margem de segurança: proporcionar mais robustez;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Diferentemente de outros estudos, utilizou-se medições reais de sensoriamento;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resultados com diferentes números de canais;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Considerações Finais</a:t>
            </a:r>
            <a:endParaRPr lang="pt-BR" sz="33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C411-A04D-4B30-B884-B39B6B0DFB68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Obrigado pela atenção!</a:t>
            </a:r>
          </a:p>
          <a:p>
            <a:pPr algn="ctr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Contato:</a:t>
            </a:r>
          </a:p>
          <a:p>
            <a:pPr algn="ctr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  <a:hlinkClick r:id="rId3"/>
              </a:rPr>
              <a:t>amb4@cin.ufpe.br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C411-A04D-4B30-B884-B39B6B0DFB68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Espectro eletromagnético é um recurso natural escasso;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espectro está sendo usado eficientemente?</a:t>
            </a:r>
          </a:p>
          <a:p>
            <a:endParaRPr lang="pt-BR" dirty="0" smtClean="0">
              <a:latin typeface="Arial" charset="0"/>
              <a:cs typeface="Arial" charset="0"/>
            </a:endParaRP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Motivação (2/3)</a:t>
            </a:r>
            <a:endParaRPr lang="pt-BR" sz="33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spectrum_Underutiliz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03244"/>
            <a:ext cx="6715894" cy="299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79712" y="5661248"/>
            <a:ext cx="6119812" cy="488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pt-BR" sz="1500" dirty="0">
                <a:latin typeface="Times New Roman" pitchFamily="18" charset="0"/>
                <a:cs typeface="Times New Roman" pitchFamily="18" charset="0"/>
              </a:rPr>
              <a:t>Medidas de utilização do espectro em Berkeley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C411-A04D-4B30-B884-B39B6B0DFB68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Motivação (3/3):  E agora? O que fazer?  </a:t>
            </a:r>
            <a:endParaRPr lang="pt-BR" sz="33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562258" y="1324484"/>
            <a:ext cx="1746046" cy="935038"/>
          </a:xfrm>
          <a:prstGeom prst="cloudCallout">
            <a:avLst>
              <a:gd name="adj1" fmla="val -110120"/>
              <a:gd name="adj2" fmla="val 137435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pt-BR" dirty="0"/>
              <a:t>Espectro limitado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257208" y="1324484"/>
            <a:ext cx="2178888" cy="1008063"/>
          </a:xfrm>
          <a:prstGeom prst="cloudCallout">
            <a:avLst>
              <a:gd name="adj1" fmla="val 8269"/>
              <a:gd name="adj2" fmla="val 125435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pt-BR" dirty="0"/>
              <a:t>Novas aplicações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539553" y="1395922"/>
            <a:ext cx="2501756" cy="1096974"/>
          </a:xfrm>
          <a:prstGeom prst="cloudCallout">
            <a:avLst>
              <a:gd name="adj1" fmla="val 107870"/>
              <a:gd name="adj2" fmla="val 167435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pt-BR" dirty="0"/>
              <a:t>Proteção ao </a:t>
            </a:r>
            <a:r>
              <a:rPr lang="pt-BR" dirty="0" smtClean="0"/>
              <a:t>Usuário Primário(UP)</a:t>
            </a:r>
            <a:endParaRPr lang="pt-BR" dirty="0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7578383" y="1468500"/>
            <a:ext cx="1366837" cy="719137"/>
          </a:xfrm>
          <a:prstGeom prst="cloudCallout">
            <a:avLst>
              <a:gd name="adj1" fmla="val -237806"/>
              <a:gd name="adj2" fmla="val 176046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pt-BR" dirty="0"/>
              <a:t>.....</a:t>
            </a:r>
          </a:p>
        </p:txBody>
      </p:sp>
      <p:pic>
        <p:nvPicPr>
          <p:cNvPr id="11" name="Picture 11" descr="pensado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0595" y="3196147"/>
            <a:ext cx="1427163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 txBox="1">
            <a:spLocks/>
          </p:cNvSpPr>
          <p:nvPr/>
        </p:nvSpPr>
        <p:spPr>
          <a:xfrm>
            <a:off x="323850" y="4941888"/>
            <a:ext cx="8229600" cy="57943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t-B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 Rádio Cognitivo(RC) é uma solução.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tabLst/>
              <a:defRPr/>
            </a:pPr>
            <a:endParaRPr kumimoji="0" lang="pt-B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C411-A04D-4B30-B884-B39B6B0DFB68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163695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FCC – Um rádio cognitivo é um rádio que poder alterar seus parâmetros de transmissão baseado na interação com o ambiente no qual ele opera.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“Buracos no espectro” .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Cognição e Reconfigurabilidade.</a:t>
            </a: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Rádio Cognitivo (1/2)</a:t>
            </a:r>
            <a:endParaRPr lang="pt-BR" sz="3300" dirty="0">
              <a:effectLst/>
            </a:endParaRPr>
          </a:p>
        </p:txBody>
      </p:sp>
      <p:pic>
        <p:nvPicPr>
          <p:cNvPr id="4" name="Picture 3" descr="Spectrum_ho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969641"/>
            <a:ext cx="6614988" cy="21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C411-A04D-4B30-B884-B39B6B0DFB68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163695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Usuário Primário/ Licenciado: UP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Usuário secundário/ Não Licenciado: US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US utiliza a tecnologia de Rádio Cognitivo( RC)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Rádio Cognitivo: algumas terminologias (2/2)</a:t>
            </a:r>
            <a:endParaRPr lang="pt-BR" sz="3300" dirty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C411-A04D-4B30-B884-B39B6B0DFB68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É um requisito chave para o RC;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Busca selecionar as melhores faixas de espectro para o RC retomar sua comunicação;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Deve ocorrer mais suave e rápido possível;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Duas abordagens: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Proativa</a:t>
            </a:r>
          </a:p>
          <a:p>
            <a:pPr lvl="1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Reativa</a:t>
            </a:r>
          </a:p>
          <a:p>
            <a:pPr lvl="1">
              <a:buNone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300" dirty="0" err="1" smtClean="0">
                <a:effectLst/>
                <a:latin typeface="Times New Roman" pitchFamily="18" charset="0"/>
                <a:cs typeface="Times New Roman" pitchFamily="18" charset="0"/>
              </a:rPr>
              <a:t>Handoff</a:t>
            </a:r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 de espectro (1/3)</a:t>
            </a:r>
            <a:endParaRPr lang="pt-BR" sz="3300" dirty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C411-A04D-4B30-B884-B39B6B0DFB68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1731648"/>
          </a:xfrm>
        </p:spPr>
        <p:txBody>
          <a:bodyPr>
            <a:normAutofit fontScale="92500" lnSpcReduction="10000"/>
          </a:bodyPr>
          <a:lstStyle/>
          <a:p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>Ocorre sobre demanda: apenas quando o UP retorna;</a:t>
            </a:r>
          </a:p>
          <a:p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>Provoca Interferência na  comunicação primária;</a:t>
            </a:r>
          </a:p>
          <a:p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>Degrada a transmissão secundária;</a:t>
            </a:r>
          </a:p>
          <a:p>
            <a:r>
              <a:rPr lang="pt-BR" sz="2900" dirty="0" smtClean="0">
                <a:latin typeface="Times New Roman" pitchFamily="18" charset="0"/>
                <a:cs typeface="Times New Roman" pitchFamily="18" charset="0"/>
              </a:rPr>
              <a:t>Maior tempo de busca por canais disponíveis;</a:t>
            </a:r>
          </a:p>
          <a:p>
            <a:endParaRPr lang="pt-BR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300" dirty="0" err="1" smtClean="0">
                <a:effectLst/>
                <a:latin typeface="Times New Roman" pitchFamily="18" charset="0"/>
                <a:cs typeface="Times New Roman" pitchFamily="18" charset="0"/>
              </a:rPr>
              <a:t>Handoff</a:t>
            </a:r>
            <a:r>
              <a:rPr lang="pt-BR" sz="3300" dirty="0" smtClean="0">
                <a:effectLst/>
                <a:latin typeface="Times New Roman" pitchFamily="18" charset="0"/>
                <a:cs typeface="Times New Roman" pitchFamily="18" charset="0"/>
              </a:rPr>
              <a:t> de espectro reativo (2/3)</a:t>
            </a:r>
            <a:endParaRPr lang="pt-BR" sz="3300" dirty="0">
              <a:effectLst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5C411-A04D-4B30-B884-B39B6B0DFB68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1026" name="Picture 2" descr="Senso_reativo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09732"/>
            <a:ext cx="633670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</TotalTime>
  <Words>1288</Words>
  <Application>Microsoft Office PowerPoint</Application>
  <PresentationFormat>Apresentação na tela (4:3)</PresentationFormat>
  <Paragraphs>338</Paragraphs>
  <Slides>36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8" baseType="lpstr">
      <vt:lpstr>Concurso</vt:lpstr>
      <vt:lpstr>Equation</vt:lpstr>
      <vt:lpstr>Slide 1</vt:lpstr>
      <vt:lpstr>Agenda</vt:lpstr>
      <vt:lpstr>Motivação (1/3) </vt:lpstr>
      <vt:lpstr>Motivação (2/3)</vt:lpstr>
      <vt:lpstr>Motivação (3/3):  E agora? O que fazer?  </vt:lpstr>
      <vt:lpstr>Rádio Cognitivo (1/2)</vt:lpstr>
      <vt:lpstr>Rádio Cognitivo: algumas terminologias (2/2)</vt:lpstr>
      <vt:lpstr>Handoff de espectro (1/3)</vt:lpstr>
      <vt:lpstr>Handoff de espectro reativo (2/3)</vt:lpstr>
      <vt:lpstr>Handoff de espectro proativo (3/3)</vt:lpstr>
      <vt:lpstr> Abordagem Proposta</vt:lpstr>
      <vt:lpstr>Esquemático da Abordagem Proposta</vt:lpstr>
      <vt:lpstr>Módulo I: Dados de Sensoriamento</vt:lpstr>
      <vt:lpstr>Módulo II: Estrutura de Previsão</vt:lpstr>
      <vt:lpstr>Módulo II: Estrutura das RNAs (1/10)</vt:lpstr>
      <vt:lpstr>Módulo II: Estrutura das RNAs (2/10)</vt:lpstr>
      <vt:lpstr>Módulo II: Estrutura das RNAs ( 3/10 )</vt:lpstr>
      <vt:lpstr>Módulo II: Estrutura das RNAs ( 4/10 )</vt:lpstr>
      <vt:lpstr>Módulo II: Estrutura das RNAs ( 5/10 )</vt:lpstr>
      <vt:lpstr>Módulo II: Estrutura das RNAs ( 6/7 )</vt:lpstr>
      <vt:lpstr>Módulo II: Estrutura das RNAs (7/7)</vt:lpstr>
      <vt:lpstr>Módulo III: Estrutura de Decisão (1/2)</vt:lpstr>
      <vt:lpstr>Módulo III: Estrutura de Decisão (2/2)</vt:lpstr>
      <vt:lpstr>Simulação e Resultados  (1/11)</vt:lpstr>
      <vt:lpstr>Simulação e Resultados (2/11)</vt:lpstr>
      <vt:lpstr>Simulação e Resultados (3/11)</vt:lpstr>
      <vt:lpstr>Simulação e Resultados (4/11)</vt:lpstr>
      <vt:lpstr>Simulação e Resultados (5/11)</vt:lpstr>
      <vt:lpstr>Simulação e Resultados (6/11)</vt:lpstr>
      <vt:lpstr>Simulação e Resultados (7/11)</vt:lpstr>
      <vt:lpstr>Simulação e Resultados (8/11) </vt:lpstr>
      <vt:lpstr>Simulação e Resultados (9/11): Estrutura Global: Número de Handoffs</vt:lpstr>
      <vt:lpstr>Simulação e Resultados (10/11): Estrutura Global:  Interferência no UP</vt:lpstr>
      <vt:lpstr>Simulação e Resultados (11/11): Estrutura Global: Utilização espectral </vt:lpstr>
      <vt:lpstr>Considerações Finais</vt:lpstr>
      <vt:lpstr>Slide 36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Andson Balieiro</dc:creator>
  <cp:lastModifiedBy>Andson Balieiro</cp:lastModifiedBy>
  <cp:revision>202</cp:revision>
  <dcterms:created xsi:type="dcterms:W3CDTF">2010-07-16T19:33:50Z</dcterms:created>
  <dcterms:modified xsi:type="dcterms:W3CDTF">2011-04-25T13:56:29Z</dcterms:modified>
</cp:coreProperties>
</file>