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37" r:id="rId3"/>
    <p:sldId id="257" r:id="rId4"/>
    <p:sldId id="260" r:id="rId5"/>
    <p:sldId id="261" r:id="rId6"/>
    <p:sldId id="263" r:id="rId7"/>
    <p:sldId id="267" r:id="rId8"/>
    <p:sldId id="268" r:id="rId9"/>
    <p:sldId id="269" r:id="rId10"/>
    <p:sldId id="271" r:id="rId11"/>
    <p:sldId id="272" r:id="rId12"/>
    <p:sldId id="338" r:id="rId13"/>
    <p:sldId id="339" r:id="rId14"/>
    <p:sldId id="340" r:id="rId15"/>
    <p:sldId id="341" r:id="rId16"/>
    <p:sldId id="273" r:id="rId17"/>
    <p:sldId id="276" r:id="rId18"/>
    <p:sldId id="275" r:id="rId19"/>
    <p:sldId id="274" r:id="rId20"/>
    <p:sldId id="277" r:id="rId21"/>
    <p:sldId id="336" r:id="rId22"/>
    <p:sldId id="280" r:id="rId23"/>
    <p:sldId id="284" r:id="rId24"/>
    <p:sldId id="282" r:id="rId25"/>
    <p:sldId id="278" r:id="rId26"/>
    <p:sldId id="279" r:id="rId27"/>
    <p:sldId id="281" r:id="rId28"/>
    <p:sldId id="322" r:id="rId29"/>
    <p:sldId id="307" r:id="rId30"/>
    <p:sldId id="309" r:id="rId31"/>
    <p:sldId id="311" r:id="rId32"/>
    <p:sldId id="342" r:id="rId33"/>
    <p:sldId id="312" r:id="rId34"/>
    <p:sldId id="329" r:id="rId35"/>
    <p:sldId id="283" r:id="rId36"/>
    <p:sldId id="288" r:id="rId37"/>
    <p:sldId id="285" r:id="rId38"/>
    <p:sldId id="286" r:id="rId39"/>
    <p:sldId id="289" r:id="rId40"/>
    <p:sldId id="292" r:id="rId41"/>
    <p:sldId id="290" r:id="rId42"/>
    <p:sldId id="335" r:id="rId43"/>
    <p:sldId id="293" r:id="rId44"/>
    <p:sldId id="294" r:id="rId45"/>
    <p:sldId id="296" r:id="rId46"/>
    <p:sldId id="300" r:id="rId47"/>
    <p:sldId id="301" r:id="rId48"/>
    <p:sldId id="302" r:id="rId49"/>
    <p:sldId id="333" r:id="rId50"/>
    <p:sldId id="330" r:id="rId51"/>
    <p:sldId id="331" r:id="rId52"/>
    <p:sldId id="332" r:id="rId53"/>
    <p:sldId id="323" r:id="rId54"/>
    <p:sldId id="324" r:id="rId55"/>
    <p:sldId id="325" r:id="rId56"/>
    <p:sldId id="326" r:id="rId57"/>
    <p:sldId id="327" r:id="rId58"/>
    <p:sldId id="328" r:id="rId59"/>
    <p:sldId id="334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3422-E74E-4CC2-BC9E-E08377BF8905}" type="datetimeFigureOut">
              <a:rPr lang="pt-BR" smtClean="0"/>
              <a:pPr/>
              <a:t>01/12/2010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BE455-E95A-4084-89FD-E7284A6175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095500" cy="58197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34100" cy="58197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6767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4114800" cy="4676775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clip-art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6767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143000"/>
            <a:ext cx="4114800" cy="4676775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gráfico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AutoShap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676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2052" name="Picture 18" descr="img_logo_ufp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2100" y="6184900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381000" y="1103313"/>
            <a:ext cx="6680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t-BR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17513" y="6119813"/>
            <a:ext cx="8345487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t-BR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823913" y="6254750"/>
            <a:ext cx="1357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pt-BR" sz="900">
                <a:latin typeface="Arial Narrow" pitchFamily="34" charset="0"/>
              </a:rPr>
              <a:t>UNIVERSIDADE FEDERAL</a:t>
            </a:r>
          </a:p>
          <a:p>
            <a:pPr>
              <a:defRPr/>
            </a:pPr>
            <a:r>
              <a:rPr lang="pt-BR" sz="900">
                <a:latin typeface="Arial Narrow" pitchFamily="34" charset="0"/>
              </a:rPr>
              <a:t>DE PERNAMBUCO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00925" y="6073775"/>
            <a:ext cx="145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990033"/>
                </a:solidFill>
                <a:latin typeface="Arial Narrow" pitchFamily="34" charset="0"/>
              </a:rPr>
              <a:t>cin.ufpe.br</a:t>
            </a:r>
          </a:p>
        </p:txBody>
      </p:sp>
      <p:pic>
        <p:nvPicPr>
          <p:cNvPr id="2057" name="Picture 24" descr="ci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37400" y="658813"/>
            <a:ext cx="1701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cover dir="l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Blip>
          <a:blip r:embed="rId17"/>
        </a:buBlip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rgbClr val="006666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Blip>
          <a:blip r:embed="rId19"/>
        </a:buBlip>
        <a:defRPr sz="2000">
          <a:solidFill>
            <a:srgbClr val="006699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SOA Platform technologies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t-BR" dirty="0" smtClean="0"/>
              <a:t>Alan Mateus amvn@cin.ufpe.br</a:t>
            </a:r>
          </a:p>
          <a:p>
            <a:pPr algn="l"/>
            <a:r>
              <a:rPr lang="pt-BR" dirty="0" smtClean="0"/>
              <a:t>Danilo Vieira dvl@cin.ufpe.br</a:t>
            </a:r>
            <a:endParaRPr lang="pt-B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SOA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Service composition</a:t>
            </a:r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Defining a </a:t>
            </a:r>
            <a:r>
              <a:rPr lang="en-US" dirty="0" smtClean="0">
                <a:solidFill>
                  <a:srgbClr val="FF0000"/>
                </a:solidFill>
              </a:rPr>
              <a:t>data flow that stitches together services</a:t>
            </a:r>
            <a:r>
              <a:rPr lang="en-US" dirty="0" smtClean="0"/>
              <a:t> and then exposes the </a:t>
            </a:r>
            <a:r>
              <a:rPr lang="en-US" dirty="0" smtClean="0">
                <a:solidFill>
                  <a:srgbClr val="FF0000"/>
                </a:solidFill>
              </a:rPr>
              <a:t>new functionality as new service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SOA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Service registry and publication</a:t>
            </a:r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A client could theoretically, at least, “</a:t>
            </a:r>
            <a:r>
              <a:rPr lang="en-US" dirty="0" smtClean="0">
                <a:solidFill>
                  <a:srgbClr val="FF0000"/>
                </a:solidFill>
              </a:rPr>
              <a:t>discover</a:t>
            </a:r>
            <a:r>
              <a:rPr lang="en-US" dirty="0" smtClean="0"/>
              <a:t>” services and bind to them.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Principles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Contemporary SOA represents an open, agile extensible, federated, </a:t>
            </a:r>
            <a:r>
              <a:rPr lang="en-US" dirty="0" err="1" smtClean="0"/>
              <a:t>composable</a:t>
            </a:r>
            <a:r>
              <a:rPr lang="en-US" dirty="0" smtClean="0"/>
              <a:t> architecture comprised of autonomous, QoS-capable, vendor diverse, </a:t>
            </a:r>
            <a:r>
              <a:rPr lang="en-US" dirty="0" smtClean="0">
                <a:solidFill>
                  <a:srgbClr val="7030A0"/>
                </a:solidFill>
              </a:rPr>
              <a:t>interoperable</a:t>
            </a:r>
            <a:r>
              <a:rPr lang="en-US" dirty="0" smtClean="0"/>
              <a:t>, discoverable, and potentially </a:t>
            </a:r>
            <a:r>
              <a:rPr lang="en-US" dirty="0" smtClean="0">
                <a:solidFill>
                  <a:srgbClr val="7030A0"/>
                </a:solidFill>
              </a:rPr>
              <a:t>reusable</a:t>
            </a:r>
            <a:r>
              <a:rPr lang="en-US" dirty="0" smtClean="0">
                <a:solidFill>
                  <a:srgbClr val="FF0000"/>
                </a:solidFill>
              </a:rPr>
              <a:t> services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implemented as Web services.</a:t>
            </a:r>
            <a:r>
              <a:rPr lang="en-US" dirty="0" smtClean="0"/>
              <a:t> [Erl2005]</a:t>
            </a:r>
            <a:endParaRPr lang="pt-B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promise of web services for delivering SOA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 based standards</a:t>
            </a:r>
          </a:p>
          <a:p>
            <a:pPr lvl="1"/>
            <a:r>
              <a:rPr lang="en-US" dirty="0" smtClean="0"/>
              <a:t>Simple Object Access Protocol (SOAP)</a:t>
            </a:r>
          </a:p>
          <a:p>
            <a:pPr lvl="1"/>
            <a:r>
              <a:rPr lang="en-US" dirty="0" smtClean="0"/>
              <a:t>Web Services Description Language (WSDL )</a:t>
            </a:r>
          </a:p>
          <a:p>
            <a:pPr lvl="1"/>
            <a:r>
              <a:rPr lang="en-US" dirty="0" smtClean="0"/>
              <a:t>Universal Description, Discovery, and Integration (UDDI).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offer service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Representational State Transfer (REST)</a:t>
            </a:r>
          </a:p>
          <a:p>
            <a:pPr lvl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 smtClean="0">
                <a:latin typeface="AvantGarde" charset="0"/>
              </a:rPr>
              <a:t>Accessed with request HTTP;</a:t>
            </a:r>
          </a:p>
          <a:p>
            <a:pPr lvl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 smtClean="0">
                <a:latin typeface="AvantGarde" charset="0"/>
              </a:rPr>
              <a:t>Web Application Description Language (WADL )</a:t>
            </a:r>
          </a:p>
          <a:p>
            <a:pPr lvl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 smtClean="0">
                <a:latin typeface="AvantGarde" charset="0"/>
              </a:rPr>
              <a:t>Using the HTTP methods(GET,POST,PUT,DELETE)</a:t>
            </a:r>
          </a:p>
          <a:p>
            <a:pPr lvl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200" dirty="0" smtClean="0">
                <a:latin typeface="AvantGarde" charset="0"/>
              </a:rPr>
              <a:t>Using the URI(e.g. http://example.com/resource)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SOAP x REST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652952" cy="455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Platform technologies.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52537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components and services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6004994" cy="14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components and services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Services are core to SOA.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They represent functional, reusable units of code that can be combined to form </a:t>
            </a:r>
            <a:r>
              <a:rPr lang="en-US" dirty="0" smtClean="0">
                <a:solidFill>
                  <a:srgbClr val="FF0000"/>
                </a:solidFill>
              </a:rPr>
              <a:t>applications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business processes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components and services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Component</a:t>
            </a:r>
          </a:p>
          <a:p>
            <a:pPr lvl="1" algn="just"/>
            <a:r>
              <a:rPr lang="en-US" dirty="0" smtClean="0"/>
              <a:t>Software element that encapsulates a series of functionalities.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These components can be wired together internally to form higher-level </a:t>
            </a:r>
            <a:r>
              <a:rPr lang="en-US" dirty="0" smtClean="0">
                <a:solidFill>
                  <a:srgbClr val="FF0000"/>
                </a:solidFill>
              </a:rPr>
              <a:t>services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0000"/>
                </a:solidFill>
              </a:rPr>
              <a:t>composites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Platform technologies.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52537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components and services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69402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Platform technologies.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52537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process management (BPM)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7354604" cy="174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process management (BPM)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“Processes are the business” [</a:t>
            </a:r>
            <a:r>
              <a:rPr lang="en-US" dirty="0" err="1" smtClean="0"/>
              <a:t>Fingar</a:t>
            </a:r>
            <a:r>
              <a:rPr lang="en-US" dirty="0" smtClean="0"/>
              <a:t>]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BPM represents a new paradigm for software application development where </a:t>
            </a:r>
            <a:r>
              <a:rPr lang="en-US" dirty="0" smtClean="0">
                <a:solidFill>
                  <a:srgbClr val="FF0000"/>
                </a:solidFill>
              </a:rPr>
              <a:t>services can be woven together into visual models that reflect actual business processes.</a:t>
            </a:r>
            <a:endParaRPr lang="pt-BR" dirty="0" smtClean="0">
              <a:solidFill>
                <a:srgbClr val="FF0000"/>
              </a:solidFill>
            </a:endParaRPr>
          </a:p>
          <a:p>
            <a:pPr algn="just"/>
            <a:endParaRPr lang="pt-B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process management (BPM)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BPM, on the other hand, is intended to encompass the entire value chain process, including </a:t>
            </a:r>
            <a:r>
              <a:rPr lang="en-US" dirty="0" smtClean="0">
                <a:solidFill>
                  <a:srgbClr val="FF0000"/>
                </a:solidFill>
              </a:rPr>
              <a:t>interactions with external partners or customers</a:t>
            </a:r>
            <a:r>
              <a:rPr lang="en-US" dirty="0" smtClean="0"/>
              <a:t>.</a:t>
            </a:r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process management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8608" y="1124745"/>
            <a:ext cx="188835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process management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24572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process management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016055" cy="469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Platform technologies.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52537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Decision Management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7847029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Principles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Service-oriented architecture (SOA) has emerged over the past several </a:t>
            </a:r>
            <a:r>
              <a:rPr lang="en-US" dirty="0" smtClean="0"/>
              <a:t>years as </a:t>
            </a:r>
            <a:r>
              <a:rPr lang="en-US" dirty="0"/>
              <a:t>one of the preferred approaches for </a:t>
            </a:r>
            <a:r>
              <a:rPr lang="en-US" dirty="0">
                <a:solidFill>
                  <a:srgbClr val="FF0000"/>
                </a:solidFill>
              </a:rPr>
              <a:t>systems design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development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integration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Decision Management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Is a systematic approach to automating and improving operational business decisions.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It aims to increase the precision, consistency and agility of these decisions and reduce the time to decide and the cost of the decision.</a:t>
            </a:r>
          </a:p>
          <a:p>
            <a:pPr algn="just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Based Systems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124744"/>
            <a:ext cx="8382000" cy="4676775"/>
          </a:xfrm>
        </p:spPr>
        <p:txBody>
          <a:bodyPr/>
          <a:lstStyle/>
          <a:p>
            <a:pPr lvl="1"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 smtClean="0"/>
              <a:t>Business rules:</a:t>
            </a:r>
          </a:p>
          <a:p>
            <a:pPr lvl="2"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It is a statement, written in a manner easily digestible by those within the business, which makes an assertion about some aspect of how the business should function.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24944"/>
            <a:ext cx="4198666" cy="3168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Based </a:t>
            </a:r>
            <a:r>
              <a:rPr lang="en-US" dirty="0" smtClean="0"/>
              <a:t>Systems - Benefits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in development costs;</a:t>
            </a:r>
          </a:p>
          <a:p>
            <a:r>
              <a:rPr lang="en-US" dirty="0" smtClean="0"/>
              <a:t>Rule </a:t>
            </a:r>
            <a:r>
              <a:rPr lang="en-US" dirty="0" smtClean="0"/>
              <a:t>Longevity and sharing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Reduction in maintenance costs;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Based Systems</a:t>
            </a:r>
            <a:endParaRPr lang="pt-BR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5386774" cy="23913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3717032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b="1" dirty="0" err="1" smtClean="0">
                <a:solidFill>
                  <a:srgbClr val="000000"/>
                </a:solidFill>
              </a:rPr>
              <a:t>rule</a:t>
            </a:r>
            <a:r>
              <a:rPr lang="pt-BR" b="1" dirty="0" smtClean="0">
                <a:solidFill>
                  <a:srgbClr val="000000"/>
                </a:solidFill>
              </a:rPr>
              <a:t> "</a:t>
            </a:r>
            <a:r>
              <a:rPr lang="pt-BR" b="1" dirty="0" err="1" smtClean="0">
                <a:solidFill>
                  <a:srgbClr val="000000"/>
                </a:solidFill>
              </a:rPr>
              <a:t>CostumerOrder</a:t>
            </a:r>
            <a:r>
              <a:rPr lang="pt-BR" b="1" dirty="0" smtClean="0">
                <a:solidFill>
                  <a:srgbClr val="000000"/>
                </a:solidFill>
              </a:rPr>
              <a:t>“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	</a:t>
            </a:r>
            <a:r>
              <a:rPr lang="pt-BR" b="1" dirty="0" err="1" smtClean="0">
                <a:solidFill>
                  <a:srgbClr val="000000"/>
                </a:solidFill>
              </a:rPr>
              <a:t>when</a:t>
            </a:r>
            <a:endParaRPr lang="pt-BR" b="1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		</a:t>
            </a:r>
            <a:r>
              <a:rPr lang="pt-BR" b="1" dirty="0" err="1" smtClean="0">
                <a:solidFill>
                  <a:srgbClr val="000000"/>
                </a:solidFill>
              </a:rPr>
              <a:t>person</a:t>
            </a:r>
            <a:r>
              <a:rPr lang="pt-BR" b="1" dirty="0" smtClean="0">
                <a:solidFill>
                  <a:srgbClr val="000000"/>
                </a:solidFill>
              </a:rPr>
              <a:t> : </a:t>
            </a:r>
            <a:r>
              <a:rPr lang="pt-BR" b="1" dirty="0" err="1" smtClean="0">
                <a:solidFill>
                  <a:srgbClr val="000000"/>
                </a:solidFill>
              </a:rPr>
              <a:t>Person</a:t>
            </a:r>
            <a:r>
              <a:rPr lang="pt-BR" b="1" dirty="0" smtClean="0">
                <a:solidFill>
                  <a:srgbClr val="000000"/>
                </a:solidFill>
              </a:rPr>
              <a:t>( </a:t>
            </a:r>
            <a:r>
              <a:rPr lang="pt-BR" b="1" dirty="0" err="1" smtClean="0">
                <a:solidFill>
                  <a:srgbClr val="000000"/>
                </a:solidFill>
              </a:rPr>
              <a:t>type</a:t>
            </a:r>
            <a:r>
              <a:rPr lang="pt-BR" b="1" dirty="0" smtClean="0">
                <a:solidFill>
                  <a:srgbClr val="000000"/>
                </a:solidFill>
              </a:rPr>
              <a:t> =”Premium”);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	</a:t>
            </a:r>
            <a:r>
              <a:rPr lang="pt-BR" b="1" dirty="0" err="1" smtClean="0">
                <a:solidFill>
                  <a:srgbClr val="000000"/>
                </a:solidFill>
              </a:rPr>
              <a:t>then</a:t>
            </a:r>
            <a:endParaRPr lang="pt-BR" b="1" dirty="0" smtClean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		System.</a:t>
            </a:r>
            <a:r>
              <a:rPr lang="pt-BR" b="1" dirty="0" err="1" smtClean="0">
                <a:solidFill>
                  <a:srgbClr val="000000"/>
                </a:solidFill>
              </a:rPr>
              <a:t>out.println</a:t>
            </a:r>
            <a:r>
              <a:rPr lang="pt-BR" b="1" dirty="0" smtClean="0">
                <a:solidFill>
                  <a:srgbClr val="000000"/>
                </a:solidFill>
              </a:rPr>
              <a:t>(“</a:t>
            </a:r>
            <a:r>
              <a:rPr lang="pt-BR" b="1" dirty="0" err="1" smtClean="0">
                <a:solidFill>
                  <a:srgbClr val="000000"/>
                </a:solidFill>
              </a:rPr>
              <a:t>free</a:t>
            </a:r>
            <a:r>
              <a:rPr lang="pt-BR" b="1" dirty="0" smtClean="0">
                <a:solidFill>
                  <a:srgbClr val="000000"/>
                </a:solidFill>
              </a:rPr>
              <a:t> </a:t>
            </a:r>
            <a:r>
              <a:rPr lang="pt-BR" b="1" dirty="0" err="1" smtClean="0">
                <a:solidFill>
                  <a:srgbClr val="000000"/>
                </a:solidFill>
              </a:rPr>
              <a:t>shipping</a:t>
            </a:r>
            <a:r>
              <a:rPr lang="pt-BR" b="1" dirty="0" smtClean="0">
                <a:solidFill>
                  <a:srgbClr val="000000"/>
                </a:solidFill>
              </a:rPr>
              <a:t>”);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b="1" dirty="0" err="1" smtClean="0">
                <a:solidFill>
                  <a:srgbClr val="000000"/>
                </a:solidFill>
              </a:rPr>
              <a:t>end</a:t>
            </a:r>
            <a:endParaRPr lang="pt-B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Platform technologies.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52537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stream processing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4889512" cy="23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stream processing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Used to </a:t>
            </a:r>
            <a:r>
              <a:rPr lang="en-US" dirty="0" smtClean="0">
                <a:solidFill>
                  <a:srgbClr val="FF0000"/>
                </a:solidFill>
              </a:rPr>
              <a:t>detect any unusual patterns </a:t>
            </a:r>
            <a:r>
              <a:rPr lang="en-US" dirty="0" smtClean="0"/>
              <a:t>of activity and provide </a:t>
            </a:r>
            <a:r>
              <a:rPr lang="en-US" dirty="0" smtClean="0">
                <a:solidFill>
                  <a:srgbClr val="FF0000"/>
                </a:solidFill>
              </a:rPr>
              <a:t>real-time notification </a:t>
            </a:r>
            <a:r>
              <a:rPr lang="en-US" dirty="0" smtClean="0"/>
              <a:t>to the appropriate business users.</a:t>
            </a:r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stream processing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ESP is an emerging technology for </a:t>
            </a:r>
            <a:r>
              <a:rPr lang="en-US" dirty="0" smtClean="0">
                <a:solidFill>
                  <a:srgbClr val="FF0000"/>
                </a:solidFill>
              </a:rPr>
              <a:t>finding relationships between series of simple and independent events</a:t>
            </a:r>
            <a:r>
              <a:rPr lang="en-US" dirty="0" smtClean="0"/>
              <a:t> from different sources, </a:t>
            </a:r>
            <a:r>
              <a:rPr lang="en-US" dirty="0" smtClean="0">
                <a:solidFill>
                  <a:srgbClr val="FF0000"/>
                </a:solidFill>
              </a:rPr>
              <a:t>using previously defined rules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ransition>
    <p:cover dir="l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stream processing,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event?</a:t>
            </a:r>
          </a:p>
          <a:p>
            <a:pPr lvl="1"/>
            <a:r>
              <a:rPr lang="en-US" dirty="0" smtClean="0"/>
              <a:t>an event is really just a fact of something occurring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Event object</a:t>
            </a:r>
          </a:p>
          <a:p>
            <a:r>
              <a:rPr lang="en-US" dirty="0" smtClean="0"/>
              <a:t>Event processor</a:t>
            </a:r>
          </a:p>
          <a:p>
            <a:r>
              <a:rPr lang="en-US" dirty="0" smtClean="0"/>
              <a:t>Event Stream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stream processing,</a:t>
            </a:r>
            <a:endParaRPr lang="pt-B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041272" cy="301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Principles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SOA </a:t>
            </a:r>
            <a:r>
              <a:rPr lang="en-US" dirty="0"/>
              <a:t>is </a:t>
            </a:r>
            <a:r>
              <a:rPr lang="en-US" dirty="0" smtClean="0"/>
              <a:t>premised on </a:t>
            </a:r>
            <a:r>
              <a:rPr lang="en-US" dirty="0"/>
              <a:t>the notion of </a:t>
            </a:r>
            <a:r>
              <a:rPr lang="en-US" dirty="0">
                <a:solidFill>
                  <a:srgbClr val="FF0000"/>
                </a:solidFill>
              </a:rPr>
              <a:t>reusable services</a:t>
            </a:r>
            <a:r>
              <a:rPr lang="en-US" dirty="0"/>
              <a:t> that correspond to </a:t>
            </a:r>
            <a:r>
              <a:rPr lang="en-US" dirty="0" smtClean="0">
                <a:solidFill>
                  <a:srgbClr val="FF0000"/>
                </a:solidFill>
              </a:rPr>
              <a:t>self-contained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logical </a:t>
            </a:r>
            <a:r>
              <a:rPr lang="en-US" dirty="0">
                <a:solidFill>
                  <a:srgbClr val="FF0000"/>
                </a:solidFill>
              </a:rPr>
              <a:t>units of work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stream processing,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rules: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set to specify the lowest acceptable stock of product that the store can have to avoid a shortage, e.g., a 10% for normal products and a 5% for some low-demand products.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Whenever a product reaches a minimum, the ESP alerts the managers so they can make a supply order.</a:t>
            </a:r>
            <a:endParaRPr lang="pt-BR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cover dir="l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stream processing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ESP rules to analyze the frequency of sells of each product during the </a:t>
            </a:r>
            <a:r>
              <a:rPr lang="en-US" dirty="0" smtClean="0">
                <a:solidFill>
                  <a:srgbClr val="FF0000"/>
                </a:solidFill>
              </a:rPr>
              <a:t>last 4 or 5 hours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Platform technologies.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52537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Service Bus (ESB)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435784" cy="21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Service Bus (ESB)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An enterprise service bus (ESB) is at its core a </a:t>
            </a:r>
            <a:r>
              <a:rPr lang="en-US" dirty="0" smtClean="0">
                <a:solidFill>
                  <a:srgbClr val="FF0000"/>
                </a:solidFill>
              </a:rPr>
              <a:t>“middleware”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Reliability features ensure that </a:t>
            </a:r>
            <a:r>
              <a:rPr lang="en-US" dirty="0" smtClean="0">
                <a:solidFill>
                  <a:srgbClr val="FF0000"/>
                </a:solidFill>
              </a:rPr>
              <a:t>delivery</a:t>
            </a:r>
            <a:r>
              <a:rPr lang="en-US" dirty="0" smtClean="0"/>
              <a:t> of messages is guaranteed and arrives at its destination with </a:t>
            </a:r>
            <a:r>
              <a:rPr lang="en-US" dirty="0" smtClean="0">
                <a:solidFill>
                  <a:srgbClr val="FF0000"/>
                </a:solidFill>
              </a:rPr>
              <a:t>integrity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that is, it was received in the same form it was sent</a:t>
            </a:r>
            <a:r>
              <a:rPr lang="en-US" dirty="0" smtClean="0"/>
              <a:t>).</a:t>
            </a:r>
            <a:endParaRPr lang="pt-BR" sz="3200" dirty="0" smtClean="0"/>
          </a:p>
          <a:p>
            <a:pPr lvl="1" algn="just"/>
            <a:endParaRPr lang="pt-BR" dirty="0"/>
          </a:p>
        </p:txBody>
      </p:sp>
    </p:spTree>
  </p:cSld>
  <p:clrMapOvr>
    <a:masterClrMapping/>
  </p:clrMapOvr>
  <p:transition>
    <p:cover dir="l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Service Bus (ESB)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capabilities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Xml-based messaging</a:t>
            </a:r>
            <a:endParaRPr lang="pt-BR" sz="4000" dirty="0" smtClean="0"/>
          </a:p>
          <a:p>
            <a:pPr lvl="1"/>
            <a:r>
              <a:rPr lang="en-US" dirty="0" smtClean="0"/>
              <a:t>Intelligent routing and distribution</a:t>
            </a:r>
            <a:endParaRPr lang="pt-BR" sz="4000" dirty="0" smtClean="0"/>
          </a:p>
          <a:p>
            <a:pPr lvl="1"/>
            <a:r>
              <a:rPr lang="en-US" dirty="0" smtClean="0"/>
              <a:t>Monitoring and administration</a:t>
            </a:r>
            <a:endParaRPr lang="pt-BR" sz="4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Service Bus (ESB)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50000"/>
              </a:spcBef>
              <a:buBlip>
                <a:blip r:embed="rId2"/>
              </a:buBlip>
            </a:pPr>
            <a:r>
              <a:rPr lang="en-US" dirty="0" smtClean="0"/>
              <a:t>Xml-based messaging</a:t>
            </a:r>
            <a:endParaRPr lang="pt-BR" sz="40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Interrogating</a:t>
            </a:r>
            <a:r>
              <a:rPr lang="en-US" dirty="0" smtClean="0"/>
              <a:t> the content of XML messages for any variety of operations, including routing, aggregation, enrichment, and validation.</a:t>
            </a:r>
            <a:endParaRPr lang="pt-BR" sz="9600" dirty="0" smtClean="0"/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4992403" cy="281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Service Bus (ESB)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50000"/>
              </a:spcBef>
              <a:buBlip>
                <a:blip r:embed="rId2"/>
              </a:buBlip>
            </a:pPr>
            <a:r>
              <a:rPr lang="en-US" dirty="0" smtClean="0"/>
              <a:t>Intelligent routing and distribution</a:t>
            </a:r>
          </a:p>
          <a:p>
            <a:pPr lvl="2"/>
            <a:r>
              <a:rPr lang="pt-BR" dirty="0" err="1" smtClean="0"/>
              <a:t>Processing</a:t>
            </a:r>
            <a:r>
              <a:rPr lang="pt-BR" dirty="0" smtClean="0"/>
              <a:t> </a:t>
            </a:r>
            <a:r>
              <a:rPr lang="pt-BR" dirty="0" err="1" smtClean="0"/>
              <a:t>pipeline</a:t>
            </a:r>
            <a:endParaRPr lang="pt-BR" dirty="0" smtClean="0"/>
          </a:p>
          <a:p>
            <a:pPr lvl="2"/>
            <a:r>
              <a:rPr lang="pt-BR" dirty="0" err="1" smtClean="0"/>
              <a:t>Routing</a:t>
            </a:r>
            <a:r>
              <a:rPr lang="pt-BR" dirty="0" smtClean="0"/>
              <a:t> </a:t>
            </a:r>
            <a:r>
              <a:rPr lang="pt-BR" dirty="0" err="1" smtClean="0"/>
              <a:t>slip</a:t>
            </a:r>
            <a:endParaRPr lang="pt-BR" dirty="0" smtClean="0"/>
          </a:p>
          <a:p>
            <a:pPr lvl="2"/>
            <a:r>
              <a:rPr lang="pt-BR" dirty="0" err="1" smtClean="0"/>
              <a:t>Centralized</a:t>
            </a:r>
            <a:r>
              <a:rPr lang="pt-BR" dirty="0" smtClean="0"/>
              <a:t> </a:t>
            </a:r>
            <a:r>
              <a:rPr lang="pt-BR" dirty="0" err="1" smtClean="0"/>
              <a:t>router</a:t>
            </a:r>
            <a:endParaRPr lang="pt-BR" dirty="0" smtClean="0"/>
          </a:p>
          <a:p>
            <a:pPr lvl="2"/>
            <a:r>
              <a:rPr lang="pt-BR" dirty="0" err="1" smtClean="0"/>
              <a:t>Content-based</a:t>
            </a:r>
            <a:r>
              <a:rPr lang="pt-BR" dirty="0" smtClean="0"/>
              <a:t> </a:t>
            </a:r>
            <a:r>
              <a:rPr lang="pt-BR" dirty="0" err="1" smtClean="0"/>
              <a:t>routing</a:t>
            </a:r>
            <a:endParaRPr lang="pt-BR" dirty="0" smtClean="0"/>
          </a:p>
          <a:p>
            <a:pPr lvl="2"/>
            <a:r>
              <a:rPr lang="pt-BR" dirty="0" err="1" smtClean="0"/>
              <a:t>Component</a:t>
            </a:r>
            <a:r>
              <a:rPr lang="pt-BR" dirty="0" smtClean="0"/>
              <a:t> </a:t>
            </a:r>
            <a:r>
              <a:rPr lang="pt-BR" dirty="0" err="1" smtClean="0"/>
              <a:t>based</a:t>
            </a:r>
            <a:r>
              <a:rPr lang="pt-BR" dirty="0" smtClean="0"/>
              <a:t> </a:t>
            </a:r>
            <a:r>
              <a:rPr lang="pt-BR" dirty="0" err="1" smtClean="0"/>
              <a:t>routing</a:t>
            </a:r>
            <a:endParaRPr lang="pt-BR" dirty="0" smtClean="0"/>
          </a:p>
          <a:p>
            <a:pPr lvl="3"/>
            <a:endParaRPr lang="en-US" dirty="0" smtClean="0"/>
          </a:p>
          <a:p>
            <a:pPr marL="2114550" lvl="5" indent="-342900">
              <a:buNone/>
            </a:pPr>
            <a:endParaRPr lang="pt-BR" sz="3200" dirty="0" smtClean="0"/>
          </a:p>
          <a:p>
            <a:endParaRPr lang="pt-BR" dirty="0"/>
          </a:p>
        </p:txBody>
      </p:sp>
    </p:spTree>
  </p:cSld>
  <p:clrMapOvr>
    <a:masterClrMapping/>
  </p:clrMapOvr>
  <p:transition>
    <p:cover dir="l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Service Bus (ESB)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50000"/>
              </a:spcBef>
              <a:buBlip>
                <a:blip r:embed="rId2"/>
              </a:buBlip>
            </a:pPr>
            <a:r>
              <a:rPr lang="en-US" dirty="0" smtClean="0"/>
              <a:t>Monitoring and administration</a:t>
            </a:r>
          </a:p>
          <a:p>
            <a:pPr lvl="2"/>
            <a:r>
              <a:rPr lang="en-US" dirty="0" smtClean="0"/>
              <a:t>Messages received</a:t>
            </a:r>
          </a:p>
          <a:p>
            <a:pPr lvl="2"/>
            <a:r>
              <a:rPr lang="en-US" dirty="0" smtClean="0"/>
              <a:t>Number of faults</a:t>
            </a:r>
          </a:p>
          <a:p>
            <a:pPr lvl="2"/>
            <a:r>
              <a:rPr lang="en-US" dirty="0" smtClean="0"/>
              <a:t>Average processing time</a:t>
            </a:r>
          </a:p>
          <a:p>
            <a:pPr lvl="2"/>
            <a:r>
              <a:rPr lang="en-US" dirty="0" smtClean="0"/>
              <a:t>Number of messages processed per transport</a:t>
            </a:r>
          </a:p>
          <a:p>
            <a:pPr lvl="2"/>
            <a:r>
              <a:rPr lang="en-US" dirty="0" smtClean="0"/>
              <a:t>Queue size</a:t>
            </a:r>
          </a:p>
          <a:p>
            <a:pPr lvl="2"/>
            <a:r>
              <a:rPr lang="en-US" dirty="0" smtClean="0"/>
              <a:t>Messages processed per endpoint or proxy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cover dir="l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Platform technologies.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52537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Principles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promise is that these services can be quickly </a:t>
            </a:r>
            <a:r>
              <a:rPr lang="en-US" dirty="0" smtClean="0"/>
              <a:t>pieced together </a:t>
            </a:r>
            <a:r>
              <a:rPr lang="en-US" dirty="0"/>
              <a:t>using common patterns to form new applications that are </a:t>
            </a:r>
            <a:r>
              <a:rPr lang="en-US" dirty="0" smtClean="0">
                <a:solidFill>
                  <a:srgbClr val="FF0000"/>
                </a:solidFill>
              </a:rPr>
              <a:t>tightly aligned </a:t>
            </a:r>
            <a:r>
              <a:rPr lang="en-US" dirty="0">
                <a:solidFill>
                  <a:srgbClr val="FF0000"/>
                </a:solidFill>
              </a:rPr>
              <a:t>with the needs of the business</a:t>
            </a:r>
            <a:r>
              <a:rPr lang="en-US" dirty="0"/>
              <a:t>. The upshot</a:t>
            </a:r>
            <a:r>
              <a:rPr lang="en-US" dirty="0" smtClean="0"/>
              <a:t>?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Improved business agility and cost-effective of IT resources and assets.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 Mediation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77454" y="3299210"/>
            <a:ext cx="4852987" cy="6480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 Mediation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Refers to </a:t>
            </a:r>
            <a:r>
              <a:rPr lang="en-US" dirty="0" err="1" smtClean="0"/>
              <a:t>brdging</a:t>
            </a:r>
            <a:r>
              <a:rPr lang="en-US" dirty="0" smtClean="0"/>
              <a:t> between different communications protocols, with the result being a SOAP-based web service that can be redirected to </a:t>
            </a:r>
            <a:r>
              <a:rPr lang="en-US" dirty="0" err="1" smtClean="0"/>
              <a:t>na</a:t>
            </a:r>
            <a:r>
              <a:rPr lang="en-US" dirty="0" smtClean="0"/>
              <a:t> appropriate endpoint.</a:t>
            </a:r>
          </a:p>
          <a:p>
            <a:pPr lvl="1" algn="just"/>
            <a:r>
              <a:rPr lang="en-US" dirty="0" smtClean="0"/>
              <a:t>Example:</a:t>
            </a:r>
          </a:p>
          <a:p>
            <a:pPr lvl="2" algn="just"/>
            <a:r>
              <a:rPr lang="en-US" dirty="0" smtClean="0"/>
              <a:t>REST – SOAP</a:t>
            </a:r>
          </a:p>
          <a:p>
            <a:pPr lvl="2" algn="just"/>
            <a:r>
              <a:rPr lang="en-US" dirty="0" smtClean="0"/>
              <a:t>FTP - SOAP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1600" dirty="0" smtClean="0">
              <a:solidFill>
                <a:srgbClr val="000000"/>
              </a:solidFill>
            </a:endParaRPr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Mediation - Features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Runtime Governance</a:t>
            </a:r>
          </a:p>
          <a:p>
            <a:pPr lvl="2"/>
            <a:r>
              <a:rPr lang="en-US" dirty="0" smtClean="0"/>
              <a:t>Version Rationalization</a:t>
            </a:r>
          </a:p>
          <a:p>
            <a:pPr lvl="2"/>
            <a:r>
              <a:rPr lang="en-US" dirty="0" smtClean="0"/>
              <a:t>Traffic Manager</a:t>
            </a:r>
          </a:p>
          <a:p>
            <a:pPr lvl="2"/>
            <a:r>
              <a:rPr lang="en-US" dirty="0" smtClean="0"/>
              <a:t>Protocol Mediation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10526"/>
            <a:ext cx="5892608" cy="2846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Platform technologies.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52537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Registry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4949515" cy="2399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Registry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vantGarde" charset="0"/>
              </a:rPr>
              <a:t>A client could theoretically, at least, “</a:t>
            </a:r>
            <a:r>
              <a:rPr lang="en-US" dirty="0" smtClean="0">
                <a:solidFill>
                  <a:srgbClr val="FF0000"/>
                </a:solidFill>
                <a:latin typeface="AvantGarde" charset="0"/>
              </a:rPr>
              <a:t>discover” services and bind to them</a:t>
            </a:r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Registry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implementation artifacts that derive from a SOA should be registered within a repository to maximize reuse and provide for management of enterprise assets.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Registry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Assets </a:t>
            </a:r>
          </a:p>
          <a:p>
            <a:pPr lvl="1"/>
            <a:r>
              <a:rPr lang="en-US" dirty="0" smtClean="0"/>
              <a:t>Service components and composites</a:t>
            </a:r>
          </a:p>
          <a:p>
            <a:pPr lvl="1"/>
            <a:r>
              <a:rPr lang="en-US" dirty="0" smtClean="0"/>
              <a:t>Business process / orchestrations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Registry</a:t>
            </a:r>
            <a:endParaRPr lang="pt-BR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232397" cy="302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 Platform technologies.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52537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Principles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Service-Oriented Architecture is an IT strategy that organizes the discrete functions contained in enterprise applications into </a:t>
            </a:r>
            <a:r>
              <a:rPr lang="en-US" dirty="0" smtClean="0">
                <a:solidFill>
                  <a:srgbClr val="7030A0"/>
                </a:solidFill>
              </a:rPr>
              <a:t>interoperable</a:t>
            </a:r>
            <a:r>
              <a:rPr lang="en-US" dirty="0" smtClean="0"/>
              <a:t>, standards-based </a:t>
            </a:r>
            <a:r>
              <a:rPr lang="en-US" dirty="0" smtClean="0">
                <a:solidFill>
                  <a:srgbClr val="FF0000"/>
                </a:solidFill>
              </a:rPr>
              <a:t>services that can be combined and reused quickly to meet business needs. [BEA]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SOA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Service </a:t>
            </a:r>
            <a:r>
              <a:rPr lang="en-US" dirty="0" smtClean="0"/>
              <a:t>interface/contract</a:t>
            </a:r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Services </a:t>
            </a:r>
            <a:r>
              <a:rPr lang="en-US" dirty="0" smtClean="0"/>
              <a:t>must have a well-defined interface or contract. A </a:t>
            </a:r>
            <a:r>
              <a:rPr lang="en-US" dirty="0" smtClean="0">
                <a:solidFill>
                  <a:srgbClr val="FF0000"/>
                </a:solidFill>
              </a:rPr>
              <a:t>contract</a:t>
            </a:r>
            <a:r>
              <a:rPr lang="en-US" dirty="0" smtClean="0"/>
              <a:t> is the complete </a:t>
            </a:r>
            <a:r>
              <a:rPr lang="en-US" dirty="0" smtClean="0">
                <a:solidFill>
                  <a:srgbClr val="FF0000"/>
                </a:solidFill>
              </a:rPr>
              <a:t>specification</a:t>
            </a:r>
            <a:r>
              <a:rPr lang="en-US" dirty="0" smtClean="0"/>
              <a:t> of a service between a </a:t>
            </a:r>
            <a:r>
              <a:rPr lang="en-US" dirty="0" smtClean="0">
                <a:solidFill>
                  <a:srgbClr val="FF0000"/>
                </a:solidFill>
              </a:rPr>
              <a:t>service provider and a specific </a:t>
            </a:r>
            <a:r>
              <a:rPr lang="en-US" dirty="0" smtClean="0">
                <a:solidFill>
                  <a:srgbClr val="FF0000"/>
                </a:solidFill>
              </a:rPr>
              <a:t>consumer.</a:t>
            </a:r>
          </a:p>
          <a:p>
            <a:pPr lvl="1" algn="just"/>
            <a:endParaRPr lang="en-US" dirty="0" smtClean="0">
              <a:solidFill>
                <a:srgbClr val="FF0000"/>
              </a:solidFill>
            </a:endParaRPr>
          </a:p>
          <a:p>
            <a:pPr lvl="1" algn="just"/>
            <a:r>
              <a:rPr lang="en-US" dirty="0" smtClean="0"/>
              <a:t>Ex</a:t>
            </a:r>
            <a:r>
              <a:rPr lang="en-US" dirty="0" smtClean="0"/>
              <a:t>: Service Calc</a:t>
            </a:r>
          </a:p>
          <a:p>
            <a:pPr lvl="1"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 algn="just"/>
            <a:endParaRPr lang="en-US" b="1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SOA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Service transparency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The ability to </a:t>
            </a:r>
            <a:r>
              <a:rPr lang="en-US" dirty="0" smtClean="0">
                <a:solidFill>
                  <a:srgbClr val="FF0000"/>
                </a:solidFill>
              </a:rPr>
              <a:t>call a service without specific </a:t>
            </a:r>
            <a:r>
              <a:rPr lang="en-US" dirty="0" smtClean="0"/>
              <a:t>awareness of its </a:t>
            </a:r>
            <a:r>
              <a:rPr lang="en-US" dirty="0" smtClean="0">
                <a:solidFill>
                  <a:srgbClr val="FF0000"/>
                </a:solidFill>
              </a:rPr>
              <a:t>physical endpoint</a:t>
            </a:r>
            <a:r>
              <a:rPr lang="en-US" dirty="0" smtClean="0"/>
              <a:t> within the network.</a:t>
            </a:r>
          </a:p>
          <a:p>
            <a:pPr algn="just">
              <a:buNone/>
            </a:pPr>
            <a:r>
              <a:rPr lang="en-US" b="1" dirty="0" smtClean="0"/>
              <a:t>	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SOA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Service loose coupling</a:t>
            </a:r>
          </a:p>
          <a:p>
            <a:pPr algn="just">
              <a:buNone/>
            </a:pPr>
            <a:endParaRPr lang="en-US" dirty="0" smtClean="0"/>
          </a:p>
          <a:p>
            <a:pPr lvl="1" algn="just"/>
            <a:r>
              <a:rPr lang="en-US" dirty="0" smtClean="0"/>
              <a:t>The service is sufficiently </a:t>
            </a:r>
            <a:r>
              <a:rPr lang="en-US" dirty="0" smtClean="0">
                <a:solidFill>
                  <a:srgbClr val="FF0000"/>
                </a:solidFill>
              </a:rPr>
              <a:t>self-contained</a:t>
            </a:r>
            <a:r>
              <a:rPr lang="en-US" dirty="0" smtClean="0"/>
              <a:t> so that it could be considered stand alone.</a:t>
            </a:r>
          </a:p>
          <a:p>
            <a:pPr algn="just">
              <a:buNone/>
            </a:pPr>
            <a:r>
              <a:rPr lang="en-US" b="1" dirty="0" smtClean="0"/>
              <a:t>	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F8F8"/>
      </a:accent1>
      <a:accent2>
        <a:srgbClr val="3333CC"/>
      </a:accent2>
      <a:accent3>
        <a:srgbClr val="FFFFFF"/>
      </a:accent3>
      <a:accent4>
        <a:srgbClr val="000000"/>
      </a:accent4>
      <a:accent5>
        <a:srgbClr val="FBFBFB"/>
      </a:accent5>
      <a:accent6>
        <a:srgbClr val="2D2DB9"/>
      </a:accent6>
      <a:hlink>
        <a:srgbClr val="0099FF"/>
      </a:hlink>
      <a:folHlink>
        <a:srgbClr val="008000"/>
      </a:folHlink>
    </a:clrScheme>
    <a:fontScheme name="sd2002">
      <a:majorFont>
        <a:latin typeface="Impact"/>
        <a:ea typeface=""/>
        <a:cs typeface=""/>
      </a:majorFont>
      <a:minorFont>
        <a:latin typeface="AvantGarde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F8F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F8F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d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Cin</Template>
  <TotalTime>914</TotalTime>
  <Words>1112</Words>
  <Application>Microsoft Office PowerPoint</Application>
  <PresentationFormat>Apresentação na tela (4:3)</PresentationFormat>
  <Paragraphs>181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Cin</vt:lpstr>
      <vt:lpstr>SOA Platform technologies</vt:lpstr>
      <vt:lpstr>SOA Platform technologies.</vt:lpstr>
      <vt:lpstr>History and Principles</vt:lpstr>
      <vt:lpstr>History and Principles</vt:lpstr>
      <vt:lpstr>History and Principles</vt:lpstr>
      <vt:lpstr>History and Principles</vt:lpstr>
      <vt:lpstr>Characteristics of SOA</vt:lpstr>
      <vt:lpstr>Characteristics of SOA</vt:lpstr>
      <vt:lpstr>Characteristics of SOA</vt:lpstr>
      <vt:lpstr>Characteristics of SOA</vt:lpstr>
      <vt:lpstr>Characteristics of SOA</vt:lpstr>
      <vt:lpstr>History and Principles</vt:lpstr>
      <vt:lpstr>The promise of web services for delivering SOA</vt:lpstr>
      <vt:lpstr>Another way to offer service</vt:lpstr>
      <vt:lpstr>SOAP x REST</vt:lpstr>
      <vt:lpstr>SOA Platform technologies.</vt:lpstr>
      <vt:lpstr>Assembling components and services</vt:lpstr>
      <vt:lpstr>Assembling components and services</vt:lpstr>
      <vt:lpstr>Assembling components and services</vt:lpstr>
      <vt:lpstr>Assembling components and services</vt:lpstr>
      <vt:lpstr>SOA Platform technologies.</vt:lpstr>
      <vt:lpstr>Business process management (BPM)</vt:lpstr>
      <vt:lpstr>Business process management (BPM)</vt:lpstr>
      <vt:lpstr>Business process management (BPM)</vt:lpstr>
      <vt:lpstr>Business process management</vt:lpstr>
      <vt:lpstr>Business process management</vt:lpstr>
      <vt:lpstr>Business process management</vt:lpstr>
      <vt:lpstr>SOA Platform technologies.</vt:lpstr>
      <vt:lpstr>Enterprise Decision Management</vt:lpstr>
      <vt:lpstr>Enterprise Decision Management</vt:lpstr>
      <vt:lpstr>Rules Based Systems</vt:lpstr>
      <vt:lpstr>Rules Based Systems - Benefits</vt:lpstr>
      <vt:lpstr>Rules Based Systems</vt:lpstr>
      <vt:lpstr>SOA Platform technologies.</vt:lpstr>
      <vt:lpstr>Event stream processing</vt:lpstr>
      <vt:lpstr>Event stream processing</vt:lpstr>
      <vt:lpstr>Event stream processing</vt:lpstr>
      <vt:lpstr>Event stream processing,</vt:lpstr>
      <vt:lpstr>Event stream processing,</vt:lpstr>
      <vt:lpstr>Event stream processing,</vt:lpstr>
      <vt:lpstr>Event stream processing</vt:lpstr>
      <vt:lpstr>SOA Platform technologies.</vt:lpstr>
      <vt:lpstr>Enterprise Service Bus (ESB)</vt:lpstr>
      <vt:lpstr>Enterprise Service Bus (ESB)</vt:lpstr>
      <vt:lpstr>Enterprise Service Bus (ESB)</vt:lpstr>
      <vt:lpstr>Enterprise Service Bus (ESB)</vt:lpstr>
      <vt:lpstr>Enterprise Service Bus (ESB)</vt:lpstr>
      <vt:lpstr>Enterprise Service Bus (ESB)</vt:lpstr>
      <vt:lpstr>SOA Platform technologies.</vt:lpstr>
      <vt:lpstr>Web Services Mediation</vt:lpstr>
      <vt:lpstr>Web Services Mediation</vt:lpstr>
      <vt:lpstr>Web Service Mediation - Features </vt:lpstr>
      <vt:lpstr>SOA Platform technologies.</vt:lpstr>
      <vt:lpstr>Registry</vt:lpstr>
      <vt:lpstr>Registry</vt:lpstr>
      <vt:lpstr>Registry</vt:lpstr>
      <vt:lpstr>Registry</vt:lpstr>
      <vt:lpstr>Registry</vt:lpstr>
      <vt:lpstr>SOA Platform technologies.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Danilo</dc:creator>
  <cp:lastModifiedBy>Danilo</cp:lastModifiedBy>
  <cp:revision>80</cp:revision>
  <dcterms:created xsi:type="dcterms:W3CDTF">2010-11-25T20:25:40Z</dcterms:created>
  <dcterms:modified xsi:type="dcterms:W3CDTF">2010-12-02T01:24:08Z</dcterms:modified>
</cp:coreProperties>
</file>