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sldIdLst>
    <p:sldId id="256" r:id="rId2"/>
    <p:sldId id="259" r:id="rId3"/>
    <p:sldId id="257" r:id="rId4"/>
    <p:sldId id="258" r:id="rId5"/>
    <p:sldId id="269" r:id="rId6"/>
    <p:sldId id="260" r:id="rId7"/>
    <p:sldId id="270" r:id="rId8"/>
    <p:sldId id="278" r:id="rId9"/>
    <p:sldId id="279" r:id="rId10"/>
    <p:sldId id="280" r:id="rId11"/>
    <p:sldId id="281" r:id="rId12"/>
    <p:sldId id="284" r:id="rId13"/>
    <p:sldId id="271" r:id="rId14"/>
    <p:sldId id="274" r:id="rId15"/>
    <p:sldId id="273" r:id="rId16"/>
    <p:sldId id="283" r:id="rId17"/>
    <p:sldId id="262" r:id="rId18"/>
    <p:sldId id="276" r:id="rId19"/>
    <p:sldId id="277" r:id="rId20"/>
    <p:sldId id="282" r:id="rId21"/>
    <p:sldId id="285" r:id="rId22"/>
    <p:sldId id="286" r:id="rId23"/>
    <p:sldId id="26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500" autoAdjust="0"/>
  </p:normalViewPr>
  <p:slideViewPr>
    <p:cSldViewPr>
      <p:cViewPr>
        <p:scale>
          <a:sx n="60" d="100"/>
          <a:sy n="60" d="100"/>
        </p:scale>
        <p:origin x="-135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2616E-E69E-4D24-9572-C4384D42B0D9}" type="datetimeFigureOut">
              <a:rPr lang="pt-BR" smtClean="0"/>
              <a:pPr/>
              <a:t>16/03/2012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595EE-8D0C-41E3-A7F4-51DDF8CD2D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sz="quarter" idx="1"/>
          </p:nvPr>
        </p:nvSpPr>
        <p:spPr>
          <a:xfrm>
            <a:off x="611188" y="2133600"/>
            <a:ext cx="7848600" cy="3192463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algn="ctr" eaLnBrk="1" hangingPunct="1">
              <a:defRPr/>
            </a:pPr>
            <a:endParaRPr lang="en-US" sz="1600" dirty="0" smtClean="0">
              <a:effectLst/>
            </a:endParaRPr>
          </a:p>
          <a:p>
            <a:pPr eaLnBrk="1" hangingPunct="1">
              <a:defRPr/>
            </a:pPr>
            <a:endParaRPr lang="en-US" sz="1600" dirty="0" smtClean="0">
              <a:effectLst/>
            </a:endParaRPr>
          </a:p>
          <a:p>
            <a:pPr eaLnBrk="1" hangingPunct="1">
              <a:defRPr/>
            </a:pPr>
            <a:endParaRPr lang="en-US" sz="1600" dirty="0" smtClean="0">
              <a:effectLst/>
            </a:endParaRPr>
          </a:p>
          <a:p>
            <a:pPr eaLnBrk="1" hangingPunct="1">
              <a:defRPr/>
            </a:pPr>
            <a:endParaRPr lang="en-US" sz="1600" dirty="0" smtClean="0">
              <a:effectLst/>
            </a:endParaRPr>
          </a:p>
          <a:p>
            <a:pPr eaLnBrk="1" hangingPunct="1">
              <a:defRPr/>
            </a:pPr>
            <a:endParaRPr lang="en-US" sz="1600" dirty="0" smtClean="0">
              <a:effectLst/>
            </a:endParaRPr>
          </a:p>
          <a:p>
            <a:pPr eaLnBrk="1" hangingPunct="1">
              <a:defRPr/>
            </a:pPr>
            <a:endParaRPr lang="en-US" sz="1600" dirty="0" smtClean="0">
              <a:effectLst/>
            </a:endParaRPr>
          </a:p>
          <a:p>
            <a:pPr eaLnBrk="1" hangingPunct="1">
              <a:defRPr/>
            </a:pPr>
            <a:endParaRPr lang="en-US" sz="1600" dirty="0" smtClean="0">
              <a:effectLst/>
            </a:endParaRPr>
          </a:p>
          <a:p>
            <a:pPr eaLnBrk="1" hangingPunct="1">
              <a:defRPr/>
            </a:pPr>
            <a:r>
              <a:rPr lang="en-US" sz="1600" dirty="0" err="1" smtClean="0">
                <a:effectLst/>
              </a:rPr>
              <a:t>Débora</a:t>
            </a:r>
            <a:r>
              <a:rPr lang="en-US" sz="1600" dirty="0" smtClean="0">
                <a:effectLst/>
              </a:rPr>
              <a:t> Stefani Lima de Souza </a:t>
            </a:r>
          </a:p>
          <a:p>
            <a:pPr eaLnBrk="1" hangingPunct="1">
              <a:defRPr/>
            </a:pPr>
            <a:r>
              <a:rPr lang="en-US" sz="1600" dirty="0" smtClean="0">
                <a:effectLst/>
              </a:rPr>
              <a:t>dsls@cin.ufpe.br</a:t>
            </a:r>
          </a:p>
          <a:p>
            <a:pPr eaLnBrk="1" hangingPunct="1">
              <a:defRPr/>
            </a:pPr>
            <a:endParaRPr lang="en-US" sz="1600" dirty="0" smtClean="0">
              <a:effectLst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ctrTitle" sz="quarter"/>
          </p:nvPr>
        </p:nvSpPr>
        <p:spPr>
          <a:xfrm>
            <a:off x="609600" y="2060848"/>
            <a:ext cx="7772400" cy="17367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pt-BR" dirty="0" smtClean="0"/>
              <a:t>Um </a:t>
            </a:r>
            <a:r>
              <a:rPr lang="pt-BR" i="1" dirty="0" smtClean="0"/>
              <a:t>framework</a:t>
            </a:r>
            <a:r>
              <a:rPr lang="pt-BR" dirty="0" smtClean="0"/>
              <a:t> para Auxiliar o Desenvolvimento de Novas Ferramentas de Geração de Carga de Trabalho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Segunda_tela_gerad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1331" y="188640"/>
            <a:ext cx="5220949" cy="613596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0573"/>
            <a:ext cx="4959821" cy="621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76672"/>
            <a:ext cx="480402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396" y="1268760"/>
            <a:ext cx="7717036" cy="4271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699792" y="5949280"/>
            <a:ext cx="42210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000000"/>
                </a:solidFill>
              </a:rPr>
              <a:t>Parte do relatório exportado pelo </a:t>
            </a:r>
            <a:r>
              <a:rPr lang="pt-BR" sz="1600" dirty="0" err="1" smtClean="0">
                <a:solidFill>
                  <a:srgbClr val="000000"/>
                </a:solidFill>
              </a:rPr>
              <a:t>WGsisETF</a:t>
            </a:r>
            <a:endParaRPr lang="pt-BR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200" dirty="0" smtClean="0"/>
              <a:t>Elaborou-se dois cenários para testes em sistemas TEF;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1º Cenário</a:t>
            </a:r>
          </a:p>
          <a:p>
            <a:pPr lvl="1" algn="just"/>
            <a:r>
              <a:rPr lang="pt-BR" sz="2000" dirty="0" smtClean="0"/>
              <a:t>Utilização dos geradores de carga Stress e </a:t>
            </a:r>
            <a:r>
              <a:rPr lang="pt-BR" sz="2000" dirty="0" err="1" smtClean="0"/>
              <a:t>WGSisETF</a:t>
            </a:r>
            <a:r>
              <a:rPr lang="pt-BR" sz="2000" dirty="0" smtClean="0"/>
              <a:t> com fazendo uso de 3 PDV cada, com duração de oito horas;</a:t>
            </a:r>
          </a:p>
          <a:p>
            <a:pPr lvl="1" algn="just"/>
            <a:endParaRPr lang="pt-BR" dirty="0" smtClean="0"/>
          </a:p>
          <a:p>
            <a:pPr algn="just"/>
            <a:r>
              <a:rPr lang="pt-BR" sz="2200" dirty="0" smtClean="0"/>
              <a:t>2ª Cenário</a:t>
            </a:r>
          </a:p>
          <a:p>
            <a:pPr lvl="1" algn="just"/>
            <a:r>
              <a:rPr lang="pt-BR" sz="2000" dirty="0" smtClean="0"/>
              <a:t>Utilização apenas da ferramenta </a:t>
            </a:r>
            <a:r>
              <a:rPr lang="pt-BR" sz="2000" dirty="0" err="1" smtClean="0"/>
              <a:t>WGSisETF</a:t>
            </a:r>
            <a:r>
              <a:rPr lang="pt-BR" sz="2000" dirty="0" smtClean="0"/>
              <a:t> com cinco PDV e utilizando-se de dados de 2011 da Associação Brasileira das Empresas de Cartões de Crédito e Serviços (ABECS), com duração de cinco horas;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 – Ambiente de Teste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Sistema TEF foi instalado em uma máquina com as seguintes configurações:</a:t>
            </a:r>
          </a:p>
          <a:p>
            <a:pPr lvl="1"/>
            <a:r>
              <a:rPr lang="pt-BR" dirty="0" smtClean="0"/>
              <a:t>Windows Server 2003 Enterprise </a:t>
            </a:r>
            <a:r>
              <a:rPr lang="pt-BR" dirty="0" err="1" smtClean="0"/>
              <a:t>Edition</a:t>
            </a:r>
            <a:r>
              <a:rPr lang="pt-BR" dirty="0" smtClean="0"/>
              <a:t>;</a:t>
            </a:r>
          </a:p>
          <a:p>
            <a:pPr lvl="1" algn="just"/>
            <a:r>
              <a:rPr lang="pt-BR" dirty="0" smtClean="0"/>
              <a:t>Processador Intel Core i5 650 3.20GHz;</a:t>
            </a:r>
          </a:p>
          <a:p>
            <a:pPr lvl="1" algn="just"/>
            <a:r>
              <a:rPr lang="pt-BR" dirty="0" smtClean="0"/>
              <a:t>RAM de 4GB DDR3;</a:t>
            </a:r>
          </a:p>
          <a:p>
            <a:pPr lvl="1" algn="just"/>
            <a:r>
              <a:rPr lang="pt-BR" dirty="0" smtClean="0"/>
              <a:t>HD de 1TB </a:t>
            </a:r>
            <a:r>
              <a:rPr lang="pt-BR" dirty="0" err="1" smtClean="0"/>
              <a:t>Sata</a:t>
            </a:r>
            <a:r>
              <a:rPr lang="pt-BR" dirty="0" smtClean="0"/>
              <a:t> II;</a:t>
            </a:r>
          </a:p>
          <a:p>
            <a:pPr lvl="1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Cenário 1 – Descrição do experimento:</a:t>
            </a:r>
          </a:p>
          <a:p>
            <a:pPr lvl="1" algn="just"/>
            <a:r>
              <a:rPr lang="pt-BR" dirty="0" smtClean="0"/>
              <a:t>Uso de ambos os geradores de carga por um período de oito horas com, aproximadamente 1 transação por segundo.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Gerador Stress</a:t>
            </a:r>
          </a:p>
          <a:p>
            <a:pPr lvl="2" algn="just"/>
            <a:r>
              <a:rPr lang="pt-BR" dirty="0" smtClean="0"/>
              <a:t>Uso do gerador de carga com a </a:t>
            </a:r>
            <a:r>
              <a:rPr lang="pt-BR" dirty="0" err="1" smtClean="0"/>
              <a:t>frequencia</a:t>
            </a:r>
            <a:r>
              <a:rPr lang="pt-BR" dirty="0" smtClean="0"/>
              <a:t> de 60 transações por minuto.</a:t>
            </a:r>
          </a:p>
          <a:p>
            <a:pPr lvl="2" algn="just"/>
            <a:endParaRPr lang="pt-BR" dirty="0" smtClean="0"/>
          </a:p>
          <a:p>
            <a:pPr lvl="1" algn="just"/>
            <a:r>
              <a:rPr lang="pt-BR" dirty="0" smtClean="0"/>
              <a:t>Gerador </a:t>
            </a:r>
            <a:r>
              <a:rPr lang="pt-BR" dirty="0" err="1" smtClean="0"/>
              <a:t>WGSisETF</a:t>
            </a:r>
            <a:endParaRPr lang="pt-BR" dirty="0" smtClean="0"/>
          </a:p>
          <a:p>
            <a:pPr lvl="2" algn="just"/>
            <a:r>
              <a:rPr lang="pt-BR" dirty="0" smtClean="0"/>
              <a:t>Uso da distribuição de probabilidade exponencial com taxa de aproximadamente 1 segundo;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Objetivo dos experimentos – Cenário 1:</a:t>
            </a:r>
          </a:p>
          <a:p>
            <a:pPr lvl="1" algn="just"/>
            <a:r>
              <a:rPr lang="pt-BR" dirty="0" smtClean="0"/>
              <a:t>Verificar se é possível atingir resultados semelhantes ao obtidos com o gerador Stress.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  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4347" y="1395041"/>
            <a:ext cx="7320061" cy="441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881940" y="5949280"/>
            <a:ext cx="3653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000000"/>
                </a:solidFill>
              </a:rPr>
              <a:t>Gerador de carga Stress, uso de CPU</a:t>
            </a:r>
            <a:endParaRPr lang="pt-BR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8984" y="1470025"/>
            <a:ext cx="7345424" cy="4425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2672108" y="5949280"/>
            <a:ext cx="40732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000000"/>
                </a:solidFill>
              </a:rPr>
              <a:t>Gerador de carga </a:t>
            </a:r>
            <a:r>
              <a:rPr lang="pt-BR" sz="1600" dirty="0" err="1" smtClean="0">
                <a:solidFill>
                  <a:srgbClr val="000000"/>
                </a:solidFill>
              </a:rPr>
              <a:t>WGSisETF</a:t>
            </a:r>
            <a:r>
              <a:rPr lang="pt-BR" sz="1600" dirty="0" smtClean="0">
                <a:solidFill>
                  <a:srgbClr val="000000"/>
                </a:solidFill>
              </a:rPr>
              <a:t>, uso de CPU</a:t>
            </a:r>
            <a:endParaRPr lang="pt-BR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915868" y="2644120"/>
          <a:ext cx="768858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1658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PDV1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PDV2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PDV3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Cartão de</a:t>
                      </a:r>
                      <a:r>
                        <a:rPr lang="pt-BR" baseline="0" dirty="0" smtClean="0"/>
                        <a:t> crédito a vista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12103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12054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12188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Cartão</a:t>
                      </a:r>
                      <a:r>
                        <a:rPr lang="pt-BR" baseline="0" dirty="0" smtClean="0"/>
                        <a:t> de Crédito parcelado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6600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6700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6766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Cartão de</a:t>
                      </a:r>
                      <a:r>
                        <a:rPr lang="pt-BR" baseline="0" dirty="0" smtClean="0"/>
                        <a:t> débito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9439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9400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9499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 de transações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28142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28154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28453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Número</a:t>
                      </a:r>
                      <a:r>
                        <a:rPr lang="pt-BR" baseline="0" dirty="0" smtClean="0"/>
                        <a:t> total de transações</a:t>
                      </a:r>
                      <a:endParaRPr lang="pt-B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84749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636958" y="5373216"/>
            <a:ext cx="21435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000000"/>
                </a:solidFill>
              </a:rPr>
              <a:t>Dados do </a:t>
            </a:r>
            <a:r>
              <a:rPr lang="pt-BR" sz="1600" dirty="0" err="1" smtClean="0">
                <a:solidFill>
                  <a:srgbClr val="000000"/>
                </a:solidFill>
              </a:rPr>
              <a:t>WGSisETF</a:t>
            </a:r>
            <a:endParaRPr lang="pt-BR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 smtClean="0"/>
          </a:p>
          <a:p>
            <a:r>
              <a:rPr lang="pt-BR" dirty="0" smtClean="0"/>
              <a:t>Objetivo</a:t>
            </a:r>
          </a:p>
          <a:p>
            <a:r>
              <a:rPr lang="pt-BR" dirty="0" smtClean="0"/>
              <a:t>Justificativa</a:t>
            </a:r>
          </a:p>
          <a:p>
            <a:r>
              <a:rPr lang="pt-BR" dirty="0" smtClean="0"/>
              <a:t>Status</a:t>
            </a:r>
          </a:p>
          <a:p>
            <a:r>
              <a:rPr lang="pt-BR" dirty="0" smtClean="0"/>
              <a:t>Resultados alcançados</a:t>
            </a:r>
          </a:p>
          <a:p>
            <a:r>
              <a:rPr lang="pt-BR" dirty="0" smtClean="0"/>
              <a:t>Próximos passos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Cenário 2 – Descrição do experimento:</a:t>
            </a:r>
          </a:p>
          <a:p>
            <a:pPr lvl="1"/>
            <a:r>
              <a:rPr lang="pt-BR" dirty="0" smtClean="0"/>
              <a:t>Uso de dados do ano de 2011 da </a:t>
            </a:r>
            <a:r>
              <a:rPr lang="pt-BR" sz="2400" dirty="0" smtClean="0"/>
              <a:t>ABECS;</a:t>
            </a:r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pPr lvl="1"/>
            <a:r>
              <a:rPr lang="pt-BR" sz="2400" dirty="0" smtClean="0"/>
              <a:t>Experimento com cinco horas de duração</a:t>
            </a:r>
          </a:p>
          <a:p>
            <a:pPr lvl="1"/>
            <a:endParaRPr lang="pt-BR" sz="2400" dirty="0" smtClean="0"/>
          </a:p>
          <a:p>
            <a:pPr algn="just"/>
            <a:r>
              <a:rPr lang="pt-BR" dirty="0" smtClean="0"/>
              <a:t>Objetivo dos experimentos – Cenário 2:</a:t>
            </a:r>
          </a:p>
          <a:p>
            <a:pPr lvl="1" algn="just"/>
            <a:r>
              <a:rPr lang="pt-BR" dirty="0" smtClean="0"/>
              <a:t>Verificar  o comportamento do sistema TEF, dado um grande número de solicitações.</a:t>
            </a:r>
          </a:p>
          <a:p>
            <a:endParaRPr lang="pt-BR" sz="2600" dirty="0" smtClean="0"/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24000" y="2903344"/>
          <a:ext cx="5640288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/>
                <a:gridCol w="2189480"/>
                <a:gridCol w="14188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Crédito a vista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Crédito parcelado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Débito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42,86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23,47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33,67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8886" y="1467049"/>
            <a:ext cx="6961506" cy="419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2672111" y="5826750"/>
            <a:ext cx="40732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000000"/>
                </a:solidFill>
              </a:rPr>
              <a:t>Gerador de carga </a:t>
            </a:r>
            <a:r>
              <a:rPr lang="pt-BR" sz="1600" dirty="0" err="1" smtClean="0">
                <a:solidFill>
                  <a:srgbClr val="000000"/>
                </a:solidFill>
              </a:rPr>
              <a:t>WGSisETF</a:t>
            </a:r>
            <a:r>
              <a:rPr lang="pt-BR" sz="1600" dirty="0" smtClean="0">
                <a:solidFill>
                  <a:srgbClr val="000000"/>
                </a:solidFill>
              </a:rPr>
              <a:t>, uso de CPU</a:t>
            </a:r>
          </a:p>
          <a:p>
            <a:pPr algn="ctr"/>
            <a:endParaRPr lang="pt-BR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Alcançados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636958" y="5610726"/>
            <a:ext cx="21435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000000"/>
                </a:solidFill>
              </a:rPr>
              <a:t>Dados do </a:t>
            </a:r>
            <a:r>
              <a:rPr lang="pt-BR" sz="1600" dirty="0" err="1" smtClean="0">
                <a:solidFill>
                  <a:srgbClr val="000000"/>
                </a:solidFill>
              </a:rPr>
              <a:t>WGSisETF</a:t>
            </a:r>
            <a:endParaRPr lang="pt-BR" sz="1600" dirty="0">
              <a:solidFill>
                <a:srgbClr val="0000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915868" y="2204864"/>
          <a:ext cx="7688582" cy="3032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31817"/>
                <a:gridCol w="1091353"/>
                <a:gridCol w="1091353"/>
                <a:gridCol w="1091353"/>
                <a:gridCol w="1091353"/>
                <a:gridCol w="109135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PDV1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PDV2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PDV3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PDV4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PDV5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Cartão de</a:t>
                      </a:r>
                      <a:r>
                        <a:rPr lang="pt-BR" baseline="0" dirty="0" smtClean="0"/>
                        <a:t> crédito a vista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227613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227048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227243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228016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227424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Cartão</a:t>
                      </a:r>
                      <a:r>
                        <a:rPr lang="pt-BR" baseline="0" dirty="0" smtClean="0"/>
                        <a:t> de Crédito parcelado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124920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125029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124921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124980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125218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Cartão de</a:t>
                      </a:r>
                      <a:r>
                        <a:rPr lang="pt-BR" baseline="0" dirty="0" smtClean="0"/>
                        <a:t> débito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179949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178833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179427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179213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179556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 de transações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532796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531228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531970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532587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532537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Número</a:t>
                      </a:r>
                      <a:r>
                        <a:rPr lang="pt-BR" baseline="0" dirty="0" smtClean="0"/>
                        <a:t> total de transações</a:t>
                      </a:r>
                      <a:endParaRPr lang="pt-BR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2661118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Próximos Passos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Prosseguir com a aplicação do </a:t>
            </a:r>
            <a:r>
              <a:rPr lang="pt-BR" i="1" dirty="0" smtClean="0"/>
              <a:t>framework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dirty="0" smtClean="0"/>
              <a:t>Desenvolver outros geradores de carga.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cada dia, novos sistemas de informação estão sendo desenvolvidos para suprir as mais variadas necessidades de nosso </a:t>
            </a:r>
            <a:r>
              <a:rPr lang="pt-BR" dirty="0" smtClean="0"/>
              <a:t>cotidiano;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Para </a:t>
            </a:r>
            <a:r>
              <a:rPr lang="pt-BR" dirty="0" smtClean="0"/>
              <a:t>que </a:t>
            </a:r>
            <a:r>
              <a:rPr lang="pt-BR" dirty="0" smtClean="0"/>
              <a:t>os </a:t>
            </a:r>
            <a:r>
              <a:rPr lang="pt-BR" dirty="0" smtClean="0"/>
              <a:t>sistemas atendam níveis desejados de confiabilidade e disponibilidade se faz necessários estudos para garantir a qualidade do serviço </a:t>
            </a:r>
            <a:r>
              <a:rPr lang="pt-BR" dirty="0" smtClean="0"/>
              <a:t>prestado;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Ferramentas geradoras de carga de trabalho auxiliam em estudos de avaliação de desempenho do sistema.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desenvolvimento de um </a:t>
            </a:r>
            <a:r>
              <a:rPr lang="pt-BR" i="1" dirty="0" smtClean="0"/>
              <a:t>framework</a:t>
            </a:r>
            <a:r>
              <a:rPr lang="pt-BR" dirty="0" smtClean="0"/>
              <a:t> que englobe alguns dos métodos mais </a:t>
            </a:r>
            <a:r>
              <a:rPr lang="pt-BR" dirty="0" err="1" smtClean="0"/>
              <a:t>frequentemente</a:t>
            </a:r>
            <a:r>
              <a:rPr lang="pt-BR" dirty="0" smtClean="0"/>
              <a:t> encontrados em geradores de carga de trabalho, já em produção.</a:t>
            </a:r>
          </a:p>
          <a:p>
            <a:pPr algn="just"/>
            <a:endParaRPr lang="pt-BR" dirty="0" smtClean="0"/>
          </a:p>
          <a:p>
            <a:pPr algn="just">
              <a:buNone/>
            </a:pPr>
            <a:r>
              <a:rPr lang="pt-B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desenvolvimento de um </a:t>
            </a:r>
            <a:r>
              <a:rPr lang="pt-BR" i="1" dirty="0" smtClean="0"/>
              <a:t>framework</a:t>
            </a:r>
            <a:r>
              <a:rPr lang="pt-BR" dirty="0" smtClean="0"/>
              <a:t>, que possa englobar métodos comuns utilizados em geradores de carga de trabalho já em produção. Promovendo o reuso de software onde códigos possam ser utilizados </a:t>
            </a:r>
            <a:r>
              <a:rPr lang="pt-BR" dirty="0" smtClean="0"/>
              <a:t>em </a:t>
            </a:r>
            <a:r>
              <a:rPr lang="pt-BR" dirty="0" smtClean="0"/>
              <a:t>outros projetos de criação de novos geradores de carga, evitando assim o retrabalho de codificação, promovendo economia de tempo e custos, aumentando a flexibilidade e confiabilidade dos novos geradores.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Status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</a:t>
            </a:r>
            <a:r>
              <a:rPr lang="pt-BR" i="1" dirty="0" smtClean="0"/>
              <a:t>framework</a:t>
            </a:r>
            <a:r>
              <a:rPr lang="pt-BR" dirty="0" smtClean="0"/>
              <a:t> proposto esta sendo desenvolvido em versões;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primeira versão do </a:t>
            </a:r>
            <a:r>
              <a:rPr lang="pt-BR" i="1" dirty="0" smtClean="0"/>
              <a:t>framework</a:t>
            </a:r>
            <a:r>
              <a:rPr lang="pt-BR" dirty="0" smtClean="0"/>
              <a:t> já possui alguns métodos tais como:</a:t>
            </a:r>
          </a:p>
          <a:p>
            <a:pPr lvl="1" algn="just"/>
            <a:r>
              <a:rPr lang="pt-BR" dirty="0" smtClean="0"/>
              <a:t>Geração de números aleatórios;</a:t>
            </a:r>
          </a:p>
          <a:p>
            <a:pPr lvl="1" algn="just"/>
            <a:r>
              <a:rPr lang="pt-BR" dirty="0" err="1" smtClean="0"/>
              <a:t>Socket</a:t>
            </a:r>
            <a:r>
              <a:rPr lang="pt-BR" dirty="0" smtClean="0"/>
              <a:t>; </a:t>
            </a:r>
          </a:p>
          <a:p>
            <a:pPr lvl="1" algn="just"/>
            <a:r>
              <a:rPr lang="pt-BR" dirty="0" smtClean="0"/>
              <a:t>Uso de threads</a:t>
            </a:r>
          </a:p>
          <a:p>
            <a:pPr lvl="1" algn="just"/>
            <a:endParaRPr lang="pt-BR" dirty="0" smtClean="0"/>
          </a:p>
          <a:p>
            <a:pPr algn="just"/>
            <a:endParaRPr lang="pt-BR" dirty="0" smtClean="0"/>
          </a:p>
          <a:p>
            <a:pPr lvl="1"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Status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primeira versão do </a:t>
            </a:r>
            <a:r>
              <a:rPr lang="pt-BR" i="1" dirty="0" smtClean="0"/>
              <a:t>framework</a:t>
            </a:r>
            <a:r>
              <a:rPr lang="pt-BR" dirty="0" smtClean="0"/>
              <a:t> foi utilizado para o desenvolvimento do gerador de carga denominado </a:t>
            </a:r>
            <a:r>
              <a:rPr lang="pt-BR" dirty="0" err="1" smtClean="0"/>
              <a:t>WGSisETF</a:t>
            </a:r>
            <a:r>
              <a:rPr lang="pt-BR" dirty="0" smtClean="0"/>
              <a:t>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err="1" smtClean="0"/>
              <a:t>WGSisETF</a:t>
            </a:r>
            <a:r>
              <a:rPr lang="pt-BR" dirty="0" smtClean="0"/>
              <a:t> já se encontra em fase de conclusão, atualmente possui funcionalidades como:</a:t>
            </a:r>
          </a:p>
          <a:p>
            <a:pPr lvl="1" algn="just"/>
            <a:r>
              <a:rPr lang="pt-BR" dirty="0" smtClean="0"/>
              <a:t>Transações de crédito e débito, tanto a vista como parcelado;</a:t>
            </a:r>
          </a:p>
          <a:p>
            <a:pPr lvl="1" algn="just"/>
            <a:r>
              <a:rPr lang="pt-BR" dirty="0" smtClean="0"/>
              <a:t>Direcionamento da carga através do uso de distribuições de probabilidades e determinação de percentual para cada tipo de transação;</a:t>
            </a:r>
          </a:p>
          <a:p>
            <a:pPr lvl="1" algn="just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Status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pt-BR" dirty="0" smtClean="0"/>
              <a:t>Escolha do número de PDV (Pontos de Venda) a serem acionados;</a:t>
            </a:r>
          </a:p>
          <a:p>
            <a:pPr lvl="1" algn="just"/>
            <a:r>
              <a:rPr lang="pt-BR" dirty="0" smtClean="0"/>
              <a:t>O usuário pode determinar o tempo de funcionamento da ferramenta.</a:t>
            </a:r>
          </a:p>
          <a:p>
            <a:pPr lvl="1" algn="just"/>
            <a:endParaRPr lang="pt-BR" dirty="0" smtClean="0"/>
          </a:p>
          <a:p>
            <a:pPr algn="just"/>
            <a:r>
              <a:rPr lang="pt-BR" dirty="0" smtClean="0"/>
              <a:t>Evolução do </a:t>
            </a:r>
            <a:r>
              <a:rPr lang="pt-BR" i="1" dirty="0" smtClean="0"/>
              <a:t>framework</a:t>
            </a:r>
            <a:r>
              <a:rPr lang="pt-BR" dirty="0" smtClean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primeira_tela_gerad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88640"/>
            <a:ext cx="5408736" cy="61359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Planejamento de Capacidade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Planejamento de Capacidade</Template>
  <TotalTime>2037</TotalTime>
  <Words>689</Words>
  <Application>Microsoft Office PowerPoint</Application>
  <PresentationFormat>Apresentação na tela (4:3)</PresentationFormat>
  <Paragraphs>163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Modelo para Planejamento de Capacidade</vt:lpstr>
      <vt:lpstr> Um framework para Auxiliar o Desenvolvimento de Novas Ferramentas de Geração de Carga de Trabalho </vt:lpstr>
      <vt:lpstr>Roteiro</vt:lpstr>
      <vt:lpstr>Introdução</vt:lpstr>
      <vt:lpstr>Objetivo</vt:lpstr>
      <vt:lpstr>Justificativa</vt:lpstr>
      <vt:lpstr>Status</vt:lpstr>
      <vt:lpstr>Status</vt:lpstr>
      <vt:lpstr>Status</vt:lpstr>
      <vt:lpstr>Slide 9</vt:lpstr>
      <vt:lpstr>Slide 10</vt:lpstr>
      <vt:lpstr>Slide 11</vt:lpstr>
      <vt:lpstr>Slide 12</vt:lpstr>
      <vt:lpstr>Resultados Alcançados</vt:lpstr>
      <vt:lpstr>Resultados Alcançados – Ambiente de Teste</vt:lpstr>
      <vt:lpstr>Resultados Alcançados</vt:lpstr>
      <vt:lpstr>Resultados Alcançados</vt:lpstr>
      <vt:lpstr>Resultados Alcançados  </vt:lpstr>
      <vt:lpstr>Resultados Alcançados</vt:lpstr>
      <vt:lpstr>Resultados Alcançados</vt:lpstr>
      <vt:lpstr>Resultados Alcançados</vt:lpstr>
      <vt:lpstr>Resultados Alcançados</vt:lpstr>
      <vt:lpstr>Resultados Alcançados</vt:lpstr>
      <vt:lpstr>Próximos Passos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Carlos</dc:creator>
  <cp:lastModifiedBy>Dai</cp:lastModifiedBy>
  <cp:revision>308</cp:revision>
  <dcterms:created xsi:type="dcterms:W3CDTF">2011-02-20T17:44:29Z</dcterms:created>
  <dcterms:modified xsi:type="dcterms:W3CDTF">2012-03-16T12:25:59Z</dcterms:modified>
</cp:coreProperties>
</file>