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74" r:id="rId4"/>
    <p:sldId id="257" r:id="rId5"/>
    <p:sldId id="276" r:id="rId6"/>
    <p:sldId id="275" r:id="rId7"/>
    <p:sldId id="277" r:id="rId8"/>
    <p:sldId id="278" r:id="rId9"/>
    <p:sldId id="279" r:id="rId10"/>
    <p:sldId id="258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906000" cy="6858000" type="A4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FFFF"/>
    <a:srgbClr val="CCECFF"/>
    <a:srgbClr val="3366CC"/>
    <a:srgbClr val="0066FF"/>
    <a:srgbClr val="0099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6" autoAdjust="0"/>
    <p:restoredTop sz="89831" autoAdjust="0"/>
  </p:normalViewPr>
  <p:slideViewPr>
    <p:cSldViewPr>
      <p:cViewPr>
        <p:scale>
          <a:sx n="70" d="100"/>
          <a:sy n="70" d="100"/>
        </p:scale>
        <p:origin x="-1326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40" y="-11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CEEC51-FFCE-41F3-A6FA-BFC6410A55BD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CE1D0D3-6DD1-4D06-938D-25F94AF015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02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306D1C-5AB7-4F3B-943D-F472F3F08653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7275" y="720725"/>
            <a:ext cx="52006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2F0C51-BB45-490E-8613-F7C13746B3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9A784-03CF-4ED5-95A8-DF752B2658FC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 userDrawn="1"/>
        </p:nvSpPr>
        <p:spPr>
          <a:xfrm>
            <a:off x="381000" y="1285875"/>
            <a:ext cx="9144000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09992" y="3857628"/>
            <a:ext cx="6096008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95282" y="1500174"/>
            <a:ext cx="8501122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8DBA3-1E4F-479F-9302-D0E63A0F6F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58113" y="-26988"/>
            <a:ext cx="2420937" cy="615315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-26988"/>
            <a:ext cx="7110413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5304-0179-49F8-A430-7C196DDF89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4509E-6AF0-43C5-BAA1-0D675668B7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189EB-E0E4-466B-988E-3A8536E4AC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1250" y="0"/>
            <a:ext cx="7254875" cy="785794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39C5C-F06E-4D6C-89DB-A829CEA4C9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6BD37-53E1-4B1F-B8E4-7125B67C5D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4E8C-C4C3-42D9-BCC6-DC51A7B48B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C8049-4075-417F-AE2F-4821BCDE43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26299-DB64-4E26-B655-BA89BCD1E1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2AA8-33DE-4A00-BB6A-07533CBB06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FA04-02D8-48B9-9FE5-071309F327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B7EE-5EC6-47D3-9D22-C329B20134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0" y="214313"/>
            <a:ext cx="7254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3875" y="1143000"/>
            <a:ext cx="89154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5313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1375" y="6000750"/>
            <a:ext cx="31369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pitchFamily="34" charset="0"/>
              </a:defRPr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25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0950DF-1CBF-4D4A-91E6-8B67C846E18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Retângulo 9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590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  <p:sldLayoutId id="2147483785" r:id="rId3"/>
    <p:sldLayoutId id="2147483784" r:id="rId4"/>
    <p:sldLayoutId id="2147483783" r:id="rId5"/>
    <p:sldLayoutId id="2147483782" r:id="rId6"/>
    <p:sldLayoutId id="2147483781" r:id="rId7"/>
    <p:sldLayoutId id="2147483780" r:id="rId8"/>
    <p:sldLayoutId id="2147483779" r:id="rId9"/>
    <p:sldLayoutId id="2147483778" r:id="rId10"/>
    <p:sldLayoutId id="2147483777" r:id="rId11"/>
    <p:sldLayoutId id="2147483776" r:id="rId12"/>
    <p:sldLayoutId id="2147483775" r:id="rId13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3875" y="1643063"/>
            <a:ext cx="8858250" cy="1470025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Exploração do Espaço de Projeto com Ênfase no Comportamento Estocástico dos Sistemas Embarcados</a:t>
            </a:r>
            <a:r>
              <a:rPr lang="en-US" b="1" dirty="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52538" y="4076700"/>
            <a:ext cx="6164287" cy="142875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1800" b="1" dirty="0" smtClean="0"/>
              <a:t>Bruno </a:t>
            </a:r>
            <a:r>
              <a:rPr lang="en-US" sz="1800" b="1" dirty="0" err="1" smtClean="0"/>
              <a:t>Nogueira</a:t>
            </a:r>
            <a:endParaRPr lang="en-US" sz="1800" b="1" dirty="0" smtClean="0"/>
          </a:p>
          <a:p>
            <a:pPr algn="ctr">
              <a:lnSpc>
                <a:spcPct val="80000"/>
              </a:lnSpc>
            </a:pPr>
            <a:r>
              <a:rPr lang="en-US" sz="1600" dirty="0" smtClean="0"/>
              <a:t>bcsn@cin.ufpe.br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8625" y="115888"/>
            <a:ext cx="1585913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Estudos de caso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980728"/>
            <a:ext cx="873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err="1"/>
              <a:t>Hou</a:t>
            </a:r>
            <a:r>
              <a:rPr lang="en-US" sz="2000" dirty="0"/>
              <a:t>, J. and Wolf, </a:t>
            </a:r>
            <a:r>
              <a:rPr lang="en-US" sz="2000" dirty="0" smtClean="0"/>
              <a:t>W. </a:t>
            </a:r>
            <a:r>
              <a:rPr lang="en-US" sz="2000" b="1" dirty="0" smtClean="0"/>
              <a:t>Process </a:t>
            </a:r>
            <a:r>
              <a:rPr lang="en-US" sz="2000" b="1" dirty="0"/>
              <a:t>partitioning for distributed embedded systems</a:t>
            </a:r>
            <a:endParaRPr lang="pt-BR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916832"/>
            <a:ext cx="84010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 resultados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6580"/>
              </p:ext>
            </p:extLst>
          </p:nvPr>
        </p:nvGraphicFramePr>
        <p:xfrm>
          <a:off x="704530" y="1052736"/>
          <a:ext cx="8856984" cy="1999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  <a:gridCol w="1476164"/>
                <a:gridCol w="1476164"/>
                <a:gridCol w="1476164"/>
                <a:gridCol w="1476164"/>
              </a:tblGrid>
              <a:tr h="747669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Examples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EMOGAC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Khan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pt-B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Awwal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Lee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COSYN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Yen</a:t>
                      </a:r>
                      <a:endParaRPr lang="pt-BR" dirty="0"/>
                    </a:p>
                  </a:txBody>
                  <a:tcPr/>
                </a:tc>
              </a:tr>
              <a:tr h="338150">
                <a:tc>
                  <a:txBody>
                    <a:bodyPr/>
                    <a:lstStyle/>
                    <a:p>
                      <a:r>
                        <a:rPr lang="pt-BR" dirty="0" smtClean="0"/>
                        <a:t>H&amp;W1,2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</a:tr>
              <a:tr h="338150">
                <a:tc>
                  <a:txBody>
                    <a:bodyPr/>
                    <a:lstStyle/>
                    <a:p>
                      <a:r>
                        <a:rPr lang="pt-BR" dirty="0" smtClean="0"/>
                        <a:t>H&amp;W1,3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210</a:t>
                      </a:r>
                      <a:endParaRPr lang="pt-BR" dirty="0"/>
                    </a:p>
                  </a:txBody>
                  <a:tcPr/>
                </a:tc>
              </a:tr>
              <a:tr h="520248">
                <a:tc>
                  <a:txBody>
                    <a:bodyPr/>
                    <a:lstStyle/>
                    <a:p>
                      <a:r>
                        <a:rPr lang="pt-BR" dirty="0" smtClean="0"/>
                        <a:t>H&amp;W 3,4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N/A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440013"/>
              </p:ext>
            </p:extLst>
          </p:nvPr>
        </p:nvGraphicFramePr>
        <p:xfrm>
          <a:off x="920552" y="3305512"/>
          <a:ext cx="8208912" cy="30175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36304"/>
                <a:gridCol w="2736304"/>
                <a:gridCol w="2736304"/>
              </a:tblGrid>
              <a:tr h="63413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/>
                        <a:t>H&amp;W1,2</a:t>
                      </a:r>
                      <a:endParaRPr lang="pt-BR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/>
                        <a:t>100 / sem perdas de deadline</a:t>
                      </a:r>
                      <a:endParaRPr lang="pt-BR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177679">
                <a:tc>
                  <a:txBody>
                    <a:bodyPr/>
                    <a:lstStyle/>
                    <a:p>
                      <a:r>
                        <a:rPr lang="pt-BR" dirty="0" smtClean="0"/>
                        <a:t>H&amp;W1,3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170/ sem perdas de deadline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 /d1=0 d2=0 d3=0 d4=0.000100108 d5=0.0120867</a:t>
                      </a:r>
                      <a:endParaRPr lang="pt-BR" dirty="0"/>
                    </a:p>
                  </a:txBody>
                  <a:tcPr/>
                </a:tc>
              </a:tr>
              <a:tr h="634135">
                <a:tc>
                  <a:txBody>
                    <a:bodyPr/>
                    <a:lstStyle/>
                    <a:p>
                      <a:r>
                        <a:rPr lang="pt-BR" dirty="0" smtClean="0"/>
                        <a:t>H&amp;W3,4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140/ sem perdas de deadline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100 /d1=0.00003 d2=0 d3=0 d4=0.0001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14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estudos de caso...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17291" y="1124744"/>
            <a:ext cx="8915400" cy="576064"/>
          </a:xfrm>
        </p:spPr>
        <p:txBody>
          <a:bodyPr>
            <a:normAutofit fontScale="92500" lnSpcReduction="10000"/>
          </a:bodyPr>
          <a:lstStyle/>
          <a:p>
            <a:pPr marL="0"/>
            <a:r>
              <a:rPr lang="en-US" sz="1800" dirty="0" err="1"/>
              <a:t>Blickle</a:t>
            </a:r>
            <a:r>
              <a:rPr lang="en-US" sz="1800" dirty="0"/>
              <a:t>, T. </a:t>
            </a:r>
            <a:r>
              <a:rPr lang="en-US" sz="1800" b="1" dirty="0"/>
              <a:t>Theory of evolutionary algorithms and application to system</a:t>
            </a:r>
            <a:r>
              <a:rPr lang="pt-BR" sz="1800" b="1" dirty="0"/>
              <a:t> </a:t>
            </a:r>
            <a:r>
              <a:rPr lang="en-US" sz="1800" b="1" dirty="0"/>
              <a:t>synthesis</a:t>
            </a:r>
            <a:endParaRPr lang="pt-BR" sz="1800" b="1" dirty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29555" y="105817"/>
            <a:ext cx="4490872" cy="8112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88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estudos de caso...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19118" y="1196752"/>
            <a:ext cx="8915400" cy="576064"/>
          </a:xfrm>
        </p:spPr>
        <p:txBody>
          <a:bodyPr>
            <a:normAutofit fontScale="92500" lnSpcReduction="10000"/>
          </a:bodyPr>
          <a:lstStyle/>
          <a:p>
            <a:pPr marL="0"/>
            <a:r>
              <a:rPr lang="en-US" sz="1800" dirty="0" err="1"/>
              <a:t>Blickle</a:t>
            </a:r>
            <a:r>
              <a:rPr lang="en-US" sz="1800" dirty="0"/>
              <a:t>, T. </a:t>
            </a:r>
            <a:r>
              <a:rPr lang="en-US" sz="1800" b="1" dirty="0"/>
              <a:t>Theory of evolutionary algorithms and application to system</a:t>
            </a:r>
            <a:r>
              <a:rPr lang="pt-BR" sz="1800" b="1" dirty="0"/>
              <a:t> </a:t>
            </a:r>
            <a:r>
              <a:rPr lang="en-US" sz="1800" b="1" dirty="0"/>
              <a:t>synthesis</a:t>
            </a:r>
            <a:endParaRPr lang="pt-BR" sz="1800" b="1" dirty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66" y="1919858"/>
            <a:ext cx="7648505" cy="438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98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estudos de caso...</a:t>
            </a: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2897272" y="-785968"/>
            <a:ext cx="4099520" cy="9505121"/>
          </a:xfrm>
          <a:prstGeom prst="rect">
            <a:avLst/>
          </a:prstGeom>
        </p:spPr>
      </p:pic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28497" y="1484784"/>
            <a:ext cx="8915400" cy="576064"/>
          </a:xfrm>
        </p:spPr>
        <p:txBody>
          <a:bodyPr>
            <a:normAutofit fontScale="92500" lnSpcReduction="10000"/>
          </a:bodyPr>
          <a:lstStyle/>
          <a:p>
            <a:pPr marL="0"/>
            <a:r>
              <a:rPr lang="en-US" sz="1800" dirty="0" err="1"/>
              <a:t>Blickle</a:t>
            </a:r>
            <a:r>
              <a:rPr lang="en-US" sz="1800" dirty="0"/>
              <a:t>, T. </a:t>
            </a:r>
            <a:r>
              <a:rPr lang="en-US" sz="1800" b="1" dirty="0"/>
              <a:t>Theory of evolutionary algorithms and application to system</a:t>
            </a:r>
            <a:r>
              <a:rPr lang="pt-BR" sz="1800" b="1" dirty="0"/>
              <a:t> </a:t>
            </a:r>
            <a:r>
              <a:rPr lang="en-US" sz="1800" b="1" dirty="0"/>
              <a:t>synthesis</a:t>
            </a:r>
            <a:endParaRPr lang="pt-BR" sz="1800" b="1" dirty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707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estudos de caso...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28497" y="980728"/>
            <a:ext cx="8915400" cy="576064"/>
          </a:xfrm>
        </p:spPr>
        <p:txBody>
          <a:bodyPr>
            <a:normAutofit fontScale="92500" lnSpcReduction="10000"/>
          </a:bodyPr>
          <a:lstStyle/>
          <a:p>
            <a:pPr marL="0"/>
            <a:r>
              <a:rPr lang="en-US" sz="1800" dirty="0" err="1"/>
              <a:t>Blickle</a:t>
            </a:r>
            <a:r>
              <a:rPr lang="en-US" sz="1800" dirty="0"/>
              <a:t>, T. </a:t>
            </a:r>
            <a:r>
              <a:rPr lang="en-US" sz="1800" b="1" dirty="0"/>
              <a:t>Theory of evolutionary algorithms and application to system</a:t>
            </a:r>
            <a:r>
              <a:rPr lang="pt-BR" sz="1800" b="1" dirty="0"/>
              <a:t> </a:t>
            </a:r>
            <a:r>
              <a:rPr lang="en-US" sz="1800" b="1" dirty="0"/>
              <a:t>synthesis</a:t>
            </a:r>
            <a:endParaRPr lang="pt-BR" sz="1800" b="1" dirty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543" y="1556792"/>
            <a:ext cx="4880769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8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584603"/>
              </p:ext>
            </p:extLst>
          </p:nvPr>
        </p:nvGraphicFramePr>
        <p:xfrm>
          <a:off x="1043608" y="1988840"/>
          <a:ext cx="6840760" cy="21031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633434">
                <a:tc>
                  <a:txBody>
                    <a:bodyPr/>
                    <a:lstStyle/>
                    <a:p>
                      <a:r>
                        <a:rPr lang="pt-BR" b="0" dirty="0" smtClean="0"/>
                        <a:t>Algoritmo de </a:t>
                      </a:r>
                      <a:r>
                        <a:rPr lang="pt-BR" b="0" dirty="0" err="1" smtClean="0"/>
                        <a:t>Blickle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350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</a:tr>
              <a:tr h="1447849">
                <a:tc>
                  <a:txBody>
                    <a:bodyPr/>
                    <a:lstStyle/>
                    <a:p>
                      <a:r>
                        <a:rPr lang="pt-BR" dirty="0" smtClean="0"/>
                        <a:t>Algoritmo</a:t>
                      </a:r>
                      <a:r>
                        <a:rPr lang="pt-BR" baseline="0" dirty="0" smtClean="0"/>
                        <a:t> proposto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310/ sem perdas de deadline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200/ d1=0.136832 d2=0.0766339 200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250 / d1=0.00695322 </a:t>
                      </a:r>
                    </a:p>
                    <a:p>
                      <a:r>
                        <a:rPr lang="pt-BR" dirty="0" smtClean="0"/>
                        <a:t>d2=0.00863885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559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Próximos passos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Escrita de artigo</a:t>
            </a:r>
          </a:p>
          <a:p>
            <a:r>
              <a:rPr lang="pt-BR" dirty="0" smtClean="0"/>
              <a:t>Avaliar consumo de energia</a:t>
            </a:r>
          </a:p>
          <a:p>
            <a:r>
              <a:rPr lang="pt-BR" smtClean="0"/>
              <a:t>Experimentos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402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1124744"/>
            <a:ext cx="8915400" cy="4643438"/>
          </a:xfrm>
        </p:spPr>
        <p:txBody>
          <a:bodyPr/>
          <a:lstStyle/>
          <a:p>
            <a:r>
              <a:rPr lang="pt-BR" sz="2000" dirty="0" smtClean="0"/>
              <a:t>O projeto de sistemas embarcados continua a ficar cada vez mais complexo</a:t>
            </a:r>
          </a:p>
          <a:p>
            <a:pPr lvl="1"/>
            <a:r>
              <a:rPr lang="pt-BR" sz="1800" dirty="0" smtClean="0"/>
              <a:t>Complexidade acompanha a lei de Moore</a:t>
            </a:r>
          </a:p>
          <a:p>
            <a:endParaRPr lang="pt-BR" sz="2800" dirty="0"/>
          </a:p>
          <a:p>
            <a:r>
              <a:rPr lang="pt-BR" sz="2000" dirty="0" smtClean="0">
                <a:solidFill>
                  <a:srgbClr val="000000"/>
                </a:solidFill>
              </a:rPr>
              <a:t>Neste contexto, os desenvolvedores precisam de métodos que eficientemente e sistematicamente explorem o espaço de projeto para encontrar projetos ótimos que atendam os requisitos funcionais e não-funcionais</a:t>
            </a:r>
          </a:p>
          <a:p>
            <a:endParaRPr lang="pt-BR" sz="2000" dirty="0">
              <a:solidFill>
                <a:srgbClr val="000000"/>
              </a:solidFill>
            </a:endParaRPr>
          </a:p>
          <a:p>
            <a:r>
              <a:rPr lang="pt-BR" sz="2000" dirty="0" smtClean="0">
                <a:solidFill>
                  <a:srgbClr val="000000"/>
                </a:solidFill>
              </a:rPr>
              <a:t>A abordagem intuitiva de podar o espaço de estados aplicando a experiência de projetos passados é demorada e propensa a erros</a:t>
            </a:r>
          </a:p>
          <a:p>
            <a:pPr lvl="1"/>
            <a:r>
              <a:rPr lang="pt-BR" sz="1800" dirty="0" smtClean="0">
                <a:solidFill>
                  <a:srgbClr val="000000"/>
                </a:solidFill>
              </a:rPr>
              <a:t>Portanto, não é mais aceitável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08808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Exploração do espaço de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Existem 4 tarefas que precisam ser executadas por um método de exploração</a:t>
            </a:r>
          </a:p>
          <a:p>
            <a:pPr lvl="1"/>
            <a:r>
              <a:rPr lang="pt-BR" sz="2000" dirty="0" smtClean="0"/>
              <a:t>Alocação de recursos</a:t>
            </a:r>
          </a:p>
          <a:p>
            <a:pPr lvl="1"/>
            <a:r>
              <a:rPr lang="pt-BR" sz="2000" dirty="0" smtClean="0"/>
              <a:t>Mapeamento</a:t>
            </a:r>
          </a:p>
          <a:p>
            <a:pPr lvl="1"/>
            <a:r>
              <a:rPr lang="pt-BR" sz="2000" dirty="0" smtClean="0"/>
              <a:t>Escalonamento</a:t>
            </a:r>
          </a:p>
          <a:p>
            <a:pPr lvl="1"/>
            <a:r>
              <a:rPr lang="pt-BR" sz="2000" dirty="0" smtClean="0"/>
              <a:t>Avaliação de desempenho</a:t>
            </a:r>
          </a:p>
          <a:p>
            <a:pPr marL="457200" lvl="1" indent="0">
              <a:buNone/>
            </a:pPr>
            <a:endParaRPr lang="pt-BR" sz="2000" dirty="0" smtClean="0"/>
          </a:p>
          <a:p>
            <a:r>
              <a:rPr lang="pt-BR" sz="2400" dirty="0" smtClean="0"/>
              <a:t>Estas tarefas devem levar em consideração restrições de projeto, tais como: consumo de energia, custo, tempo, </a:t>
            </a:r>
            <a:r>
              <a:rPr lang="pt-BR" sz="2400" dirty="0" err="1" smtClean="0"/>
              <a:t>etc</a:t>
            </a:r>
            <a:endParaRPr lang="pt-BR" sz="2400" dirty="0" smtClean="0"/>
          </a:p>
          <a:p>
            <a:pPr lvl="1"/>
            <a:r>
              <a:rPr lang="pt-BR" sz="2000" dirty="0" smtClean="0"/>
              <a:t>Normalmente estas restrições estão em conflito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348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Exploração do espaço de projeto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763" y="1171575"/>
            <a:ext cx="68484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3008784" y="5724545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dirty="0" err="1" smtClean="0"/>
              <a:t>Y-chart</a:t>
            </a:r>
            <a:r>
              <a:rPr lang="pt-BR" dirty="0" smtClean="0"/>
              <a:t> </a:t>
            </a:r>
            <a:r>
              <a:rPr lang="pt-BR" dirty="0" err="1" smtClean="0"/>
              <a:t>scheme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críticos x Sistemas não-críticos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1143000"/>
            <a:ext cx="8915400" cy="5166320"/>
          </a:xfrm>
        </p:spPr>
        <p:txBody>
          <a:bodyPr/>
          <a:lstStyle/>
          <a:p>
            <a:r>
              <a:rPr lang="pt-BR" sz="2800" dirty="0" smtClean="0"/>
              <a:t>Sistemas críticos</a:t>
            </a:r>
          </a:p>
          <a:p>
            <a:pPr lvl="1"/>
            <a:r>
              <a:rPr lang="pt-BR" sz="2400" dirty="0" smtClean="0"/>
              <a:t>Perda de um deadline pode levar a consequências catastróficas</a:t>
            </a:r>
          </a:p>
          <a:p>
            <a:pPr lvl="1"/>
            <a:r>
              <a:rPr lang="pt-BR" sz="2400" dirty="0" smtClean="0"/>
              <a:t>Foco no pior caso</a:t>
            </a:r>
          </a:p>
          <a:p>
            <a:pPr lvl="1"/>
            <a:r>
              <a:rPr lang="pt-BR" sz="2400" dirty="0" smtClean="0"/>
              <a:t>Grande parte da literatura</a:t>
            </a:r>
          </a:p>
          <a:p>
            <a:pPr marL="457200" lvl="1" indent="0">
              <a:buNone/>
            </a:pPr>
            <a:r>
              <a:rPr lang="pt-BR" sz="2400" dirty="0" smtClean="0"/>
              <a:t> </a:t>
            </a:r>
          </a:p>
          <a:p>
            <a:r>
              <a:rPr lang="pt-BR" sz="2800" dirty="0" smtClean="0"/>
              <a:t>Sistemas não-críticos</a:t>
            </a:r>
          </a:p>
          <a:p>
            <a:pPr lvl="1"/>
            <a:r>
              <a:rPr lang="pt-BR" sz="2400" dirty="0" smtClean="0"/>
              <a:t>Perda de deadlines provoca degradação no </a:t>
            </a:r>
            <a:r>
              <a:rPr lang="pt-BR" sz="2400" dirty="0" err="1" smtClean="0"/>
              <a:t>QoS</a:t>
            </a:r>
            <a:endParaRPr lang="pt-BR" sz="2400" dirty="0" smtClean="0"/>
          </a:p>
          <a:p>
            <a:pPr lvl="1"/>
            <a:r>
              <a:rPr lang="pt-BR" sz="2400" dirty="0" smtClean="0"/>
              <a:t>Perdas de deadlines são aceitáveis, desde que não sejam muitas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7894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Encontrar</a:t>
            </a:r>
          </a:p>
          <a:p>
            <a:pPr lvl="1"/>
            <a:r>
              <a:rPr lang="pt-BR" sz="2400" dirty="0" smtClean="0"/>
              <a:t>Alocação, </a:t>
            </a:r>
            <a:r>
              <a:rPr lang="pt-BR" sz="2400" dirty="0"/>
              <a:t>A</a:t>
            </a:r>
          </a:p>
          <a:p>
            <a:pPr lvl="1"/>
            <a:r>
              <a:rPr lang="pt-BR" sz="2400" dirty="0" smtClean="0"/>
              <a:t>Mapeamento, </a:t>
            </a:r>
            <a:r>
              <a:rPr lang="pt-BR" sz="2400" dirty="0"/>
              <a:t>M</a:t>
            </a:r>
          </a:p>
          <a:p>
            <a:pPr lvl="1"/>
            <a:r>
              <a:rPr lang="pt-BR" sz="2400" dirty="0" smtClean="0"/>
              <a:t>Escalonamento, </a:t>
            </a:r>
            <a:r>
              <a:rPr lang="pt-BR" sz="2400" dirty="0"/>
              <a:t>E</a:t>
            </a:r>
          </a:p>
          <a:p>
            <a:r>
              <a:rPr lang="pt-BR" sz="2800" dirty="0"/>
              <a:t>Para minimizar a função </a:t>
            </a:r>
          </a:p>
          <a:p>
            <a:pPr lvl="1"/>
            <a:r>
              <a:rPr lang="pt-BR" sz="2400" dirty="0"/>
              <a:t>F(A,M,E) = [t</a:t>
            </a:r>
            <a:r>
              <a:rPr lang="pt-BR" sz="2400" baseline="-25000" dirty="0"/>
              <a:t>1</a:t>
            </a:r>
            <a:r>
              <a:rPr lang="pt-BR" sz="2400" dirty="0"/>
              <a:t>(A, M, E), ..., </a:t>
            </a:r>
            <a:r>
              <a:rPr lang="pt-BR" sz="2400" dirty="0" err="1"/>
              <a:t>t</a:t>
            </a:r>
            <a:r>
              <a:rPr lang="pt-BR" sz="2400" baseline="-25000" dirty="0" err="1"/>
              <a:t>n</a:t>
            </a:r>
            <a:r>
              <a:rPr lang="pt-BR" sz="2400" dirty="0"/>
              <a:t>(A, M, E), c(A,M,E)]</a:t>
            </a:r>
          </a:p>
          <a:p>
            <a:pPr lvl="1"/>
            <a:r>
              <a:rPr lang="pt-BR" sz="2400" dirty="0"/>
              <a:t>t</a:t>
            </a:r>
            <a:r>
              <a:rPr lang="pt-BR" sz="2400" baseline="-25000" dirty="0"/>
              <a:t>1</a:t>
            </a:r>
            <a:r>
              <a:rPr lang="pt-BR" sz="2400" dirty="0"/>
              <a:t>, ..., </a:t>
            </a:r>
            <a:r>
              <a:rPr lang="pt-BR" sz="2400" dirty="0" err="1"/>
              <a:t>t</a:t>
            </a:r>
            <a:r>
              <a:rPr lang="pt-BR" sz="2400" baseline="-25000" dirty="0" err="1"/>
              <a:t>n</a:t>
            </a:r>
            <a:r>
              <a:rPr lang="pt-BR" sz="2400" dirty="0"/>
              <a:t> são as taxas de deadlines perdidos</a:t>
            </a:r>
          </a:p>
          <a:p>
            <a:pPr lvl="1"/>
            <a:r>
              <a:rPr lang="pt-BR" sz="2400" dirty="0"/>
              <a:t>c é o custo de realização da arquitetura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685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Abordagem proposta</a:t>
            </a:r>
            <a:endParaRPr lang="pt-BR" dirty="0"/>
          </a:p>
        </p:txBody>
      </p:sp>
      <p:pic>
        <p:nvPicPr>
          <p:cNvPr id="4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496616" y="1196752"/>
            <a:ext cx="6968880" cy="451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1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Rotina de otimização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664" y="908720"/>
            <a:ext cx="6621927" cy="504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96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de desempenho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Simulação</a:t>
            </a:r>
          </a:p>
          <a:p>
            <a:pPr lvl="1"/>
            <a:r>
              <a:rPr lang="pt-BR" dirty="0" smtClean="0"/>
              <a:t>Modelo em DEVS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4798933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8025</TotalTime>
  <Words>446</Words>
  <Application>Microsoft Office PowerPoint</Application>
  <PresentationFormat>Papel A4 (210 x 297 mm)</PresentationFormat>
  <Paragraphs>100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Design padrão</vt:lpstr>
      <vt:lpstr>Exploração do Espaço de Projeto com Ênfase no Comportamento Estocástico dos Sistemas Embarcados </vt:lpstr>
      <vt:lpstr>Introdução</vt:lpstr>
      <vt:lpstr>Exploração do espaço de projetos</vt:lpstr>
      <vt:lpstr>Exploração do espaço de projeto</vt:lpstr>
      <vt:lpstr>Sistemas críticos x Sistemas não-críticos</vt:lpstr>
      <vt:lpstr>Objetivo</vt:lpstr>
      <vt:lpstr>Abordagem proposta</vt:lpstr>
      <vt:lpstr>Rotina de otimização</vt:lpstr>
      <vt:lpstr>Avaliação de desempenho</vt:lpstr>
      <vt:lpstr>Estudos de caso</vt:lpstr>
      <vt:lpstr>Estudo de caso resultados</vt:lpstr>
      <vt:lpstr>Outros estudos de caso...</vt:lpstr>
      <vt:lpstr>Outros estudos de caso...</vt:lpstr>
      <vt:lpstr>Outros estudos de caso...</vt:lpstr>
      <vt:lpstr>Outros estudos de caso...</vt:lpstr>
      <vt:lpstr>Apresentação do PowerPoint</vt:lpstr>
      <vt:lpstr>Próximos passos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suporte à decisão para sistemas produtivos</dc:title>
  <dc:creator>Bruno</dc:creator>
  <cp:lastModifiedBy>Bruno Nogueira</cp:lastModifiedBy>
  <cp:revision>217</cp:revision>
  <dcterms:created xsi:type="dcterms:W3CDTF">2005-08-29T15:00:12Z</dcterms:created>
  <dcterms:modified xsi:type="dcterms:W3CDTF">2012-03-16T18:24:24Z</dcterms:modified>
</cp:coreProperties>
</file>