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7" r:id="rId1"/>
  </p:sldMasterIdLst>
  <p:notesMasterIdLst>
    <p:notesMasterId r:id="rId29"/>
  </p:notesMasterIdLst>
  <p:handoutMasterIdLst>
    <p:handoutMasterId r:id="rId30"/>
  </p:handoutMasterIdLst>
  <p:sldIdLst>
    <p:sldId id="256" r:id="rId2"/>
    <p:sldId id="257" r:id="rId3"/>
    <p:sldId id="277" r:id="rId4"/>
    <p:sldId id="295" r:id="rId5"/>
    <p:sldId id="307" r:id="rId6"/>
    <p:sldId id="275" r:id="rId7"/>
    <p:sldId id="291" r:id="rId8"/>
    <p:sldId id="330" r:id="rId9"/>
    <p:sldId id="320" r:id="rId10"/>
    <p:sldId id="321" r:id="rId11"/>
    <p:sldId id="322" r:id="rId12"/>
    <p:sldId id="258" r:id="rId13"/>
    <p:sldId id="264" r:id="rId14"/>
    <p:sldId id="323" r:id="rId15"/>
    <p:sldId id="324" r:id="rId16"/>
    <p:sldId id="327" r:id="rId17"/>
    <p:sldId id="328" r:id="rId18"/>
    <p:sldId id="329" r:id="rId19"/>
    <p:sldId id="326" r:id="rId20"/>
    <p:sldId id="309" r:id="rId21"/>
    <p:sldId id="331" r:id="rId22"/>
    <p:sldId id="332" r:id="rId23"/>
    <p:sldId id="334" r:id="rId24"/>
    <p:sldId id="335" r:id="rId25"/>
    <p:sldId id="262" r:id="rId26"/>
    <p:sldId id="289" r:id="rId27"/>
    <p:sldId id="261" r:id="rId28"/>
  </p:sldIdLst>
  <p:sldSz cx="9144000" cy="6858000" type="screen4x3"/>
  <p:notesSz cx="7010400" cy="9296400"/>
  <p:custDataLst>
    <p:tags r:id="rId31"/>
  </p:custDataLst>
  <p:defaultTextStyle>
    <a:defPPr>
      <a:defRPr lang="en-US"/>
    </a:defPPr>
    <a:lvl1pPr algn="ctr" rtl="0" eaLnBrk="0" fontAlgn="base" hangingPunct="0">
      <a:spcBef>
        <a:spcPct val="0"/>
      </a:spcBef>
      <a:spcAft>
        <a:spcPct val="25000"/>
      </a:spcAft>
      <a:buFont typeface="Wingdings" pitchFamily="2" charset="2"/>
      <a:defRPr sz="2400" b="1" kern="1200">
        <a:solidFill>
          <a:srgbClr val="0000FF"/>
        </a:solidFill>
        <a:latin typeface="Futura Md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25000"/>
      </a:spcAft>
      <a:buFont typeface="Wingdings" pitchFamily="2" charset="2"/>
      <a:defRPr sz="2400" b="1" kern="1200">
        <a:solidFill>
          <a:srgbClr val="0000FF"/>
        </a:solidFill>
        <a:latin typeface="Futura Md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25000"/>
      </a:spcAft>
      <a:buFont typeface="Wingdings" pitchFamily="2" charset="2"/>
      <a:defRPr sz="2400" b="1" kern="1200">
        <a:solidFill>
          <a:srgbClr val="0000FF"/>
        </a:solidFill>
        <a:latin typeface="Futura Md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25000"/>
      </a:spcAft>
      <a:buFont typeface="Wingdings" pitchFamily="2" charset="2"/>
      <a:defRPr sz="2400" b="1" kern="1200">
        <a:solidFill>
          <a:srgbClr val="0000FF"/>
        </a:solidFill>
        <a:latin typeface="Futura Md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25000"/>
      </a:spcAft>
      <a:buFont typeface="Wingdings" pitchFamily="2" charset="2"/>
      <a:defRPr sz="2400" b="1" kern="1200">
        <a:solidFill>
          <a:srgbClr val="0000FF"/>
        </a:solidFill>
        <a:latin typeface="Futura Md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rgbClr val="0000FF"/>
        </a:solidFill>
        <a:latin typeface="Futura Md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rgbClr val="0000FF"/>
        </a:solidFill>
        <a:latin typeface="Futura Md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rgbClr val="0000FF"/>
        </a:solidFill>
        <a:latin typeface="Futura Md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rgbClr val="0000FF"/>
        </a:solidFill>
        <a:latin typeface="Futura Md" pitchFamily="3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ulian" initials="J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AF00"/>
    <a:srgbClr val="0000FF"/>
    <a:srgbClr val="000000"/>
    <a:srgbClr val="00558E"/>
    <a:srgbClr val="0071B5"/>
    <a:srgbClr val="DEBDFF"/>
    <a:srgbClr val="B6F600"/>
    <a:srgbClr val="FFFFCC"/>
    <a:srgbClr val="D6FC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34" autoAdjust="0"/>
    <p:restoredTop sz="93109" autoAdjust="0"/>
  </p:normalViewPr>
  <p:slideViewPr>
    <p:cSldViewPr snapToGrid="0">
      <p:cViewPr>
        <p:scale>
          <a:sx n="70" d="100"/>
          <a:sy n="70" d="100"/>
        </p:scale>
        <p:origin x="-1152" y="-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9" d="100"/>
          <a:sy n="59" d="100"/>
        </p:scale>
        <p:origin x="-2484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8" name="Rectangle 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90513" y="46038"/>
            <a:ext cx="466883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Aft>
                <a:spcPct val="0"/>
              </a:spcAft>
              <a:buFontTx/>
              <a:buNone/>
              <a:defRPr sz="1000" b="0" smtClean="0">
                <a:solidFill>
                  <a:schemeClr val="tx1"/>
                </a:solidFill>
                <a:latin typeface="Futura Hv" pitchFamily="34" charset="0"/>
              </a:defRPr>
            </a:lvl1pPr>
          </a:lstStyle>
          <a:p>
            <a:pPr>
              <a:defRPr/>
            </a:pPr>
            <a:r>
              <a:rPr lang="en-US"/>
              <a:t>Presentation Title</a:t>
            </a:r>
          </a:p>
        </p:txBody>
      </p:sp>
      <p:sp>
        <p:nvSpPr>
          <p:cNvPr id="79879" name="Line 7"/>
          <p:cNvSpPr>
            <a:spLocks noChangeShapeType="1"/>
          </p:cNvSpPr>
          <p:nvPr/>
        </p:nvSpPr>
        <p:spPr bwMode="auto">
          <a:xfrm>
            <a:off x="373063" y="9107488"/>
            <a:ext cx="62865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9880" name="Rectangle 8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6354763" y="9088438"/>
            <a:ext cx="390525" cy="217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Aft>
                <a:spcPct val="0"/>
              </a:spcAft>
              <a:buFontTx/>
              <a:buNone/>
              <a:defRPr sz="800" b="0" smtClean="0">
                <a:solidFill>
                  <a:schemeClr val="tx1"/>
                </a:solidFill>
                <a:latin typeface="Futura Bk" pitchFamily="34" charset="0"/>
              </a:defRPr>
            </a:lvl1pPr>
          </a:lstStyle>
          <a:p>
            <a:pPr>
              <a:defRPr/>
            </a:pPr>
            <a:fld id="{63064C08-4066-46B5-8C14-8FEA3B869E2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79881" name="Rectangle 9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79400" y="9088438"/>
            <a:ext cx="5932488" cy="217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Aft>
                <a:spcPct val="0"/>
              </a:spcAft>
              <a:buFontTx/>
              <a:buNone/>
              <a:defRPr sz="800" b="0" smtClean="0">
                <a:solidFill>
                  <a:schemeClr val="tx1"/>
                </a:solidFill>
                <a:latin typeface="Futura Hv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3086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81325" y="228600"/>
            <a:ext cx="3706813" cy="2779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72" name="Rectangle 8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92100" y="230188"/>
            <a:ext cx="2590800" cy="309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Aft>
                <a:spcPct val="0"/>
              </a:spcAft>
              <a:buFontTx/>
              <a:buNone/>
              <a:defRPr sz="1000" b="0" smtClean="0">
                <a:solidFill>
                  <a:schemeClr val="tx1"/>
                </a:solidFill>
                <a:latin typeface="Futura Hv" pitchFamily="34" charset="0"/>
              </a:defRPr>
            </a:lvl1pPr>
          </a:lstStyle>
          <a:p>
            <a:pPr>
              <a:defRPr/>
            </a:pPr>
            <a:r>
              <a:rPr lang="en-US"/>
              <a:t>Presentation Title</a:t>
            </a:r>
          </a:p>
        </p:txBody>
      </p:sp>
      <p:sp>
        <p:nvSpPr>
          <p:cNvPr id="11273" name="Rectangle 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257175" y="3254375"/>
            <a:ext cx="6430963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274" name="Rectangle 1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84163" y="9067800"/>
            <a:ext cx="59340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Aft>
                <a:spcPct val="0"/>
              </a:spcAft>
              <a:buFontTx/>
              <a:buNone/>
              <a:defRPr sz="800" b="0" smtClean="0">
                <a:solidFill>
                  <a:schemeClr val="tx1"/>
                </a:solidFill>
                <a:latin typeface="Futura Hv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5" name="Rectangle 1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6345238" y="9078913"/>
            <a:ext cx="390525" cy="217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Aft>
                <a:spcPct val="0"/>
              </a:spcAft>
              <a:buFontTx/>
              <a:buNone/>
              <a:defRPr sz="800" b="0" smtClean="0">
                <a:solidFill>
                  <a:schemeClr val="tx1"/>
                </a:solidFill>
                <a:latin typeface="Futura Bk" pitchFamily="34" charset="0"/>
              </a:defRPr>
            </a:lvl1pPr>
          </a:lstStyle>
          <a:p>
            <a:pPr>
              <a:defRPr/>
            </a:pPr>
            <a:fld id="{76CDD8CB-94DB-4E6F-905E-E17F200F8F1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529676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119063" indent="-119063" algn="l" rtl="0" eaLnBrk="0" fontAlgn="base" hangingPunct="0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Futura Bk" pitchFamily="34" charset="0"/>
        <a:ea typeface="+mn-ea"/>
        <a:cs typeface="+mn-cs"/>
      </a:defRPr>
    </a:lvl1pPr>
    <a:lvl2pPr marL="344488" indent="-111125" algn="l" rtl="0" eaLnBrk="0" fontAlgn="base" hangingPunct="0">
      <a:spcBef>
        <a:spcPct val="30000"/>
      </a:spcBef>
      <a:spcAft>
        <a:spcPct val="0"/>
      </a:spcAft>
      <a:buChar char="•"/>
      <a:defRPr sz="1000" kern="1200">
        <a:solidFill>
          <a:schemeClr val="tx1"/>
        </a:solidFill>
        <a:latin typeface="Futura Bk" pitchFamily="34" charset="0"/>
        <a:ea typeface="+mn-ea"/>
        <a:cs typeface="+mn-cs"/>
      </a:defRPr>
    </a:lvl2pPr>
    <a:lvl3pPr marL="569913" indent="-106363" algn="l" rtl="0" eaLnBrk="0" fontAlgn="base" hangingPunct="0">
      <a:spcBef>
        <a:spcPct val="30000"/>
      </a:spcBef>
      <a:spcAft>
        <a:spcPct val="0"/>
      </a:spcAft>
      <a:buChar char="•"/>
      <a:defRPr sz="900" kern="1200">
        <a:solidFill>
          <a:schemeClr val="tx1"/>
        </a:solidFill>
        <a:latin typeface="Futura Bk" pitchFamily="34" charset="0"/>
        <a:ea typeface="+mn-ea"/>
        <a:cs typeface="+mn-cs"/>
      </a:defRPr>
    </a:lvl3pPr>
    <a:lvl4pPr marL="795338" indent="-106363" algn="l" rtl="0" eaLnBrk="0" fontAlgn="base" hangingPunct="0">
      <a:spcBef>
        <a:spcPct val="30000"/>
      </a:spcBef>
      <a:spcAft>
        <a:spcPct val="0"/>
      </a:spcAft>
      <a:buChar char="•"/>
      <a:defRPr sz="900" kern="1200">
        <a:solidFill>
          <a:schemeClr val="tx1"/>
        </a:solidFill>
        <a:latin typeface="Futura Bk" pitchFamily="34" charset="0"/>
        <a:ea typeface="+mn-ea"/>
        <a:cs typeface="+mn-cs"/>
      </a:defRPr>
    </a:lvl4pPr>
    <a:lvl5pPr marL="1033463" indent="-119063" algn="l" rtl="0" eaLnBrk="0" fontAlgn="base" hangingPunct="0">
      <a:spcBef>
        <a:spcPct val="30000"/>
      </a:spcBef>
      <a:spcAft>
        <a:spcPct val="0"/>
      </a:spcAft>
      <a:buChar char="•"/>
      <a:defRPr sz="900" kern="1200">
        <a:solidFill>
          <a:schemeClr val="tx1"/>
        </a:solidFill>
        <a:latin typeface="Futura Bk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Cabeçalho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Presentation Title</a:t>
            </a:r>
            <a:endParaRPr lang="en-US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6CDD8CB-94DB-4E6F-905E-E17F200F8F1A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MTTF: 	5.754587224111011E13</a:t>
            </a:r>
          </a:p>
          <a:p>
            <a:r>
              <a:rPr lang="it-IT" dirty="0" smtClean="0"/>
              <a:t>MTTR: 	2.25600348130576</a:t>
            </a:r>
          </a:p>
          <a:p>
            <a:r>
              <a:rPr lang="it-IT" dirty="0" smtClean="0"/>
              <a:t>Availability: </a:t>
            </a:r>
            <a:r>
              <a:rPr lang="it-IT" baseline="0" dirty="0" smtClean="0"/>
              <a:t> </a:t>
            </a:r>
            <a:r>
              <a:rPr lang="it-IT" dirty="0" smtClean="0"/>
              <a:t>0.9999999999999516</a:t>
            </a:r>
            <a:endParaRPr lang="pt-BR" dirty="0"/>
          </a:p>
        </p:txBody>
      </p:sp>
      <p:sp>
        <p:nvSpPr>
          <p:cNvPr id="4" name="Espaço Reservado para Cabeçalho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Presentation Title</a:t>
            </a:r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6CDD8CB-94DB-4E6F-905E-E17F200F8F1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pt-BR" dirty="0"/>
          </a:p>
        </p:txBody>
      </p:sp>
      <p:sp>
        <p:nvSpPr>
          <p:cNvPr id="4" name="Espaço Reservado para Cabeçalho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Presentation Title</a:t>
            </a:r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6CDD8CB-94DB-4E6F-905E-E17F200F8F1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Cabeçalho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Presentation Title</a:t>
            </a:r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6CDD8CB-94DB-4E6F-905E-E17F200F8F1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latin typeface="Futura Bk" pitchFamily="34" charset="0"/>
                <a:ea typeface="+mn-ea"/>
                <a:cs typeface="+mn-cs"/>
              </a:rPr>
              <a:t>TIA-942 Standard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Presentation Title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6CDD8CB-94DB-4E6F-905E-E17F200F8F1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36387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latin typeface="Futura Bk" pitchFamily="34" charset="0"/>
                <a:ea typeface="+mn-ea"/>
                <a:cs typeface="+mn-cs"/>
              </a:rPr>
              <a:t>TIA-942 Standard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Presentation Title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6CDD8CB-94DB-4E6F-905E-E17F200F8F1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36387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smtClean="0">
                <a:solidFill>
                  <a:schemeClr val="tx1"/>
                </a:solidFill>
                <a:latin typeface="Futura Bk" pitchFamily="34" charset="0"/>
                <a:ea typeface="+mn-ea"/>
                <a:cs typeface="+mn-cs"/>
              </a:rPr>
              <a:t>TIA-942 Standard</a:t>
            </a:r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Presentation Title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6CDD8CB-94DB-4E6F-905E-E17F200F8F1A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36387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smtClean="0">
                <a:solidFill>
                  <a:schemeClr val="tx1"/>
                </a:solidFill>
                <a:latin typeface="Futura Bk" pitchFamily="34" charset="0"/>
                <a:ea typeface="+mn-ea"/>
                <a:cs typeface="+mn-cs"/>
              </a:rPr>
              <a:t>TIA-942 Standard</a:t>
            </a:r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Presentation Title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6CDD8CB-94DB-4E6F-905E-E17F200F8F1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36387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smtClean="0">
                <a:solidFill>
                  <a:schemeClr val="tx1"/>
                </a:solidFill>
                <a:latin typeface="Futura Bk" pitchFamily="34" charset="0"/>
                <a:ea typeface="+mn-ea"/>
                <a:cs typeface="+mn-cs"/>
              </a:rPr>
              <a:t>TIA-942 Standard</a:t>
            </a:r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Presentation Title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6CDD8CB-94DB-4E6F-905E-E17F200F8F1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36387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smtClean="0">
                <a:solidFill>
                  <a:schemeClr val="tx1"/>
                </a:solidFill>
                <a:latin typeface="Futura Bk" pitchFamily="34" charset="0"/>
                <a:ea typeface="+mn-ea"/>
                <a:cs typeface="+mn-cs"/>
              </a:rPr>
              <a:t>TIA-942 Standard</a:t>
            </a:r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Presentation Title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6CDD8CB-94DB-4E6F-905E-E17F200F8F1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36387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Presentation Title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6CDD8CB-94DB-4E6F-905E-E17F200F8F1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8202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Cabeçalho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Presentation Title</a:t>
            </a:r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6CDD8CB-94DB-4E6F-905E-E17F200F8F1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Cabeçalho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Presentation Title</a:t>
            </a:r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6CDD8CB-94DB-4E6F-905E-E17F200F8F1A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Cabeçalho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Presentation Title</a:t>
            </a:r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6CDD8CB-94DB-4E6F-905E-E17F200F8F1A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pt-BR" dirty="0"/>
          </a:p>
        </p:txBody>
      </p:sp>
      <p:sp>
        <p:nvSpPr>
          <p:cNvPr id="4" name="Espaço Reservado para Cabeçalho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Presentation Title</a:t>
            </a:r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6CDD8CB-94DB-4E6F-905E-E17F200F8F1A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Cabeçalho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Presentation Title</a:t>
            </a:r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6CDD8CB-94DB-4E6F-905E-E17F200F8F1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Espaço Reservado para Cabeçalho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Presentation Title</a:t>
            </a:r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6CDD8CB-94DB-4E6F-905E-E17F200F8F1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Cabeçalho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Presentation Title</a:t>
            </a:r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6CDD8CB-94DB-4E6F-905E-E17F200F8F1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Cabeçalho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Presentation Title</a:t>
            </a:r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6CDD8CB-94DB-4E6F-905E-E17F200F8F1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Cabeçalho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Presentation Title</a:t>
            </a:r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6CDD8CB-94DB-4E6F-905E-E17F200F8F1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AV - 0.9999990659296545</a:t>
            </a:r>
          </a:p>
          <a:p>
            <a:r>
              <a:rPr lang="pt-BR" dirty="0" smtClean="0"/>
              <a:t>MTTF: 	2415237.2486547427</a:t>
            </a:r>
          </a:p>
          <a:p>
            <a:r>
              <a:rPr lang="pt-BR" dirty="0" smtClean="0"/>
              <a:t>MTTR: 	2.25600348130576</a:t>
            </a:r>
            <a:endParaRPr lang="pt-BR" dirty="0"/>
          </a:p>
        </p:txBody>
      </p:sp>
      <p:sp>
        <p:nvSpPr>
          <p:cNvPr id="4" name="Espaço Reservado para Cabeçalho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Presentation Title</a:t>
            </a:r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6CDD8CB-94DB-4E6F-905E-E17F200F8F1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MTTF: 	5.754587224111011E13</a:t>
            </a:r>
          </a:p>
          <a:p>
            <a:r>
              <a:rPr lang="it-IT" dirty="0" smtClean="0"/>
              <a:t>MTTR: 	2.25600348130576</a:t>
            </a:r>
          </a:p>
          <a:p>
            <a:r>
              <a:rPr lang="it-IT" dirty="0" smtClean="0"/>
              <a:t>Availability: </a:t>
            </a:r>
            <a:r>
              <a:rPr lang="it-IT" baseline="0" dirty="0" smtClean="0"/>
              <a:t> </a:t>
            </a:r>
            <a:r>
              <a:rPr lang="it-IT" dirty="0" smtClean="0"/>
              <a:t>0.9999999999999516</a:t>
            </a:r>
            <a:endParaRPr lang="pt-BR" dirty="0"/>
          </a:p>
        </p:txBody>
      </p:sp>
      <p:sp>
        <p:nvSpPr>
          <p:cNvPr id="4" name="Espaço Reservado para Cabeçalho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Presentation Title</a:t>
            </a:r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6CDD8CB-94DB-4E6F-905E-E17F200F8F1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Número de Slid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B0DE87-A9EE-46F7-A04A-0D6B5BC98D58}" type="slidenum">
              <a:rPr lang="en-US" smtClean="0"/>
              <a:pPr>
                <a:defRPr/>
              </a:pPr>
              <a:t>‹nº›</a:t>
            </a:fld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A68261F5-DA46-4561-A700-8C005F318A9C}" type="datetime4">
              <a:rPr lang="en-US" smtClean="0"/>
              <a:pPr>
                <a:defRPr/>
              </a:pPr>
              <a:t>April 25, 2011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ubtítulo 2"/>
          <p:cNvSpPr>
            <a:spLocks noGrp="1"/>
          </p:cNvSpPr>
          <p:nvPr userDrawn="1"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7" name="Título 1"/>
          <p:cNvSpPr>
            <a:spLocks noGrp="1"/>
          </p:cNvSpPr>
          <p:nvPr userDrawn="1">
            <p:ph type="ctrTitle"/>
          </p:nvPr>
        </p:nvSpPr>
        <p:spPr>
          <a:xfrm>
            <a:off x="838200" y="2282825"/>
            <a:ext cx="7772400" cy="1470025"/>
          </a:xfrm>
        </p:spPr>
        <p:txBody>
          <a:bodyPr/>
          <a:lstStyle/>
          <a:p>
            <a:endParaRPr lang="pt-B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BD464-A688-41D8-99CD-7912BDC9C069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09B59D-7314-4B85-9280-31670B10316C}" type="datetime4">
              <a:rPr lang="en-US"/>
              <a:pPr>
                <a:defRPr/>
              </a:pPr>
              <a:t>April 25, 2011</a:t>
            </a:fld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05588" y="114300"/>
            <a:ext cx="2068512" cy="59658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0050" y="114300"/>
            <a:ext cx="6053138" cy="59658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0B355A-3B45-4BD1-BE5D-925D49E63E7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5A165F-F992-4446-9B83-0452A13A8B2D}" type="datetime4">
              <a:rPr lang="en-US"/>
              <a:pPr>
                <a:defRPr/>
              </a:pPr>
              <a:t>April 25, 2011</a:t>
            </a:fld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5" y="114300"/>
            <a:ext cx="8245475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0050" y="1447800"/>
            <a:ext cx="4059238" cy="46323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11688" y="1447800"/>
            <a:ext cx="4060825" cy="46323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291933-6566-427F-8D3F-DF6B7721809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FED824-EF3F-4247-84CE-37191A5EC211}" type="datetime4">
              <a:rPr lang="en-US"/>
              <a:pPr>
                <a:defRPr/>
              </a:pPr>
              <a:t>April 25, 2011</a:t>
            </a:fld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00050" y="114300"/>
            <a:ext cx="8274050" cy="59658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54DA8B-6B39-4B3B-833E-9C481FA82CD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A1F46E-C6BD-4F64-802E-E3D556DEDFC1}" type="datetime4">
              <a:rPr lang="en-US"/>
              <a:pPr>
                <a:defRPr/>
              </a:pPr>
              <a:t>April 25, 2011</a:t>
            </a:fld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5" y="114300"/>
            <a:ext cx="8245475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00050" y="1447800"/>
            <a:ext cx="4059238" cy="46323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1688" y="1447800"/>
            <a:ext cx="4060825" cy="46323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2060F5-1323-41D5-84C9-FE9AA284B46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A1E71E-1D6A-4A74-8F1F-8B045905C251}" type="datetime4">
              <a:rPr lang="en-US"/>
              <a:pPr>
                <a:defRPr/>
              </a:pPr>
              <a:t>April 25, 2011</a:t>
            </a:fld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46EF37-C327-4C4C-8BA5-C9F8C7B5D25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E97F83-78CD-4CBC-9257-14A7D8646A46}" type="datetime4">
              <a:rPr lang="en-US"/>
              <a:pPr>
                <a:defRPr/>
              </a:pPr>
              <a:t>April 25, 2011</a:t>
            </a:fld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22094B-ADA6-4405-81F6-F8727270F93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D6D9BB-AA62-44B6-A586-01EBD6DB1319}" type="datetime4">
              <a:rPr lang="en-US"/>
              <a:pPr>
                <a:defRPr/>
              </a:pPr>
              <a:t>April 25, 2011</a:t>
            </a:fld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0050" y="1447800"/>
            <a:ext cx="4059238" cy="4632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1688" y="1447800"/>
            <a:ext cx="4060825" cy="4632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CCED0-D83C-441E-BB4C-C693C2E4BB0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E51531-5995-4ED5-9593-989C0A2C27E4}" type="datetime4">
              <a:rPr lang="en-US"/>
              <a:pPr>
                <a:defRPr/>
              </a:pPr>
              <a:t>April 25, 2011</a:t>
            </a:fld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B5F9DB-85B4-41EB-85D9-5CCD1CE82D4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E4A007-C8DE-467C-8F36-121F6A17E0D4}" type="datetime4">
              <a:rPr lang="en-US"/>
              <a:pPr>
                <a:defRPr/>
              </a:pPr>
              <a:t>April 25, 2011</a:t>
            </a:fld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CB34D0-8737-4E3D-B9D8-EEAE7489ECB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63BB1D-88E8-4414-9357-85D99A609151}" type="datetime4">
              <a:rPr lang="en-US"/>
              <a:pPr>
                <a:defRPr/>
              </a:pPr>
              <a:t>April 25, 2011</a:t>
            </a:fld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B18667-FFB8-4DE6-9546-1C46A5495FD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B6EA3E-6101-4626-95D5-4CDB719C0AD5}" type="datetime4">
              <a:rPr lang="en-US"/>
              <a:pPr>
                <a:defRPr/>
              </a:pPr>
              <a:t>April 25, 2011</a:t>
            </a:fld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742157-6FC5-4BFF-AC9B-7D09F8C01AE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969706-9AA1-4558-8AD6-8660E8DA41C4}" type="datetime4">
              <a:rPr lang="en-US"/>
              <a:pPr>
                <a:defRPr/>
              </a:pPr>
              <a:t>April 25, 2011</a:t>
            </a:fld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CCAFA5-7560-4106-B80A-CFD01F0FBAD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F421CD-61E0-460C-893C-8E6BBD3497D0}" type="datetime4">
              <a:rPr lang="en-US"/>
              <a:pPr>
                <a:defRPr/>
              </a:pPr>
              <a:t>April 25, 2011</a:t>
            </a:fld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28625" y="114300"/>
            <a:ext cx="82454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00050" y="1447800"/>
            <a:ext cx="8272463" cy="463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899396" name="Rectangle 4"/>
          <p:cNvSpPr>
            <a:spLocks noChangeArrowheads="1"/>
          </p:cNvSpPr>
          <p:nvPr/>
        </p:nvSpPr>
        <p:spPr bwMode="ltGray">
          <a:xfrm>
            <a:off x="0" y="1171575"/>
            <a:ext cx="257175" cy="5686425"/>
          </a:xfrm>
          <a:prstGeom prst="rect">
            <a:avLst/>
          </a:prstGeom>
          <a:solidFill>
            <a:srgbClr val="E6A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899397" name="Rectangle 5"/>
          <p:cNvSpPr>
            <a:spLocks noChangeArrowheads="1"/>
          </p:cNvSpPr>
          <p:nvPr/>
        </p:nvSpPr>
        <p:spPr bwMode="ltGray">
          <a:xfrm>
            <a:off x="0" y="0"/>
            <a:ext cx="257175" cy="1114425"/>
          </a:xfrm>
          <a:prstGeom prst="rect">
            <a:avLst/>
          </a:prstGeom>
          <a:solidFill>
            <a:srgbClr val="E6A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89939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8150" y="6550025"/>
            <a:ext cx="387350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Aft>
                <a:spcPct val="0"/>
              </a:spcAft>
              <a:buFontTx/>
              <a:buNone/>
              <a:defRPr sz="900" b="0" smtClean="0">
                <a:solidFill>
                  <a:srgbClr val="848589"/>
                </a:solidFill>
                <a:latin typeface="Futura Bk" pitchFamily="34" charset="0"/>
              </a:defRPr>
            </a:lvl1pPr>
          </a:lstStyle>
          <a:p>
            <a:pPr>
              <a:defRPr/>
            </a:pPr>
            <a:fld id="{CFB5EA98-F935-4B8A-9E9C-6604AFA22A5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3899400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6613" y="6550025"/>
            <a:ext cx="1114425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Aft>
                <a:spcPct val="0"/>
              </a:spcAft>
              <a:buFontTx/>
              <a:buNone/>
              <a:defRPr sz="900" b="0" smtClean="0">
                <a:solidFill>
                  <a:srgbClr val="848589"/>
                </a:solidFill>
                <a:latin typeface="Futura Bk" pitchFamily="34" charset="0"/>
              </a:defRPr>
            </a:lvl1pPr>
          </a:lstStyle>
          <a:p>
            <a:pPr>
              <a:defRPr/>
            </a:pPr>
            <a:fld id="{61F6418B-4BDA-4188-9664-61340C713ACC}" type="datetime4">
              <a:rPr lang="en-US"/>
              <a:pPr>
                <a:defRPr/>
              </a:pPr>
              <a:t>April 25, 2011</a:t>
            </a:fld>
            <a:endParaRPr lang="en-US" dirty="0"/>
          </a:p>
        </p:txBody>
      </p:sp>
      <p:sp>
        <p:nvSpPr>
          <p:cNvPr id="3899401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997075" y="6550025"/>
            <a:ext cx="4003675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Aft>
                <a:spcPct val="0"/>
              </a:spcAft>
              <a:buFontTx/>
              <a:buNone/>
              <a:defRPr sz="900" b="0" smtClean="0">
                <a:solidFill>
                  <a:srgbClr val="848589"/>
                </a:solidFill>
                <a:latin typeface="Futura Bk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pic>
        <p:nvPicPr>
          <p:cNvPr id="10" name="Imagem 9"/>
          <p:cNvPicPr/>
          <p:nvPr/>
        </p:nvPicPr>
        <p:blipFill>
          <a:blip r:embed="rId16" cstate="print">
            <a:lum bright="-13000" contrast="35000"/>
          </a:blip>
          <a:srcRect l="13927" t="12150" r="22714" b="16822"/>
          <a:stretch>
            <a:fillRect/>
          </a:stretch>
        </p:blipFill>
        <p:spPr bwMode="auto">
          <a:xfrm>
            <a:off x="6066557" y="6266806"/>
            <a:ext cx="1126671" cy="41365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Imagem 10"/>
          <p:cNvPicPr/>
          <p:nvPr/>
        </p:nvPicPr>
        <p:blipFill>
          <a:blip r:embed="rId17" cstate="print">
            <a:duotone>
              <a:prstClr val="black"/>
              <a:schemeClr val="bg1">
                <a:tint val="45000"/>
                <a:satMod val="400000"/>
              </a:schemeClr>
            </a:duotone>
            <a:lum contrast="40000"/>
          </a:blip>
          <a:srcRect/>
          <a:stretch>
            <a:fillRect/>
          </a:stretch>
        </p:blipFill>
        <p:spPr bwMode="auto">
          <a:xfrm>
            <a:off x="7245974" y="6275681"/>
            <a:ext cx="1129460" cy="430213"/>
          </a:xfrm>
          <a:prstGeom prst="rect">
            <a:avLst/>
          </a:prstGeom>
          <a:noFill/>
          <a:ln w="1">
            <a:noFill/>
            <a:miter lim="800000"/>
            <a:headEnd/>
            <a:tailEnd/>
          </a:ln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18" cstate="print">
            <a:grayscl/>
          </a:blip>
          <a:srcRect/>
          <a:stretch>
            <a:fillRect/>
          </a:stretch>
        </p:blipFill>
        <p:spPr bwMode="auto">
          <a:xfrm>
            <a:off x="8436096" y="6127668"/>
            <a:ext cx="494147" cy="635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2500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2500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2500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2500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228600" indent="-228600" algn="l" rtl="0" eaLnBrk="0" fontAlgn="base" hangingPunct="0">
        <a:lnSpc>
          <a:spcPct val="125000"/>
        </a:lnSpc>
        <a:spcBef>
          <a:spcPct val="25000"/>
        </a:spcBef>
        <a:spcAft>
          <a:spcPct val="10000"/>
        </a:spcAft>
        <a:buClr>
          <a:srgbClr val="ABA69F"/>
        </a:buClr>
        <a:buSzPct val="80000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71500" indent="-228600" algn="l" rtl="0" eaLnBrk="0" fontAlgn="base" hangingPunct="0">
        <a:lnSpc>
          <a:spcPct val="125000"/>
        </a:lnSpc>
        <a:spcBef>
          <a:spcPct val="25000"/>
        </a:spcBef>
        <a:spcAft>
          <a:spcPct val="10000"/>
        </a:spcAft>
        <a:buClr>
          <a:srgbClr val="ABA69F"/>
        </a:buClr>
        <a:buFont typeface="Futura Bk" pitchFamily="34" charset="0"/>
        <a:buChar char="−"/>
        <a:defRPr sz="2000">
          <a:solidFill>
            <a:schemeClr val="tx1"/>
          </a:solidFill>
          <a:latin typeface="+mn-lt"/>
        </a:defRPr>
      </a:lvl2pPr>
      <a:lvl3pPr marL="914400" indent="-228600" algn="l" rtl="0" eaLnBrk="0" fontAlgn="base" hangingPunct="0">
        <a:lnSpc>
          <a:spcPct val="125000"/>
        </a:lnSpc>
        <a:spcBef>
          <a:spcPct val="25000"/>
        </a:spcBef>
        <a:spcAft>
          <a:spcPct val="10000"/>
        </a:spcAft>
        <a:buClr>
          <a:srgbClr val="ABA69F"/>
        </a:buClr>
        <a:buChar char="•"/>
        <a:defRPr sz="2400">
          <a:solidFill>
            <a:schemeClr val="tx1"/>
          </a:solidFill>
          <a:latin typeface="+mn-lt"/>
        </a:defRPr>
      </a:lvl3pPr>
      <a:lvl4pPr marL="1257300" indent="-228600" algn="l" rtl="0" eaLnBrk="0" fontAlgn="base" hangingPunct="0">
        <a:lnSpc>
          <a:spcPct val="125000"/>
        </a:lnSpc>
        <a:spcBef>
          <a:spcPct val="25000"/>
        </a:spcBef>
        <a:spcAft>
          <a:spcPct val="10000"/>
        </a:spcAft>
        <a:buClr>
          <a:srgbClr val="ABA69F"/>
        </a:buClr>
        <a:buFont typeface="Futura Bk" pitchFamily="34" charset="0"/>
        <a:buChar char="−"/>
        <a:defRPr sz="1600">
          <a:solidFill>
            <a:schemeClr val="tx1"/>
          </a:solidFill>
          <a:latin typeface="+mn-lt"/>
        </a:defRPr>
      </a:lvl4pPr>
      <a:lvl5pPr marL="1600200" indent="-228600" algn="l" rtl="0" eaLnBrk="0" fontAlgn="base" hangingPunct="0">
        <a:lnSpc>
          <a:spcPct val="125000"/>
        </a:lnSpc>
        <a:spcBef>
          <a:spcPct val="25000"/>
        </a:spcBef>
        <a:spcAft>
          <a:spcPct val="10000"/>
        </a:spcAft>
        <a:buClr>
          <a:srgbClr val="ABA69F"/>
        </a:buClr>
        <a:buChar char="•"/>
        <a:defRPr sz="1400">
          <a:solidFill>
            <a:schemeClr val="tx1"/>
          </a:solidFill>
          <a:latin typeface="+mn-lt"/>
        </a:defRPr>
      </a:lvl5pPr>
      <a:lvl6pPr marL="2057400" indent="-228600" algn="l" rtl="0" fontAlgn="base">
        <a:lnSpc>
          <a:spcPct val="125000"/>
        </a:lnSpc>
        <a:spcBef>
          <a:spcPct val="25000"/>
        </a:spcBef>
        <a:spcAft>
          <a:spcPct val="10000"/>
        </a:spcAft>
        <a:buClr>
          <a:srgbClr val="ABA69F"/>
        </a:buClr>
        <a:buChar char="•"/>
        <a:defRPr sz="1400">
          <a:solidFill>
            <a:schemeClr val="tx1"/>
          </a:solidFill>
          <a:latin typeface="+mn-lt"/>
        </a:defRPr>
      </a:lvl6pPr>
      <a:lvl7pPr marL="2514600" indent="-228600" algn="l" rtl="0" fontAlgn="base">
        <a:lnSpc>
          <a:spcPct val="125000"/>
        </a:lnSpc>
        <a:spcBef>
          <a:spcPct val="25000"/>
        </a:spcBef>
        <a:spcAft>
          <a:spcPct val="10000"/>
        </a:spcAft>
        <a:buClr>
          <a:srgbClr val="ABA69F"/>
        </a:buClr>
        <a:buChar char="•"/>
        <a:defRPr sz="1400">
          <a:solidFill>
            <a:schemeClr val="tx1"/>
          </a:solidFill>
          <a:latin typeface="+mn-lt"/>
        </a:defRPr>
      </a:lvl7pPr>
      <a:lvl8pPr marL="2971800" indent="-228600" algn="l" rtl="0" fontAlgn="base">
        <a:lnSpc>
          <a:spcPct val="125000"/>
        </a:lnSpc>
        <a:spcBef>
          <a:spcPct val="25000"/>
        </a:spcBef>
        <a:spcAft>
          <a:spcPct val="10000"/>
        </a:spcAft>
        <a:buClr>
          <a:srgbClr val="ABA69F"/>
        </a:buClr>
        <a:buChar char="•"/>
        <a:defRPr sz="1400">
          <a:solidFill>
            <a:schemeClr val="tx1"/>
          </a:solidFill>
          <a:latin typeface="+mn-lt"/>
        </a:defRPr>
      </a:lvl8pPr>
      <a:lvl9pPr marL="3429000" indent="-228600" algn="l" rtl="0" fontAlgn="base">
        <a:lnSpc>
          <a:spcPct val="125000"/>
        </a:lnSpc>
        <a:spcBef>
          <a:spcPct val="25000"/>
        </a:spcBef>
        <a:spcAft>
          <a:spcPct val="10000"/>
        </a:spcAft>
        <a:buClr>
          <a:srgbClr val="ABA69F"/>
        </a:buClr>
        <a:buChar char="•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ítulo 1"/>
          <p:cNvSpPr>
            <a:spLocks noGrp="1"/>
          </p:cNvSpPr>
          <p:nvPr>
            <p:ph type="subTitle" idx="1"/>
          </p:nvPr>
        </p:nvSpPr>
        <p:spPr>
          <a:xfrm>
            <a:off x="1692889" y="4059198"/>
            <a:ext cx="6746789" cy="1377778"/>
          </a:xfrm>
        </p:spPr>
        <p:txBody>
          <a:bodyPr/>
          <a:lstStyle/>
          <a:p>
            <a:pPr marL="0" indent="0" algn="r">
              <a:lnSpc>
                <a:spcPct val="80000"/>
              </a:lnSpc>
              <a:spcBef>
                <a:spcPts val="528"/>
              </a:spcBef>
              <a:spcAft>
                <a:spcPts val="0"/>
              </a:spcAft>
              <a:buNone/>
            </a:pPr>
            <a:r>
              <a:rPr lang="pt-BR" sz="2200" dirty="0" smtClean="0">
                <a:latin typeface="Calibri" pitchFamily="34" charset="0"/>
              </a:rPr>
              <a:t>Carlos </a:t>
            </a:r>
            <a:r>
              <a:rPr lang="pt-BR" sz="2200" dirty="0">
                <a:latin typeface="Calibri" pitchFamily="34" charset="0"/>
              </a:rPr>
              <a:t>Julian Menezes Araújo</a:t>
            </a:r>
          </a:p>
          <a:p>
            <a:pPr marL="0" indent="0" algn="r">
              <a:lnSpc>
                <a:spcPct val="80000"/>
              </a:lnSpc>
              <a:spcBef>
                <a:spcPts val="528"/>
              </a:spcBef>
              <a:spcAft>
                <a:spcPts val="0"/>
              </a:spcAft>
              <a:buNone/>
            </a:pPr>
            <a:r>
              <a:rPr lang="pt-BR" sz="2200" dirty="0">
                <a:latin typeface="Calibri" pitchFamily="34" charset="0"/>
              </a:rPr>
              <a:t>cjma@cin.ufpe.br</a:t>
            </a:r>
          </a:p>
          <a:p>
            <a:pPr marL="0" indent="0" algn="r">
              <a:lnSpc>
                <a:spcPct val="80000"/>
              </a:lnSpc>
              <a:spcBef>
                <a:spcPts val="528"/>
              </a:spcBef>
              <a:spcAft>
                <a:spcPts val="0"/>
              </a:spcAft>
              <a:buNone/>
            </a:pPr>
            <a:r>
              <a:rPr lang="pt-BR" sz="2200" dirty="0">
                <a:latin typeface="Calibri" pitchFamily="34" charset="0"/>
              </a:rPr>
              <a:t>Orientador: Prof. Dr. Paulo Maciel</a:t>
            </a:r>
          </a:p>
          <a:p>
            <a:pPr marL="0" indent="0" algn="r">
              <a:lnSpc>
                <a:spcPct val="80000"/>
              </a:lnSpc>
              <a:spcBef>
                <a:spcPts val="528"/>
              </a:spcBef>
              <a:spcAft>
                <a:spcPts val="0"/>
              </a:spcAft>
              <a:buNone/>
            </a:pPr>
            <a:r>
              <a:rPr lang="pt-BR" sz="2200" dirty="0">
                <a:latin typeface="Calibri" pitchFamily="34" charset="0"/>
              </a:rPr>
              <a:t>prmm@cin.ufpe.br</a:t>
            </a:r>
          </a:p>
        </p:txBody>
      </p:sp>
      <p:sp>
        <p:nvSpPr>
          <p:cNvPr id="3" name="Título 2"/>
          <p:cNvSpPr>
            <a:spLocks noGrp="1"/>
          </p:cNvSpPr>
          <p:nvPr>
            <p:ph type="ctrTitle"/>
          </p:nvPr>
        </p:nvSpPr>
        <p:spPr>
          <a:xfrm>
            <a:off x="838200" y="1841157"/>
            <a:ext cx="7772400" cy="1911694"/>
          </a:xfrm>
        </p:spPr>
        <p:txBody>
          <a:bodyPr/>
          <a:lstStyle/>
          <a:p>
            <a:pPr algn="ctr"/>
            <a:r>
              <a:rPr lang="en-US" dirty="0">
                <a:latin typeface="Calibri" pitchFamily="34" charset="0"/>
              </a:rPr>
              <a:t>Dependability Modeling for Data Center Tier Architecture</a:t>
            </a:r>
            <a:endParaRPr lang="pt-BR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alibri" pitchFamily="34" charset="0"/>
              </a:rPr>
              <a:t>Diagrama</a:t>
            </a:r>
            <a:r>
              <a:rPr lang="en-US" dirty="0">
                <a:latin typeface="Calibri" pitchFamily="34" charset="0"/>
              </a:rPr>
              <a:t> de </a:t>
            </a:r>
            <a:r>
              <a:rPr lang="en-US" dirty="0" err="1">
                <a:latin typeface="Calibri" pitchFamily="34" charset="0"/>
              </a:rPr>
              <a:t>blocos</a:t>
            </a:r>
            <a:r>
              <a:rPr lang="en-US" dirty="0">
                <a:latin typeface="Calibri" pitchFamily="34" charset="0"/>
              </a:rPr>
              <a:t> de </a:t>
            </a:r>
            <a:r>
              <a:rPr lang="en-US" dirty="0" err="1">
                <a:latin typeface="Calibri" pitchFamily="34" charset="0"/>
              </a:rPr>
              <a:t>Confiabilidade</a:t>
            </a:r>
            <a:endParaRPr lang="pt-BR" dirty="0">
              <a:latin typeface="Calibri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Calibri" pitchFamily="34" charset="0"/>
              </a:rPr>
              <a:t>Modelo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em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Paralelo</a:t>
            </a:r>
            <a:endParaRPr lang="pt-BR" dirty="0">
              <a:latin typeface="Calibri" pitchFamily="34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D46EF37-C327-4C4C-8BA5-C9F8C7B5D25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C2E97F83-78CD-4CBC-9257-14A7D8646A46}" type="datetime4">
              <a:rPr lang="en-US" smtClean="0"/>
              <a:pPr>
                <a:defRPr/>
              </a:pPr>
              <a:t>April 25, 2011</a:t>
            </a:fld>
            <a:endParaRPr lang="en-US"/>
          </a:p>
        </p:txBody>
      </p:sp>
      <p:grpSp>
        <p:nvGrpSpPr>
          <p:cNvPr id="12" name="Grupo 11"/>
          <p:cNvGrpSpPr/>
          <p:nvPr/>
        </p:nvGrpSpPr>
        <p:grpSpPr>
          <a:xfrm>
            <a:off x="3278067" y="3562997"/>
            <a:ext cx="2007927" cy="756000"/>
            <a:chOff x="1533634" y="3326524"/>
            <a:chExt cx="2007927" cy="428084"/>
          </a:xfrm>
        </p:grpSpPr>
        <p:sp>
          <p:nvSpPr>
            <p:cNvPr id="7" name="Retângulo de cantos arredondados 6"/>
            <p:cNvSpPr/>
            <p:nvPr/>
          </p:nvSpPr>
          <p:spPr bwMode="auto">
            <a:xfrm>
              <a:off x="1970553" y="3326524"/>
              <a:ext cx="1099645" cy="428084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b="0" dirty="0" smtClean="0">
                  <a:solidFill>
                    <a:schemeClr val="tx1"/>
                  </a:solidFill>
                  <a:latin typeface="Calibri" pitchFamily="34" charset="0"/>
                  <a:cs typeface="Calibri" pitchFamily="34" charset="0"/>
                </a:rPr>
                <a:t>CB</a:t>
              </a:r>
              <a:endParaRPr lang="pt-BR" dirty="0">
                <a:solidFill>
                  <a:srgbClr val="0000FF"/>
                </a:solidFill>
                <a:latin typeface="Futura Md" pitchFamily="34" charset="0"/>
              </a:endParaRPr>
            </a:p>
          </p:txBody>
        </p:sp>
        <p:cxnSp>
          <p:nvCxnSpPr>
            <p:cNvPr id="9" name="Conector reto 8"/>
            <p:cNvCxnSpPr/>
            <p:nvPr/>
          </p:nvCxnSpPr>
          <p:spPr bwMode="auto">
            <a:xfrm>
              <a:off x="1533634" y="3535675"/>
              <a:ext cx="432000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Conector reto 12"/>
            <p:cNvCxnSpPr/>
            <p:nvPr/>
          </p:nvCxnSpPr>
          <p:spPr bwMode="auto">
            <a:xfrm>
              <a:off x="3087645" y="3543087"/>
              <a:ext cx="453916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6" name="Grupo 25"/>
          <p:cNvGrpSpPr/>
          <p:nvPr/>
        </p:nvGrpSpPr>
        <p:grpSpPr>
          <a:xfrm>
            <a:off x="3759634" y="4531346"/>
            <a:ext cx="1533190" cy="756000"/>
            <a:chOff x="1986455" y="3342289"/>
            <a:chExt cx="1533190" cy="736069"/>
          </a:xfrm>
        </p:grpSpPr>
        <p:sp>
          <p:nvSpPr>
            <p:cNvPr id="27" name="Retângulo de cantos arredondados 26"/>
            <p:cNvSpPr/>
            <p:nvPr/>
          </p:nvSpPr>
          <p:spPr bwMode="auto">
            <a:xfrm>
              <a:off x="1986455" y="3342289"/>
              <a:ext cx="1099645" cy="736069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b="0" dirty="0" smtClean="0">
                  <a:solidFill>
                    <a:schemeClr val="tx1"/>
                  </a:solidFill>
                  <a:latin typeface="Calibri" pitchFamily="34" charset="0"/>
                  <a:cs typeface="Calibri" pitchFamily="34" charset="0"/>
                </a:rPr>
                <a:t>Term</a:t>
              </a:r>
              <a:endParaRPr kumimoji="0" lang="pt-BR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Futura Md" pitchFamily="34" charset="0"/>
              </a:endParaRPr>
            </a:p>
          </p:txBody>
        </p:sp>
        <p:cxnSp>
          <p:nvCxnSpPr>
            <p:cNvPr id="28" name="Conector reto 27"/>
            <p:cNvCxnSpPr/>
            <p:nvPr/>
          </p:nvCxnSpPr>
          <p:spPr bwMode="auto">
            <a:xfrm>
              <a:off x="3087645" y="3722749"/>
              <a:ext cx="432000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30" name="Conector reto 29"/>
          <p:cNvCxnSpPr/>
          <p:nvPr/>
        </p:nvCxnSpPr>
        <p:spPr bwMode="auto">
          <a:xfrm>
            <a:off x="2851201" y="4481078"/>
            <a:ext cx="43200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Conector reto 30"/>
          <p:cNvCxnSpPr/>
          <p:nvPr/>
        </p:nvCxnSpPr>
        <p:spPr bwMode="auto">
          <a:xfrm flipV="1">
            <a:off x="5287381" y="3938143"/>
            <a:ext cx="0" cy="97200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Conector reto 36"/>
          <p:cNvCxnSpPr/>
          <p:nvPr/>
        </p:nvCxnSpPr>
        <p:spPr bwMode="auto">
          <a:xfrm flipV="1">
            <a:off x="3274203" y="3928425"/>
            <a:ext cx="0" cy="100800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8" name="Retângulo 37"/>
          <p:cNvSpPr/>
          <p:nvPr/>
        </p:nvSpPr>
        <p:spPr bwMode="auto">
          <a:xfrm>
            <a:off x="2750616" y="4429707"/>
            <a:ext cx="108000" cy="11092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wrap="non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buFont typeface="Wingdings" pitchFamily="2" charset="2"/>
              <a:buNone/>
              <a:tabLst/>
            </a:pPr>
            <a:endParaRPr kumimoji="0" lang="pt-BR" sz="2400" b="1" i="0" u="none" strike="noStrike" cap="none" normalizeH="0" baseline="0" smtClean="0">
              <a:ln>
                <a:noFill/>
              </a:ln>
              <a:solidFill>
                <a:srgbClr val="0000FF"/>
              </a:solidFill>
              <a:effectLst/>
              <a:latin typeface="Futura Md" pitchFamily="34" charset="0"/>
            </a:endParaRPr>
          </a:p>
        </p:txBody>
      </p:sp>
      <p:sp>
        <p:nvSpPr>
          <p:cNvPr id="40" name="Retângulo 39"/>
          <p:cNvSpPr/>
          <p:nvPr/>
        </p:nvSpPr>
        <p:spPr bwMode="auto">
          <a:xfrm>
            <a:off x="5724423" y="4421129"/>
            <a:ext cx="108000" cy="11092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wrap="non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buFont typeface="Wingdings" pitchFamily="2" charset="2"/>
              <a:buNone/>
              <a:tabLst/>
            </a:pPr>
            <a:endParaRPr kumimoji="0" lang="pt-BR" sz="2400" b="1" i="0" u="none" strike="noStrike" cap="none" normalizeH="0" baseline="0" smtClean="0">
              <a:ln>
                <a:noFill/>
              </a:ln>
              <a:solidFill>
                <a:srgbClr val="0000FF"/>
              </a:solidFill>
              <a:effectLst/>
              <a:latin typeface="Futura Md" pitchFamily="34" charset="0"/>
            </a:endParaRPr>
          </a:p>
        </p:txBody>
      </p:sp>
      <p:cxnSp>
        <p:nvCxnSpPr>
          <p:cNvPr id="41" name="Conector reto 40"/>
          <p:cNvCxnSpPr/>
          <p:nvPr/>
        </p:nvCxnSpPr>
        <p:spPr bwMode="auto">
          <a:xfrm>
            <a:off x="5292824" y="4476591"/>
            <a:ext cx="43200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2" name="Conector reto 41"/>
          <p:cNvCxnSpPr/>
          <p:nvPr/>
        </p:nvCxnSpPr>
        <p:spPr bwMode="auto">
          <a:xfrm>
            <a:off x="3278067" y="4930050"/>
            <a:ext cx="46800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3" name="CaixaDeTexto 42"/>
          <p:cNvSpPr txBox="1"/>
          <p:nvPr/>
        </p:nvSpPr>
        <p:spPr>
          <a:xfrm>
            <a:off x="2476834" y="2580139"/>
            <a:ext cx="16683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0" dirty="0" smtClean="0">
                <a:solidFill>
                  <a:schemeClr val="tx1"/>
                </a:solidFill>
                <a:latin typeface="Times New Roman"/>
                <a:cs typeface="Times New Roman"/>
              </a:rPr>
              <a:t>λ</a:t>
            </a:r>
            <a:r>
              <a:rPr lang="pt-BR" b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= </a:t>
            </a:r>
            <a:r>
              <a:rPr lang="pt-BR" sz="1800" b="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8.6988E-8 </a:t>
            </a:r>
            <a:r>
              <a:rPr lang="en-US" b="0" dirty="0" smtClean="0">
                <a:solidFill>
                  <a:schemeClr val="tx1"/>
                </a:solidFill>
                <a:latin typeface="Times New Roman"/>
                <a:cs typeface="Times New Roman"/>
              </a:rPr>
              <a:t>µ</a:t>
            </a:r>
            <a:r>
              <a:rPr lang="pt-BR" b="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= </a:t>
            </a:r>
            <a:r>
              <a:rPr lang="pt-BR" sz="1800" b="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0.263158</a:t>
            </a:r>
            <a:endParaRPr lang="en-US" sz="1800" b="0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44" name="CaixaDeTexto 43"/>
          <p:cNvSpPr txBox="1"/>
          <p:nvPr/>
        </p:nvSpPr>
        <p:spPr>
          <a:xfrm>
            <a:off x="4373251" y="2568264"/>
            <a:ext cx="16683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0" dirty="0" smtClean="0">
                <a:solidFill>
                  <a:schemeClr val="tx1"/>
                </a:solidFill>
                <a:latin typeface="Times New Roman"/>
                <a:cs typeface="Times New Roman"/>
              </a:rPr>
              <a:t>λ</a:t>
            </a:r>
            <a:r>
              <a:rPr lang="pt-BR" b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= </a:t>
            </a:r>
            <a:r>
              <a:rPr lang="pt-BR" sz="1800" b="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3.9954E-7 </a:t>
            </a:r>
            <a:r>
              <a:rPr lang="en-US" b="0" dirty="0" smtClean="0">
                <a:solidFill>
                  <a:schemeClr val="tx1"/>
                </a:solidFill>
                <a:latin typeface="Times New Roman"/>
                <a:cs typeface="Times New Roman"/>
              </a:rPr>
              <a:t>µ</a:t>
            </a:r>
            <a:r>
              <a:rPr lang="pt-BR" b="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= </a:t>
            </a:r>
            <a:r>
              <a:rPr lang="pt-BR" sz="1800" b="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0.45455</a:t>
            </a:r>
            <a:endParaRPr lang="en-US" sz="1800" b="0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83010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alibri" pitchFamily="34" charset="0"/>
              </a:rPr>
              <a:t>Diagrama</a:t>
            </a:r>
            <a:r>
              <a:rPr lang="en-US" dirty="0">
                <a:latin typeface="Calibri" pitchFamily="34" charset="0"/>
              </a:rPr>
              <a:t> de </a:t>
            </a:r>
            <a:r>
              <a:rPr lang="en-US" dirty="0" err="1">
                <a:latin typeface="Calibri" pitchFamily="34" charset="0"/>
              </a:rPr>
              <a:t>blocos</a:t>
            </a:r>
            <a:r>
              <a:rPr lang="en-US" dirty="0">
                <a:latin typeface="Calibri" pitchFamily="34" charset="0"/>
              </a:rPr>
              <a:t> de </a:t>
            </a:r>
            <a:r>
              <a:rPr lang="en-US" dirty="0" err="1">
                <a:latin typeface="Calibri" pitchFamily="34" charset="0"/>
              </a:rPr>
              <a:t>Confiabilidade</a:t>
            </a:r>
            <a:endParaRPr lang="pt-BR" dirty="0">
              <a:latin typeface="Calibri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Calibri" pitchFamily="34" charset="0"/>
              </a:rPr>
              <a:t>Modelo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em</a:t>
            </a:r>
            <a:r>
              <a:rPr lang="en-US" dirty="0" smtClean="0">
                <a:latin typeface="Calibri" pitchFamily="34" charset="0"/>
              </a:rPr>
              <a:t> Ponte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D46EF37-C327-4C4C-8BA5-C9F8C7B5D25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C2E97F83-78CD-4CBC-9257-14A7D8646A46}" type="datetime4">
              <a:rPr lang="en-US" smtClean="0"/>
              <a:pPr>
                <a:defRPr/>
              </a:pPr>
              <a:t>April 25, 2011</a:t>
            </a:fld>
            <a:endParaRPr lang="en-US"/>
          </a:p>
        </p:txBody>
      </p:sp>
      <p:grpSp>
        <p:nvGrpSpPr>
          <p:cNvPr id="22" name="Grupo 21"/>
          <p:cNvGrpSpPr/>
          <p:nvPr/>
        </p:nvGrpSpPr>
        <p:grpSpPr>
          <a:xfrm>
            <a:off x="2750390" y="2508807"/>
            <a:ext cx="1958728" cy="756000"/>
            <a:chOff x="1590784" y="3326524"/>
            <a:chExt cx="1958728" cy="792000"/>
          </a:xfrm>
        </p:grpSpPr>
        <p:sp>
          <p:nvSpPr>
            <p:cNvPr id="23" name="Retângulo de cantos arredondados 22"/>
            <p:cNvSpPr/>
            <p:nvPr/>
          </p:nvSpPr>
          <p:spPr bwMode="auto">
            <a:xfrm>
              <a:off x="1986455" y="3326524"/>
              <a:ext cx="1099645" cy="7920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25000"/>
                </a:spcAft>
                <a:buClrTx/>
                <a:buSzTx/>
                <a:buFont typeface="Wingdings" pitchFamily="2" charset="2"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Calibri" pitchFamily="34" charset="0"/>
                </a:rPr>
                <a:t>Term</a:t>
              </a:r>
            </a:p>
          </p:txBody>
        </p:sp>
        <p:cxnSp>
          <p:nvCxnSpPr>
            <p:cNvPr id="24" name="Conector reto 23"/>
            <p:cNvCxnSpPr/>
            <p:nvPr/>
          </p:nvCxnSpPr>
          <p:spPr bwMode="auto">
            <a:xfrm>
              <a:off x="1590784" y="3712779"/>
              <a:ext cx="396000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Conector reto 28"/>
            <p:cNvCxnSpPr/>
            <p:nvPr/>
          </p:nvCxnSpPr>
          <p:spPr bwMode="auto">
            <a:xfrm>
              <a:off x="3095596" y="3711187"/>
              <a:ext cx="453916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2" name="Grupo 31"/>
          <p:cNvGrpSpPr/>
          <p:nvPr/>
        </p:nvGrpSpPr>
        <p:grpSpPr>
          <a:xfrm>
            <a:off x="4717320" y="2520679"/>
            <a:ext cx="1563057" cy="756000"/>
            <a:chOff x="1986455" y="3342289"/>
            <a:chExt cx="1563057" cy="736068"/>
          </a:xfrm>
        </p:grpSpPr>
        <p:sp>
          <p:nvSpPr>
            <p:cNvPr id="33" name="Retângulo de cantos arredondados 32"/>
            <p:cNvSpPr/>
            <p:nvPr/>
          </p:nvSpPr>
          <p:spPr bwMode="auto">
            <a:xfrm>
              <a:off x="1986455" y="3342289"/>
              <a:ext cx="1099645" cy="736068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b="0" dirty="0" smtClean="0">
                  <a:solidFill>
                    <a:schemeClr val="tx1"/>
                  </a:solidFill>
                  <a:latin typeface="Calibri" pitchFamily="34" charset="0"/>
                  <a:cs typeface="Calibri" pitchFamily="34" charset="0"/>
                </a:rPr>
                <a:t>CB</a:t>
              </a:r>
              <a:endParaRPr kumimoji="0" lang="pt-BR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Futura Md" pitchFamily="34" charset="0"/>
              </a:endParaRPr>
            </a:p>
          </p:txBody>
        </p:sp>
        <p:cxnSp>
          <p:nvCxnSpPr>
            <p:cNvPr id="34" name="Conector reto 33"/>
            <p:cNvCxnSpPr/>
            <p:nvPr/>
          </p:nvCxnSpPr>
          <p:spPr bwMode="auto">
            <a:xfrm>
              <a:off x="3095596" y="3711187"/>
              <a:ext cx="453916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6" name="Grupo 35"/>
          <p:cNvGrpSpPr/>
          <p:nvPr/>
        </p:nvGrpSpPr>
        <p:grpSpPr>
          <a:xfrm>
            <a:off x="2751986" y="4723634"/>
            <a:ext cx="2007252" cy="756000"/>
            <a:chOff x="1542260" y="3326524"/>
            <a:chExt cx="2007252" cy="792000"/>
          </a:xfrm>
        </p:grpSpPr>
        <p:sp>
          <p:nvSpPr>
            <p:cNvPr id="39" name="Retângulo de cantos arredondados 38"/>
            <p:cNvSpPr/>
            <p:nvPr/>
          </p:nvSpPr>
          <p:spPr bwMode="auto">
            <a:xfrm>
              <a:off x="1986455" y="3326524"/>
              <a:ext cx="1099645" cy="7920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25000"/>
                </a:spcAft>
                <a:buClrTx/>
                <a:buSzTx/>
                <a:buFont typeface="Wingdings" pitchFamily="2" charset="2"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Calibri" pitchFamily="34" charset="0"/>
                </a:rPr>
                <a:t>Term</a:t>
              </a:r>
            </a:p>
          </p:txBody>
        </p:sp>
        <p:cxnSp>
          <p:nvCxnSpPr>
            <p:cNvPr id="45" name="Conector reto 44"/>
            <p:cNvCxnSpPr/>
            <p:nvPr/>
          </p:nvCxnSpPr>
          <p:spPr bwMode="auto">
            <a:xfrm>
              <a:off x="1542260" y="3712779"/>
              <a:ext cx="453916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Conector reto 46"/>
            <p:cNvCxnSpPr/>
            <p:nvPr/>
          </p:nvCxnSpPr>
          <p:spPr bwMode="auto">
            <a:xfrm>
              <a:off x="3095596" y="3711187"/>
              <a:ext cx="453916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8" name="Grupo 47"/>
          <p:cNvGrpSpPr/>
          <p:nvPr/>
        </p:nvGrpSpPr>
        <p:grpSpPr>
          <a:xfrm>
            <a:off x="4767440" y="4735506"/>
            <a:ext cx="1505141" cy="756000"/>
            <a:chOff x="1986455" y="3342289"/>
            <a:chExt cx="1505141" cy="736068"/>
          </a:xfrm>
        </p:grpSpPr>
        <p:sp>
          <p:nvSpPr>
            <p:cNvPr id="49" name="Retângulo de cantos arredondados 48"/>
            <p:cNvSpPr/>
            <p:nvPr/>
          </p:nvSpPr>
          <p:spPr bwMode="auto">
            <a:xfrm>
              <a:off x="1986455" y="3342289"/>
              <a:ext cx="1099645" cy="736068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b="0" dirty="0" smtClean="0">
                  <a:solidFill>
                    <a:schemeClr val="tx1"/>
                  </a:solidFill>
                  <a:latin typeface="Calibri" pitchFamily="34" charset="0"/>
                  <a:cs typeface="Calibri" pitchFamily="34" charset="0"/>
                </a:rPr>
                <a:t>CB</a:t>
              </a:r>
              <a:endParaRPr kumimoji="0" lang="pt-BR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Futura Md" pitchFamily="34" charset="0"/>
              </a:endParaRPr>
            </a:p>
          </p:txBody>
        </p:sp>
        <p:cxnSp>
          <p:nvCxnSpPr>
            <p:cNvPr id="50" name="Conector reto 49"/>
            <p:cNvCxnSpPr/>
            <p:nvPr/>
          </p:nvCxnSpPr>
          <p:spPr bwMode="auto">
            <a:xfrm>
              <a:off x="3095596" y="3711187"/>
              <a:ext cx="396000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3" name="Retângulo de cantos arredondados 52"/>
          <p:cNvSpPr/>
          <p:nvPr/>
        </p:nvSpPr>
        <p:spPr bwMode="auto">
          <a:xfrm>
            <a:off x="3955686" y="3613707"/>
            <a:ext cx="1099645" cy="7560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buFont typeface="Wingdings" pitchFamily="2" charset="2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Term</a:t>
            </a:r>
          </a:p>
        </p:txBody>
      </p:sp>
      <p:cxnSp>
        <p:nvCxnSpPr>
          <p:cNvPr id="57" name="Conector reto 56"/>
          <p:cNvCxnSpPr/>
          <p:nvPr/>
        </p:nvCxnSpPr>
        <p:spPr bwMode="auto">
          <a:xfrm flipV="1">
            <a:off x="4482160" y="2885510"/>
            <a:ext cx="0" cy="72000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8" name="Conector reto 57"/>
          <p:cNvCxnSpPr/>
          <p:nvPr/>
        </p:nvCxnSpPr>
        <p:spPr bwMode="auto">
          <a:xfrm flipV="1">
            <a:off x="4510918" y="4363634"/>
            <a:ext cx="0" cy="72000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9" name="Conector reto 58"/>
          <p:cNvCxnSpPr/>
          <p:nvPr/>
        </p:nvCxnSpPr>
        <p:spPr bwMode="auto">
          <a:xfrm flipV="1">
            <a:off x="2758295" y="2875985"/>
            <a:ext cx="0" cy="223200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0" name="Retângulo 59"/>
          <p:cNvSpPr/>
          <p:nvPr/>
        </p:nvSpPr>
        <p:spPr bwMode="auto">
          <a:xfrm>
            <a:off x="2242661" y="3957691"/>
            <a:ext cx="108000" cy="103091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wrap="non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buFont typeface="Wingdings" pitchFamily="2" charset="2"/>
              <a:buNone/>
              <a:tabLst/>
            </a:pPr>
            <a:endParaRPr kumimoji="0" lang="pt-BR" sz="2400" b="1" i="0" u="none" strike="noStrike" cap="none" normalizeH="0" baseline="0" smtClean="0">
              <a:ln>
                <a:noFill/>
              </a:ln>
              <a:solidFill>
                <a:srgbClr val="0000FF"/>
              </a:solidFill>
              <a:effectLst/>
              <a:latin typeface="Futura Md" pitchFamily="34" charset="0"/>
            </a:endParaRPr>
          </a:p>
        </p:txBody>
      </p:sp>
      <p:cxnSp>
        <p:nvCxnSpPr>
          <p:cNvPr id="61" name="Conector reto 60"/>
          <p:cNvCxnSpPr/>
          <p:nvPr/>
        </p:nvCxnSpPr>
        <p:spPr bwMode="auto">
          <a:xfrm flipV="1">
            <a:off x="6266716" y="2895433"/>
            <a:ext cx="0" cy="223200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2" name="Retângulo 61"/>
          <p:cNvSpPr/>
          <p:nvPr/>
        </p:nvSpPr>
        <p:spPr bwMode="auto">
          <a:xfrm>
            <a:off x="6662909" y="3888615"/>
            <a:ext cx="108000" cy="103091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wrap="non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buFont typeface="Wingdings" pitchFamily="2" charset="2"/>
              <a:buNone/>
              <a:tabLst/>
            </a:pPr>
            <a:endParaRPr kumimoji="0" lang="pt-BR" sz="2400" b="1" i="0" u="none" strike="noStrike" cap="none" normalizeH="0" baseline="0" smtClean="0">
              <a:ln>
                <a:noFill/>
              </a:ln>
              <a:solidFill>
                <a:srgbClr val="0000FF"/>
              </a:solidFill>
              <a:effectLst/>
              <a:latin typeface="Futura Md" pitchFamily="34" charset="0"/>
            </a:endParaRPr>
          </a:p>
        </p:txBody>
      </p:sp>
      <p:cxnSp>
        <p:nvCxnSpPr>
          <p:cNvPr id="63" name="Conector reto 62"/>
          <p:cNvCxnSpPr/>
          <p:nvPr/>
        </p:nvCxnSpPr>
        <p:spPr bwMode="auto">
          <a:xfrm>
            <a:off x="2354390" y="4011433"/>
            <a:ext cx="39600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4" name="Conector reto 63"/>
          <p:cNvCxnSpPr/>
          <p:nvPr/>
        </p:nvCxnSpPr>
        <p:spPr bwMode="auto">
          <a:xfrm>
            <a:off x="6266716" y="3940439"/>
            <a:ext cx="39600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4856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alibri" pitchFamily="34" charset="0"/>
              </a:rPr>
              <a:t>Metodologia</a:t>
            </a:r>
            <a:endParaRPr lang="pt-BR" dirty="0">
              <a:latin typeface="Calibri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>
              <a:latin typeface="Calibri" pitchFamily="34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D46EF37-C327-4C4C-8BA5-C9F8C7B5D25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C2E97F83-78CD-4CBC-9257-14A7D8646A46}" type="datetime4">
              <a:rPr lang="en-US" smtClean="0"/>
              <a:pPr>
                <a:defRPr/>
              </a:pPr>
              <a:t>April 25, 2011</a:t>
            </a:fld>
            <a:endParaRPr lang="en-US"/>
          </a:p>
        </p:txBody>
      </p:sp>
      <p:sp>
        <p:nvSpPr>
          <p:cNvPr id="6" name="Retângulo de cantos arredondados 5"/>
          <p:cNvSpPr/>
          <p:nvPr/>
        </p:nvSpPr>
        <p:spPr bwMode="auto">
          <a:xfrm>
            <a:off x="492832" y="2619089"/>
            <a:ext cx="2808000" cy="648000"/>
          </a:xfrm>
          <a:prstGeom prst="roundRect">
            <a:avLst/>
          </a:prstGeom>
          <a:ln w="15875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buFont typeface="Wingdings" pitchFamily="2" charset="2"/>
              <a:buNone/>
              <a:tabLst/>
            </a:pP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Conhecimento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 e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levantamento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 de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informações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 do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sistema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buFont typeface="Wingdings" pitchFamily="2" charset="2"/>
              <a:buNone/>
              <a:tabLst/>
            </a:pPr>
            <a:endParaRPr kumimoji="0" 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tângulo de cantos arredondados 7"/>
          <p:cNvSpPr/>
          <p:nvPr/>
        </p:nvSpPr>
        <p:spPr bwMode="auto">
          <a:xfrm>
            <a:off x="3795221" y="2570288"/>
            <a:ext cx="2488000" cy="756000"/>
          </a:xfrm>
          <a:prstGeom prst="roundRect">
            <a:avLst/>
          </a:prstGeom>
          <a:ln w="15875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buFont typeface="Wingdings" pitchFamily="2" charset="2"/>
              <a:buNone/>
              <a:tabLst/>
            </a:pP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Definição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 dos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componentes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 do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sistema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buFont typeface="Wingdings" pitchFamily="2" charset="2"/>
              <a:buNone/>
              <a:tabLst/>
            </a:pPr>
            <a:endParaRPr kumimoji="0" 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tângulo de cantos arredondados 8"/>
          <p:cNvSpPr/>
          <p:nvPr/>
        </p:nvSpPr>
        <p:spPr bwMode="auto">
          <a:xfrm>
            <a:off x="6801836" y="2614263"/>
            <a:ext cx="1659776" cy="648000"/>
          </a:xfrm>
          <a:prstGeom prst="roundRect">
            <a:avLst/>
          </a:prstGeom>
          <a:ln w="15875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buFont typeface="Wingdings" pitchFamily="2" charset="2"/>
              <a:buNone/>
              <a:tabLst/>
            </a:pP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Seleção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 das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métricas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buFont typeface="Wingdings" pitchFamily="2" charset="2"/>
              <a:buNone/>
              <a:tabLst/>
            </a:pPr>
            <a:endParaRPr kumimoji="0" 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10" name="Conector de seta reta 9"/>
          <p:cNvCxnSpPr/>
          <p:nvPr/>
        </p:nvCxnSpPr>
        <p:spPr bwMode="auto">
          <a:xfrm>
            <a:off x="3293571" y="2935570"/>
            <a:ext cx="508000" cy="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Conector de seta reta 12"/>
          <p:cNvCxnSpPr/>
          <p:nvPr/>
        </p:nvCxnSpPr>
        <p:spPr bwMode="auto">
          <a:xfrm>
            <a:off x="6293836" y="2949588"/>
            <a:ext cx="508000" cy="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Retângulo de cantos arredondados 13"/>
          <p:cNvSpPr/>
          <p:nvPr/>
        </p:nvSpPr>
        <p:spPr bwMode="auto">
          <a:xfrm>
            <a:off x="6754572" y="3609483"/>
            <a:ext cx="1728000" cy="648000"/>
          </a:xfrm>
          <a:prstGeom prst="roundRect">
            <a:avLst/>
          </a:prstGeom>
          <a:ln w="15875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buFont typeface="Wingdings" pitchFamily="2" charset="2"/>
              <a:buNone/>
              <a:tabLst/>
            </a:pP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Geração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 dos</a:t>
            </a:r>
            <a:r>
              <a:rPr kumimoji="0" lang="en-US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 </a:t>
            </a:r>
            <a:r>
              <a:rPr kumimoji="0" lang="en-US" sz="1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modelos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buFont typeface="Wingdings" pitchFamily="2" charset="2"/>
              <a:buNone/>
              <a:tabLst/>
            </a:pPr>
            <a:endParaRPr kumimoji="0" 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15" name="Conector de seta reta 14"/>
          <p:cNvCxnSpPr/>
          <p:nvPr/>
        </p:nvCxnSpPr>
        <p:spPr bwMode="auto">
          <a:xfrm>
            <a:off x="7721028" y="3262263"/>
            <a:ext cx="0" cy="34722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Retângulo de cantos arredondados 18"/>
          <p:cNvSpPr/>
          <p:nvPr/>
        </p:nvSpPr>
        <p:spPr bwMode="auto">
          <a:xfrm>
            <a:off x="2707200" y="3609483"/>
            <a:ext cx="2488000" cy="684000"/>
          </a:xfrm>
          <a:prstGeom prst="roundRect">
            <a:avLst/>
          </a:prstGeom>
          <a:ln w="15875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buFont typeface="Wingdings" pitchFamily="2" charset="2"/>
              <a:buNone/>
              <a:tabLst/>
            </a:pP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Análise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 e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Interpretação</a:t>
            </a:r>
            <a:r>
              <a:rPr kumimoji="0" lang="en-US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 dos </a:t>
            </a:r>
            <a:r>
              <a:rPr kumimoji="0" lang="en-US" sz="1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resultados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buFont typeface="Wingdings" pitchFamily="2" charset="2"/>
              <a:buNone/>
              <a:tabLst/>
            </a:pPr>
            <a:endParaRPr kumimoji="0" 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20" name="Conector de seta reta 19"/>
          <p:cNvCxnSpPr/>
          <p:nvPr/>
        </p:nvCxnSpPr>
        <p:spPr bwMode="auto">
          <a:xfrm flipH="1">
            <a:off x="6294633" y="3937916"/>
            <a:ext cx="456909" cy="0"/>
          </a:xfrm>
          <a:prstGeom prst="straightConnector1">
            <a:avLst/>
          </a:prstGeom>
          <a:ln w="9525">
            <a:headEnd type="none" w="med" len="med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Fluxograma: Decisão 20"/>
          <p:cNvSpPr/>
          <p:nvPr/>
        </p:nvSpPr>
        <p:spPr bwMode="auto">
          <a:xfrm>
            <a:off x="5665785" y="3746802"/>
            <a:ext cx="627797" cy="382137"/>
          </a:xfrm>
          <a:prstGeom prst="flowChartDecision">
            <a:avLst/>
          </a:prstGeom>
          <a:ln w="15875"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buFont typeface="Wingdings" pitchFamily="2" charset="2"/>
              <a:buNone/>
              <a:tabLst/>
            </a:pPr>
            <a:endParaRPr kumimoji="0" lang="pt-BR" sz="2400" b="1" i="0" u="none" strike="noStrike" cap="none" normalizeH="0" baseline="0" smtClean="0">
              <a:ln>
                <a:noFill/>
              </a:ln>
              <a:solidFill>
                <a:srgbClr val="0000FF"/>
              </a:solidFill>
              <a:effectLst/>
              <a:latin typeface="Futura Md" pitchFamily="34" charset="0"/>
            </a:endParaRPr>
          </a:p>
        </p:txBody>
      </p:sp>
      <p:cxnSp>
        <p:nvCxnSpPr>
          <p:cNvPr id="23" name="Conector de seta reta 22"/>
          <p:cNvCxnSpPr/>
          <p:nvPr/>
        </p:nvCxnSpPr>
        <p:spPr bwMode="auto">
          <a:xfrm flipH="1">
            <a:off x="5208876" y="3936853"/>
            <a:ext cx="456909" cy="0"/>
          </a:xfrm>
          <a:prstGeom prst="straightConnector1">
            <a:avLst/>
          </a:prstGeom>
          <a:ln w="9525">
            <a:headEnd type="none" w="med" len="med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CaixaDeTexto 21"/>
          <p:cNvSpPr txBox="1"/>
          <p:nvPr/>
        </p:nvSpPr>
        <p:spPr>
          <a:xfrm>
            <a:off x="5307340" y="3609483"/>
            <a:ext cx="3584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ok</a:t>
            </a:r>
            <a:endParaRPr lang="pt-BR" sz="1200" b="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25" name="Conector de seta reta 24"/>
          <p:cNvCxnSpPr/>
          <p:nvPr/>
        </p:nvCxnSpPr>
        <p:spPr bwMode="auto">
          <a:xfrm flipH="1">
            <a:off x="5984734" y="4119222"/>
            <a:ext cx="1" cy="324000"/>
          </a:xfrm>
          <a:prstGeom prst="straightConnector1">
            <a:avLst/>
          </a:prstGeom>
          <a:ln w="9525">
            <a:headEnd type="none" w="med" len="med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Retângulo de cantos arredondados 28"/>
          <p:cNvSpPr/>
          <p:nvPr/>
        </p:nvSpPr>
        <p:spPr bwMode="auto">
          <a:xfrm>
            <a:off x="5208876" y="4461858"/>
            <a:ext cx="1728000" cy="612934"/>
          </a:xfrm>
          <a:prstGeom prst="roundRect">
            <a:avLst/>
          </a:prstGeom>
          <a:ln w="15875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buFont typeface="Wingdings" pitchFamily="2" charset="2"/>
              <a:buNone/>
              <a:tabLst/>
            </a:pPr>
            <a:r>
              <a:rPr lang="en-US" sz="1800" b="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Redução</a:t>
            </a:r>
            <a:r>
              <a:rPr lang="en-US" sz="1800" b="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 dos</a:t>
            </a:r>
            <a:r>
              <a:rPr kumimoji="0" lang="en-US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 </a:t>
            </a:r>
            <a:r>
              <a:rPr kumimoji="0" lang="en-US" sz="1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modelos</a:t>
            </a:r>
            <a:endParaRPr kumimoji="0" 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30" name="Conector de seta reta 29"/>
          <p:cNvCxnSpPr/>
          <p:nvPr/>
        </p:nvCxnSpPr>
        <p:spPr bwMode="auto">
          <a:xfrm flipV="1">
            <a:off x="3951201" y="4293483"/>
            <a:ext cx="0" cy="468000"/>
          </a:xfrm>
          <a:prstGeom prst="straightConnector1">
            <a:avLst/>
          </a:prstGeom>
          <a:ln w="9525">
            <a:headEnd type="none" w="med" len="med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49" name="Conector reto 2048"/>
          <p:cNvCxnSpPr/>
          <p:nvPr/>
        </p:nvCxnSpPr>
        <p:spPr bwMode="auto">
          <a:xfrm flipH="1">
            <a:off x="3951201" y="4768325"/>
            <a:ext cx="1243999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5" name="CaixaDeTexto 34"/>
          <p:cNvSpPr txBox="1"/>
          <p:nvPr/>
        </p:nvSpPr>
        <p:spPr>
          <a:xfrm>
            <a:off x="5954086" y="4105189"/>
            <a:ext cx="755488" cy="277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Ajuste</a:t>
            </a:r>
            <a:endParaRPr lang="pt-BR" sz="1200" b="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alibri" pitchFamily="34" charset="0"/>
              </a:rPr>
              <a:t>Estudo</a:t>
            </a:r>
            <a:r>
              <a:rPr lang="en-US" dirty="0" smtClean="0">
                <a:latin typeface="Calibri" pitchFamily="34" charset="0"/>
              </a:rPr>
              <a:t> de </a:t>
            </a:r>
            <a:r>
              <a:rPr lang="en-US" dirty="0" err="1" smtClean="0">
                <a:latin typeface="Calibri" pitchFamily="34" charset="0"/>
              </a:rPr>
              <a:t>Caso</a:t>
            </a:r>
            <a:endParaRPr lang="pt-BR" dirty="0">
              <a:latin typeface="Calibri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pt-BR" dirty="0" smtClean="0">
                <a:latin typeface="Calibri" pitchFamily="34" charset="0"/>
              </a:rPr>
              <a:t>A </a:t>
            </a:r>
            <a:r>
              <a:rPr lang="pt-BR" dirty="0">
                <a:latin typeface="Calibri" pitchFamily="34" charset="0"/>
              </a:rPr>
              <a:t>metodologia proposta </a:t>
            </a:r>
            <a:r>
              <a:rPr lang="pt-BR" dirty="0" smtClean="0">
                <a:latin typeface="Calibri" pitchFamily="34" charset="0"/>
              </a:rPr>
              <a:t>foi adotada </a:t>
            </a:r>
            <a:r>
              <a:rPr lang="pt-BR" dirty="0">
                <a:latin typeface="Calibri" pitchFamily="34" charset="0"/>
              </a:rPr>
              <a:t>para avaliar a </a:t>
            </a:r>
            <a:r>
              <a:rPr lang="pt-BR" dirty="0" smtClean="0">
                <a:latin typeface="Calibri" pitchFamily="34" charset="0"/>
              </a:rPr>
              <a:t>infraestrutura </a:t>
            </a:r>
            <a:r>
              <a:rPr lang="pt-BR" dirty="0">
                <a:latin typeface="Calibri" pitchFamily="34" charset="0"/>
              </a:rPr>
              <a:t>de </a:t>
            </a:r>
            <a:r>
              <a:rPr lang="pt-BR" dirty="0" smtClean="0">
                <a:latin typeface="Calibri" pitchFamily="34" charset="0"/>
              </a:rPr>
              <a:t>suprimento de energia com o intuito </a:t>
            </a:r>
            <a:r>
              <a:rPr lang="pt-BR" dirty="0">
                <a:latin typeface="Calibri" pitchFamily="34" charset="0"/>
              </a:rPr>
              <a:t>de </a:t>
            </a:r>
            <a:r>
              <a:rPr lang="pt-BR" dirty="0" smtClean="0">
                <a:latin typeface="Calibri" pitchFamily="34" charset="0"/>
              </a:rPr>
              <a:t>realizar um estudo de </a:t>
            </a:r>
            <a:r>
              <a:rPr lang="pt-BR" dirty="0" err="1" smtClean="0">
                <a:latin typeface="Calibri" pitchFamily="34" charset="0"/>
              </a:rPr>
              <a:t>dependabilidade</a:t>
            </a:r>
            <a:r>
              <a:rPr lang="pt-BR" dirty="0" smtClean="0">
                <a:latin typeface="Calibri" pitchFamily="34" charset="0"/>
              </a:rPr>
              <a:t>.</a:t>
            </a:r>
          </a:p>
          <a:p>
            <a:pPr lvl="1"/>
            <a:r>
              <a:rPr lang="en-US" dirty="0" err="1" smtClean="0">
                <a:latin typeface="Calibri" pitchFamily="34" charset="0"/>
              </a:rPr>
              <a:t>Métricas</a:t>
            </a:r>
            <a:endParaRPr lang="en-US" dirty="0">
              <a:latin typeface="Calibri" pitchFamily="34" charset="0"/>
            </a:endParaRPr>
          </a:p>
          <a:p>
            <a:pPr lvl="2"/>
            <a:r>
              <a:rPr lang="en-US" sz="2000" dirty="0" smtClean="0">
                <a:latin typeface="Calibri" pitchFamily="34" charset="0"/>
              </a:rPr>
              <a:t>Availability</a:t>
            </a:r>
          </a:p>
          <a:p>
            <a:pPr lvl="2"/>
            <a:r>
              <a:rPr lang="en-US" sz="2000" dirty="0" smtClean="0">
                <a:latin typeface="Calibri" pitchFamily="34" charset="0"/>
              </a:rPr>
              <a:t>Reliability</a:t>
            </a:r>
          </a:p>
          <a:p>
            <a:pPr lvl="2"/>
            <a:r>
              <a:rPr lang="en-US" sz="2000" dirty="0">
                <a:latin typeface="Calibri" pitchFamily="34" charset="0"/>
              </a:rPr>
              <a:t>Reliability Importance</a:t>
            </a:r>
          </a:p>
          <a:p>
            <a:pPr lvl="2"/>
            <a:r>
              <a:rPr lang="en-US" sz="2000" dirty="0" smtClean="0">
                <a:latin typeface="Calibri" pitchFamily="34" charset="0"/>
              </a:rPr>
              <a:t>Downtime</a:t>
            </a:r>
          </a:p>
          <a:p>
            <a:pPr lvl="2"/>
            <a:r>
              <a:rPr lang="en-US" sz="2000" dirty="0" smtClean="0">
                <a:latin typeface="Calibri" pitchFamily="34" charset="0"/>
              </a:rPr>
              <a:t>Cost</a:t>
            </a:r>
          </a:p>
          <a:p>
            <a:pPr lvl="2"/>
            <a:endParaRPr lang="en-US" sz="2000" dirty="0">
              <a:latin typeface="Calibri" pitchFamily="34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D46EF37-C327-4C4C-8BA5-C9F8C7B5D25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C2E97F83-78CD-4CBC-9257-14A7D8646A46}" type="datetime4">
              <a:rPr lang="en-US" smtClean="0"/>
              <a:pPr>
                <a:defRPr/>
              </a:pPr>
              <a:t>April 25, 2011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alibri" pitchFamily="34" charset="0"/>
              </a:rPr>
              <a:t>Modelos</a:t>
            </a:r>
            <a:r>
              <a:rPr lang="en-US" dirty="0" smtClean="0">
                <a:latin typeface="Calibri" pitchFamily="34" charset="0"/>
              </a:rPr>
              <a:t> 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solidFill>
                  <a:schemeClr val="tx2"/>
                </a:solidFill>
                <a:latin typeface="Calibri" pitchFamily="34" charset="0"/>
                <a:ea typeface="+mj-ea"/>
                <a:cs typeface="+mj-cs"/>
              </a:rPr>
              <a:t>Tier I  - </a:t>
            </a:r>
            <a:r>
              <a:rPr lang="en-US" sz="2800" dirty="0" err="1" smtClean="0">
                <a:solidFill>
                  <a:schemeClr val="tx2"/>
                </a:solidFill>
                <a:latin typeface="Calibri" pitchFamily="34" charset="0"/>
                <a:ea typeface="+mj-ea"/>
                <a:cs typeface="+mj-cs"/>
              </a:rPr>
              <a:t>Básico</a:t>
            </a:r>
            <a:r>
              <a:rPr lang="en-US" sz="2800" dirty="0" smtClean="0">
                <a:solidFill>
                  <a:schemeClr val="tx2"/>
                </a:solidFill>
                <a:latin typeface="Calibri" pitchFamily="34" charset="0"/>
                <a:ea typeface="+mj-ea"/>
                <a:cs typeface="+mj-cs"/>
              </a:rPr>
              <a:t> </a:t>
            </a:r>
          </a:p>
          <a:p>
            <a:pPr marL="342900" lvl="1" indent="0">
              <a:buNone/>
            </a:pPr>
            <a:r>
              <a:rPr lang="pt-BR" dirty="0" smtClean="0">
                <a:solidFill>
                  <a:schemeClr val="tx2"/>
                </a:solidFill>
                <a:latin typeface="Calibri" pitchFamily="34" charset="0"/>
                <a:ea typeface="+mj-ea"/>
                <a:cs typeface="+mj-cs"/>
              </a:rPr>
              <a:t>Composto por um caminho único para </a:t>
            </a:r>
          </a:p>
          <a:p>
            <a:pPr marL="342900" lvl="1" indent="0">
              <a:buNone/>
            </a:pPr>
            <a:r>
              <a:rPr lang="pt-BR" dirty="0" smtClean="0">
                <a:solidFill>
                  <a:schemeClr val="tx2"/>
                </a:solidFill>
                <a:latin typeface="Calibri" pitchFamily="34" charset="0"/>
                <a:ea typeface="+mj-ea"/>
                <a:cs typeface="+mj-cs"/>
              </a:rPr>
              <a:t>distribuição de energia, sem componentes</a:t>
            </a:r>
          </a:p>
          <a:p>
            <a:pPr marL="342900" lvl="1" indent="0">
              <a:buNone/>
            </a:pPr>
            <a:r>
              <a:rPr lang="pt-BR" dirty="0" smtClean="0">
                <a:solidFill>
                  <a:schemeClr val="tx2"/>
                </a:solidFill>
                <a:latin typeface="Calibri" pitchFamily="34" charset="0"/>
                <a:ea typeface="+mj-ea"/>
                <a:cs typeface="+mj-cs"/>
              </a:rPr>
              <a:t> </a:t>
            </a:r>
            <a:r>
              <a:rPr lang="pt-BR" dirty="0" smtClean="0">
                <a:solidFill>
                  <a:schemeClr val="tx2"/>
                </a:solidFill>
                <a:latin typeface="Calibri" pitchFamily="34" charset="0"/>
                <a:ea typeface="+mj-ea"/>
                <a:cs typeface="+mj-cs"/>
              </a:rPr>
              <a:t>redundantes</a:t>
            </a:r>
            <a:r>
              <a:rPr lang="en-US" dirty="0">
                <a:solidFill>
                  <a:schemeClr val="tx2"/>
                </a:solidFill>
                <a:latin typeface="Calibri" pitchFamily="34" charset="0"/>
                <a:ea typeface="+mj-ea"/>
                <a:cs typeface="+mj-cs"/>
              </a:rPr>
              <a:t>.</a:t>
            </a:r>
            <a:endParaRPr lang="en-US" dirty="0" smtClean="0">
              <a:solidFill>
                <a:schemeClr val="tx2"/>
              </a:solidFill>
              <a:latin typeface="Calibri" pitchFamily="34" charset="0"/>
              <a:ea typeface="+mj-ea"/>
              <a:cs typeface="+mj-cs"/>
            </a:endParaRPr>
          </a:p>
          <a:p>
            <a:endParaRPr lang="en-US" sz="2800" dirty="0">
              <a:solidFill>
                <a:schemeClr val="tx2"/>
              </a:solidFill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D46EF37-C327-4C4C-8BA5-C9F8C7B5D25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C2E97F83-78CD-4CBC-9257-14A7D8646A46}" type="datetime4">
              <a:rPr lang="en-US" smtClean="0"/>
              <a:pPr>
                <a:defRPr/>
              </a:pPr>
              <a:t>April 25, 2011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3681" y="1657360"/>
            <a:ext cx="2437009" cy="3876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36003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alibri" pitchFamily="34" charset="0"/>
              </a:rPr>
              <a:t>Modelos</a:t>
            </a:r>
            <a:r>
              <a:rPr lang="en-US" dirty="0">
                <a:latin typeface="Calibri" pitchFamily="34" charset="0"/>
              </a:rPr>
              <a:t> - Tier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>
                <a:solidFill>
                  <a:schemeClr val="tx2"/>
                </a:solidFill>
                <a:latin typeface="Calibri" pitchFamily="34" charset="0"/>
              </a:rPr>
              <a:t>Tier II – </a:t>
            </a:r>
            <a:r>
              <a:rPr lang="en-US" sz="2800" dirty="0" err="1">
                <a:solidFill>
                  <a:schemeClr val="tx2"/>
                </a:solidFill>
                <a:latin typeface="Calibri" pitchFamily="34" charset="0"/>
              </a:rPr>
              <a:t>Componentes</a:t>
            </a:r>
            <a:r>
              <a:rPr lang="en-US" sz="2800" dirty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Calibri" pitchFamily="34" charset="0"/>
              </a:rPr>
              <a:t>r</a:t>
            </a:r>
            <a:r>
              <a:rPr lang="en-US" sz="2800" dirty="0" err="1" smtClean="0">
                <a:solidFill>
                  <a:schemeClr val="tx2"/>
                </a:solidFill>
                <a:latin typeface="Calibri" pitchFamily="34" charset="0"/>
              </a:rPr>
              <a:t>edundantes</a:t>
            </a:r>
            <a:endParaRPr lang="en-US" sz="2800" dirty="0">
              <a:solidFill>
                <a:schemeClr val="tx2"/>
              </a:solidFill>
              <a:latin typeface="Calibri" pitchFamily="34" charset="0"/>
            </a:endParaRPr>
          </a:p>
          <a:p>
            <a:pPr marL="342900" lvl="1" indent="0">
              <a:buNone/>
            </a:pPr>
            <a:r>
              <a:rPr lang="pt-BR" dirty="0">
                <a:solidFill>
                  <a:schemeClr val="tx2"/>
                </a:solidFill>
                <a:latin typeface="Calibri" pitchFamily="34" charset="0"/>
              </a:rPr>
              <a:t>Composto por um caminho único para </a:t>
            </a:r>
          </a:p>
          <a:p>
            <a:pPr marL="342900" lvl="1" indent="0">
              <a:buNone/>
            </a:pPr>
            <a:r>
              <a:rPr lang="pt-BR" dirty="0">
                <a:solidFill>
                  <a:schemeClr val="tx2"/>
                </a:solidFill>
                <a:latin typeface="Calibri" pitchFamily="34" charset="0"/>
              </a:rPr>
              <a:t>distribuição de energia, com componentes</a:t>
            </a:r>
          </a:p>
          <a:p>
            <a:pPr marL="342900" lvl="1" indent="0">
              <a:buNone/>
            </a:pPr>
            <a:r>
              <a:rPr lang="pt-BR" dirty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pt-BR" dirty="0" smtClean="0">
                <a:solidFill>
                  <a:schemeClr val="tx2"/>
                </a:solidFill>
                <a:latin typeface="Calibri" pitchFamily="34" charset="0"/>
              </a:rPr>
              <a:t>redundantes.</a:t>
            </a:r>
            <a:endParaRPr lang="en-US" dirty="0">
              <a:solidFill>
                <a:schemeClr val="tx2"/>
              </a:solidFill>
              <a:latin typeface="Calibri" pitchFamily="34" charset="0"/>
            </a:endParaRPr>
          </a:p>
          <a:p>
            <a:pPr lvl="1"/>
            <a:endParaRPr lang="en-US" dirty="0" smtClean="0">
              <a:solidFill>
                <a:schemeClr val="tx2"/>
              </a:solidFill>
              <a:latin typeface="Calibri" pitchFamily="34" charset="0"/>
              <a:ea typeface="+mj-ea"/>
              <a:cs typeface="+mj-cs"/>
            </a:endParaRPr>
          </a:p>
          <a:p>
            <a:endParaRPr lang="en-US" sz="2800" dirty="0">
              <a:solidFill>
                <a:schemeClr val="tx2"/>
              </a:solidFill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D46EF37-C327-4C4C-8BA5-C9F8C7B5D25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C2E97F83-78CD-4CBC-9257-14A7D8646A46}" type="datetime4">
              <a:rPr lang="en-US" smtClean="0"/>
              <a:pPr>
                <a:defRPr/>
              </a:pPr>
              <a:t>April 25, 2011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6928" y="492444"/>
            <a:ext cx="2431146" cy="5093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46844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alibri" pitchFamily="34" charset="0"/>
              </a:rPr>
              <a:t>Modelos</a:t>
            </a:r>
            <a:r>
              <a:rPr lang="en-US" dirty="0">
                <a:latin typeface="Calibri" pitchFamily="34" charset="0"/>
              </a:rPr>
              <a:t> - Tier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solidFill>
                  <a:schemeClr val="tx2"/>
                </a:solidFill>
                <a:latin typeface="Calibri" pitchFamily="34" charset="0"/>
              </a:rPr>
              <a:t>Tier </a:t>
            </a:r>
            <a:r>
              <a:rPr lang="en-US" sz="2800" dirty="0" smtClean="0">
                <a:solidFill>
                  <a:schemeClr val="tx2"/>
                </a:solidFill>
                <a:latin typeface="Calibri" pitchFamily="34" charset="0"/>
                <a:ea typeface="+mj-ea"/>
                <a:cs typeface="+mj-cs"/>
              </a:rPr>
              <a:t>II – </a:t>
            </a:r>
            <a:r>
              <a:rPr lang="en-US" sz="2800" dirty="0" err="1" smtClean="0">
                <a:solidFill>
                  <a:schemeClr val="tx2"/>
                </a:solidFill>
                <a:latin typeface="Calibri" pitchFamily="34" charset="0"/>
                <a:ea typeface="+mj-ea"/>
                <a:cs typeface="+mj-cs"/>
              </a:rPr>
              <a:t>Componentes</a:t>
            </a:r>
            <a:r>
              <a:rPr lang="en-US" sz="2800" dirty="0" smtClean="0">
                <a:solidFill>
                  <a:schemeClr val="tx2"/>
                </a:solidFill>
                <a:latin typeface="Calibri" pitchFamily="34" charset="0"/>
                <a:ea typeface="+mj-ea"/>
                <a:cs typeface="+mj-cs"/>
              </a:rPr>
              <a:t> </a:t>
            </a:r>
            <a:r>
              <a:rPr lang="en-US" sz="2800" dirty="0" err="1" smtClean="0">
                <a:solidFill>
                  <a:schemeClr val="tx2"/>
                </a:solidFill>
                <a:latin typeface="Calibri" pitchFamily="34" charset="0"/>
                <a:ea typeface="+mj-ea"/>
                <a:cs typeface="+mj-cs"/>
              </a:rPr>
              <a:t>redundantes</a:t>
            </a:r>
            <a:r>
              <a:rPr lang="en-US" sz="2800" dirty="0" smtClean="0">
                <a:solidFill>
                  <a:schemeClr val="tx2"/>
                </a:solidFill>
                <a:latin typeface="Calibri" pitchFamily="34" charset="0"/>
                <a:ea typeface="+mj-ea"/>
                <a:cs typeface="+mj-cs"/>
              </a:rPr>
              <a:t>*</a:t>
            </a:r>
          </a:p>
          <a:p>
            <a:pPr marL="342900" lvl="1" indent="0">
              <a:buNone/>
            </a:pPr>
            <a:r>
              <a:rPr lang="pt-BR" dirty="0">
                <a:solidFill>
                  <a:schemeClr val="tx2"/>
                </a:solidFill>
                <a:latin typeface="Calibri" pitchFamily="34" charset="0"/>
              </a:rPr>
              <a:t>Composto por um caminho único para </a:t>
            </a:r>
          </a:p>
          <a:p>
            <a:pPr marL="342900" lvl="1" indent="0">
              <a:buNone/>
            </a:pPr>
            <a:r>
              <a:rPr lang="pt-BR" dirty="0">
                <a:solidFill>
                  <a:schemeClr val="tx2"/>
                </a:solidFill>
                <a:latin typeface="Calibri" pitchFamily="34" charset="0"/>
              </a:rPr>
              <a:t>distribuição de energia, com componentes</a:t>
            </a:r>
          </a:p>
          <a:p>
            <a:pPr marL="342900" lvl="1" indent="0">
              <a:buNone/>
            </a:pPr>
            <a:r>
              <a:rPr lang="pt-BR" dirty="0">
                <a:solidFill>
                  <a:schemeClr val="tx2"/>
                </a:solidFill>
                <a:latin typeface="Calibri" pitchFamily="34" charset="0"/>
              </a:rPr>
              <a:t> redundantes</a:t>
            </a:r>
            <a:endParaRPr lang="en-US" dirty="0">
              <a:solidFill>
                <a:schemeClr val="tx2"/>
              </a:solidFill>
              <a:latin typeface="Calibri" pitchFamily="34" charset="0"/>
            </a:endParaRPr>
          </a:p>
          <a:p>
            <a:pPr lvl="1"/>
            <a:endParaRPr lang="en-US" dirty="0" smtClean="0">
              <a:solidFill>
                <a:schemeClr val="tx2"/>
              </a:solidFill>
              <a:latin typeface="Calibri" pitchFamily="34" charset="0"/>
              <a:ea typeface="+mj-ea"/>
              <a:cs typeface="+mj-cs"/>
            </a:endParaRPr>
          </a:p>
          <a:p>
            <a:endParaRPr lang="en-US" sz="2800" dirty="0">
              <a:solidFill>
                <a:schemeClr val="tx2"/>
              </a:solidFill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D46EF37-C327-4C4C-8BA5-C9F8C7B5D25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C2E97F83-78CD-4CBC-9257-14A7D8646A46}" type="datetime4">
              <a:rPr lang="en-US" smtClean="0"/>
              <a:pPr>
                <a:defRPr/>
              </a:pPr>
              <a:t>April 25, 2011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4009" y="1955410"/>
            <a:ext cx="2731790" cy="3947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92958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9920" y="1430583"/>
            <a:ext cx="3613535" cy="44993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alibri" pitchFamily="34" charset="0"/>
              </a:rPr>
              <a:t>Modelos</a:t>
            </a:r>
            <a:r>
              <a:rPr lang="en-US" dirty="0">
                <a:latin typeface="Calibri" pitchFamily="34" charset="0"/>
              </a:rPr>
              <a:t> - Tier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0050" y="1447800"/>
            <a:ext cx="5250123" cy="4632325"/>
          </a:xfrm>
        </p:spPr>
        <p:txBody>
          <a:bodyPr/>
          <a:lstStyle/>
          <a:p>
            <a:r>
              <a:rPr lang="en-US" sz="2800" dirty="0" smtClean="0">
                <a:solidFill>
                  <a:schemeClr val="tx2"/>
                </a:solidFill>
                <a:latin typeface="Calibri" pitchFamily="34" charset="0"/>
              </a:rPr>
              <a:t>Tier </a:t>
            </a:r>
            <a:r>
              <a:rPr lang="en-US" sz="2800" dirty="0" smtClean="0">
                <a:solidFill>
                  <a:schemeClr val="tx2"/>
                </a:solidFill>
                <a:latin typeface="Calibri" pitchFamily="34" charset="0"/>
                <a:ea typeface="+mj-ea"/>
                <a:cs typeface="+mj-cs"/>
              </a:rPr>
              <a:t>III – </a:t>
            </a:r>
            <a:r>
              <a:rPr lang="en-US" sz="2800" dirty="0" err="1" smtClean="0">
                <a:solidFill>
                  <a:schemeClr val="tx2"/>
                </a:solidFill>
                <a:latin typeface="Calibri" pitchFamily="34" charset="0"/>
                <a:ea typeface="+mj-ea"/>
                <a:cs typeface="+mj-cs"/>
              </a:rPr>
              <a:t>Manutenção</a:t>
            </a:r>
            <a:r>
              <a:rPr lang="en-US" sz="2800" dirty="0" smtClean="0">
                <a:solidFill>
                  <a:schemeClr val="tx2"/>
                </a:solidFill>
                <a:latin typeface="Calibri" pitchFamily="34" charset="0"/>
                <a:ea typeface="+mj-ea"/>
                <a:cs typeface="+mj-cs"/>
              </a:rPr>
              <a:t> </a:t>
            </a:r>
            <a:r>
              <a:rPr lang="en-US" sz="2800" dirty="0" err="1" smtClean="0">
                <a:solidFill>
                  <a:schemeClr val="tx2"/>
                </a:solidFill>
                <a:latin typeface="Calibri" pitchFamily="34" charset="0"/>
                <a:ea typeface="+mj-ea"/>
                <a:cs typeface="+mj-cs"/>
              </a:rPr>
              <a:t>Simultânea</a:t>
            </a:r>
            <a:endParaRPr lang="en-US" sz="2800" dirty="0" smtClean="0">
              <a:solidFill>
                <a:schemeClr val="tx2"/>
              </a:solidFill>
              <a:latin typeface="Calibri" pitchFamily="34" charset="0"/>
              <a:ea typeface="+mj-ea"/>
              <a:cs typeface="+mj-cs"/>
            </a:endParaRPr>
          </a:p>
          <a:p>
            <a:pPr marL="342900" lvl="1" indent="0">
              <a:buNone/>
            </a:pPr>
            <a:r>
              <a:rPr lang="pt-BR" dirty="0">
                <a:solidFill>
                  <a:schemeClr val="tx2"/>
                </a:solidFill>
                <a:latin typeface="Calibri" pitchFamily="34" charset="0"/>
              </a:rPr>
              <a:t>Composto por múltiplos caminhos de </a:t>
            </a:r>
            <a:r>
              <a:rPr lang="pt-BR" dirty="0" smtClean="0">
                <a:solidFill>
                  <a:schemeClr val="tx2"/>
                </a:solidFill>
                <a:latin typeface="Calibri" pitchFamily="34" charset="0"/>
              </a:rPr>
              <a:t>distribuição </a:t>
            </a:r>
            <a:r>
              <a:rPr lang="pt-BR" dirty="0">
                <a:solidFill>
                  <a:schemeClr val="tx2"/>
                </a:solidFill>
                <a:latin typeface="Calibri" pitchFamily="34" charset="0"/>
              </a:rPr>
              <a:t>de potência ativa, mas somente um trajeto ativo,  </a:t>
            </a:r>
            <a:r>
              <a:rPr lang="pt-BR" dirty="0" smtClean="0">
                <a:solidFill>
                  <a:schemeClr val="tx2"/>
                </a:solidFill>
                <a:latin typeface="Calibri" pitchFamily="34" charset="0"/>
              </a:rPr>
              <a:t>tem </a:t>
            </a:r>
            <a:r>
              <a:rPr lang="pt-BR" dirty="0">
                <a:solidFill>
                  <a:schemeClr val="tx2"/>
                </a:solidFill>
                <a:latin typeface="Calibri" pitchFamily="34" charset="0"/>
              </a:rPr>
              <a:t>componentes redundantes, e passível </a:t>
            </a:r>
            <a:r>
              <a:rPr lang="pt-BR" dirty="0" smtClean="0">
                <a:solidFill>
                  <a:schemeClr val="tx2"/>
                </a:solidFill>
                <a:latin typeface="Calibri" pitchFamily="34" charset="0"/>
              </a:rPr>
              <a:t>de manutenção.</a:t>
            </a:r>
            <a:endParaRPr lang="en-US" dirty="0">
              <a:solidFill>
                <a:schemeClr val="tx2"/>
              </a:solidFill>
              <a:latin typeface="Calibri" pitchFamily="34" charset="0"/>
            </a:endParaRPr>
          </a:p>
          <a:p>
            <a:pPr lvl="1"/>
            <a:endParaRPr lang="en-US" dirty="0" smtClean="0">
              <a:solidFill>
                <a:schemeClr val="tx2"/>
              </a:solidFill>
              <a:latin typeface="Calibri" pitchFamily="34" charset="0"/>
              <a:ea typeface="+mj-ea"/>
              <a:cs typeface="+mj-cs"/>
            </a:endParaRPr>
          </a:p>
          <a:p>
            <a:endParaRPr lang="en-US" sz="2800" dirty="0">
              <a:solidFill>
                <a:schemeClr val="tx2"/>
              </a:solidFill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D46EF37-C327-4C4C-8BA5-C9F8C7B5D25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C2E97F83-78CD-4CBC-9257-14A7D8646A46}" type="datetime4">
              <a:rPr lang="en-US" smtClean="0"/>
              <a:pPr>
                <a:defRPr/>
              </a:pPr>
              <a:t>April 25, 2011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942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8140" y="1282889"/>
            <a:ext cx="3516305" cy="43672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alibri" pitchFamily="34" charset="0"/>
              </a:rPr>
              <a:t>Modelos</a:t>
            </a:r>
            <a:r>
              <a:rPr lang="en-US" dirty="0">
                <a:latin typeface="Calibri" pitchFamily="34" charset="0"/>
              </a:rPr>
              <a:t> - Tier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0050" y="1447800"/>
            <a:ext cx="5413896" cy="4632325"/>
          </a:xfrm>
        </p:spPr>
        <p:txBody>
          <a:bodyPr/>
          <a:lstStyle/>
          <a:p>
            <a:r>
              <a:rPr lang="en-US" sz="2800" dirty="0" smtClean="0">
                <a:solidFill>
                  <a:schemeClr val="tx2"/>
                </a:solidFill>
                <a:latin typeface="Calibri" pitchFamily="34" charset="0"/>
              </a:rPr>
              <a:t>Tier </a:t>
            </a:r>
            <a:r>
              <a:rPr lang="en-US" sz="2800" dirty="0" smtClean="0">
                <a:solidFill>
                  <a:schemeClr val="tx2"/>
                </a:solidFill>
                <a:latin typeface="Calibri" pitchFamily="34" charset="0"/>
                <a:ea typeface="+mj-ea"/>
                <a:cs typeface="+mj-cs"/>
              </a:rPr>
              <a:t>III – </a:t>
            </a:r>
            <a:r>
              <a:rPr lang="en-US" sz="2800" dirty="0" err="1" smtClean="0">
                <a:solidFill>
                  <a:schemeClr val="tx2"/>
                </a:solidFill>
                <a:latin typeface="Calibri" pitchFamily="34" charset="0"/>
                <a:ea typeface="+mj-ea"/>
                <a:cs typeface="+mj-cs"/>
              </a:rPr>
              <a:t>Manutenção</a:t>
            </a:r>
            <a:r>
              <a:rPr lang="en-US" sz="2800" dirty="0" smtClean="0">
                <a:solidFill>
                  <a:schemeClr val="tx2"/>
                </a:solidFill>
                <a:latin typeface="Calibri" pitchFamily="34" charset="0"/>
                <a:ea typeface="+mj-ea"/>
                <a:cs typeface="+mj-cs"/>
              </a:rPr>
              <a:t> </a:t>
            </a:r>
            <a:r>
              <a:rPr lang="en-US" sz="2800" dirty="0" err="1" smtClean="0">
                <a:solidFill>
                  <a:schemeClr val="tx2"/>
                </a:solidFill>
                <a:latin typeface="Calibri" pitchFamily="34" charset="0"/>
                <a:ea typeface="+mj-ea"/>
                <a:cs typeface="+mj-cs"/>
              </a:rPr>
              <a:t>Simultânea</a:t>
            </a:r>
            <a:r>
              <a:rPr lang="en-US" sz="2800" dirty="0" smtClean="0">
                <a:solidFill>
                  <a:schemeClr val="tx2"/>
                </a:solidFill>
                <a:latin typeface="Calibri" pitchFamily="34" charset="0"/>
                <a:ea typeface="+mj-ea"/>
                <a:cs typeface="+mj-cs"/>
              </a:rPr>
              <a:t>*</a:t>
            </a:r>
          </a:p>
          <a:p>
            <a:pPr marL="342900" lvl="1" indent="0">
              <a:buNone/>
            </a:pPr>
            <a:r>
              <a:rPr lang="pt-BR" dirty="0">
                <a:solidFill>
                  <a:schemeClr val="tx2"/>
                </a:solidFill>
                <a:latin typeface="Calibri" pitchFamily="34" charset="0"/>
              </a:rPr>
              <a:t>Composto por múltiplos caminhos de </a:t>
            </a:r>
            <a:r>
              <a:rPr lang="pt-BR" dirty="0" smtClean="0">
                <a:solidFill>
                  <a:schemeClr val="tx2"/>
                </a:solidFill>
                <a:latin typeface="Calibri" pitchFamily="34" charset="0"/>
              </a:rPr>
              <a:t>distribuição </a:t>
            </a:r>
            <a:r>
              <a:rPr lang="pt-BR" dirty="0">
                <a:solidFill>
                  <a:schemeClr val="tx2"/>
                </a:solidFill>
                <a:latin typeface="Calibri" pitchFamily="34" charset="0"/>
              </a:rPr>
              <a:t>de potência ativa, mas somente um trajeto ativo,  </a:t>
            </a:r>
            <a:r>
              <a:rPr lang="pt-BR" dirty="0" smtClean="0">
                <a:solidFill>
                  <a:schemeClr val="tx2"/>
                </a:solidFill>
                <a:latin typeface="Calibri" pitchFamily="34" charset="0"/>
              </a:rPr>
              <a:t>tem </a:t>
            </a:r>
            <a:r>
              <a:rPr lang="pt-BR" dirty="0">
                <a:solidFill>
                  <a:schemeClr val="tx2"/>
                </a:solidFill>
                <a:latin typeface="Calibri" pitchFamily="34" charset="0"/>
              </a:rPr>
              <a:t>componentes redundantes, e passível </a:t>
            </a:r>
            <a:r>
              <a:rPr lang="pt-BR" dirty="0" smtClean="0">
                <a:solidFill>
                  <a:schemeClr val="tx2"/>
                </a:solidFill>
                <a:latin typeface="Calibri" pitchFamily="34" charset="0"/>
              </a:rPr>
              <a:t>de manutenção.</a:t>
            </a:r>
            <a:endParaRPr lang="en-US" dirty="0">
              <a:solidFill>
                <a:schemeClr val="tx2"/>
              </a:solidFill>
              <a:latin typeface="Calibri" pitchFamily="34" charset="0"/>
            </a:endParaRPr>
          </a:p>
          <a:p>
            <a:pPr lvl="1"/>
            <a:endParaRPr lang="en-US" dirty="0" smtClean="0">
              <a:solidFill>
                <a:schemeClr val="tx2"/>
              </a:solidFill>
              <a:latin typeface="Calibri" pitchFamily="34" charset="0"/>
              <a:ea typeface="+mj-ea"/>
              <a:cs typeface="+mj-cs"/>
            </a:endParaRPr>
          </a:p>
          <a:p>
            <a:endParaRPr lang="en-US" sz="2800" dirty="0">
              <a:solidFill>
                <a:schemeClr val="tx2"/>
              </a:solidFill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D46EF37-C327-4C4C-8BA5-C9F8C7B5D258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C2E97F83-78CD-4CBC-9257-14A7D8646A46}" type="datetime4">
              <a:rPr lang="en-US" smtClean="0"/>
              <a:pPr>
                <a:defRPr/>
              </a:pPr>
              <a:t>April 25, 2011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317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alibri" pitchFamily="34" charset="0"/>
              </a:rPr>
              <a:t>Modelos</a:t>
            </a:r>
            <a:r>
              <a:rPr lang="en-US" dirty="0">
                <a:latin typeface="Calibri" pitchFamily="34" charset="0"/>
              </a:rPr>
              <a:t> - Tier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solidFill>
                  <a:schemeClr val="tx2"/>
                </a:solidFill>
                <a:latin typeface="Calibri" pitchFamily="34" charset="0"/>
              </a:rPr>
              <a:t>Tier </a:t>
            </a:r>
            <a:r>
              <a:rPr lang="en-US" sz="2800" dirty="0" smtClean="0">
                <a:solidFill>
                  <a:schemeClr val="tx2"/>
                </a:solidFill>
                <a:latin typeface="Calibri" pitchFamily="34" charset="0"/>
                <a:ea typeface="+mj-ea"/>
                <a:cs typeface="+mj-cs"/>
              </a:rPr>
              <a:t>IV – </a:t>
            </a:r>
            <a:r>
              <a:rPr lang="en-US" sz="2800" dirty="0" err="1" smtClean="0">
                <a:solidFill>
                  <a:schemeClr val="tx2"/>
                </a:solidFill>
                <a:latin typeface="Calibri" pitchFamily="34" charset="0"/>
                <a:ea typeface="+mj-ea"/>
                <a:cs typeface="+mj-cs"/>
              </a:rPr>
              <a:t>Tolerante</a:t>
            </a:r>
            <a:r>
              <a:rPr lang="en-US" sz="2800" dirty="0" smtClean="0">
                <a:solidFill>
                  <a:schemeClr val="tx2"/>
                </a:solidFill>
                <a:latin typeface="Calibri" pitchFamily="34" charset="0"/>
                <a:ea typeface="+mj-ea"/>
                <a:cs typeface="+mj-cs"/>
              </a:rPr>
              <a:t> a </a:t>
            </a:r>
            <a:r>
              <a:rPr lang="en-US" sz="2800" dirty="0" err="1" smtClean="0">
                <a:solidFill>
                  <a:schemeClr val="tx2"/>
                </a:solidFill>
                <a:latin typeface="Calibri" pitchFamily="34" charset="0"/>
                <a:ea typeface="+mj-ea"/>
                <a:cs typeface="+mj-cs"/>
              </a:rPr>
              <a:t>Falhas</a:t>
            </a:r>
            <a:endParaRPr lang="en-US" sz="2800" dirty="0" smtClean="0">
              <a:solidFill>
                <a:schemeClr val="tx2"/>
              </a:solidFill>
              <a:latin typeface="Calibri" pitchFamily="34" charset="0"/>
              <a:ea typeface="+mj-ea"/>
              <a:cs typeface="+mj-cs"/>
            </a:endParaRPr>
          </a:p>
          <a:p>
            <a:pPr marL="342900" lvl="1" indent="0">
              <a:buNone/>
            </a:pPr>
            <a:r>
              <a:rPr lang="pt-BR" dirty="0">
                <a:solidFill>
                  <a:schemeClr val="tx2"/>
                </a:solidFill>
                <a:latin typeface="Calibri" pitchFamily="34" charset="0"/>
              </a:rPr>
              <a:t>Composto por vias de distribuição de </a:t>
            </a:r>
            <a:endParaRPr lang="pt-BR" dirty="0" smtClean="0">
              <a:solidFill>
                <a:schemeClr val="tx2"/>
              </a:solidFill>
              <a:latin typeface="Calibri" pitchFamily="34" charset="0"/>
            </a:endParaRPr>
          </a:p>
          <a:p>
            <a:pPr marL="342900" lvl="1" indent="0">
              <a:buNone/>
            </a:pPr>
            <a:r>
              <a:rPr lang="pt-BR" dirty="0" smtClean="0">
                <a:solidFill>
                  <a:schemeClr val="tx2"/>
                </a:solidFill>
                <a:latin typeface="Calibri" pitchFamily="34" charset="0"/>
              </a:rPr>
              <a:t>potência </a:t>
            </a:r>
            <a:r>
              <a:rPr lang="pt-BR" dirty="0">
                <a:solidFill>
                  <a:schemeClr val="tx2"/>
                </a:solidFill>
                <a:latin typeface="Calibri" pitchFamily="34" charset="0"/>
              </a:rPr>
              <a:t>ativa múltiplos, tem </a:t>
            </a:r>
            <a:endParaRPr lang="pt-BR" dirty="0" smtClean="0">
              <a:solidFill>
                <a:schemeClr val="tx2"/>
              </a:solidFill>
              <a:latin typeface="Calibri" pitchFamily="34" charset="0"/>
            </a:endParaRPr>
          </a:p>
          <a:p>
            <a:pPr marL="342900" lvl="1" indent="0">
              <a:buNone/>
            </a:pPr>
            <a:r>
              <a:rPr lang="pt-BR" dirty="0" smtClean="0">
                <a:solidFill>
                  <a:schemeClr val="tx2"/>
                </a:solidFill>
                <a:latin typeface="Calibri" pitchFamily="34" charset="0"/>
              </a:rPr>
              <a:t>componentes </a:t>
            </a:r>
            <a:r>
              <a:rPr lang="pt-BR" dirty="0">
                <a:solidFill>
                  <a:schemeClr val="tx2"/>
                </a:solidFill>
                <a:latin typeface="Calibri" pitchFamily="34" charset="0"/>
              </a:rPr>
              <a:t>redundantes, e é </a:t>
            </a:r>
            <a:endParaRPr lang="pt-BR" dirty="0" smtClean="0">
              <a:solidFill>
                <a:schemeClr val="tx2"/>
              </a:solidFill>
              <a:latin typeface="Calibri" pitchFamily="34" charset="0"/>
            </a:endParaRPr>
          </a:p>
          <a:p>
            <a:pPr marL="342900" lvl="1" indent="0">
              <a:buNone/>
            </a:pPr>
            <a:r>
              <a:rPr lang="pt-BR" dirty="0" smtClean="0">
                <a:solidFill>
                  <a:schemeClr val="tx2"/>
                </a:solidFill>
                <a:latin typeface="Calibri" pitchFamily="34" charset="0"/>
              </a:rPr>
              <a:t>tolerante </a:t>
            </a:r>
            <a:r>
              <a:rPr lang="pt-BR" dirty="0">
                <a:solidFill>
                  <a:schemeClr val="tx2"/>
                </a:solidFill>
                <a:latin typeface="Calibri" pitchFamily="34" charset="0"/>
              </a:rPr>
              <a:t>a </a:t>
            </a:r>
            <a:r>
              <a:rPr lang="pt-BR" dirty="0" smtClean="0">
                <a:solidFill>
                  <a:schemeClr val="tx2"/>
                </a:solidFill>
                <a:latin typeface="Calibri" pitchFamily="34" charset="0"/>
              </a:rPr>
              <a:t>falhas</a:t>
            </a:r>
            <a:r>
              <a:rPr lang="en-US" dirty="0" smtClean="0">
                <a:solidFill>
                  <a:schemeClr val="tx2"/>
                </a:solidFill>
                <a:latin typeface="Calibri" pitchFamily="34" charset="0"/>
              </a:rPr>
              <a:t>. </a:t>
            </a:r>
            <a:endParaRPr lang="en-US" dirty="0">
              <a:solidFill>
                <a:schemeClr val="tx2"/>
              </a:solidFill>
              <a:latin typeface="Calibri" pitchFamily="34" charset="0"/>
            </a:endParaRPr>
          </a:p>
          <a:p>
            <a:pPr lvl="1"/>
            <a:endParaRPr lang="en-US" dirty="0" smtClean="0">
              <a:solidFill>
                <a:schemeClr val="tx2"/>
              </a:solidFill>
              <a:latin typeface="Calibri" pitchFamily="34" charset="0"/>
              <a:ea typeface="+mj-ea"/>
              <a:cs typeface="+mj-cs"/>
            </a:endParaRPr>
          </a:p>
          <a:p>
            <a:endParaRPr lang="en-US" sz="2800" dirty="0">
              <a:solidFill>
                <a:schemeClr val="tx2"/>
              </a:solidFill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D46EF37-C327-4C4C-8BA5-C9F8C7B5D258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C2E97F83-78CD-4CBC-9257-14A7D8646A46}" type="datetime4">
              <a:rPr lang="en-US" smtClean="0"/>
              <a:pPr>
                <a:defRPr/>
              </a:pPr>
              <a:t>April 25, 2011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1531" y="1853860"/>
            <a:ext cx="3829050" cy="3600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44759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alibri" pitchFamily="34" charset="0"/>
              </a:rPr>
              <a:t>Sumário</a:t>
            </a:r>
            <a:endParaRPr lang="pt-BR" dirty="0">
              <a:latin typeface="Calibri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pt-BR" dirty="0" smtClean="0">
                <a:latin typeface="Calibri" pitchFamily="34" charset="0"/>
              </a:rPr>
              <a:t>Introdução</a:t>
            </a:r>
          </a:p>
          <a:p>
            <a:pPr>
              <a:lnSpc>
                <a:spcPct val="90000"/>
              </a:lnSpc>
            </a:pPr>
            <a:r>
              <a:rPr lang="en-US" dirty="0" err="1" smtClean="0">
                <a:latin typeface="Calibri" pitchFamily="34" charset="0"/>
              </a:rPr>
              <a:t>Objetivos</a:t>
            </a:r>
            <a:endParaRPr lang="pt-BR" dirty="0" smtClean="0">
              <a:latin typeface="Calibri" pitchFamily="34" charset="0"/>
            </a:endParaRPr>
          </a:p>
          <a:p>
            <a:pPr>
              <a:lnSpc>
                <a:spcPct val="90000"/>
              </a:lnSpc>
            </a:pPr>
            <a:r>
              <a:rPr lang="en-US" dirty="0" err="1">
                <a:latin typeface="Calibri" pitchFamily="34" charset="0"/>
              </a:rPr>
              <a:t>Infraestrutura</a:t>
            </a:r>
            <a:r>
              <a:rPr lang="en-US" dirty="0">
                <a:latin typeface="Calibri" pitchFamily="34" charset="0"/>
              </a:rPr>
              <a:t> Data </a:t>
            </a:r>
            <a:r>
              <a:rPr lang="en-US" dirty="0" smtClean="0">
                <a:latin typeface="Calibri" pitchFamily="34" charset="0"/>
              </a:rPr>
              <a:t>Center</a:t>
            </a:r>
          </a:p>
          <a:p>
            <a:pPr>
              <a:lnSpc>
                <a:spcPct val="90000"/>
              </a:lnSpc>
            </a:pPr>
            <a:r>
              <a:rPr lang="en-US" dirty="0" err="1" smtClean="0">
                <a:latin typeface="Calibri" pitchFamily="34" charset="0"/>
              </a:rPr>
              <a:t>Diagrama</a:t>
            </a:r>
            <a:r>
              <a:rPr lang="en-US" dirty="0" smtClean="0">
                <a:latin typeface="Calibri" pitchFamily="34" charset="0"/>
              </a:rPr>
              <a:t> de </a:t>
            </a:r>
            <a:r>
              <a:rPr lang="en-US" dirty="0" err="1" smtClean="0">
                <a:latin typeface="Calibri" pitchFamily="34" charset="0"/>
              </a:rPr>
              <a:t>blocos</a:t>
            </a:r>
            <a:r>
              <a:rPr lang="en-US" dirty="0" smtClean="0">
                <a:latin typeface="Calibri" pitchFamily="34" charset="0"/>
              </a:rPr>
              <a:t> de </a:t>
            </a:r>
            <a:r>
              <a:rPr lang="en-US" dirty="0" err="1" smtClean="0">
                <a:latin typeface="Calibri" pitchFamily="34" charset="0"/>
              </a:rPr>
              <a:t>confiabilidade</a:t>
            </a:r>
            <a:endParaRPr lang="pt-BR" dirty="0" smtClean="0">
              <a:latin typeface="Calibri" pitchFamily="34" charset="0"/>
            </a:endParaRPr>
          </a:p>
          <a:p>
            <a:pPr>
              <a:lnSpc>
                <a:spcPct val="90000"/>
              </a:lnSpc>
            </a:pPr>
            <a:r>
              <a:rPr lang="pt-BR" dirty="0" smtClean="0">
                <a:latin typeface="Calibri" pitchFamily="34" charset="0"/>
              </a:rPr>
              <a:t>Metodologia</a:t>
            </a:r>
          </a:p>
          <a:p>
            <a:pPr>
              <a:lnSpc>
                <a:spcPct val="90000"/>
              </a:lnSpc>
            </a:pPr>
            <a:r>
              <a:rPr lang="en-US" dirty="0" err="1" smtClean="0">
                <a:latin typeface="Calibri" pitchFamily="34" charset="0"/>
              </a:rPr>
              <a:t>Modelos</a:t>
            </a:r>
            <a:endParaRPr lang="en-US" dirty="0" smtClean="0">
              <a:latin typeface="Calibri" pitchFamily="34" charset="0"/>
            </a:endParaRPr>
          </a:p>
          <a:p>
            <a:pPr>
              <a:lnSpc>
                <a:spcPct val="90000"/>
              </a:lnSpc>
            </a:pPr>
            <a:r>
              <a:rPr lang="pt-BR" dirty="0" smtClean="0">
                <a:latin typeface="Calibri" pitchFamily="34" charset="0"/>
              </a:rPr>
              <a:t>Resultados</a:t>
            </a:r>
          </a:p>
          <a:p>
            <a:pPr>
              <a:lnSpc>
                <a:spcPct val="90000"/>
              </a:lnSpc>
            </a:pPr>
            <a:r>
              <a:rPr lang="pt-BR" dirty="0" smtClean="0">
                <a:latin typeface="Calibri" pitchFamily="34" charset="0"/>
              </a:rPr>
              <a:t>Conclusão</a:t>
            </a:r>
          </a:p>
          <a:p>
            <a:pPr>
              <a:lnSpc>
                <a:spcPct val="90000"/>
              </a:lnSpc>
            </a:pPr>
            <a:r>
              <a:rPr lang="pt-BR" dirty="0" smtClean="0">
                <a:latin typeface="Calibri" pitchFamily="34" charset="0"/>
              </a:rPr>
              <a:t>Trabalhos Futuros</a:t>
            </a:r>
          </a:p>
          <a:p>
            <a:endParaRPr lang="pt-BR" dirty="0">
              <a:latin typeface="Calibri" pitchFamily="34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D46EF37-C327-4C4C-8BA5-C9F8C7B5D25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C2E97F83-78CD-4CBC-9257-14A7D8646A46}" type="datetime4">
              <a:rPr lang="en-US" smtClean="0"/>
              <a:pPr>
                <a:defRPr/>
              </a:pPr>
              <a:t>April 25, 2011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alibri" pitchFamily="34" charset="0"/>
              </a:rPr>
              <a:t>Resultados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D46EF37-C327-4C4C-8BA5-C9F8C7B5D258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C2E97F83-78CD-4CBC-9257-14A7D8646A46}" type="datetime4">
              <a:rPr lang="en-US" smtClean="0"/>
              <a:pPr>
                <a:defRPr/>
              </a:pPr>
              <a:t>April 25, 2011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5088" y="2352246"/>
            <a:ext cx="6822725" cy="2083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00607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alibri" pitchFamily="34" charset="0"/>
              </a:rPr>
              <a:t>Resultados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D46EF37-C327-4C4C-8BA5-C9F8C7B5D258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C2E97F83-78CD-4CBC-9257-14A7D8646A46}" type="datetime4">
              <a:rPr lang="en-US" smtClean="0"/>
              <a:pPr>
                <a:defRPr/>
              </a:pPr>
              <a:t>April 25, 2011</a:t>
            </a:fld>
            <a:endParaRPr 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592" y="2003645"/>
            <a:ext cx="4706249" cy="30802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8009" y="2006141"/>
            <a:ext cx="4510890" cy="30777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72170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alibri" pitchFamily="34" charset="0"/>
              </a:rPr>
              <a:t>Resultados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  <a:latin typeface="Calibri" pitchFamily="34" charset="0"/>
              </a:rPr>
              <a:t>A1</a:t>
            </a:r>
            <a:r>
              <a:rPr lang="en-US" dirty="0" smtClean="0"/>
              <a:t> 					</a:t>
            </a:r>
            <a:r>
              <a:rPr lang="en-US" dirty="0" smtClean="0">
                <a:solidFill>
                  <a:schemeClr val="tx2"/>
                </a:solidFill>
                <a:latin typeface="Calibri" pitchFamily="34" charset="0"/>
              </a:rPr>
              <a:t>A2</a:t>
            </a:r>
            <a:endParaRPr lang="pt-BR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D46EF37-C327-4C4C-8BA5-C9F8C7B5D258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C2E97F83-78CD-4CBC-9257-14A7D8646A46}" type="datetime4">
              <a:rPr lang="en-US" smtClean="0"/>
              <a:pPr>
                <a:defRPr/>
              </a:pPr>
              <a:t>April 25, 2011</a:t>
            </a:fld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48" y="2230743"/>
            <a:ext cx="4556292" cy="27375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7338" y="2230743"/>
            <a:ext cx="4556293" cy="27375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9187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alibri" pitchFamily="34" charset="0"/>
              </a:rPr>
              <a:t>Resultados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  <a:latin typeface="Calibri" pitchFamily="34" charset="0"/>
              </a:rPr>
              <a:t>A3</a:t>
            </a:r>
            <a:r>
              <a:rPr lang="en-US" dirty="0" smtClean="0"/>
              <a:t> 					</a:t>
            </a:r>
            <a:r>
              <a:rPr lang="en-US" dirty="0" smtClean="0">
                <a:solidFill>
                  <a:schemeClr val="tx2"/>
                </a:solidFill>
                <a:latin typeface="Calibri" pitchFamily="34" charset="0"/>
              </a:rPr>
              <a:t>A4</a:t>
            </a:r>
            <a:endParaRPr lang="pt-BR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D46EF37-C327-4C4C-8BA5-C9F8C7B5D258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C2E97F83-78CD-4CBC-9257-14A7D8646A46}" type="datetime4">
              <a:rPr lang="en-US" smtClean="0"/>
              <a:pPr>
                <a:defRPr/>
              </a:pPr>
              <a:t>April 25, 2011</a:t>
            </a:fld>
            <a:endParaRPr 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2475" y="2380184"/>
            <a:ext cx="4581525" cy="275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80183"/>
            <a:ext cx="4581525" cy="275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71274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alibri" pitchFamily="34" charset="0"/>
              </a:rPr>
              <a:t>Resultados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  <a:latin typeface="Calibri" pitchFamily="34" charset="0"/>
              </a:rPr>
              <a:t>A5</a:t>
            </a:r>
            <a:r>
              <a:rPr lang="en-US" dirty="0" smtClean="0"/>
              <a:t>					</a:t>
            </a:r>
            <a:r>
              <a:rPr lang="en-US" dirty="0" smtClean="0">
                <a:solidFill>
                  <a:schemeClr val="tx2"/>
                </a:solidFill>
                <a:latin typeface="Calibri" pitchFamily="34" charset="0"/>
              </a:rPr>
              <a:t>A6</a:t>
            </a:r>
            <a:endParaRPr lang="pt-BR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D46EF37-C327-4C4C-8BA5-C9F8C7B5D258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C2E97F83-78CD-4CBC-9257-14A7D8646A46}" type="datetime4">
              <a:rPr lang="en-US" smtClean="0"/>
              <a:pPr>
                <a:defRPr/>
              </a:pPr>
              <a:t>April 25, 2011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0421" y="2543957"/>
            <a:ext cx="4581525" cy="275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525" y="2543956"/>
            <a:ext cx="4581525" cy="275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34585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alibri" pitchFamily="34" charset="0"/>
              </a:rPr>
              <a:t>Considerações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Finais</a:t>
            </a:r>
            <a:endParaRPr lang="pt-BR" dirty="0">
              <a:latin typeface="Calibri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>
                <a:solidFill>
                  <a:schemeClr val="bg1"/>
                </a:solidFill>
                <a:latin typeface="Calibri" pitchFamily="34" charset="0"/>
              </a:rPr>
              <a:t>Este trabalho apresentou uma metodologia para a </a:t>
            </a:r>
            <a:r>
              <a:rPr lang="pt-BR" dirty="0" smtClean="0">
                <a:solidFill>
                  <a:schemeClr val="bg1"/>
                </a:solidFill>
                <a:latin typeface="Calibri" pitchFamily="34" charset="0"/>
              </a:rPr>
              <a:t>avaliação de </a:t>
            </a:r>
            <a:r>
              <a:rPr lang="pt-BR" b="1" dirty="0" err="1" smtClean="0">
                <a:solidFill>
                  <a:schemeClr val="bg1"/>
                </a:solidFill>
                <a:latin typeface="Calibri" pitchFamily="34" charset="0"/>
              </a:rPr>
              <a:t>dependabilidade</a:t>
            </a:r>
            <a:r>
              <a:rPr lang="pt-BR" dirty="0" smtClean="0">
                <a:solidFill>
                  <a:schemeClr val="bg1"/>
                </a:solidFill>
                <a:latin typeface="Calibri" pitchFamily="34" charset="0"/>
              </a:rPr>
              <a:t> considerando a infraestrutura de suprimento de energia.</a:t>
            </a:r>
            <a:endParaRPr lang="pt-BR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D46EF37-C327-4C4C-8BA5-C9F8C7B5D258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C2E97F83-78CD-4CBC-9257-14A7D8646A46}" type="datetime4">
              <a:rPr lang="en-US" smtClean="0"/>
              <a:pPr>
                <a:defRPr/>
              </a:pPr>
              <a:t>April 25, 2011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alibri" pitchFamily="34" charset="0"/>
              </a:rPr>
              <a:t>Trabalhos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Futuros</a:t>
            </a:r>
            <a:endParaRPr lang="pt-BR" dirty="0">
              <a:latin typeface="Calibri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Calibri" pitchFamily="34" charset="0"/>
              </a:rPr>
              <a:t>Incluir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>
                <a:latin typeface="Calibri" pitchFamily="34" charset="0"/>
              </a:rPr>
              <a:t>um </a:t>
            </a:r>
            <a:r>
              <a:rPr lang="en-US" dirty="0" err="1">
                <a:latin typeface="Calibri" pitchFamily="34" charset="0"/>
              </a:rPr>
              <a:t>estudo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sobre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sustentabilidade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nas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arquiteturas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analisadas</a:t>
            </a:r>
            <a:endParaRPr lang="pt-BR" dirty="0">
              <a:latin typeface="Calibri" pitchFamily="34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D46EF37-C327-4C4C-8BA5-C9F8C7B5D258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C2E97F83-78CD-4CBC-9257-14A7D8646A46}" type="datetime4">
              <a:rPr lang="en-US" smtClean="0"/>
              <a:pPr>
                <a:defRPr/>
              </a:pPr>
              <a:t>April 25, 2011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>
              <a:latin typeface="Calibri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4800" dirty="0" smtClean="0">
                <a:latin typeface="Calibri" pitchFamily="34" charset="0"/>
              </a:rPr>
              <a:t>				</a:t>
            </a:r>
          </a:p>
          <a:p>
            <a:pPr>
              <a:buNone/>
            </a:pPr>
            <a:r>
              <a:rPr lang="en-US" sz="4800" dirty="0" smtClean="0">
                <a:latin typeface="Calibri" pitchFamily="34" charset="0"/>
              </a:rPr>
              <a:t>				Obrigado!</a:t>
            </a:r>
            <a:endParaRPr lang="pt-BR" sz="4800" dirty="0">
              <a:latin typeface="Calibri" pitchFamily="34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D46EF37-C327-4C4C-8BA5-C9F8C7B5D258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C2E97F83-78CD-4CBC-9257-14A7D8646A46}" type="datetime4">
              <a:rPr lang="en-US" smtClean="0"/>
              <a:pPr>
                <a:defRPr/>
              </a:pPr>
              <a:t>April 25, 2011</a:t>
            </a:fld>
            <a:endParaRPr lang="en-US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25211" y="4070257"/>
            <a:ext cx="1771650" cy="151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alibri" pitchFamily="34" charset="0"/>
              </a:rPr>
              <a:t>Introdução</a:t>
            </a:r>
            <a:endParaRPr lang="pt-BR" dirty="0">
              <a:latin typeface="Calibri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err="1" smtClean="0">
                <a:latin typeface="Calibri" pitchFamily="34" charset="0"/>
              </a:rPr>
              <a:t>Computação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</a:rPr>
              <a:t>nas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</a:rPr>
              <a:t>nuvens</a:t>
            </a:r>
            <a:r>
              <a:rPr lang="en-US" sz="2000" dirty="0" smtClean="0">
                <a:latin typeface="Calibri" pitchFamily="34" charset="0"/>
              </a:rPr>
              <a:t> tem </a:t>
            </a:r>
            <a:r>
              <a:rPr lang="en-US" sz="2000" dirty="0" err="1" smtClean="0">
                <a:latin typeface="Calibri" pitchFamily="34" charset="0"/>
              </a:rPr>
              <a:t>impulsionado</a:t>
            </a:r>
            <a:r>
              <a:rPr lang="en-US" sz="2000" dirty="0" smtClean="0">
                <a:latin typeface="Calibri" pitchFamily="34" charset="0"/>
              </a:rPr>
              <a:t> a nova </a:t>
            </a:r>
            <a:r>
              <a:rPr lang="en-US" sz="2000" dirty="0" err="1" smtClean="0">
                <a:latin typeface="Calibri" pitchFamily="34" charset="0"/>
              </a:rPr>
              <a:t>onda</a:t>
            </a:r>
            <a:r>
              <a:rPr lang="en-US" sz="2000" dirty="0" smtClean="0">
                <a:latin typeface="Calibri" pitchFamily="34" charset="0"/>
              </a:rPr>
              <a:t> de </a:t>
            </a:r>
            <a:r>
              <a:rPr lang="en-US" sz="2000" dirty="0" err="1" smtClean="0">
                <a:latin typeface="Calibri" pitchFamily="34" charset="0"/>
              </a:rPr>
              <a:t>aplicações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</a:rPr>
              <a:t>baseada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</a:rPr>
              <a:t>na</a:t>
            </a:r>
            <a:r>
              <a:rPr lang="en-US" sz="2000" dirty="0" smtClean="0">
                <a:latin typeface="Calibri" pitchFamily="34" charset="0"/>
              </a:rPr>
              <a:t> internet, </a:t>
            </a:r>
            <a:r>
              <a:rPr lang="en-US" sz="2000" dirty="0" err="1" smtClean="0">
                <a:latin typeface="Calibri" pitchFamily="34" charset="0"/>
              </a:rPr>
              <a:t>fornecendo</a:t>
            </a:r>
            <a:r>
              <a:rPr lang="en-US" sz="2000" dirty="0" smtClean="0">
                <a:latin typeface="Calibri" pitchFamily="34" charset="0"/>
              </a:rPr>
              <a:t> software </a:t>
            </a:r>
            <a:r>
              <a:rPr lang="en-US" sz="2000" dirty="0" err="1" smtClean="0">
                <a:latin typeface="Calibri" pitchFamily="34" charset="0"/>
              </a:rPr>
              <a:t>como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</a:rPr>
              <a:t>serviço</a:t>
            </a:r>
            <a:r>
              <a:rPr lang="en-US" sz="2000" dirty="0" smtClean="0">
                <a:latin typeface="Calibri" pitchFamily="34" charset="0"/>
              </a:rPr>
              <a:t> (</a:t>
            </a:r>
            <a:r>
              <a:rPr lang="en-US" sz="2000" dirty="0" err="1" smtClean="0">
                <a:latin typeface="Calibri" pitchFamily="34" charset="0"/>
              </a:rPr>
              <a:t>SaaS</a:t>
            </a:r>
            <a:r>
              <a:rPr lang="en-US" sz="2000" dirty="0" smtClean="0">
                <a:latin typeface="Calibri" pitchFamily="34" charset="0"/>
              </a:rPr>
              <a:t>).</a:t>
            </a:r>
          </a:p>
          <a:p>
            <a:r>
              <a:rPr lang="en-US" sz="2000" dirty="0" err="1" smtClean="0">
                <a:latin typeface="Calibri" pitchFamily="34" charset="0"/>
              </a:rPr>
              <a:t>Redes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</a:rPr>
              <a:t>sociais</a:t>
            </a:r>
            <a:r>
              <a:rPr lang="en-US" sz="2000" dirty="0" smtClean="0">
                <a:latin typeface="Calibri" pitchFamily="34" charset="0"/>
              </a:rPr>
              <a:t>, </a:t>
            </a:r>
            <a:r>
              <a:rPr lang="en-US" sz="2000" dirty="0" err="1" smtClean="0">
                <a:latin typeface="Calibri" pitchFamily="34" charset="0"/>
              </a:rPr>
              <a:t>aplicativos</a:t>
            </a:r>
            <a:r>
              <a:rPr lang="en-US" sz="2000" dirty="0" smtClean="0">
                <a:latin typeface="Calibri" pitchFamily="34" charset="0"/>
              </a:rPr>
              <a:t> de </a:t>
            </a:r>
            <a:r>
              <a:rPr lang="en-US" sz="2000" dirty="0" err="1" smtClean="0">
                <a:latin typeface="Calibri" pitchFamily="34" charset="0"/>
              </a:rPr>
              <a:t>multimídia</a:t>
            </a:r>
            <a:r>
              <a:rPr lang="en-US" sz="2000" dirty="0" smtClean="0">
                <a:latin typeface="Calibri" pitchFamily="34" charset="0"/>
              </a:rPr>
              <a:t> e sob </a:t>
            </a:r>
            <a:r>
              <a:rPr lang="en-US" sz="2000" dirty="0" err="1" smtClean="0">
                <a:latin typeface="Calibri" pitchFamily="34" charset="0"/>
              </a:rPr>
              <a:t>demanda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</a:rPr>
              <a:t>levaram</a:t>
            </a:r>
            <a:r>
              <a:rPr lang="en-US" sz="2000" dirty="0" smtClean="0">
                <a:latin typeface="Calibri" pitchFamily="34" charset="0"/>
              </a:rPr>
              <a:t> a um </a:t>
            </a:r>
            <a:r>
              <a:rPr lang="en-US" sz="2000" dirty="0" err="1" smtClean="0">
                <a:latin typeface="Calibri" pitchFamily="34" charset="0"/>
              </a:rPr>
              <a:t>elevado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</a:rPr>
              <a:t>crescimento</a:t>
            </a:r>
            <a:r>
              <a:rPr lang="en-US" sz="2000" dirty="0" smtClean="0">
                <a:latin typeface="Calibri" pitchFamily="34" charset="0"/>
              </a:rPr>
              <a:t> no </a:t>
            </a:r>
            <a:r>
              <a:rPr lang="en-US" sz="2000" dirty="0" err="1" smtClean="0">
                <a:latin typeface="Calibri" pitchFamily="34" charset="0"/>
              </a:rPr>
              <a:t>número</a:t>
            </a:r>
            <a:r>
              <a:rPr lang="en-US" sz="2000" dirty="0" smtClean="0">
                <a:latin typeface="Calibri" pitchFamily="34" charset="0"/>
              </a:rPr>
              <a:t> de data centers.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D46EF37-C327-4C4C-8BA5-C9F8C7B5D25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C2E97F83-78CD-4CBC-9257-14A7D8646A46}" type="datetime4">
              <a:rPr lang="en-US" smtClean="0"/>
              <a:pPr>
                <a:defRPr/>
              </a:pPr>
              <a:t>April 25, 2011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alibri" pitchFamily="34" charset="0"/>
              </a:rPr>
              <a:t>Introdução</a:t>
            </a:r>
            <a:endParaRPr lang="pt-BR" dirty="0">
              <a:latin typeface="Calibri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Calibri" pitchFamily="34" charset="0"/>
              </a:rPr>
              <a:t>Motivação</a:t>
            </a:r>
            <a:endParaRPr lang="en-US" dirty="0" smtClean="0">
              <a:latin typeface="Calibri" pitchFamily="34" charset="0"/>
            </a:endParaRPr>
          </a:p>
          <a:p>
            <a:pPr lvl="1"/>
            <a:r>
              <a:rPr lang="en-US" dirty="0" smtClean="0">
                <a:latin typeface="Calibri" pitchFamily="34" charset="0"/>
              </a:rPr>
              <a:t>Data center é </a:t>
            </a:r>
            <a:r>
              <a:rPr lang="en-US" dirty="0" err="1" smtClean="0">
                <a:latin typeface="Calibri" pitchFamily="34" charset="0"/>
              </a:rPr>
              <a:t>considerado</a:t>
            </a:r>
            <a:r>
              <a:rPr lang="en-US" dirty="0" smtClean="0">
                <a:latin typeface="Calibri" pitchFamily="34" charset="0"/>
              </a:rPr>
              <a:t> um </a:t>
            </a:r>
            <a:r>
              <a:rPr lang="en-US" dirty="0" err="1" smtClean="0">
                <a:latin typeface="Calibri" pitchFamily="34" charset="0"/>
              </a:rPr>
              <a:t>componente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crítico</a:t>
            </a:r>
            <a:r>
              <a:rPr lang="en-US" dirty="0" smtClean="0">
                <a:latin typeface="Calibri" pitchFamily="34" charset="0"/>
              </a:rPr>
              <a:t> no </a:t>
            </a:r>
            <a:r>
              <a:rPr lang="en-US" dirty="0" err="1" smtClean="0">
                <a:latin typeface="Calibri" pitchFamily="34" charset="0"/>
              </a:rPr>
              <a:t>ambiente</a:t>
            </a:r>
            <a:r>
              <a:rPr lang="en-US" dirty="0" smtClean="0">
                <a:latin typeface="Calibri" pitchFamily="34" charset="0"/>
              </a:rPr>
              <a:t> de TI.</a:t>
            </a:r>
          </a:p>
          <a:p>
            <a:pPr lvl="1"/>
            <a:r>
              <a:rPr lang="en-US" dirty="0" smtClean="0">
                <a:latin typeface="Calibri" pitchFamily="34" charset="0"/>
              </a:rPr>
              <a:t>É </a:t>
            </a:r>
            <a:r>
              <a:rPr lang="en-US" dirty="0" err="1" smtClean="0">
                <a:latin typeface="Calibri" pitchFamily="34" charset="0"/>
              </a:rPr>
              <a:t>responsável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pelo</a:t>
            </a:r>
            <a:r>
              <a:rPr lang="en-US" dirty="0" smtClean="0">
                <a:latin typeface="Calibri" pitchFamily="34" charset="0"/>
              </a:rPr>
              <a:t> alto </a:t>
            </a:r>
            <a:r>
              <a:rPr lang="en-US" dirty="0" err="1" smtClean="0">
                <a:latin typeface="Calibri" pitchFamily="34" charset="0"/>
              </a:rPr>
              <a:t>consumo</a:t>
            </a:r>
            <a:r>
              <a:rPr lang="en-US" dirty="0" smtClean="0">
                <a:latin typeface="Calibri" pitchFamily="34" charset="0"/>
              </a:rPr>
              <a:t> de </a:t>
            </a:r>
            <a:r>
              <a:rPr lang="en-US" dirty="0" err="1" smtClean="0">
                <a:latin typeface="Calibri" pitchFamily="34" charset="0"/>
              </a:rPr>
              <a:t>energia</a:t>
            </a:r>
            <a:r>
              <a:rPr lang="en-US" dirty="0" smtClean="0">
                <a:latin typeface="Calibri" pitchFamily="34" charset="0"/>
              </a:rPr>
              <a:t> e </a:t>
            </a:r>
            <a:r>
              <a:rPr lang="en-US" dirty="0" err="1" smtClean="0">
                <a:latin typeface="Calibri" pitchFamily="34" charset="0"/>
              </a:rPr>
              <a:t>pela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emissão</a:t>
            </a:r>
            <a:r>
              <a:rPr lang="en-US" dirty="0" smtClean="0">
                <a:latin typeface="Calibri" pitchFamily="34" charset="0"/>
              </a:rPr>
              <a:t> de </a:t>
            </a:r>
            <a:r>
              <a:rPr lang="en-US" dirty="0" err="1" smtClean="0">
                <a:latin typeface="Calibri" pitchFamily="34" charset="0"/>
              </a:rPr>
              <a:t>elevadas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taxas</a:t>
            </a:r>
            <a:r>
              <a:rPr lang="en-US" dirty="0" smtClean="0">
                <a:latin typeface="Calibri" pitchFamily="34" charset="0"/>
              </a:rPr>
              <a:t> de C0</a:t>
            </a:r>
            <a:r>
              <a:rPr lang="en-US" sz="1400" dirty="0" smtClean="0">
                <a:latin typeface="Calibri" pitchFamily="34" charset="0"/>
              </a:rPr>
              <a:t>2</a:t>
            </a:r>
            <a:r>
              <a:rPr lang="en-US" dirty="0" smtClean="0">
                <a:latin typeface="Calibri" pitchFamily="34" charset="0"/>
              </a:rPr>
              <a:t>.</a:t>
            </a:r>
            <a:endParaRPr lang="en-US" dirty="0">
              <a:latin typeface="Calibri" pitchFamily="34" charset="0"/>
            </a:endParaRPr>
          </a:p>
          <a:p>
            <a:pPr lvl="1"/>
            <a:r>
              <a:rPr lang="en-US" dirty="0" err="1" smtClean="0">
                <a:latin typeface="Calibri" pitchFamily="34" charset="0"/>
              </a:rPr>
              <a:t>Exige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cada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vez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mais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recursos</a:t>
            </a:r>
            <a:r>
              <a:rPr lang="en-US" dirty="0" smtClean="0">
                <a:latin typeface="Calibri" pitchFamily="34" charset="0"/>
              </a:rPr>
              <a:t>  </a:t>
            </a:r>
            <a:r>
              <a:rPr lang="en-US" dirty="0" err="1" smtClean="0">
                <a:latin typeface="Calibri" pitchFamily="34" charset="0"/>
              </a:rPr>
              <a:t>computacionais</a:t>
            </a:r>
            <a:r>
              <a:rPr lang="en-US" dirty="0" smtClean="0">
                <a:latin typeface="Calibri" pitchFamily="34" charset="0"/>
              </a:rPr>
              <a:t> com o </a:t>
            </a:r>
            <a:r>
              <a:rPr lang="en-US" dirty="0" err="1" smtClean="0">
                <a:latin typeface="Calibri" pitchFamily="34" charset="0"/>
              </a:rPr>
              <a:t>intuito</a:t>
            </a:r>
            <a:r>
              <a:rPr lang="en-US" dirty="0" smtClean="0">
                <a:latin typeface="Calibri" pitchFamily="34" charset="0"/>
              </a:rPr>
              <a:t> de </a:t>
            </a:r>
            <a:r>
              <a:rPr lang="en-US" dirty="0" err="1" smtClean="0">
                <a:latin typeface="Calibri" pitchFamily="34" charset="0"/>
              </a:rPr>
              <a:t>propocionar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alta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disponibilidade</a:t>
            </a:r>
            <a:r>
              <a:rPr lang="en-US" dirty="0" smtClean="0">
                <a:latin typeface="Calibri" pitchFamily="34" charset="0"/>
              </a:rPr>
              <a:t>.</a:t>
            </a:r>
          </a:p>
          <a:p>
            <a:pPr lvl="1"/>
            <a:endParaRPr lang="en-US" dirty="0">
              <a:latin typeface="Calibri" pitchFamily="34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D46EF37-C327-4C4C-8BA5-C9F8C7B5D25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C2E97F83-78CD-4CBC-9257-14A7D8646A46}" type="datetime4">
              <a:rPr lang="en-US" smtClean="0"/>
              <a:pPr>
                <a:defRPr/>
              </a:pPr>
              <a:t>April 25, 2011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alibri" pitchFamily="34" charset="0"/>
              </a:rPr>
              <a:t>Introdução</a:t>
            </a:r>
            <a:endParaRPr lang="pt-BR" dirty="0">
              <a:latin typeface="Calibri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Calibri" pitchFamily="34" charset="0"/>
              </a:rPr>
              <a:t>Motivação</a:t>
            </a:r>
            <a:endParaRPr lang="en-US" dirty="0" smtClean="0">
              <a:latin typeface="Calibri" pitchFamily="34" charset="0"/>
            </a:endParaRPr>
          </a:p>
          <a:p>
            <a:pPr lvl="1"/>
            <a:r>
              <a:rPr lang="pt-BR" dirty="0" smtClean="0">
                <a:latin typeface="Calibri" pitchFamily="34" charset="0"/>
              </a:rPr>
              <a:t>Muitos </a:t>
            </a:r>
            <a:r>
              <a:rPr lang="pt-BR" dirty="0">
                <a:latin typeface="Calibri" pitchFamily="34" charset="0"/>
              </a:rPr>
              <a:t>esforços </a:t>
            </a:r>
            <a:r>
              <a:rPr lang="pt-BR" dirty="0" smtClean="0">
                <a:latin typeface="Calibri" pitchFamily="34" charset="0"/>
              </a:rPr>
              <a:t>tem sido </a:t>
            </a:r>
            <a:r>
              <a:rPr lang="pt-BR" dirty="0">
                <a:latin typeface="Calibri" pitchFamily="34" charset="0"/>
              </a:rPr>
              <a:t>realizados para assegurar a sustentabilidade dos </a:t>
            </a:r>
            <a:r>
              <a:rPr lang="pt-BR" dirty="0" smtClean="0">
                <a:latin typeface="Calibri" pitchFamily="34" charset="0"/>
              </a:rPr>
              <a:t>data centers.</a:t>
            </a:r>
          </a:p>
          <a:p>
            <a:pPr lvl="1"/>
            <a:r>
              <a:rPr lang="pt-BR" dirty="0" smtClean="0">
                <a:latin typeface="Calibri" pitchFamily="34" charset="0"/>
              </a:rPr>
              <a:t>Entre essas iniciativas, a gestão do consumo de energia e a utilização de fontes limpas de energia são questões fundamentais para a redução do consumo de energia e o impacto ambiental.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D46EF37-C327-4C4C-8BA5-C9F8C7B5D25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C2E97F83-78CD-4CBC-9257-14A7D8646A46}" type="datetime4">
              <a:rPr lang="en-US" smtClean="0"/>
              <a:pPr>
                <a:defRPr/>
              </a:pPr>
              <a:t>April 25, 2011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alibri" pitchFamily="34" charset="0"/>
              </a:rPr>
              <a:t>Objetivos</a:t>
            </a:r>
            <a:endParaRPr lang="pt-BR" dirty="0">
              <a:latin typeface="Calibri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alibri" pitchFamily="34" charset="0"/>
              </a:rPr>
              <a:t>Este </a:t>
            </a:r>
            <a:r>
              <a:rPr lang="en-US" dirty="0" err="1" smtClean="0">
                <a:latin typeface="Calibri" pitchFamily="34" charset="0"/>
              </a:rPr>
              <a:t>trabalho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propõe</a:t>
            </a:r>
            <a:r>
              <a:rPr lang="en-US" dirty="0" smtClean="0">
                <a:latin typeface="Calibri" pitchFamily="34" charset="0"/>
              </a:rPr>
              <a:t>:</a:t>
            </a:r>
          </a:p>
          <a:p>
            <a:pPr lvl="1"/>
            <a:r>
              <a:rPr lang="en-US" dirty="0" err="1" smtClean="0">
                <a:latin typeface="Calibri" pitchFamily="34" charset="0"/>
              </a:rPr>
              <a:t>Modelos</a:t>
            </a:r>
            <a:r>
              <a:rPr lang="en-US" dirty="0" smtClean="0">
                <a:latin typeface="Calibri" pitchFamily="34" charset="0"/>
              </a:rPr>
              <a:t> de </a:t>
            </a:r>
            <a:r>
              <a:rPr lang="en-US" dirty="0" err="1" smtClean="0">
                <a:latin typeface="Calibri" pitchFamily="34" charset="0"/>
              </a:rPr>
              <a:t>dependabilidade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>
                <a:latin typeface="Calibri" pitchFamily="34" charset="0"/>
              </a:rPr>
              <a:t>d</a:t>
            </a:r>
            <a:r>
              <a:rPr lang="en-US" dirty="0" smtClean="0">
                <a:latin typeface="Calibri" pitchFamily="34" charset="0"/>
              </a:rPr>
              <a:t>o </a:t>
            </a:r>
            <a:r>
              <a:rPr lang="en-US" dirty="0" err="1" smtClean="0">
                <a:latin typeface="Calibri" pitchFamily="34" charset="0"/>
              </a:rPr>
              <a:t>sistema</a:t>
            </a:r>
            <a:r>
              <a:rPr lang="en-US" dirty="0" smtClean="0">
                <a:latin typeface="Calibri" pitchFamily="34" charset="0"/>
              </a:rPr>
              <a:t> de </a:t>
            </a:r>
            <a:r>
              <a:rPr lang="en-US" dirty="0" err="1" smtClean="0">
                <a:latin typeface="Calibri" pitchFamily="34" charset="0"/>
              </a:rPr>
              <a:t>suprimento</a:t>
            </a:r>
            <a:r>
              <a:rPr lang="en-US" dirty="0" smtClean="0">
                <a:latin typeface="Calibri" pitchFamily="34" charset="0"/>
              </a:rPr>
              <a:t> de </a:t>
            </a:r>
            <a:r>
              <a:rPr lang="en-US" dirty="0" err="1" smtClean="0">
                <a:latin typeface="Calibri" pitchFamily="34" charset="0"/>
              </a:rPr>
              <a:t>energia</a:t>
            </a:r>
            <a:r>
              <a:rPr lang="en-US" dirty="0" smtClean="0">
                <a:latin typeface="Calibri" pitchFamily="34" charset="0"/>
              </a:rPr>
              <a:t>.</a:t>
            </a:r>
          </a:p>
          <a:p>
            <a:pPr lvl="1"/>
            <a:r>
              <a:rPr lang="en-US" dirty="0" err="1" smtClean="0">
                <a:latin typeface="Calibri" pitchFamily="34" charset="0"/>
              </a:rPr>
              <a:t>Realizar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estudos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para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identificar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vantagens</a:t>
            </a:r>
            <a:r>
              <a:rPr lang="en-US" dirty="0" smtClean="0">
                <a:latin typeface="Calibri" pitchFamily="34" charset="0"/>
              </a:rPr>
              <a:t> e </a:t>
            </a:r>
            <a:r>
              <a:rPr lang="en-US" dirty="0" err="1" smtClean="0">
                <a:latin typeface="Calibri" pitchFamily="34" charset="0"/>
              </a:rPr>
              <a:t>desvantagens</a:t>
            </a:r>
            <a:r>
              <a:rPr lang="en-US" dirty="0" smtClean="0">
                <a:latin typeface="Calibri" pitchFamily="34" charset="0"/>
              </a:rPr>
              <a:t> de </a:t>
            </a:r>
            <a:r>
              <a:rPr lang="en-US" dirty="0" err="1" smtClean="0">
                <a:latin typeface="Calibri" pitchFamily="34" charset="0"/>
              </a:rPr>
              <a:t>cada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configuração</a:t>
            </a:r>
            <a:r>
              <a:rPr lang="en-US" dirty="0" smtClean="0">
                <a:latin typeface="Calibri" pitchFamily="34" charset="0"/>
              </a:rPr>
              <a:t>.</a:t>
            </a:r>
          </a:p>
          <a:p>
            <a:pPr lvl="1"/>
            <a:r>
              <a:rPr lang="en-US" dirty="0" err="1" smtClean="0">
                <a:latin typeface="Calibri" pitchFamily="34" charset="0"/>
              </a:rPr>
              <a:t>Apresentar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os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níveis</a:t>
            </a:r>
            <a:r>
              <a:rPr lang="en-US" dirty="0" smtClean="0">
                <a:latin typeface="Calibri" pitchFamily="34" charset="0"/>
              </a:rPr>
              <a:t> de availability, reliability, cost, downtime e reliability importance.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D46EF37-C327-4C4C-8BA5-C9F8C7B5D25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C2E97F83-78CD-4CBC-9257-14A7D8646A46}" type="datetime4">
              <a:rPr lang="en-US" smtClean="0"/>
              <a:pPr>
                <a:defRPr/>
              </a:pPr>
              <a:t>April 25, 2011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alibri" pitchFamily="34" charset="0"/>
              </a:rPr>
              <a:t>Infraestrutura</a:t>
            </a:r>
            <a:r>
              <a:rPr lang="en-US" dirty="0" smtClean="0">
                <a:latin typeface="Calibri" pitchFamily="34" charset="0"/>
              </a:rPr>
              <a:t> Data Center</a:t>
            </a:r>
            <a:endParaRPr lang="pt-BR" dirty="0">
              <a:latin typeface="Calibri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>
              <a:latin typeface="Calibri" pitchFamily="34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D46EF37-C327-4C4C-8BA5-C9F8C7B5D25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C2E97F83-78CD-4CBC-9257-14A7D8646A46}" type="datetime4">
              <a:rPr lang="en-US" smtClean="0"/>
              <a:pPr>
                <a:defRPr/>
              </a:pPr>
              <a:t>April 25, 2011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1668" y="2238375"/>
            <a:ext cx="5117062" cy="3276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alibri" pitchFamily="34" charset="0"/>
              </a:rPr>
              <a:t>Diagrama</a:t>
            </a:r>
            <a:r>
              <a:rPr lang="en-US" dirty="0">
                <a:latin typeface="Calibri" pitchFamily="34" charset="0"/>
              </a:rPr>
              <a:t> de </a:t>
            </a:r>
            <a:r>
              <a:rPr lang="en-US" dirty="0" err="1">
                <a:latin typeface="Calibri" pitchFamily="34" charset="0"/>
              </a:rPr>
              <a:t>blocos</a:t>
            </a:r>
            <a:r>
              <a:rPr lang="en-US" dirty="0">
                <a:latin typeface="Calibri" pitchFamily="34" charset="0"/>
              </a:rPr>
              <a:t> de </a:t>
            </a:r>
            <a:r>
              <a:rPr lang="en-US" dirty="0" err="1">
                <a:latin typeface="Calibri" pitchFamily="34" charset="0"/>
              </a:rPr>
              <a:t>Confiabilidade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alibri" pitchFamily="34" charset="0"/>
              </a:rPr>
              <a:t>RBD é </a:t>
            </a:r>
            <a:r>
              <a:rPr lang="en-US" dirty="0" err="1">
                <a:latin typeface="Calibri" pitchFamily="34" charset="0"/>
              </a:rPr>
              <a:t>utilizado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para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descrever</a:t>
            </a:r>
            <a:r>
              <a:rPr lang="en-US" dirty="0">
                <a:latin typeface="Calibri" pitchFamily="34" charset="0"/>
              </a:rPr>
              <a:t> a </a:t>
            </a:r>
            <a:r>
              <a:rPr lang="en-US" dirty="0" err="1">
                <a:latin typeface="Calibri" pitchFamily="34" charset="0"/>
              </a:rPr>
              <a:t>relação</a:t>
            </a:r>
            <a:r>
              <a:rPr lang="en-US" dirty="0">
                <a:latin typeface="Calibri" pitchFamily="34" charset="0"/>
              </a:rPr>
              <a:t> de </a:t>
            </a:r>
            <a:r>
              <a:rPr lang="en-US" dirty="0" err="1">
                <a:latin typeface="Calibri" pitchFamily="34" charset="0"/>
              </a:rPr>
              <a:t>funcionamento</a:t>
            </a:r>
            <a:r>
              <a:rPr lang="en-US" dirty="0">
                <a:latin typeface="Calibri" pitchFamily="34" charset="0"/>
              </a:rPr>
              <a:t> entre um </a:t>
            </a:r>
            <a:r>
              <a:rPr lang="en-US" dirty="0" err="1">
                <a:latin typeface="Calibri" pitchFamily="34" charset="0"/>
              </a:rPr>
              <a:t>sistema</a:t>
            </a:r>
            <a:r>
              <a:rPr lang="en-US" dirty="0">
                <a:latin typeface="Calibri" pitchFamily="34" charset="0"/>
              </a:rPr>
              <a:t> com </a:t>
            </a:r>
            <a:r>
              <a:rPr lang="en-US" dirty="0" err="1">
                <a:latin typeface="Calibri" pitchFamily="34" charset="0"/>
              </a:rPr>
              <a:t>os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seus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componentes</a:t>
            </a:r>
            <a:r>
              <a:rPr lang="en-US" dirty="0" smtClean="0">
                <a:latin typeface="Calibri" pitchFamily="34" charset="0"/>
              </a:rPr>
              <a:t>.</a:t>
            </a:r>
          </a:p>
          <a:p>
            <a:r>
              <a:rPr lang="en-US" dirty="0" err="1" smtClean="0">
                <a:latin typeface="Calibri" pitchFamily="34" charset="0"/>
              </a:rPr>
              <a:t>Pode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ser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representado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por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estruturas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em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série</a:t>
            </a:r>
            <a:r>
              <a:rPr lang="en-US" dirty="0" smtClean="0">
                <a:latin typeface="Calibri" pitchFamily="34" charset="0"/>
              </a:rPr>
              <a:t>, </a:t>
            </a:r>
            <a:r>
              <a:rPr lang="en-US" dirty="0" err="1" smtClean="0">
                <a:latin typeface="Calibri" pitchFamily="34" charset="0"/>
              </a:rPr>
              <a:t>paralelo</a:t>
            </a:r>
            <a:r>
              <a:rPr lang="en-US" dirty="0" smtClean="0">
                <a:latin typeface="Calibri" pitchFamily="34" charset="0"/>
              </a:rPr>
              <a:t>, </a:t>
            </a:r>
            <a:r>
              <a:rPr lang="en-US" dirty="0" err="1" smtClean="0">
                <a:latin typeface="Calibri" pitchFamily="34" charset="0"/>
              </a:rPr>
              <a:t>série-paralelo</a:t>
            </a:r>
            <a:r>
              <a:rPr lang="en-US" dirty="0" smtClean="0">
                <a:latin typeface="Calibri" pitchFamily="34" charset="0"/>
              </a:rPr>
              <a:t>, </a:t>
            </a:r>
            <a:r>
              <a:rPr lang="en-US" dirty="0" err="1" smtClean="0">
                <a:latin typeface="Calibri" pitchFamily="34" charset="0"/>
              </a:rPr>
              <a:t>paralelo-série</a:t>
            </a:r>
            <a:r>
              <a:rPr lang="en-US" dirty="0" smtClean="0">
                <a:latin typeface="Calibri" pitchFamily="34" charset="0"/>
              </a:rPr>
              <a:t>, </a:t>
            </a:r>
            <a:r>
              <a:rPr lang="en-US" dirty="0" err="1" smtClean="0">
                <a:latin typeface="Calibri" pitchFamily="34" charset="0"/>
              </a:rPr>
              <a:t>ponte</a:t>
            </a:r>
            <a:r>
              <a:rPr lang="en-US" dirty="0" smtClean="0">
                <a:latin typeface="Calibri" pitchFamily="34" charset="0"/>
              </a:rPr>
              <a:t>, entre outros.</a:t>
            </a:r>
            <a:endParaRPr lang="en-US" dirty="0">
              <a:latin typeface="Calibri" pitchFamily="34" charset="0"/>
            </a:endParaRPr>
          </a:p>
          <a:p>
            <a:pPr marL="0" indent="0">
              <a:buNone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D46EF37-C327-4C4C-8BA5-C9F8C7B5D25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C2E97F83-78CD-4CBC-9257-14A7D8646A46}" type="datetime4">
              <a:rPr lang="en-US" smtClean="0"/>
              <a:pPr>
                <a:defRPr/>
              </a:pPr>
              <a:t>April 25, 2011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677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alibri" pitchFamily="34" charset="0"/>
              </a:rPr>
              <a:t>Diagrama</a:t>
            </a:r>
            <a:r>
              <a:rPr lang="en-US" dirty="0">
                <a:latin typeface="Calibri" pitchFamily="34" charset="0"/>
              </a:rPr>
              <a:t> de </a:t>
            </a:r>
            <a:r>
              <a:rPr lang="en-US" dirty="0" err="1">
                <a:latin typeface="Calibri" pitchFamily="34" charset="0"/>
              </a:rPr>
              <a:t>blocos</a:t>
            </a:r>
            <a:r>
              <a:rPr lang="en-US" dirty="0">
                <a:latin typeface="Calibri" pitchFamily="34" charset="0"/>
              </a:rPr>
              <a:t> de </a:t>
            </a:r>
            <a:r>
              <a:rPr lang="en-US" dirty="0" err="1">
                <a:latin typeface="Calibri" pitchFamily="34" charset="0"/>
              </a:rPr>
              <a:t>Confiabilidade</a:t>
            </a:r>
            <a:endParaRPr lang="pt-BR" dirty="0">
              <a:latin typeface="Calibri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Calibri" pitchFamily="34" charset="0"/>
              </a:rPr>
              <a:t>Modelo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em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Série</a:t>
            </a:r>
            <a:endParaRPr lang="pt-BR" dirty="0">
              <a:latin typeface="Calibri" pitchFamily="34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D46EF37-C327-4C4C-8BA5-C9F8C7B5D25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C2E97F83-78CD-4CBC-9257-14A7D8646A46}" type="datetime4">
              <a:rPr lang="en-US" smtClean="0"/>
              <a:pPr>
                <a:defRPr/>
              </a:pPr>
              <a:t>April 25, 2011</a:t>
            </a:fld>
            <a:endParaRPr lang="en-US"/>
          </a:p>
        </p:txBody>
      </p:sp>
      <p:grpSp>
        <p:nvGrpSpPr>
          <p:cNvPr id="12" name="Grupo 11"/>
          <p:cNvGrpSpPr/>
          <p:nvPr/>
        </p:nvGrpSpPr>
        <p:grpSpPr>
          <a:xfrm>
            <a:off x="2631236" y="3563014"/>
            <a:ext cx="2132258" cy="756000"/>
            <a:chOff x="1417254" y="3326524"/>
            <a:chExt cx="2132258" cy="792000"/>
          </a:xfrm>
        </p:grpSpPr>
        <p:sp>
          <p:nvSpPr>
            <p:cNvPr id="7" name="Retângulo de cantos arredondados 6"/>
            <p:cNvSpPr/>
            <p:nvPr/>
          </p:nvSpPr>
          <p:spPr bwMode="auto">
            <a:xfrm>
              <a:off x="1986455" y="3326524"/>
              <a:ext cx="1099645" cy="7920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25000"/>
                </a:spcAft>
                <a:buClrTx/>
                <a:buSzTx/>
                <a:buFont typeface="Wingdings" pitchFamily="2" charset="2"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Calibri" pitchFamily="34" charset="0"/>
                </a:rPr>
                <a:t>Term</a:t>
              </a:r>
            </a:p>
          </p:txBody>
        </p:sp>
        <p:cxnSp>
          <p:nvCxnSpPr>
            <p:cNvPr id="9" name="Conector reto 8"/>
            <p:cNvCxnSpPr/>
            <p:nvPr/>
          </p:nvCxnSpPr>
          <p:spPr bwMode="auto">
            <a:xfrm>
              <a:off x="1533634" y="3712779"/>
              <a:ext cx="453916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0" name="Retângulo 9"/>
            <p:cNvSpPr/>
            <p:nvPr/>
          </p:nvSpPr>
          <p:spPr bwMode="auto">
            <a:xfrm>
              <a:off x="1417254" y="3660529"/>
              <a:ext cx="108000" cy="1080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25000"/>
                </a:spcAft>
                <a:buClrTx/>
                <a:buSzTx/>
                <a:buFont typeface="Wingdings" pitchFamily="2" charset="2"/>
                <a:buNone/>
                <a:tabLst/>
              </a:pPr>
              <a:endParaRPr kumimoji="0" lang="pt-BR" sz="2400" b="1" i="0" u="none" strike="noStrike" cap="none" normalizeH="0" baseline="0" smtClean="0">
                <a:ln>
                  <a:noFill/>
                </a:ln>
                <a:solidFill>
                  <a:srgbClr val="0000FF"/>
                </a:solidFill>
                <a:effectLst/>
                <a:latin typeface="Futura Md" pitchFamily="34" charset="0"/>
              </a:endParaRPr>
            </a:p>
          </p:txBody>
        </p:sp>
        <p:cxnSp>
          <p:nvCxnSpPr>
            <p:cNvPr id="13" name="Conector reto 12"/>
            <p:cNvCxnSpPr/>
            <p:nvPr/>
          </p:nvCxnSpPr>
          <p:spPr bwMode="auto">
            <a:xfrm>
              <a:off x="3095596" y="3711187"/>
              <a:ext cx="453916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5" name="CaixaDeTexto 14"/>
          <p:cNvSpPr txBox="1"/>
          <p:nvPr/>
        </p:nvSpPr>
        <p:spPr>
          <a:xfrm>
            <a:off x="2774747" y="2545088"/>
            <a:ext cx="16683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0" dirty="0" smtClean="0">
                <a:solidFill>
                  <a:schemeClr val="tx1"/>
                </a:solidFill>
                <a:latin typeface="Times New Roman"/>
                <a:cs typeface="Times New Roman"/>
              </a:rPr>
              <a:t>λ</a:t>
            </a:r>
            <a:r>
              <a:rPr lang="pt-BR" b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= </a:t>
            </a:r>
            <a:r>
              <a:rPr lang="pt-BR" sz="1800" b="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8.6988E-8 </a:t>
            </a:r>
            <a:r>
              <a:rPr lang="en-US" b="0" dirty="0" smtClean="0">
                <a:solidFill>
                  <a:schemeClr val="tx1"/>
                </a:solidFill>
                <a:latin typeface="Times New Roman"/>
                <a:cs typeface="Times New Roman"/>
              </a:rPr>
              <a:t>µ</a:t>
            </a:r>
            <a:r>
              <a:rPr lang="pt-BR" b="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= </a:t>
            </a:r>
            <a:r>
              <a:rPr lang="pt-BR" sz="1800" b="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0.263158</a:t>
            </a:r>
            <a:endParaRPr lang="en-US" sz="1800" b="0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grpSp>
        <p:nvGrpSpPr>
          <p:cNvPr id="17" name="Grupo 16"/>
          <p:cNvGrpSpPr/>
          <p:nvPr/>
        </p:nvGrpSpPr>
        <p:grpSpPr>
          <a:xfrm>
            <a:off x="4771696" y="3574886"/>
            <a:ext cx="1682933" cy="756000"/>
            <a:chOff x="1986455" y="3342289"/>
            <a:chExt cx="1682933" cy="736068"/>
          </a:xfrm>
        </p:grpSpPr>
        <p:sp>
          <p:nvSpPr>
            <p:cNvPr id="18" name="Retângulo de cantos arredondados 17"/>
            <p:cNvSpPr/>
            <p:nvPr/>
          </p:nvSpPr>
          <p:spPr bwMode="auto">
            <a:xfrm>
              <a:off x="1986455" y="3342289"/>
              <a:ext cx="1099645" cy="736068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b="0" dirty="0" smtClean="0">
                  <a:solidFill>
                    <a:schemeClr val="tx1"/>
                  </a:solidFill>
                  <a:latin typeface="Calibri" pitchFamily="34" charset="0"/>
                  <a:cs typeface="Calibri" pitchFamily="34" charset="0"/>
                </a:rPr>
                <a:t>CB</a:t>
              </a:r>
              <a:endParaRPr kumimoji="0" lang="pt-BR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Futura Md" pitchFamily="34" charset="0"/>
              </a:endParaRPr>
            </a:p>
          </p:txBody>
        </p:sp>
        <p:cxnSp>
          <p:nvCxnSpPr>
            <p:cNvPr id="21" name="Conector reto 20"/>
            <p:cNvCxnSpPr/>
            <p:nvPr/>
          </p:nvCxnSpPr>
          <p:spPr bwMode="auto">
            <a:xfrm>
              <a:off x="3095596" y="3711187"/>
              <a:ext cx="453916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2" name="Retângulo 21"/>
            <p:cNvSpPr/>
            <p:nvPr/>
          </p:nvSpPr>
          <p:spPr bwMode="auto">
            <a:xfrm>
              <a:off x="3561388" y="3654899"/>
              <a:ext cx="108000" cy="1080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25000"/>
                </a:spcAft>
                <a:buClrTx/>
                <a:buSzTx/>
                <a:buFont typeface="Wingdings" pitchFamily="2" charset="2"/>
                <a:buNone/>
                <a:tabLst/>
              </a:pPr>
              <a:endParaRPr kumimoji="0" lang="pt-BR" sz="2400" b="1" i="0" u="none" strike="noStrike" cap="none" normalizeH="0" baseline="0" smtClean="0">
                <a:ln>
                  <a:noFill/>
                </a:ln>
                <a:solidFill>
                  <a:srgbClr val="0000FF"/>
                </a:solidFill>
                <a:effectLst/>
                <a:latin typeface="Futura Md" pitchFamily="34" charset="0"/>
              </a:endParaRPr>
            </a:p>
          </p:txBody>
        </p:sp>
      </p:grpSp>
      <p:sp>
        <p:nvSpPr>
          <p:cNvPr id="32" name="CaixaDeTexto 31"/>
          <p:cNvSpPr txBox="1"/>
          <p:nvPr/>
        </p:nvSpPr>
        <p:spPr>
          <a:xfrm>
            <a:off x="4540539" y="2545088"/>
            <a:ext cx="16683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0" dirty="0" smtClean="0">
                <a:solidFill>
                  <a:schemeClr val="tx1"/>
                </a:solidFill>
                <a:latin typeface="Times New Roman"/>
                <a:cs typeface="Times New Roman"/>
              </a:rPr>
              <a:t>λ</a:t>
            </a:r>
            <a:r>
              <a:rPr lang="pt-BR" b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= </a:t>
            </a:r>
            <a:r>
              <a:rPr lang="pt-BR" sz="1800" b="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3.9954E-7 </a:t>
            </a:r>
            <a:r>
              <a:rPr lang="en-US" b="0" dirty="0" smtClean="0">
                <a:solidFill>
                  <a:schemeClr val="tx1"/>
                </a:solidFill>
                <a:latin typeface="Times New Roman"/>
                <a:cs typeface="Times New Roman"/>
              </a:rPr>
              <a:t>µ</a:t>
            </a:r>
            <a:r>
              <a:rPr lang="pt-BR" b="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= </a:t>
            </a:r>
            <a:r>
              <a:rPr lang="pt-BR" sz="1800" b="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0.45455</a:t>
            </a:r>
            <a:endParaRPr lang="en-US" sz="1800" b="0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9276" y="5344589"/>
            <a:ext cx="1489960" cy="731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589" y="4628368"/>
            <a:ext cx="2085422" cy="380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8164" y="4627541"/>
            <a:ext cx="1358371" cy="8421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47818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MS_PUBLISH" val="No"/>
  <p:tag name="ARTICULATE_TEMPLATE" val="HP"/>
  <p:tag name="PRESENTER" val="Denise Dumas &amp; Lori Robel"/>
  <p:tag name="PRESENTER_EMAIL" val="tektalk@hp.com"/>
  <p:tag name="LOGO_PIC_2" val="\\Nmsserver\Xother01\Production_Resources\Graphic_Resources\LOGOS\HP\black_hp_w_grey.jpg"/>
  <p:tag name="PRESENTER_PIC_MODE" val="0"/>
  <p:tag name="LOGO_PIC_MODE" val="1"/>
  <p:tag name="PRESENTATION_TITLE" val="HP Integrity Virtual Machines An Introduction"/>
  <p:tag name="PLAYERLOGOHEIGHT" val="111"/>
  <p:tag name="PLAYERLOGOWIDTH" val="222"/>
  <p:tag name="LASTPUBLISHED" val="D:\3630-050405_Young\Archive\HP Integrity Virtual Machines An Introduction\index.html"/>
</p:tagLst>
</file>

<file path=ppt/theme/theme1.xml><?xml version="1.0" encoding="utf-8"?>
<a:theme xmlns:a="http://schemas.openxmlformats.org/drawingml/2006/main" name="2000_light_52206">
  <a:themeElements>
    <a:clrScheme name="2000_light_52206 1">
      <a:dk1>
        <a:srgbClr val="000000"/>
      </a:dk1>
      <a:lt1>
        <a:srgbClr val="FFFFFF"/>
      </a:lt1>
      <a:dk2>
        <a:srgbClr val="000000"/>
      </a:dk2>
      <a:lt2>
        <a:srgbClr val="CBC9BD"/>
      </a:lt2>
      <a:accent1>
        <a:srgbClr val="0071B4"/>
      </a:accent1>
      <a:accent2>
        <a:srgbClr val="64B900"/>
      </a:accent2>
      <a:accent3>
        <a:srgbClr val="FFFFFF"/>
      </a:accent3>
      <a:accent4>
        <a:srgbClr val="000000"/>
      </a:accent4>
      <a:accent5>
        <a:srgbClr val="AABBD6"/>
      </a:accent5>
      <a:accent6>
        <a:srgbClr val="5AA700"/>
      </a:accent6>
      <a:hlink>
        <a:srgbClr val="EB5F01"/>
      </a:hlink>
      <a:folHlink>
        <a:srgbClr val="CC0066"/>
      </a:folHlink>
    </a:clrScheme>
    <a:fontScheme name="2000_light_52206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rgbClr val="0000FF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25000"/>
          </a:spcAft>
          <a:buClrTx/>
          <a:buSzTx/>
          <a:buFont typeface="Wingdings" pitchFamily="2" charset="2"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Futura M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rgbClr val="0000FF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25000"/>
          </a:spcAft>
          <a:buClrTx/>
          <a:buSzTx/>
          <a:buFont typeface="Wingdings" pitchFamily="2" charset="2"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Futura Md" pitchFamily="34" charset="0"/>
          </a:defRPr>
        </a:defPPr>
      </a:lstStyle>
    </a:lnDef>
  </a:objectDefaults>
  <a:extraClrSchemeLst>
    <a:extraClrScheme>
      <a:clrScheme name="2000_light_52206 1">
        <a:dk1>
          <a:srgbClr val="000000"/>
        </a:dk1>
        <a:lt1>
          <a:srgbClr val="FFFFFF"/>
        </a:lt1>
        <a:dk2>
          <a:srgbClr val="000000"/>
        </a:dk2>
        <a:lt2>
          <a:srgbClr val="CBC9BD"/>
        </a:lt2>
        <a:accent1>
          <a:srgbClr val="0071B4"/>
        </a:accent1>
        <a:accent2>
          <a:srgbClr val="64B900"/>
        </a:accent2>
        <a:accent3>
          <a:srgbClr val="FFFFFF"/>
        </a:accent3>
        <a:accent4>
          <a:srgbClr val="000000"/>
        </a:accent4>
        <a:accent5>
          <a:srgbClr val="AABBD6"/>
        </a:accent5>
        <a:accent6>
          <a:srgbClr val="5AA700"/>
        </a:accent6>
        <a:hlink>
          <a:srgbClr val="EB5F01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15062</TotalTime>
  <Words>715</Words>
  <Application>Microsoft Office PowerPoint</Application>
  <PresentationFormat>Apresentação na tela (4:3)</PresentationFormat>
  <Paragraphs>224</Paragraphs>
  <Slides>27</Slides>
  <Notes>22</Notes>
  <HiddenSlides>3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27</vt:i4>
      </vt:variant>
    </vt:vector>
  </HeadingPairs>
  <TitlesOfParts>
    <vt:vector size="28" baseType="lpstr">
      <vt:lpstr>2000_light_52206</vt:lpstr>
      <vt:lpstr>Dependability Modeling for Data Center Tier Architecture</vt:lpstr>
      <vt:lpstr>Sumário</vt:lpstr>
      <vt:lpstr>Introdução</vt:lpstr>
      <vt:lpstr>Introdução</vt:lpstr>
      <vt:lpstr>Introdução</vt:lpstr>
      <vt:lpstr>Objetivos</vt:lpstr>
      <vt:lpstr>Infraestrutura Data Center</vt:lpstr>
      <vt:lpstr>Diagrama de blocos de Confiabilidade</vt:lpstr>
      <vt:lpstr>Diagrama de blocos de Confiabilidade</vt:lpstr>
      <vt:lpstr>Diagrama de blocos de Confiabilidade</vt:lpstr>
      <vt:lpstr>Diagrama de blocos de Confiabilidade</vt:lpstr>
      <vt:lpstr>Metodologia</vt:lpstr>
      <vt:lpstr>Estudo de Caso</vt:lpstr>
      <vt:lpstr>Modelos </vt:lpstr>
      <vt:lpstr>Modelos - Tier</vt:lpstr>
      <vt:lpstr>Modelos - Tier</vt:lpstr>
      <vt:lpstr>Modelos - Tier</vt:lpstr>
      <vt:lpstr>Modelos - Tier</vt:lpstr>
      <vt:lpstr>Modelos - Tier</vt:lpstr>
      <vt:lpstr>Resultados</vt:lpstr>
      <vt:lpstr>Resultados</vt:lpstr>
      <vt:lpstr>Resultados</vt:lpstr>
      <vt:lpstr>Resultados</vt:lpstr>
      <vt:lpstr>Resultados</vt:lpstr>
      <vt:lpstr>Considerações Finais</vt:lpstr>
      <vt:lpstr>Trabalhos Futuros</vt:lpstr>
      <vt:lpstr>Apresentação do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julian</cp:lastModifiedBy>
  <cp:revision>344</cp:revision>
  <dcterms:created xsi:type="dcterms:W3CDTF">2004-04-05T21:18:42Z</dcterms:created>
  <dcterms:modified xsi:type="dcterms:W3CDTF">2011-04-25T11:11:40Z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Path">
    <vt:lpwstr>Integrity VM - An IntroductionMay3</vt:lpwstr>
  </property>
  <property fmtid="{D5CDD505-2E9C-101B-9397-08002B2CF9AE}" pid="3" name="LastUsedName">
    <vt:lpwstr>HP Adaptive Enterprise</vt:lpwstr>
  </property>
  <property fmtid="{D5CDD505-2E9C-101B-9397-08002B2CF9AE}" pid="4" name="Purpose">
    <vt:lpwstr>Integrity VM - An IntroductionMay3</vt:lpwstr>
  </property>
</Properties>
</file>