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66" r:id="rId11"/>
    <p:sldId id="265" r:id="rId12"/>
    <p:sldId id="267" r:id="rId13"/>
    <p:sldId id="269" r:id="rId14"/>
    <p:sldId id="268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2" r:id="rId25"/>
    <p:sldId id="283" r:id="rId26"/>
    <p:sldId id="284" r:id="rId27"/>
    <p:sldId id="279" r:id="rId28"/>
    <p:sldId id="280" r:id="rId29"/>
    <p:sldId id="281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5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8FB65-DC61-4620-BC5F-6F83FED32E30}" type="datetimeFigureOut">
              <a:rPr lang="en-US" smtClean="0"/>
              <a:t>4/22/2011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42DF3-6EDA-48C0-BF3B-35067B3EC92B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2DF3-6EDA-48C0-BF3B-35067B3EC92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E03C-6212-45CC-9F22-4B2301729D49}" type="datetimeFigureOut">
              <a:rPr lang="pt-BR" smtClean="0"/>
              <a:pPr/>
              <a:t>22/4/2011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BE6F-31D8-4C8C-90C2-03B9624A4A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5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7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9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20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4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5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Soluções Analíticas para Distribuições Discretas na GSPN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César Augusto L. Oliveira</a:t>
            </a:r>
          </a:p>
          <a:p>
            <a:r>
              <a:rPr lang="pt-BR" dirty="0" smtClean="0"/>
              <a:t>calo@cin.ufpe.br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Distr</a:t>
            </a:r>
            <a:r>
              <a:rPr lang="pt-BR" dirty="0" smtClean="0"/>
              <a:t>. Categórica na GSPN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857224" y="3214686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963166" y="1946054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928662" y="5000636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Conector de seta reta 7"/>
          <p:cNvCxnSpPr>
            <a:stCxn id="6" idx="4"/>
            <a:endCxn id="4" idx="0"/>
          </p:cNvCxnSpPr>
          <p:nvPr/>
        </p:nvCxnSpPr>
        <p:spPr>
          <a:xfrm rot="5400000">
            <a:off x="954540" y="2884589"/>
            <a:ext cx="625690" cy="34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4" idx="2"/>
            <a:endCxn id="7" idx="0"/>
          </p:cNvCxnSpPr>
          <p:nvPr/>
        </p:nvCxnSpPr>
        <p:spPr>
          <a:xfrm rot="5400000">
            <a:off x="535753" y="428625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e 11"/>
          <p:cNvSpPr/>
          <p:nvPr/>
        </p:nvSpPr>
        <p:spPr>
          <a:xfrm>
            <a:off x="1142976" y="214311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571472" y="3571876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[d1]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36804" y="171448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A1</a:t>
            </a:r>
            <a:endParaRPr lang="pt-BR" i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71472" y="478632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A2</a:t>
            </a:r>
            <a:endParaRPr lang="pt-BR" i="1" dirty="0"/>
          </a:p>
        </p:txBody>
      </p:sp>
      <p:sp>
        <p:nvSpPr>
          <p:cNvPr id="19" name="Elipse 18"/>
          <p:cNvSpPr/>
          <p:nvPr/>
        </p:nvSpPr>
        <p:spPr>
          <a:xfrm>
            <a:off x="3714744" y="5072074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 rot="16200000">
            <a:off x="2357422" y="5214950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3643306" y="3286124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 rot="16200000">
            <a:off x="2285984" y="2071679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3714744" y="1928802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2" name="Conector de seta reta 31"/>
          <p:cNvCxnSpPr>
            <a:stCxn id="28" idx="0"/>
            <a:endCxn id="6" idx="6"/>
          </p:cNvCxnSpPr>
          <p:nvPr/>
        </p:nvCxnSpPr>
        <p:spPr>
          <a:xfrm rot="10800000" flipV="1">
            <a:off x="1606108" y="2250273"/>
            <a:ext cx="894190" cy="17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7" idx="6"/>
            <a:endCxn id="26" idx="0"/>
          </p:cNvCxnSpPr>
          <p:nvPr/>
        </p:nvCxnSpPr>
        <p:spPr>
          <a:xfrm>
            <a:off x="1571604" y="5322107"/>
            <a:ext cx="100013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26" idx="2"/>
            <a:endCxn id="19" idx="2"/>
          </p:cNvCxnSpPr>
          <p:nvPr/>
        </p:nvCxnSpPr>
        <p:spPr>
          <a:xfrm>
            <a:off x="2928926" y="5393545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>
            <a:stCxn id="19" idx="0"/>
            <a:endCxn id="27" idx="2"/>
          </p:cNvCxnSpPr>
          <p:nvPr/>
        </p:nvCxnSpPr>
        <p:spPr>
          <a:xfrm rot="5400000" flipH="1" flipV="1">
            <a:off x="3321835" y="435769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>
            <a:stCxn id="27" idx="0"/>
            <a:endCxn id="30" idx="4"/>
          </p:cNvCxnSpPr>
          <p:nvPr/>
        </p:nvCxnSpPr>
        <p:spPr>
          <a:xfrm rot="5400000" flipH="1" flipV="1">
            <a:off x="3679025" y="292893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30" idx="2"/>
            <a:endCxn id="28" idx="2"/>
          </p:cNvCxnSpPr>
          <p:nvPr/>
        </p:nvCxnSpPr>
        <p:spPr>
          <a:xfrm rot="10800000" flipV="1">
            <a:off x="2857488" y="2250272"/>
            <a:ext cx="8572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4214810" y="564357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A4</a:t>
            </a:r>
            <a:endParaRPr lang="pt-BR" i="1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4357686" y="185736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A4</a:t>
            </a:r>
            <a:endParaRPr lang="pt-BR" i="1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2928926" y="5715016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[d2]</a:t>
            </a:r>
            <a:endParaRPr lang="pt-BR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4214810" y="3643314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[d3]</a:t>
            </a:r>
            <a:endParaRPr lang="pt-BR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2857488" y="157161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[d4]</a:t>
            </a:r>
            <a:endParaRPr lang="pt-BR" dirty="0"/>
          </a:p>
        </p:txBody>
      </p:sp>
      <p:sp>
        <p:nvSpPr>
          <p:cNvPr id="48" name="Retângulo 47"/>
          <p:cNvSpPr/>
          <p:nvPr/>
        </p:nvSpPr>
        <p:spPr>
          <a:xfrm>
            <a:off x="5357818" y="1857364"/>
            <a:ext cx="3429024" cy="1643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9" name="Objeto 48"/>
          <p:cNvGraphicFramePr>
            <a:graphicFrameLocks noChangeAspect="1"/>
          </p:cNvGraphicFramePr>
          <p:nvPr/>
        </p:nvGraphicFramePr>
        <p:xfrm>
          <a:off x="5827713" y="2274888"/>
          <a:ext cx="2311400" cy="809625"/>
        </p:xfrm>
        <a:graphic>
          <a:graphicData uri="http://schemas.openxmlformats.org/presentationml/2006/ole">
            <p:oleObj spid="_x0000_s5122" name="Equação" r:id="rId4" imgW="1269720" imgH="444240" progId="Equation.3">
              <p:embed/>
            </p:oleObj>
          </a:graphicData>
        </a:graphic>
      </p:graphicFrame>
      <p:sp>
        <p:nvSpPr>
          <p:cNvPr id="31" name="Retângulo 30"/>
          <p:cNvSpPr/>
          <p:nvPr/>
        </p:nvSpPr>
        <p:spPr>
          <a:xfrm>
            <a:off x="5000628" y="1500174"/>
            <a:ext cx="3929090" cy="2071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Distr</a:t>
            </a:r>
            <a:r>
              <a:rPr lang="pt-BR" dirty="0" smtClean="0"/>
              <a:t>. Categórica na GSPN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Conjunto de lugares cobertos por uma invariante limitada a 1 </a:t>
            </a:r>
            <a:r>
              <a:rPr lang="pt-BR" dirty="0" err="1" smtClean="0"/>
              <a:t>token</a:t>
            </a:r>
            <a:endParaRPr lang="pt-BR" dirty="0" smtClean="0"/>
          </a:p>
          <a:p>
            <a:r>
              <a:rPr lang="pt-BR" dirty="0" smtClean="0"/>
              <a:t>Probabilidade é proporcional ao tempo que o </a:t>
            </a:r>
            <a:r>
              <a:rPr lang="pt-BR" dirty="0" err="1" smtClean="0"/>
              <a:t>token</a:t>
            </a:r>
            <a:r>
              <a:rPr lang="pt-BR" dirty="0" smtClean="0"/>
              <a:t> passa em cada lugar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Binomial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Representa um conjunto de </a:t>
            </a:r>
            <a:r>
              <a:rPr lang="pt-BR" i="1" dirty="0" smtClean="0"/>
              <a:t>N</a:t>
            </a:r>
            <a:r>
              <a:rPr lang="pt-BR" dirty="0" smtClean="0"/>
              <a:t> experimentos do tipo </a:t>
            </a:r>
            <a:r>
              <a:rPr lang="pt-BR" dirty="0" smtClean="0"/>
              <a:t>sucesso/falha</a:t>
            </a:r>
            <a:r>
              <a:rPr lang="pt-BR" dirty="0" smtClean="0"/>
              <a:t>, </a:t>
            </a:r>
            <a:r>
              <a:rPr lang="pt-BR" dirty="0" smtClean="0"/>
              <a:t>onde cada resultado tem probabilidade </a:t>
            </a:r>
            <a:r>
              <a:rPr lang="pt-BR" i="1" dirty="0" smtClean="0"/>
              <a:t>p</a:t>
            </a:r>
            <a:r>
              <a:rPr lang="pt-BR" dirty="0" smtClean="0"/>
              <a:t> de ter resultado </a:t>
            </a:r>
            <a:r>
              <a:rPr lang="pt-BR" dirty="0" smtClean="0"/>
              <a:t>sucesso </a:t>
            </a:r>
            <a:r>
              <a:rPr lang="pt-BR" dirty="0" smtClean="0"/>
              <a:t>e (1-</a:t>
            </a:r>
            <a:r>
              <a:rPr lang="pt-BR" i="1" dirty="0" smtClean="0"/>
              <a:t>p</a:t>
            </a:r>
            <a:r>
              <a:rPr lang="pt-BR" dirty="0" smtClean="0"/>
              <a:t>) de ter resultado </a:t>
            </a:r>
            <a:r>
              <a:rPr lang="pt-BR" dirty="0" smtClean="0"/>
              <a:t>falha</a:t>
            </a:r>
          </a:p>
          <a:p>
            <a:r>
              <a:rPr lang="pt-BR" dirty="0" smtClean="0"/>
              <a:t>Distribuição do número de sucessos</a:t>
            </a:r>
            <a:endParaRPr lang="pt-BR" dirty="0" smtClean="0"/>
          </a:p>
          <a:p>
            <a:pPr lvl="1"/>
            <a:r>
              <a:rPr lang="pt-BR" dirty="0" smtClean="0"/>
              <a:t>Ex.: jogada de </a:t>
            </a:r>
            <a:r>
              <a:rPr lang="pt-BR" i="1" dirty="0" smtClean="0"/>
              <a:t>N</a:t>
            </a:r>
            <a:r>
              <a:rPr lang="pt-BR" dirty="0" smtClean="0"/>
              <a:t> moedas</a:t>
            </a:r>
          </a:p>
          <a:p>
            <a:r>
              <a:rPr lang="pt-BR" dirty="0" err="1" smtClean="0"/>
              <a:t>P.M.</a:t>
            </a:r>
            <a:r>
              <a:rPr lang="pt-BR" dirty="0" smtClean="0"/>
              <a:t>F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214546" y="4930338"/>
          <a:ext cx="4424408" cy="1090950"/>
        </p:xfrm>
        <a:graphic>
          <a:graphicData uri="http://schemas.openxmlformats.org/presentationml/2006/ole">
            <p:oleObj spid="_x0000_s6146" name="Equação" r:id="rId4" imgW="18540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Binomial na GSPN</a:t>
            </a:r>
            <a:endParaRPr lang="pt-BR" dirty="0"/>
          </a:p>
        </p:txBody>
      </p:sp>
      <p:sp>
        <p:nvSpPr>
          <p:cNvPr id="29" name="Retângulo 28"/>
          <p:cNvSpPr/>
          <p:nvPr/>
        </p:nvSpPr>
        <p:spPr>
          <a:xfrm>
            <a:off x="5181611" y="2406634"/>
            <a:ext cx="3429024" cy="2214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357818" y="2714620"/>
          <a:ext cx="3067050" cy="1589088"/>
        </p:xfrm>
        <a:graphic>
          <a:graphicData uri="http://schemas.openxmlformats.org/presentationml/2006/ole">
            <p:oleObj spid="_x0000_s7171" name="Equação" r:id="rId4" imgW="1765080" imgH="914400" progId="Equation.3">
              <p:embed/>
            </p:oleObj>
          </a:graphicData>
        </a:graphic>
      </p:graphicFrame>
      <p:sp>
        <p:nvSpPr>
          <p:cNvPr id="32" name="Retângulo 31"/>
          <p:cNvSpPr/>
          <p:nvPr/>
        </p:nvSpPr>
        <p:spPr>
          <a:xfrm>
            <a:off x="928662" y="3214686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3428992" y="3214686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Elipse 33"/>
          <p:cNvSpPr/>
          <p:nvPr/>
        </p:nvSpPr>
        <p:spPr>
          <a:xfrm>
            <a:off x="2357422" y="1928802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i="1" dirty="0" smtClean="0">
                <a:solidFill>
                  <a:schemeClr val="tx1"/>
                </a:solidFill>
              </a:rPr>
              <a:t>N</a:t>
            </a:r>
            <a:endParaRPr lang="pt-BR" b="1" i="1" dirty="0">
              <a:solidFill>
                <a:schemeClr val="tx1"/>
              </a:solidFill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2357422" y="4286256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6" name="Conector de seta reta 35"/>
          <p:cNvCxnSpPr>
            <a:stCxn id="34" idx="3"/>
            <a:endCxn id="32" idx="0"/>
          </p:cNvCxnSpPr>
          <p:nvPr/>
        </p:nvCxnSpPr>
        <p:spPr>
          <a:xfrm rot="5400000">
            <a:off x="1518026" y="2281132"/>
            <a:ext cx="737099" cy="113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>
            <a:stCxn id="32" idx="2"/>
            <a:endCxn id="35" idx="1"/>
          </p:cNvCxnSpPr>
          <p:nvPr/>
        </p:nvCxnSpPr>
        <p:spPr>
          <a:xfrm rot="16200000" flipH="1">
            <a:off x="1482307" y="3411140"/>
            <a:ext cx="808537" cy="113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>
            <a:stCxn id="35" idx="7"/>
            <a:endCxn id="33" idx="2"/>
          </p:cNvCxnSpPr>
          <p:nvPr/>
        </p:nvCxnSpPr>
        <p:spPr>
          <a:xfrm rot="5400000" flipH="1" flipV="1">
            <a:off x="2959786" y="3518298"/>
            <a:ext cx="808537" cy="915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>
            <a:stCxn id="33" idx="0"/>
            <a:endCxn id="34" idx="5"/>
          </p:cNvCxnSpPr>
          <p:nvPr/>
        </p:nvCxnSpPr>
        <p:spPr>
          <a:xfrm rot="16200000" flipV="1">
            <a:off x="2995505" y="2388290"/>
            <a:ext cx="737099" cy="915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571472" y="3571876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err="1" smtClean="0"/>
              <a:t>dA</a:t>
            </a:r>
            <a:r>
              <a:rPr lang="pt-BR" dirty="0" smtClean="0"/>
              <a:t>]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3571868" y="3786190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[dB]</a:t>
            </a:r>
            <a:endParaRPr lang="pt-BR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3071802" y="21431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</a:t>
            </a:r>
            <a:endParaRPr lang="pt-BR" i="1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1928794" y="450057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B</a:t>
            </a:r>
            <a:endParaRPr lang="pt-BR" i="1" dirty="0"/>
          </a:p>
        </p:txBody>
      </p:sp>
      <p:sp>
        <p:nvSpPr>
          <p:cNvPr id="17" name="Retângulo 16"/>
          <p:cNvSpPr/>
          <p:nvPr/>
        </p:nvSpPr>
        <p:spPr>
          <a:xfrm>
            <a:off x="4929190" y="1928802"/>
            <a:ext cx="3857652" cy="2786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57158" y="2786058"/>
            <a:ext cx="1005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ym typeface="Symbol"/>
              </a:rPr>
              <a:t>-</a:t>
            </a:r>
            <a:r>
              <a:rPr lang="pt-BR" dirty="0" err="1" smtClean="0">
                <a:sym typeface="Symbol"/>
              </a:rPr>
              <a:t>server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2357422" y="2928934"/>
            <a:ext cx="1005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ym typeface="Symbol"/>
              </a:rPr>
              <a:t>-</a:t>
            </a:r>
            <a:r>
              <a:rPr lang="pt-BR" dirty="0" err="1" smtClean="0">
                <a:sym typeface="Symbol"/>
              </a:rPr>
              <a:t>server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Binomial na GSPN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Dois lugares cobertos por uma invariante limitada a </a:t>
            </a:r>
            <a:r>
              <a:rPr lang="pt-BR" i="1" dirty="0" smtClean="0"/>
              <a:t>N</a:t>
            </a:r>
            <a:r>
              <a:rPr lang="pt-BR" dirty="0" smtClean="0"/>
              <a:t> </a:t>
            </a:r>
            <a:r>
              <a:rPr lang="pt-BR" dirty="0" err="1" smtClean="0"/>
              <a:t>tokens</a:t>
            </a:r>
            <a:endParaRPr lang="pt-BR" dirty="0" smtClean="0"/>
          </a:p>
          <a:p>
            <a:r>
              <a:rPr lang="pt-BR" dirty="0" smtClean="0"/>
              <a:t>Transições </a:t>
            </a:r>
            <a:r>
              <a:rPr lang="pt-BR" dirty="0" err="1" smtClean="0"/>
              <a:t>infinite-server</a:t>
            </a:r>
            <a:endParaRPr lang="pt-BR" dirty="0" smtClean="0"/>
          </a:p>
          <a:p>
            <a:r>
              <a:rPr lang="pt-BR" dirty="0" smtClean="0"/>
              <a:t>Distribuição é proporcional aos tempos que os </a:t>
            </a:r>
            <a:r>
              <a:rPr lang="pt-BR" dirty="0" err="1" smtClean="0"/>
              <a:t>tokens</a:t>
            </a:r>
            <a:r>
              <a:rPr lang="pt-BR" dirty="0" smtClean="0"/>
              <a:t> passam em cada lugar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Multinomial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Representa a distribuição conjunta do número de resultados de cada valor possível, em N experimentos independentes, onde cada experimento tem distribuição categórica</a:t>
            </a:r>
          </a:p>
          <a:p>
            <a:r>
              <a:rPr lang="pt-BR" dirty="0" err="1" smtClean="0"/>
              <a:t>P.M.</a:t>
            </a:r>
            <a:r>
              <a:rPr lang="pt-BR" dirty="0" smtClean="0"/>
              <a:t>F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928662" y="4429132"/>
          <a:ext cx="5683608" cy="1214446"/>
        </p:xfrm>
        <a:graphic>
          <a:graphicData uri="http://schemas.openxmlformats.org/presentationml/2006/ole">
            <p:oleObj spid="_x0000_s27650" name="Equação" r:id="rId4" imgW="2971800" imgH="634680" progId="Equation.3">
              <p:embed/>
            </p:oleObj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6929454" y="4429132"/>
          <a:ext cx="1214446" cy="779079"/>
        </p:xfrm>
        <a:graphic>
          <a:graphicData uri="http://schemas.openxmlformats.org/presentationml/2006/ole">
            <p:oleObj spid="_x0000_s27651" name="Equação" r:id="rId5" imgW="672840" imgH="43164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893350" y="5143512"/>
            <a:ext cx="1679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caso contrário.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Multinomial</a:t>
            </a:r>
            <a:r>
              <a:rPr lang="pt-BR" dirty="0" smtClean="0"/>
              <a:t> na GSPN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857224" y="3214686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963166" y="1946054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i="1" dirty="0" smtClean="0">
                <a:solidFill>
                  <a:schemeClr val="tx1"/>
                </a:solidFill>
              </a:rPr>
              <a:t>N</a:t>
            </a:r>
            <a:endParaRPr lang="pt-BR" b="1" i="1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928662" y="5072074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>
            <a:stCxn id="5" idx="4"/>
            <a:endCxn id="4" idx="0"/>
          </p:cNvCxnSpPr>
          <p:nvPr/>
        </p:nvCxnSpPr>
        <p:spPr>
          <a:xfrm rot="5400000">
            <a:off x="954540" y="2884589"/>
            <a:ext cx="625690" cy="34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>
            <a:stCxn id="4" idx="2"/>
            <a:endCxn id="6" idx="0"/>
          </p:cNvCxnSpPr>
          <p:nvPr/>
        </p:nvCxnSpPr>
        <p:spPr>
          <a:xfrm rot="5400000">
            <a:off x="500034" y="4321975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71472" y="3571876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[d1]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36804" y="171448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A1</a:t>
            </a:r>
            <a:endParaRPr lang="pt-BR" i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42910" y="557214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A2</a:t>
            </a:r>
            <a:endParaRPr lang="pt-BR" i="1" dirty="0"/>
          </a:p>
        </p:txBody>
      </p:sp>
      <p:sp>
        <p:nvSpPr>
          <p:cNvPr id="12" name="Elipse 11"/>
          <p:cNvSpPr/>
          <p:nvPr/>
        </p:nvSpPr>
        <p:spPr>
          <a:xfrm>
            <a:off x="3714744" y="5072074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 rot="16200000">
            <a:off x="2357422" y="5214950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3643306" y="3286124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 rot="16200000">
            <a:off x="2285984" y="2071679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3714744" y="1928802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de seta reta 16"/>
          <p:cNvCxnSpPr>
            <a:stCxn id="15" idx="0"/>
            <a:endCxn id="5" idx="6"/>
          </p:cNvCxnSpPr>
          <p:nvPr/>
        </p:nvCxnSpPr>
        <p:spPr>
          <a:xfrm rot="10800000" flipV="1">
            <a:off x="1606108" y="2250273"/>
            <a:ext cx="894190" cy="17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>
            <a:stCxn id="6" idx="6"/>
            <a:endCxn id="13" idx="0"/>
          </p:cNvCxnSpPr>
          <p:nvPr/>
        </p:nvCxnSpPr>
        <p:spPr>
          <a:xfrm>
            <a:off x="1571604" y="5393545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>
            <a:stCxn id="13" idx="2"/>
            <a:endCxn id="12" idx="2"/>
          </p:cNvCxnSpPr>
          <p:nvPr/>
        </p:nvCxnSpPr>
        <p:spPr>
          <a:xfrm>
            <a:off x="2928926" y="5393545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12" idx="0"/>
            <a:endCxn id="14" idx="2"/>
          </p:cNvCxnSpPr>
          <p:nvPr/>
        </p:nvCxnSpPr>
        <p:spPr>
          <a:xfrm rot="5400000" flipH="1" flipV="1">
            <a:off x="3321835" y="435769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4" idx="0"/>
            <a:endCxn id="16" idx="4"/>
          </p:cNvCxnSpPr>
          <p:nvPr/>
        </p:nvCxnSpPr>
        <p:spPr>
          <a:xfrm rot="5400000" flipH="1" flipV="1">
            <a:off x="3679025" y="292893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stCxn id="16" idx="2"/>
            <a:endCxn id="15" idx="2"/>
          </p:cNvCxnSpPr>
          <p:nvPr/>
        </p:nvCxnSpPr>
        <p:spPr>
          <a:xfrm rot="10800000" flipV="1">
            <a:off x="2857488" y="2250272"/>
            <a:ext cx="8572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4214810" y="557214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A3</a:t>
            </a:r>
            <a:endParaRPr lang="pt-BR" i="1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4286248" y="1785926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err="1" smtClean="0"/>
              <a:t>Ak</a:t>
            </a:r>
            <a:endParaRPr lang="pt-BR" i="1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2928926" y="5715016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[d2]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4214810" y="3643314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[d3]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2857488" y="1571612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err="1" smtClean="0"/>
              <a:t>dk</a:t>
            </a:r>
            <a:r>
              <a:rPr lang="pt-BR" dirty="0" smtClean="0"/>
              <a:t>]</a:t>
            </a:r>
            <a:endParaRPr lang="pt-BR" dirty="0"/>
          </a:p>
        </p:txBody>
      </p:sp>
      <p:sp>
        <p:nvSpPr>
          <p:cNvPr id="28" name="Retângulo 27"/>
          <p:cNvSpPr/>
          <p:nvPr/>
        </p:nvSpPr>
        <p:spPr>
          <a:xfrm>
            <a:off x="5181611" y="2406634"/>
            <a:ext cx="3429024" cy="2214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5589588" y="2549525"/>
          <a:ext cx="2603500" cy="1919288"/>
        </p:xfrm>
        <a:graphic>
          <a:graphicData uri="http://schemas.openxmlformats.org/presentationml/2006/ole">
            <p:oleObj spid="_x0000_s28674" name="Equação" r:id="rId4" imgW="1498320" imgH="1104840" progId="Equation.3">
              <p:embed/>
            </p:oleObj>
          </a:graphicData>
        </a:graphic>
      </p:graphicFrame>
      <p:sp>
        <p:nvSpPr>
          <p:cNvPr id="30" name="Retângulo 29"/>
          <p:cNvSpPr/>
          <p:nvPr/>
        </p:nvSpPr>
        <p:spPr>
          <a:xfrm>
            <a:off x="5000628" y="1928802"/>
            <a:ext cx="3857652" cy="2786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2285984" y="2643182"/>
            <a:ext cx="72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ym typeface="Symbol"/>
              </a:rPr>
              <a:t>-</a:t>
            </a:r>
            <a:r>
              <a:rPr lang="pt-BR" sz="1200" dirty="0" err="1" smtClean="0">
                <a:sym typeface="Symbol"/>
              </a:rPr>
              <a:t>server</a:t>
            </a:r>
            <a:endParaRPr lang="pt-BR" sz="1200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1357290" y="3643314"/>
            <a:ext cx="72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ym typeface="Symbol"/>
              </a:rPr>
              <a:t>-</a:t>
            </a:r>
            <a:r>
              <a:rPr lang="pt-BR" sz="1200" dirty="0" err="1" smtClean="0">
                <a:sym typeface="Symbol"/>
              </a:rPr>
              <a:t>server</a:t>
            </a:r>
            <a:endParaRPr lang="pt-BR" sz="120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2857488" y="3214686"/>
            <a:ext cx="72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ym typeface="Symbol"/>
              </a:rPr>
              <a:t>-</a:t>
            </a:r>
            <a:r>
              <a:rPr lang="pt-BR" sz="1200" dirty="0" err="1" smtClean="0">
                <a:sym typeface="Symbol"/>
              </a:rPr>
              <a:t>server</a:t>
            </a:r>
            <a:endParaRPr lang="pt-BR" sz="1200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2357422" y="4643446"/>
            <a:ext cx="72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ym typeface="Symbol"/>
              </a:rPr>
              <a:t>-</a:t>
            </a:r>
            <a:r>
              <a:rPr lang="pt-BR" sz="1200" dirty="0" err="1" smtClean="0">
                <a:sym typeface="Symbol"/>
              </a:rPr>
              <a:t>server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Multinomial</a:t>
            </a:r>
            <a:r>
              <a:rPr lang="pt-BR" dirty="0" smtClean="0"/>
              <a:t> na GSPN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conjunto de lugares cobertos por uma invariante limitada a </a:t>
            </a:r>
            <a:r>
              <a:rPr lang="pt-BR" i="1" dirty="0" smtClean="0"/>
              <a:t>N</a:t>
            </a:r>
            <a:r>
              <a:rPr lang="pt-BR" dirty="0" smtClean="0"/>
              <a:t> </a:t>
            </a:r>
            <a:r>
              <a:rPr lang="pt-BR" dirty="0" err="1" smtClean="0"/>
              <a:t>tokens</a:t>
            </a:r>
            <a:endParaRPr lang="pt-BR" dirty="0" smtClean="0"/>
          </a:p>
          <a:p>
            <a:r>
              <a:rPr lang="pt-BR" dirty="0" smtClean="0"/>
              <a:t>Transições são </a:t>
            </a:r>
            <a:r>
              <a:rPr lang="pt-BR" dirty="0" err="1" smtClean="0"/>
              <a:t>infinite-server</a:t>
            </a:r>
            <a:endParaRPr lang="pt-BR" dirty="0" smtClean="0"/>
          </a:p>
          <a:p>
            <a:r>
              <a:rPr lang="pt-BR" dirty="0" smtClean="0"/>
              <a:t>Distribuição é proporcional ao tempo que os </a:t>
            </a:r>
            <a:r>
              <a:rPr lang="pt-BR" dirty="0" err="1" smtClean="0"/>
              <a:t>tokens</a:t>
            </a:r>
            <a:r>
              <a:rPr lang="pt-BR" dirty="0" smtClean="0"/>
              <a:t> passam em cada lugar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Geométrica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uma </a:t>
            </a:r>
            <a:r>
              <a:rPr lang="pt-BR" dirty="0" err="1" smtClean="0"/>
              <a:t>sequencia</a:t>
            </a:r>
            <a:r>
              <a:rPr lang="pt-BR" dirty="0" smtClean="0"/>
              <a:t> de experimentos do tipo sucesso/falha, representa o número de sucessos obtidos antes da primeira falha, onde o sucesso tem probabilidade </a:t>
            </a:r>
            <a:r>
              <a:rPr lang="pt-BR" i="1" dirty="0" smtClean="0"/>
              <a:t>p</a:t>
            </a:r>
            <a:endParaRPr lang="pt-BR" dirty="0" smtClean="0"/>
          </a:p>
          <a:p>
            <a:r>
              <a:rPr lang="pt-BR" dirty="0" err="1" smtClean="0"/>
              <a:t>P.M.</a:t>
            </a:r>
            <a:r>
              <a:rPr lang="pt-BR" dirty="0" smtClean="0"/>
              <a:t>F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901008" y="4071942"/>
          <a:ext cx="3016271" cy="571504"/>
        </p:xfrm>
        <a:graphic>
          <a:graphicData uri="http://schemas.openxmlformats.org/presentationml/2006/ole">
            <p:oleObj spid="_x0000_s29698" name="Equação" r:id="rId4" imgW="12063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Geométrica na GSPN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 rot="16200000">
            <a:off x="928662" y="3143248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2357422" y="3000371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786050" y="264318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</a:t>
            </a:r>
            <a:endParaRPr lang="pt-BR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500166" y="2643181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[d1]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 rot="16200000">
            <a:off x="3714744" y="3143248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4277144" y="2643181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[d2]</a:t>
            </a:r>
            <a:endParaRPr lang="pt-BR" dirty="0"/>
          </a:p>
        </p:txBody>
      </p:sp>
      <p:cxnSp>
        <p:nvCxnSpPr>
          <p:cNvPr id="11" name="Conector de seta reta 10"/>
          <p:cNvCxnSpPr>
            <a:stCxn id="4" idx="2"/>
            <a:endCxn id="5" idx="2"/>
          </p:cNvCxnSpPr>
          <p:nvPr/>
        </p:nvCxnSpPr>
        <p:spPr>
          <a:xfrm flipV="1">
            <a:off x="1500166" y="3321842"/>
            <a:ext cx="8572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5" idx="6"/>
            <a:endCxn id="8" idx="0"/>
          </p:cNvCxnSpPr>
          <p:nvPr/>
        </p:nvCxnSpPr>
        <p:spPr>
          <a:xfrm>
            <a:off x="3000364" y="3321842"/>
            <a:ext cx="92869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>
          <a:xfrm>
            <a:off x="5181611" y="2406634"/>
            <a:ext cx="3429024" cy="2214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5634038" y="2935288"/>
          <a:ext cx="2514600" cy="1147762"/>
        </p:xfrm>
        <a:graphic>
          <a:graphicData uri="http://schemas.openxmlformats.org/presentationml/2006/ole">
            <p:oleObj spid="_x0000_s30722" name="Equação" r:id="rId4" imgW="1447560" imgH="660240" progId="Equation.3">
              <p:embed/>
            </p:oleObj>
          </a:graphicData>
        </a:graphic>
      </p:graphicFrame>
      <p:sp>
        <p:nvSpPr>
          <p:cNvPr id="16" name="Retângulo 15"/>
          <p:cNvSpPr/>
          <p:nvPr/>
        </p:nvSpPr>
        <p:spPr>
          <a:xfrm>
            <a:off x="4929190" y="1928802"/>
            <a:ext cx="3857652" cy="2786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857224" y="4214818"/>
            <a:ext cx="2938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Onde d2 &lt; d1, caso contrário,</a:t>
            </a:r>
            <a:br>
              <a:rPr lang="pt-BR" dirty="0" smtClean="0"/>
            </a:br>
            <a:r>
              <a:rPr lang="pt-BR" dirty="0" smtClean="0"/>
              <a:t>o sistema tenderá a infinito.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Solução Analítica X Simulação</a:t>
            </a:r>
          </a:p>
          <a:p>
            <a:r>
              <a:rPr lang="pt-BR" dirty="0" smtClean="0"/>
              <a:t>Distribuições discretas na GSPN</a:t>
            </a:r>
          </a:p>
          <a:p>
            <a:pPr lvl="1"/>
            <a:r>
              <a:rPr lang="pt-BR" dirty="0" smtClean="0"/>
              <a:t>Número de </a:t>
            </a:r>
            <a:r>
              <a:rPr lang="pt-BR" dirty="0" err="1" smtClean="0"/>
              <a:t>tokens</a:t>
            </a:r>
            <a:r>
              <a:rPr lang="pt-BR" dirty="0" smtClean="0"/>
              <a:t> em lugares</a:t>
            </a:r>
          </a:p>
          <a:p>
            <a:r>
              <a:rPr lang="pt-BR" dirty="0" smtClean="0"/>
              <a:t>Distribuições contínuas na GSPN</a:t>
            </a:r>
          </a:p>
          <a:p>
            <a:pPr lvl="1"/>
            <a:r>
              <a:rPr lang="pt-BR" dirty="0" smtClean="0"/>
              <a:t>Tempo e </a:t>
            </a:r>
            <a:r>
              <a:rPr lang="pt-BR" dirty="0" err="1" smtClean="0"/>
              <a:t>throughput</a:t>
            </a:r>
            <a:r>
              <a:rPr lang="pt-BR" dirty="0" smtClean="0"/>
              <a:t> (transições)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Geométrica na GSPN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Lugar em que </a:t>
            </a:r>
            <a:r>
              <a:rPr lang="pt-BR" dirty="0" err="1" smtClean="0"/>
              <a:t>tokens</a:t>
            </a:r>
            <a:r>
              <a:rPr lang="pt-BR" dirty="0" smtClean="0"/>
              <a:t> chegam seguindo um processo de Poisson e são removidos </a:t>
            </a:r>
            <a:r>
              <a:rPr lang="pt-BR" dirty="0" err="1" smtClean="0"/>
              <a:t>sequencialmente</a:t>
            </a:r>
            <a:r>
              <a:rPr lang="pt-BR" dirty="0" smtClean="0"/>
              <a:t> entre intervalos de tempo exponenciais (fila M/M/1)</a:t>
            </a:r>
          </a:p>
          <a:p>
            <a:r>
              <a:rPr lang="pt-BR" dirty="0" smtClean="0"/>
              <a:t>Transições são </a:t>
            </a:r>
            <a:r>
              <a:rPr lang="pt-BR" dirty="0" err="1" smtClean="0"/>
              <a:t>single-server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Geométrica Limitada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Versão da distribuição geométrica em que o número máximo de experimentos é limitado a </a:t>
            </a:r>
            <a:r>
              <a:rPr lang="pt-BR" i="1" dirty="0" smtClean="0"/>
              <a:t>N</a:t>
            </a:r>
          </a:p>
          <a:p>
            <a:r>
              <a:rPr lang="pt-BR" dirty="0" err="1" smtClean="0"/>
              <a:t>P.M.</a:t>
            </a:r>
            <a:r>
              <a:rPr lang="pt-BR" dirty="0" smtClean="0"/>
              <a:t>F</a:t>
            </a:r>
            <a:endParaRPr lang="pt-BR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285984" y="3857628"/>
          <a:ext cx="4191000" cy="1206500"/>
        </p:xfrm>
        <a:graphic>
          <a:graphicData uri="http://schemas.openxmlformats.org/presentationml/2006/ole">
            <p:oleObj spid="_x0000_s31746" name="Equação" r:id="rId4" imgW="16761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Geométrica Limitada na GSPN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181611" y="2406634"/>
            <a:ext cx="3429024" cy="2214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511800" y="2693988"/>
          <a:ext cx="2757488" cy="1631950"/>
        </p:xfrm>
        <a:graphic>
          <a:graphicData uri="http://schemas.openxmlformats.org/presentationml/2006/ole">
            <p:oleObj spid="_x0000_s32770" name="Equação" r:id="rId4" imgW="1587240" imgH="939600" progId="Equation.3">
              <p:embed/>
            </p:oleObj>
          </a:graphicData>
        </a:graphic>
      </p:graphicFrame>
      <p:sp>
        <p:nvSpPr>
          <p:cNvPr id="6" name="Retângulo 5"/>
          <p:cNvSpPr/>
          <p:nvPr/>
        </p:nvSpPr>
        <p:spPr>
          <a:xfrm>
            <a:off x="928662" y="3214686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428992" y="3214686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2357422" y="1928802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i="1" dirty="0" smtClean="0">
                <a:solidFill>
                  <a:schemeClr val="tx1"/>
                </a:solidFill>
              </a:rPr>
              <a:t>N</a:t>
            </a:r>
            <a:endParaRPr lang="pt-BR" b="1" i="1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2357422" y="4286256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>
            <a:stCxn id="8" idx="3"/>
            <a:endCxn id="6" idx="0"/>
          </p:cNvCxnSpPr>
          <p:nvPr/>
        </p:nvCxnSpPr>
        <p:spPr>
          <a:xfrm rot="5400000">
            <a:off x="1518026" y="2281132"/>
            <a:ext cx="737099" cy="113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6" idx="2"/>
            <a:endCxn id="9" idx="1"/>
          </p:cNvCxnSpPr>
          <p:nvPr/>
        </p:nvCxnSpPr>
        <p:spPr>
          <a:xfrm rot="16200000" flipH="1">
            <a:off x="1482307" y="3411140"/>
            <a:ext cx="808537" cy="113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>
            <a:stCxn id="9" idx="7"/>
            <a:endCxn id="7" idx="2"/>
          </p:cNvCxnSpPr>
          <p:nvPr/>
        </p:nvCxnSpPr>
        <p:spPr>
          <a:xfrm rot="5400000" flipH="1" flipV="1">
            <a:off x="2959786" y="3518298"/>
            <a:ext cx="808537" cy="915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7" idx="0"/>
            <a:endCxn id="8" idx="5"/>
          </p:cNvCxnSpPr>
          <p:nvPr/>
        </p:nvCxnSpPr>
        <p:spPr>
          <a:xfrm rot="16200000" flipV="1">
            <a:off x="2995505" y="2388290"/>
            <a:ext cx="737099" cy="915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571472" y="3571876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err="1" smtClean="0"/>
              <a:t>dA</a:t>
            </a:r>
            <a:r>
              <a:rPr lang="pt-BR" dirty="0" smtClean="0"/>
              <a:t>]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571868" y="3786190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[dB]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3071802" y="21431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</a:t>
            </a:r>
            <a:endParaRPr lang="pt-BR" i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928794" y="450057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B</a:t>
            </a:r>
            <a:endParaRPr lang="pt-BR" i="1" dirty="0"/>
          </a:p>
        </p:txBody>
      </p:sp>
      <p:sp>
        <p:nvSpPr>
          <p:cNvPr id="18" name="Retângulo 17"/>
          <p:cNvSpPr/>
          <p:nvPr/>
        </p:nvSpPr>
        <p:spPr>
          <a:xfrm>
            <a:off x="5072066" y="2071678"/>
            <a:ext cx="3857652" cy="2786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357158" y="2786058"/>
            <a:ext cx="957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ym typeface="Symbol"/>
              </a:rPr>
              <a:t>1-</a:t>
            </a:r>
            <a:r>
              <a:rPr lang="pt-BR" dirty="0" err="1" smtClean="0">
                <a:sym typeface="Symbol"/>
              </a:rPr>
              <a:t>server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357422" y="2928934"/>
            <a:ext cx="957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ym typeface="Symbol"/>
              </a:rPr>
              <a:t>1-</a:t>
            </a:r>
            <a:r>
              <a:rPr lang="pt-BR" dirty="0" err="1" smtClean="0">
                <a:sym typeface="Symbol"/>
              </a:rPr>
              <a:t>server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 rot="16200000">
            <a:off x="3714744" y="5429265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5143504" y="5286388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5572132" y="492919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</a:t>
            </a:r>
            <a:endParaRPr lang="pt-BR" i="1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4286248" y="492919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[d1]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 rot="16200000">
            <a:off x="6500826" y="5429265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7063226" y="492919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[d2]</a:t>
            </a:r>
            <a:endParaRPr lang="pt-BR" dirty="0"/>
          </a:p>
        </p:txBody>
      </p:sp>
      <p:cxnSp>
        <p:nvCxnSpPr>
          <p:cNvPr id="27" name="Conector de seta reta 26"/>
          <p:cNvCxnSpPr>
            <a:stCxn id="21" idx="2"/>
            <a:endCxn id="22" idx="2"/>
          </p:cNvCxnSpPr>
          <p:nvPr/>
        </p:nvCxnSpPr>
        <p:spPr>
          <a:xfrm flipV="1">
            <a:off x="4286248" y="5607859"/>
            <a:ext cx="8572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22" idx="6"/>
            <a:endCxn id="25" idx="0"/>
          </p:cNvCxnSpPr>
          <p:nvPr/>
        </p:nvCxnSpPr>
        <p:spPr>
          <a:xfrm>
            <a:off x="5786446" y="5607859"/>
            <a:ext cx="92869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Forma 29"/>
          <p:cNvCxnSpPr>
            <a:stCxn id="22" idx="3"/>
          </p:cNvCxnSpPr>
          <p:nvPr/>
        </p:nvCxnSpPr>
        <p:spPr>
          <a:xfrm rot="5400000">
            <a:off x="4750595" y="5370827"/>
            <a:ext cx="22720" cy="951413"/>
          </a:xfrm>
          <a:prstGeom prst="curvedConnector4">
            <a:avLst>
              <a:gd name="adj1" fmla="val 1006162"/>
              <a:gd name="adj2" fmla="val 54948"/>
            </a:avLst>
          </a:prstGeom>
          <a:ln cap="rnd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5072066" y="5929331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N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 animBg="1"/>
      <p:bldP spid="23" grpId="0"/>
      <p:bldP spid="24" grpId="0"/>
      <p:bldP spid="25" grpId="0" animBg="1"/>
      <p:bldP spid="26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Geométrica Limitada na GSPN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Lugar em que chegam </a:t>
            </a:r>
            <a:r>
              <a:rPr lang="pt-BR" dirty="0" err="1" smtClean="0"/>
              <a:t>tokens</a:t>
            </a:r>
            <a:r>
              <a:rPr lang="pt-BR" dirty="0" smtClean="0"/>
              <a:t> seguindo um processo de Poisson apenas enquanto sua marcação for menor que </a:t>
            </a:r>
            <a:r>
              <a:rPr lang="pt-BR" i="1" dirty="0" smtClean="0"/>
              <a:t>N. </a:t>
            </a:r>
            <a:r>
              <a:rPr lang="pt-BR" dirty="0" smtClean="0"/>
              <a:t>Os </a:t>
            </a:r>
            <a:r>
              <a:rPr lang="pt-BR" dirty="0" err="1" smtClean="0"/>
              <a:t>tokens</a:t>
            </a:r>
            <a:r>
              <a:rPr lang="pt-BR" dirty="0" smtClean="0"/>
              <a:t> são removidos </a:t>
            </a:r>
            <a:r>
              <a:rPr lang="pt-BR" dirty="0" err="1" smtClean="0"/>
              <a:t>sequencialmente</a:t>
            </a:r>
            <a:r>
              <a:rPr lang="pt-BR" dirty="0" smtClean="0"/>
              <a:t> a intervalos exponenciais</a:t>
            </a:r>
          </a:p>
          <a:p>
            <a:r>
              <a:rPr lang="pt-BR" dirty="0" smtClean="0"/>
              <a:t>Transições são </a:t>
            </a:r>
            <a:r>
              <a:rPr lang="pt-BR" dirty="0" err="1" smtClean="0"/>
              <a:t>single-server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Geométrica Multivariada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uma </a:t>
            </a:r>
            <a:r>
              <a:rPr lang="pt-BR" dirty="0" err="1" smtClean="0"/>
              <a:t>sequencia</a:t>
            </a:r>
            <a:r>
              <a:rPr lang="pt-BR" dirty="0" smtClean="0"/>
              <a:t> de experimentos com resultados categóricos (valores a0,...,</a:t>
            </a:r>
            <a:r>
              <a:rPr lang="pt-BR" dirty="0" err="1" smtClean="0"/>
              <a:t>am</a:t>
            </a:r>
            <a:r>
              <a:rPr lang="pt-BR" dirty="0" smtClean="0"/>
              <a:t>), representa o número de resultados de cada tipo (x1, ..., </a:t>
            </a:r>
            <a:r>
              <a:rPr lang="pt-BR" dirty="0" err="1" smtClean="0"/>
              <a:t>xm</a:t>
            </a:r>
            <a:r>
              <a:rPr lang="pt-BR" dirty="0" smtClean="0"/>
              <a:t>) antes da primeira ocorrência de um resultado específico (a0)</a:t>
            </a:r>
          </a:p>
          <a:p>
            <a:r>
              <a:rPr lang="pt-BR" dirty="0" err="1" smtClean="0"/>
              <a:t>P.M.</a:t>
            </a:r>
            <a:r>
              <a:rPr lang="pt-BR" dirty="0" smtClean="0"/>
              <a:t>F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311275" y="4365625"/>
          <a:ext cx="6892925" cy="2159000"/>
        </p:xfrm>
        <a:graphic>
          <a:graphicData uri="http://schemas.openxmlformats.org/presentationml/2006/ole">
            <p:oleObj spid="_x0000_s55298" name="Equação" r:id="rId4" imgW="275580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Geométrica Multivariada na GSPN</a:t>
            </a:r>
            <a:endParaRPr lang="en-US" dirty="0"/>
          </a:p>
        </p:txBody>
      </p:sp>
      <p:sp>
        <p:nvSpPr>
          <p:cNvPr id="19" name="Retângulo 18"/>
          <p:cNvSpPr/>
          <p:nvPr/>
        </p:nvSpPr>
        <p:spPr>
          <a:xfrm rot="16200000">
            <a:off x="618970" y="2131716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3923928" y="3212976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3995366" y="2855786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A0</a:t>
            </a:r>
            <a:endParaRPr lang="pt-BR" i="1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476094" y="155679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[d1]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5643570" y="157161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d0]</a:t>
            </a:r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 rot="16200000">
            <a:off x="5643571" y="2143115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3571868" y="2071678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1547664" y="2060848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2928926" y="1928802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9" name="Conector de seta reta 28"/>
          <p:cNvCxnSpPr>
            <a:stCxn id="19" idx="2"/>
            <a:endCxn id="27" idx="2"/>
          </p:cNvCxnSpPr>
          <p:nvPr/>
        </p:nvCxnSpPr>
        <p:spPr>
          <a:xfrm>
            <a:off x="1047598" y="2274592"/>
            <a:ext cx="500066" cy="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>
            <a:stCxn id="27" idx="6"/>
            <a:endCxn id="28" idx="1"/>
          </p:cNvCxnSpPr>
          <p:nvPr/>
        </p:nvCxnSpPr>
        <p:spPr>
          <a:xfrm>
            <a:off x="1976292" y="2275162"/>
            <a:ext cx="952634" cy="10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>
            <a:stCxn id="28" idx="3"/>
            <a:endCxn id="25" idx="2"/>
          </p:cNvCxnSpPr>
          <p:nvPr/>
        </p:nvCxnSpPr>
        <p:spPr>
          <a:xfrm>
            <a:off x="2974645" y="2285992"/>
            <a:ext cx="5972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>
            <a:stCxn id="25" idx="6"/>
            <a:endCxn id="24" idx="0"/>
          </p:cNvCxnSpPr>
          <p:nvPr/>
        </p:nvCxnSpPr>
        <p:spPr>
          <a:xfrm flipV="1">
            <a:off x="4000496" y="2285991"/>
            <a:ext cx="17859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1907704" y="170080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A1</a:t>
            </a:r>
            <a:endParaRPr lang="pt-BR" i="1" dirty="0"/>
          </a:p>
        </p:txBody>
      </p:sp>
      <p:sp>
        <p:nvSpPr>
          <p:cNvPr id="38" name="Retângulo 37"/>
          <p:cNvSpPr/>
          <p:nvPr/>
        </p:nvSpPr>
        <p:spPr>
          <a:xfrm rot="16200000">
            <a:off x="610420" y="4147940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aixaDeTexto 38"/>
          <p:cNvSpPr txBox="1"/>
          <p:nvPr/>
        </p:nvSpPr>
        <p:spPr>
          <a:xfrm>
            <a:off x="467544" y="357301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d2]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5635020" y="358783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d0]</a:t>
            </a:r>
            <a:endParaRPr lang="pt-BR" dirty="0"/>
          </a:p>
        </p:txBody>
      </p:sp>
      <p:sp>
        <p:nvSpPr>
          <p:cNvPr id="41" name="Retângulo 40"/>
          <p:cNvSpPr/>
          <p:nvPr/>
        </p:nvSpPr>
        <p:spPr>
          <a:xfrm rot="16200000">
            <a:off x="5635021" y="4159339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Elipse 41"/>
          <p:cNvSpPr/>
          <p:nvPr/>
        </p:nvSpPr>
        <p:spPr>
          <a:xfrm>
            <a:off x="3563318" y="4087902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Elipse 42"/>
          <p:cNvSpPr/>
          <p:nvPr/>
        </p:nvSpPr>
        <p:spPr>
          <a:xfrm>
            <a:off x="1539114" y="4077072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/>
          <p:cNvSpPr/>
          <p:nvPr/>
        </p:nvSpPr>
        <p:spPr>
          <a:xfrm>
            <a:off x="2920376" y="3945026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5" name="Conector de seta reta 44"/>
          <p:cNvCxnSpPr>
            <a:stCxn id="38" idx="2"/>
            <a:endCxn id="43" idx="2"/>
          </p:cNvCxnSpPr>
          <p:nvPr/>
        </p:nvCxnSpPr>
        <p:spPr>
          <a:xfrm>
            <a:off x="1039048" y="4290816"/>
            <a:ext cx="500066" cy="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>
            <a:stCxn id="43" idx="6"/>
            <a:endCxn id="44" idx="1"/>
          </p:cNvCxnSpPr>
          <p:nvPr/>
        </p:nvCxnSpPr>
        <p:spPr>
          <a:xfrm>
            <a:off x="1967742" y="4291386"/>
            <a:ext cx="952634" cy="10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>
            <a:stCxn id="44" idx="3"/>
            <a:endCxn id="42" idx="2"/>
          </p:cNvCxnSpPr>
          <p:nvPr/>
        </p:nvCxnSpPr>
        <p:spPr>
          <a:xfrm>
            <a:off x="2966095" y="4302216"/>
            <a:ext cx="5972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>
            <a:stCxn id="42" idx="6"/>
            <a:endCxn id="41" idx="0"/>
          </p:cNvCxnSpPr>
          <p:nvPr/>
        </p:nvCxnSpPr>
        <p:spPr>
          <a:xfrm flipV="1">
            <a:off x="3991946" y="4302215"/>
            <a:ext cx="17859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1899154" y="371703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A2</a:t>
            </a:r>
            <a:endParaRPr lang="pt-BR" i="1" dirty="0"/>
          </a:p>
        </p:txBody>
      </p:sp>
      <p:sp>
        <p:nvSpPr>
          <p:cNvPr id="50" name="Retângulo 49"/>
          <p:cNvSpPr/>
          <p:nvPr/>
        </p:nvSpPr>
        <p:spPr>
          <a:xfrm rot="16200000">
            <a:off x="1548804" y="5588100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CaixaDeTexto 50"/>
          <p:cNvSpPr txBox="1"/>
          <p:nvPr/>
        </p:nvSpPr>
        <p:spPr>
          <a:xfrm>
            <a:off x="1405928" y="5013176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err="1" smtClean="0"/>
              <a:t>dm</a:t>
            </a:r>
            <a:r>
              <a:rPr lang="pt-BR" dirty="0" smtClean="0"/>
              <a:t>]</a:t>
            </a:r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6573404" y="502799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d0]</a:t>
            </a:r>
            <a:endParaRPr lang="pt-BR" dirty="0"/>
          </a:p>
        </p:txBody>
      </p:sp>
      <p:sp>
        <p:nvSpPr>
          <p:cNvPr id="53" name="Retângulo 52"/>
          <p:cNvSpPr/>
          <p:nvPr/>
        </p:nvSpPr>
        <p:spPr>
          <a:xfrm rot="16200000">
            <a:off x="6573405" y="5599499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Elipse 53"/>
          <p:cNvSpPr/>
          <p:nvPr/>
        </p:nvSpPr>
        <p:spPr>
          <a:xfrm>
            <a:off x="4501702" y="5528062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Elipse 54"/>
          <p:cNvSpPr/>
          <p:nvPr/>
        </p:nvSpPr>
        <p:spPr>
          <a:xfrm>
            <a:off x="2477498" y="5517232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Retângulo 55"/>
          <p:cNvSpPr/>
          <p:nvPr/>
        </p:nvSpPr>
        <p:spPr>
          <a:xfrm>
            <a:off x="3858760" y="5385186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7" name="Conector de seta reta 56"/>
          <p:cNvCxnSpPr>
            <a:stCxn id="50" idx="2"/>
            <a:endCxn id="55" idx="2"/>
          </p:cNvCxnSpPr>
          <p:nvPr/>
        </p:nvCxnSpPr>
        <p:spPr>
          <a:xfrm>
            <a:off x="1977432" y="5730976"/>
            <a:ext cx="500066" cy="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de seta reta 57"/>
          <p:cNvCxnSpPr>
            <a:stCxn id="55" idx="6"/>
            <a:endCxn id="56" idx="1"/>
          </p:cNvCxnSpPr>
          <p:nvPr/>
        </p:nvCxnSpPr>
        <p:spPr>
          <a:xfrm>
            <a:off x="2906126" y="5731546"/>
            <a:ext cx="952634" cy="10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>
            <a:stCxn id="56" idx="3"/>
            <a:endCxn id="54" idx="2"/>
          </p:cNvCxnSpPr>
          <p:nvPr/>
        </p:nvCxnSpPr>
        <p:spPr>
          <a:xfrm>
            <a:off x="3904479" y="5742376"/>
            <a:ext cx="5972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de seta reta 59"/>
          <p:cNvCxnSpPr>
            <a:stCxn id="54" idx="6"/>
            <a:endCxn id="53" idx="0"/>
          </p:cNvCxnSpPr>
          <p:nvPr/>
        </p:nvCxnSpPr>
        <p:spPr>
          <a:xfrm flipV="1">
            <a:off x="4930330" y="5742375"/>
            <a:ext cx="17859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2837538" y="5157192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err="1" smtClean="0"/>
              <a:t>Am</a:t>
            </a:r>
            <a:endParaRPr lang="pt-BR" i="1" dirty="0"/>
          </a:p>
        </p:txBody>
      </p:sp>
      <p:cxnSp>
        <p:nvCxnSpPr>
          <p:cNvPr id="63" name="Forma 62"/>
          <p:cNvCxnSpPr>
            <a:stCxn id="20" idx="1"/>
          </p:cNvCxnSpPr>
          <p:nvPr/>
        </p:nvCxnSpPr>
        <p:spPr>
          <a:xfrm rot="16200000" flipV="1">
            <a:off x="3059833" y="2348880"/>
            <a:ext cx="782851" cy="107088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em curva 66"/>
          <p:cNvCxnSpPr>
            <a:stCxn id="20" idx="3"/>
            <a:endCxn id="44" idx="0"/>
          </p:cNvCxnSpPr>
          <p:nvPr/>
        </p:nvCxnSpPr>
        <p:spPr>
          <a:xfrm rot="5400000">
            <a:off x="3281872" y="3240198"/>
            <a:ext cx="366193" cy="104346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em curva 76"/>
          <p:cNvCxnSpPr>
            <a:stCxn id="24" idx="1"/>
            <a:endCxn id="20" idx="7"/>
          </p:cNvCxnSpPr>
          <p:nvPr/>
        </p:nvCxnSpPr>
        <p:spPr>
          <a:xfrm rot="5400000">
            <a:off x="4757552" y="2103976"/>
            <a:ext cx="704004" cy="163953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em curva 78"/>
          <p:cNvCxnSpPr>
            <a:endCxn id="20" idx="6"/>
          </p:cNvCxnSpPr>
          <p:nvPr/>
        </p:nvCxnSpPr>
        <p:spPr>
          <a:xfrm rot="10800000">
            <a:off x="4352556" y="3427290"/>
            <a:ext cx="1443580" cy="72179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Forma 80"/>
          <p:cNvCxnSpPr>
            <a:endCxn id="20" idx="5"/>
          </p:cNvCxnSpPr>
          <p:nvPr/>
        </p:nvCxnSpPr>
        <p:spPr>
          <a:xfrm rot="10800000">
            <a:off x="4289786" y="3578834"/>
            <a:ext cx="2442455" cy="193839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Forma 82"/>
          <p:cNvCxnSpPr>
            <a:stCxn id="20" idx="4"/>
            <a:endCxn id="56" idx="0"/>
          </p:cNvCxnSpPr>
          <p:nvPr/>
        </p:nvCxnSpPr>
        <p:spPr>
          <a:xfrm rot="5400000">
            <a:off x="3138140" y="4385084"/>
            <a:ext cx="1743582" cy="256622"/>
          </a:xfrm>
          <a:prstGeom prst="curvedConnector3">
            <a:avLst>
              <a:gd name="adj1" fmla="val 762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tângulo 85"/>
          <p:cNvSpPr/>
          <p:nvPr/>
        </p:nvSpPr>
        <p:spPr>
          <a:xfrm>
            <a:off x="6372200" y="2390178"/>
            <a:ext cx="2520280" cy="1110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87" name="Object 3"/>
          <p:cNvGraphicFramePr>
            <a:graphicFrameLocks noChangeAspect="1"/>
          </p:cNvGraphicFramePr>
          <p:nvPr/>
        </p:nvGraphicFramePr>
        <p:xfrm>
          <a:off x="6407150" y="2617788"/>
          <a:ext cx="2433638" cy="684212"/>
        </p:xfrm>
        <a:graphic>
          <a:graphicData uri="http://schemas.openxmlformats.org/presentationml/2006/ole">
            <p:oleObj spid="_x0000_s56322" name="Equação" r:id="rId4" imgW="1625400" imgH="457200" progId="Equation.3">
              <p:embed/>
            </p:oleObj>
          </a:graphicData>
        </a:graphic>
      </p:graphicFrame>
      <p:sp>
        <p:nvSpPr>
          <p:cNvPr id="88" name="Retângulo 87"/>
          <p:cNvSpPr/>
          <p:nvPr/>
        </p:nvSpPr>
        <p:spPr>
          <a:xfrm>
            <a:off x="6372200" y="2204864"/>
            <a:ext cx="2520280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Elipse 88"/>
          <p:cNvSpPr/>
          <p:nvPr/>
        </p:nvSpPr>
        <p:spPr>
          <a:xfrm>
            <a:off x="4024964" y="3328526"/>
            <a:ext cx="213744" cy="213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CaixaDeTexto 89"/>
          <p:cNvSpPr txBox="1"/>
          <p:nvPr/>
        </p:nvSpPr>
        <p:spPr>
          <a:xfrm>
            <a:off x="1043608" y="508518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Geométrica Multivariada na GSPN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Recurso único compartilhado entre </a:t>
            </a:r>
            <a:r>
              <a:rPr lang="pt-BR" i="1" dirty="0" smtClean="0"/>
              <a:t>m</a:t>
            </a:r>
            <a:r>
              <a:rPr lang="pt-BR" dirty="0" smtClean="0"/>
              <a:t> filas, onde as chegadas são processos de Poisson e o serviço tem tempo exponencial</a:t>
            </a:r>
          </a:p>
          <a:p>
            <a:r>
              <a:rPr lang="pt-BR" dirty="0" smtClean="0"/>
              <a:t>Transições são </a:t>
            </a:r>
            <a:r>
              <a:rPr lang="pt-BR" dirty="0" err="1" smtClean="0"/>
              <a:t>single-server</a:t>
            </a:r>
            <a:endParaRPr lang="pt-BR" dirty="0" smtClean="0"/>
          </a:p>
          <a:p>
            <a:r>
              <a:rPr lang="pt-BR" dirty="0" smtClean="0"/>
              <a:t>Distribuição conjunta das marcações dos lugares A1,...,</a:t>
            </a:r>
            <a:r>
              <a:rPr lang="pt-BR" dirty="0" err="1" smtClean="0"/>
              <a:t>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Binomial Negativa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Representa o número de sucessos que ocorrem em uma </a:t>
            </a:r>
            <a:r>
              <a:rPr lang="pt-BR" dirty="0" err="1" smtClean="0"/>
              <a:t>sequencia</a:t>
            </a:r>
            <a:r>
              <a:rPr lang="pt-BR" dirty="0" smtClean="0"/>
              <a:t> de experimentos de Bernoulli antes da </a:t>
            </a:r>
            <a:r>
              <a:rPr lang="pt-BR" i="1" dirty="0" err="1" smtClean="0"/>
              <a:t>R-ésima</a:t>
            </a:r>
            <a:r>
              <a:rPr lang="pt-BR" dirty="0" smtClean="0"/>
              <a:t> falha</a:t>
            </a:r>
          </a:p>
          <a:p>
            <a:r>
              <a:rPr lang="pt-BR" dirty="0" smtClean="0"/>
              <a:t>Equivale à soma de </a:t>
            </a:r>
            <a:r>
              <a:rPr lang="pt-BR" i="1" dirty="0" smtClean="0"/>
              <a:t>R</a:t>
            </a:r>
            <a:r>
              <a:rPr lang="pt-BR" dirty="0" smtClean="0"/>
              <a:t> variáveis geométricas idênticas</a:t>
            </a:r>
          </a:p>
          <a:p>
            <a:r>
              <a:rPr lang="pt-BR" dirty="0" err="1" smtClean="0"/>
              <a:t>P.M.</a:t>
            </a:r>
            <a:r>
              <a:rPr lang="pt-BR" dirty="0" smtClean="0"/>
              <a:t>F</a:t>
            </a:r>
            <a:endParaRPr lang="pt-BR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214546" y="4500570"/>
          <a:ext cx="4232275" cy="928687"/>
        </p:xfrm>
        <a:graphic>
          <a:graphicData uri="http://schemas.openxmlformats.org/presentationml/2006/ole">
            <p:oleObj spid="_x0000_s33794" name="Equação" r:id="rId4" imgW="20826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Binomial Negativa na GSPN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 rot="16200000">
            <a:off x="714348" y="3714753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4786314" y="3500438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4857752" y="31432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</a:t>
            </a:r>
            <a:endParaRPr lang="pt-BR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314324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[d1]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643570" y="157161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[d2]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 rot="16200000">
            <a:off x="5643571" y="2143115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6643702" y="2071678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3571868" y="2071678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357554" y="1714488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P1</a:t>
            </a:r>
            <a:endParaRPr lang="pt-BR" i="1" dirty="0"/>
          </a:p>
        </p:txBody>
      </p:sp>
      <p:sp>
        <p:nvSpPr>
          <p:cNvPr id="19" name="Elipse 18"/>
          <p:cNvSpPr/>
          <p:nvPr/>
        </p:nvSpPr>
        <p:spPr>
          <a:xfrm>
            <a:off x="1643042" y="3643314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3500430" y="4357694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3286116" y="4071942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P2</a:t>
            </a:r>
            <a:endParaRPr lang="pt-BR" i="1" dirty="0"/>
          </a:p>
        </p:txBody>
      </p:sp>
      <p:sp>
        <p:nvSpPr>
          <p:cNvPr id="23" name="Elipse 22"/>
          <p:cNvSpPr/>
          <p:nvPr/>
        </p:nvSpPr>
        <p:spPr>
          <a:xfrm>
            <a:off x="3571868" y="5500702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/>
          <p:cNvSpPr txBox="1"/>
          <p:nvPr/>
        </p:nvSpPr>
        <p:spPr>
          <a:xfrm>
            <a:off x="3357554" y="592933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PR</a:t>
            </a:r>
            <a:endParaRPr lang="pt-BR" i="1" dirty="0"/>
          </a:p>
        </p:txBody>
      </p:sp>
      <p:sp>
        <p:nvSpPr>
          <p:cNvPr id="25" name="Elipse 24"/>
          <p:cNvSpPr/>
          <p:nvPr/>
        </p:nvSpPr>
        <p:spPr>
          <a:xfrm>
            <a:off x="7143768" y="4357694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6643702" y="5572140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 rot="16200000">
            <a:off x="6072199" y="4429131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 rot="16200000">
            <a:off x="5572133" y="5643577"/>
            <a:ext cx="571503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/>
          <p:cNvSpPr/>
          <p:nvPr/>
        </p:nvSpPr>
        <p:spPr>
          <a:xfrm>
            <a:off x="2928926" y="1928802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2928926" y="4214818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2928926" y="5357826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/>
          <p:cNvSpPr/>
          <p:nvPr/>
        </p:nvSpPr>
        <p:spPr>
          <a:xfrm>
            <a:off x="8143900" y="1928802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/>
          <p:cNvSpPr/>
          <p:nvPr/>
        </p:nvSpPr>
        <p:spPr>
          <a:xfrm>
            <a:off x="8143900" y="4214818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/>
          <p:cNvSpPr/>
          <p:nvPr/>
        </p:nvSpPr>
        <p:spPr>
          <a:xfrm>
            <a:off x="8143900" y="5357826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8" name="Conector de seta reta 37"/>
          <p:cNvCxnSpPr>
            <a:stCxn id="4" idx="2"/>
            <a:endCxn id="19" idx="2"/>
          </p:cNvCxnSpPr>
          <p:nvPr/>
        </p:nvCxnSpPr>
        <p:spPr>
          <a:xfrm flipV="1">
            <a:off x="1142976" y="3857628"/>
            <a:ext cx="5000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>
            <a:stCxn id="19" idx="7"/>
            <a:endCxn id="31" idx="1"/>
          </p:cNvCxnSpPr>
          <p:nvPr/>
        </p:nvCxnSpPr>
        <p:spPr>
          <a:xfrm rot="5400000" flipH="1" flipV="1">
            <a:off x="1758866" y="2536026"/>
            <a:ext cx="1420093" cy="9200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19" idx="5"/>
            <a:endCxn id="32" idx="1"/>
          </p:cNvCxnSpPr>
          <p:nvPr/>
        </p:nvCxnSpPr>
        <p:spPr>
          <a:xfrm rot="16200000" flipH="1">
            <a:off x="2187494" y="3830575"/>
            <a:ext cx="562837" cy="9200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>
            <a:stCxn id="19" idx="4"/>
            <a:endCxn id="33" idx="1"/>
          </p:cNvCxnSpPr>
          <p:nvPr/>
        </p:nvCxnSpPr>
        <p:spPr>
          <a:xfrm rot="16200000" flipH="1">
            <a:off x="1571604" y="4357694"/>
            <a:ext cx="164307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>
            <a:stCxn id="31" idx="3"/>
            <a:endCxn id="17" idx="2"/>
          </p:cNvCxnSpPr>
          <p:nvPr/>
        </p:nvCxnSpPr>
        <p:spPr>
          <a:xfrm>
            <a:off x="2974645" y="2285992"/>
            <a:ext cx="5972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>
            <a:stCxn id="32" idx="3"/>
            <a:endCxn id="21" idx="2"/>
          </p:cNvCxnSpPr>
          <p:nvPr/>
        </p:nvCxnSpPr>
        <p:spPr>
          <a:xfrm>
            <a:off x="2974645" y="4572008"/>
            <a:ext cx="52578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>
            <a:stCxn id="33" idx="3"/>
            <a:endCxn id="23" idx="2"/>
          </p:cNvCxnSpPr>
          <p:nvPr/>
        </p:nvCxnSpPr>
        <p:spPr>
          <a:xfrm>
            <a:off x="2974645" y="5715016"/>
            <a:ext cx="5972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ixaDeTexto 50"/>
          <p:cNvSpPr txBox="1"/>
          <p:nvPr/>
        </p:nvSpPr>
        <p:spPr>
          <a:xfrm>
            <a:off x="2786050" y="500063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5929322" y="507207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8001024" y="500063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...</a:t>
            </a:r>
            <a:endParaRPr lang="pt-BR" dirty="0"/>
          </a:p>
        </p:txBody>
      </p:sp>
      <p:cxnSp>
        <p:nvCxnSpPr>
          <p:cNvPr id="57" name="Forma 56"/>
          <p:cNvCxnSpPr>
            <a:endCxn id="5" idx="3"/>
          </p:cNvCxnSpPr>
          <p:nvPr/>
        </p:nvCxnSpPr>
        <p:spPr>
          <a:xfrm flipV="1">
            <a:off x="3000364" y="3866295"/>
            <a:ext cx="1848721" cy="163440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em curva 58"/>
          <p:cNvCxnSpPr>
            <a:endCxn id="5" idx="1"/>
          </p:cNvCxnSpPr>
          <p:nvPr/>
        </p:nvCxnSpPr>
        <p:spPr>
          <a:xfrm>
            <a:off x="3000364" y="2428868"/>
            <a:ext cx="1848721" cy="1134341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em curva 60"/>
          <p:cNvCxnSpPr>
            <a:stCxn id="32" idx="0"/>
            <a:endCxn id="5" idx="2"/>
          </p:cNvCxnSpPr>
          <p:nvPr/>
        </p:nvCxnSpPr>
        <p:spPr>
          <a:xfrm rot="5400000" flipH="1" flipV="1">
            <a:off x="3619017" y="3047521"/>
            <a:ext cx="500066" cy="183452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>
            <a:stCxn id="17" idx="6"/>
            <a:endCxn id="14" idx="0"/>
          </p:cNvCxnSpPr>
          <p:nvPr/>
        </p:nvCxnSpPr>
        <p:spPr>
          <a:xfrm flipV="1">
            <a:off x="4000496" y="2285991"/>
            <a:ext cx="17859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/>
          <p:cNvCxnSpPr>
            <a:stCxn id="21" idx="6"/>
            <a:endCxn id="29" idx="0"/>
          </p:cNvCxnSpPr>
          <p:nvPr/>
        </p:nvCxnSpPr>
        <p:spPr>
          <a:xfrm flipV="1">
            <a:off x="3929058" y="4572007"/>
            <a:ext cx="228601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de seta reta 66"/>
          <p:cNvCxnSpPr>
            <a:stCxn id="23" idx="6"/>
            <a:endCxn id="30" idx="0"/>
          </p:cNvCxnSpPr>
          <p:nvPr/>
        </p:nvCxnSpPr>
        <p:spPr>
          <a:xfrm>
            <a:off x="4000496" y="5715016"/>
            <a:ext cx="1714513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de seta reta 69"/>
          <p:cNvCxnSpPr>
            <a:stCxn id="14" idx="2"/>
            <a:endCxn id="15" idx="2"/>
          </p:cNvCxnSpPr>
          <p:nvPr/>
        </p:nvCxnSpPr>
        <p:spPr>
          <a:xfrm>
            <a:off x="6072199" y="2285991"/>
            <a:ext cx="57150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de seta reta 71"/>
          <p:cNvCxnSpPr>
            <a:stCxn id="29" idx="2"/>
            <a:endCxn id="25" idx="2"/>
          </p:cNvCxnSpPr>
          <p:nvPr/>
        </p:nvCxnSpPr>
        <p:spPr>
          <a:xfrm>
            <a:off x="6500827" y="4572007"/>
            <a:ext cx="64294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>
            <a:stCxn id="30" idx="2"/>
            <a:endCxn id="27" idx="2"/>
          </p:cNvCxnSpPr>
          <p:nvPr/>
        </p:nvCxnSpPr>
        <p:spPr>
          <a:xfrm>
            <a:off x="6000761" y="5786453"/>
            <a:ext cx="64294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de seta reta 75"/>
          <p:cNvCxnSpPr>
            <a:stCxn id="15" idx="6"/>
            <a:endCxn id="34" idx="1"/>
          </p:cNvCxnSpPr>
          <p:nvPr/>
        </p:nvCxnSpPr>
        <p:spPr>
          <a:xfrm>
            <a:off x="7072330" y="228599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de seta reta 77"/>
          <p:cNvCxnSpPr>
            <a:stCxn id="25" idx="6"/>
            <a:endCxn id="35" idx="1"/>
          </p:cNvCxnSpPr>
          <p:nvPr/>
        </p:nvCxnSpPr>
        <p:spPr>
          <a:xfrm>
            <a:off x="7572396" y="457200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de seta reta 79"/>
          <p:cNvCxnSpPr>
            <a:stCxn id="27" idx="6"/>
            <a:endCxn id="36" idx="1"/>
          </p:cNvCxnSpPr>
          <p:nvPr/>
        </p:nvCxnSpPr>
        <p:spPr>
          <a:xfrm flipV="1">
            <a:off x="7072330" y="5715016"/>
            <a:ext cx="107157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em curva 81"/>
          <p:cNvCxnSpPr>
            <a:stCxn id="5" idx="7"/>
            <a:endCxn id="34" idx="2"/>
          </p:cNvCxnSpPr>
          <p:nvPr/>
        </p:nvCxnSpPr>
        <p:spPr>
          <a:xfrm rot="5400000" flipH="1" flipV="1">
            <a:off x="6199452" y="1595902"/>
            <a:ext cx="920027" cy="30145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Forma 83"/>
          <p:cNvCxnSpPr>
            <a:stCxn id="5" idx="6"/>
            <a:endCxn id="35" idx="0"/>
          </p:cNvCxnSpPr>
          <p:nvPr/>
        </p:nvCxnSpPr>
        <p:spPr>
          <a:xfrm>
            <a:off x="5214942" y="3714752"/>
            <a:ext cx="2951818" cy="50006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Forma 85"/>
          <p:cNvCxnSpPr>
            <a:stCxn id="5" idx="5"/>
          </p:cNvCxnSpPr>
          <p:nvPr/>
        </p:nvCxnSpPr>
        <p:spPr>
          <a:xfrm rot="16200000" flipH="1">
            <a:off x="5795113" y="3223352"/>
            <a:ext cx="1705845" cy="299172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aixaDeTexto 94"/>
          <p:cNvSpPr txBox="1"/>
          <p:nvPr/>
        </p:nvSpPr>
        <p:spPr>
          <a:xfrm>
            <a:off x="6072198" y="385762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[d2]</a:t>
            </a:r>
            <a:endParaRPr lang="pt-BR" dirty="0"/>
          </a:p>
        </p:txBody>
      </p:sp>
      <p:sp>
        <p:nvSpPr>
          <p:cNvPr id="96" name="CaixaDeTexto 95"/>
          <p:cNvSpPr txBox="1"/>
          <p:nvPr/>
        </p:nvSpPr>
        <p:spPr>
          <a:xfrm>
            <a:off x="5572132" y="6143644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[d2]</a:t>
            </a:r>
            <a:endParaRPr lang="pt-BR" dirty="0"/>
          </a:p>
        </p:txBody>
      </p:sp>
      <p:sp>
        <p:nvSpPr>
          <p:cNvPr id="97" name="Retângulo 96"/>
          <p:cNvSpPr/>
          <p:nvPr/>
        </p:nvSpPr>
        <p:spPr>
          <a:xfrm>
            <a:off x="214282" y="5500702"/>
            <a:ext cx="2214578" cy="11430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98" name="Object 3"/>
          <p:cNvGraphicFramePr>
            <a:graphicFrameLocks noChangeAspect="1"/>
          </p:cNvGraphicFramePr>
          <p:nvPr/>
        </p:nvGraphicFramePr>
        <p:xfrm>
          <a:off x="285720" y="5747436"/>
          <a:ext cx="2071702" cy="645441"/>
        </p:xfrm>
        <a:graphic>
          <a:graphicData uri="http://schemas.openxmlformats.org/presentationml/2006/ole">
            <p:oleObj spid="_x0000_s34818" name="Equação" r:id="rId4" imgW="1384200" imgH="431640" progId="Equation.3">
              <p:embed/>
            </p:oleObj>
          </a:graphicData>
        </a:graphic>
      </p:graphicFrame>
      <p:sp>
        <p:nvSpPr>
          <p:cNvPr id="99" name="Retângulo 98"/>
          <p:cNvSpPr/>
          <p:nvPr/>
        </p:nvSpPr>
        <p:spPr>
          <a:xfrm>
            <a:off x="214282" y="5429264"/>
            <a:ext cx="2357454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Binomial Negativa na GSPN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Lugar que possui uma quantidade de </a:t>
            </a:r>
            <a:r>
              <a:rPr lang="pt-BR" dirty="0" err="1" smtClean="0"/>
              <a:t>tokens</a:t>
            </a:r>
            <a:r>
              <a:rPr lang="pt-BR" dirty="0" smtClean="0"/>
              <a:t> igual à soma dos </a:t>
            </a:r>
            <a:r>
              <a:rPr lang="pt-BR" dirty="0" err="1" smtClean="0"/>
              <a:t>tokens</a:t>
            </a:r>
            <a:r>
              <a:rPr lang="pt-BR" dirty="0" smtClean="0"/>
              <a:t> de </a:t>
            </a:r>
            <a:r>
              <a:rPr lang="pt-BR" i="1" dirty="0" smtClean="0"/>
              <a:t>R</a:t>
            </a:r>
            <a:r>
              <a:rPr lang="pt-BR" dirty="0" smtClean="0"/>
              <a:t> lugares </a:t>
            </a:r>
            <a:r>
              <a:rPr lang="pt-BR" i="1" dirty="0" smtClean="0"/>
              <a:t>P1,...,PR</a:t>
            </a:r>
            <a:r>
              <a:rPr lang="pt-BR" dirty="0" smtClean="0"/>
              <a:t>, onde cada lugar </a:t>
            </a:r>
            <a:r>
              <a:rPr lang="pt-BR" i="1" dirty="0" err="1" smtClean="0"/>
              <a:t>P</a:t>
            </a:r>
            <a:r>
              <a:rPr lang="pt-BR" dirty="0" err="1" smtClean="0"/>
              <a:t>i</a:t>
            </a:r>
            <a:r>
              <a:rPr lang="pt-BR" i="1" dirty="0" smtClean="0"/>
              <a:t> </a:t>
            </a:r>
            <a:r>
              <a:rPr lang="pt-BR" dirty="0" smtClean="0"/>
              <a:t>possui distribuição </a:t>
            </a:r>
            <a:r>
              <a:rPr lang="pt-BR" dirty="0" smtClean="0"/>
              <a:t>geométrica idêntica</a:t>
            </a:r>
            <a:endParaRPr lang="pt-BR" dirty="0" smtClean="0"/>
          </a:p>
          <a:p>
            <a:r>
              <a:rPr lang="pt-BR" dirty="0" smtClean="0"/>
              <a:t>Transições são </a:t>
            </a:r>
            <a:r>
              <a:rPr lang="pt-BR" dirty="0" err="1" smtClean="0"/>
              <a:t>single-server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Identificar distribuições discretas que surgem na GSPN em determinadas condições</a:t>
            </a:r>
          </a:p>
          <a:p>
            <a:pPr lvl="1"/>
            <a:r>
              <a:rPr lang="pt-BR" dirty="0" smtClean="0"/>
              <a:t>GSPN </a:t>
            </a:r>
            <a:r>
              <a:rPr lang="pt-BR" dirty="0" smtClean="0">
                <a:sym typeface="Wingdings" pitchFamily="2" charset="2"/>
              </a:rPr>
              <a:t> distribuição</a:t>
            </a:r>
            <a:endParaRPr lang="pt-BR" dirty="0" smtClean="0"/>
          </a:p>
          <a:p>
            <a:r>
              <a:rPr lang="pt-BR" dirty="0" smtClean="0"/>
              <a:t>Identificar modelos em GSPN que representam distribuições conhecidas</a:t>
            </a:r>
          </a:p>
          <a:p>
            <a:pPr lvl="1"/>
            <a:r>
              <a:rPr lang="pt-BR" dirty="0" smtClean="0"/>
              <a:t>Distribuição </a:t>
            </a:r>
            <a:r>
              <a:rPr lang="pt-BR" dirty="0" smtClean="0">
                <a:sym typeface="Wingdings" pitchFamily="2" charset="2"/>
              </a:rPr>
              <a:t> GSPN</a:t>
            </a:r>
          </a:p>
          <a:p>
            <a:r>
              <a:rPr lang="pt-BR" dirty="0" smtClean="0">
                <a:sym typeface="Wingdings" pitchFamily="2" charset="2"/>
              </a:rPr>
              <a:t>Identificar as distribuições no contexto de redes mais complexas</a:t>
            </a:r>
          </a:p>
          <a:p>
            <a:pPr lvl="1"/>
            <a:r>
              <a:rPr lang="pt-BR" dirty="0" smtClean="0">
                <a:sym typeface="Wingdings" pitchFamily="2" charset="2"/>
              </a:rPr>
              <a:t>Regras de composição/separação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Multinomial</a:t>
            </a:r>
            <a:r>
              <a:rPr lang="pt-BR" dirty="0" smtClean="0"/>
              <a:t> Negativa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uma </a:t>
            </a:r>
            <a:r>
              <a:rPr lang="pt-BR" dirty="0" err="1" smtClean="0"/>
              <a:t>sequencia</a:t>
            </a:r>
            <a:r>
              <a:rPr lang="pt-BR" dirty="0" smtClean="0"/>
              <a:t> de experimentos com resultados categóricos (valores a0,...,</a:t>
            </a:r>
            <a:r>
              <a:rPr lang="pt-BR" dirty="0" err="1" smtClean="0"/>
              <a:t>am</a:t>
            </a:r>
            <a:r>
              <a:rPr lang="pt-BR" dirty="0" smtClean="0"/>
              <a:t>), representa o número de resultados de cada tipo (x1, ..., </a:t>
            </a:r>
            <a:r>
              <a:rPr lang="pt-BR" dirty="0" err="1" smtClean="0"/>
              <a:t>xm</a:t>
            </a:r>
            <a:r>
              <a:rPr lang="pt-BR" dirty="0" smtClean="0"/>
              <a:t>) antes </a:t>
            </a:r>
            <a:r>
              <a:rPr lang="pt-BR" dirty="0" smtClean="0"/>
              <a:t>que o valor a0 seja obtido </a:t>
            </a:r>
            <a:r>
              <a:rPr lang="pt-BR" i="1" dirty="0" smtClean="0"/>
              <a:t>k</a:t>
            </a:r>
            <a:r>
              <a:rPr lang="pt-BR" dirty="0" smtClean="0"/>
              <a:t> vezes </a:t>
            </a:r>
          </a:p>
          <a:p>
            <a:r>
              <a:rPr lang="pt-BR" dirty="0" err="1" smtClean="0"/>
              <a:t>P.M.</a:t>
            </a:r>
            <a:r>
              <a:rPr lang="pt-BR" dirty="0" smtClean="0"/>
              <a:t>F</a:t>
            </a:r>
            <a:endParaRPr lang="pt-BR" dirty="0" smtClean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267744" y="4625378"/>
          <a:ext cx="4747344" cy="1971974"/>
        </p:xfrm>
        <a:graphic>
          <a:graphicData uri="http://schemas.openxmlformats.org/presentationml/2006/ole">
            <p:oleObj spid="_x0000_s57346" name="Equação" r:id="rId4" imgW="165096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tângulo 147"/>
          <p:cNvSpPr/>
          <p:nvPr/>
        </p:nvSpPr>
        <p:spPr>
          <a:xfrm>
            <a:off x="683568" y="3717032"/>
            <a:ext cx="2520280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Multinomial</a:t>
            </a:r>
            <a:r>
              <a:rPr lang="pt-BR" dirty="0" smtClean="0"/>
              <a:t> Negativa na GSPN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 rot="16200000">
            <a:off x="544373" y="1848491"/>
            <a:ext cx="289963" cy="144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2221207" y="2397089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257453" y="2215862"/>
            <a:ext cx="220571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A0</a:t>
            </a:r>
            <a:endParaRPr lang="pt-BR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79512" y="1484784"/>
            <a:ext cx="294583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[d1]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093701" y="1564311"/>
            <a:ext cx="286450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d0]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 rot="16200000">
            <a:off x="3093702" y="1854274"/>
            <a:ext cx="289963" cy="144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2042583" y="1818029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1015564" y="1812535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1716374" y="1745538"/>
            <a:ext cx="23196" cy="3624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de seta reta 12"/>
          <p:cNvCxnSpPr>
            <a:stCxn id="4" idx="2"/>
            <a:endCxn id="11" idx="2"/>
          </p:cNvCxnSpPr>
          <p:nvPr/>
        </p:nvCxnSpPr>
        <p:spPr>
          <a:xfrm>
            <a:off x="761846" y="1920982"/>
            <a:ext cx="253718" cy="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stCxn id="11" idx="6"/>
            <a:endCxn id="12" idx="1"/>
          </p:cNvCxnSpPr>
          <p:nvPr/>
        </p:nvCxnSpPr>
        <p:spPr>
          <a:xfrm>
            <a:off x="1233037" y="1921271"/>
            <a:ext cx="483337" cy="5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stCxn id="12" idx="3"/>
            <a:endCxn id="10" idx="2"/>
          </p:cNvCxnSpPr>
          <p:nvPr/>
        </p:nvCxnSpPr>
        <p:spPr>
          <a:xfrm>
            <a:off x="1739570" y="1926766"/>
            <a:ext cx="303013" cy="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0" idx="6"/>
            <a:endCxn id="9" idx="0"/>
          </p:cNvCxnSpPr>
          <p:nvPr/>
        </p:nvCxnSpPr>
        <p:spPr>
          <a:xfrm flipV="1">
            <a:off x="2260056" y="1926765"/>
            <a:ext cx="90613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 rot="16200000">
            <a:off x="540035" y="2871461"/>
            <a:ext cx="289963" cy="144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251520" y="2449524"/>
            <a:ext cx="286450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d2]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089363" y="2587281"/>
            <a:ext cx="286450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d0]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 rot="16200000">
            <a:off x="3089364" y="2877244"/>
            <a:ext cx="289963" cy="144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2038245" y="2840999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1011226" y="2835505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1712036" y="2768509"/>
            <a:ext cx="23196" cy="3624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18" idx="2"/>
            <a:endCxn id="23" idx="2"/>
          </p:cNvCxnSpPr>
          <p:nvPr/>
        </p:nvCxnSpPr>
        <p:spPr>
          <a:xfrm>
            <a:off x="757508" y="2943952"/>
            <a:ext cx="253718" cy="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3" idx="6"/>
            <a:endCxn id="24" idx="1"/>
          </p:cNvCxnSpPr>
          <p:nvPr/>
        </p:nvCxnSpPr>
        <p:spPr>
          <a:xfrm>
            <a:off x="1228699" y="2944241"/>
            <a:ext cx="483337" cy="5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>
            <a:stCxn id="24" idx="3"/>
            <a:endCxn id="22" idx="2"/>
          </p:cNvCxnSpPr>
          <p:nvPr/>
        </p:nvCxnSpPr>
        <p:spPr>
          <a:xfrm>
            <a:off x="1735232" y="2949736"/>
            <a:ext cx="303013" cy="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22" idx="6"/>
            <a:endCxn id="21" idx="0"/>
          </p:cNvCxnSpPr>
          <p:nvPr/>
        </p:nvCxnSpPr>
        <p:spPr>
          <a:xfrm flipV="1">
            <a:off x="2255718" y="2949735"/>
            <a:ext cx="90613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Forma 41"/>
          <p:cNvCxnSpPr>
            <a:stCxn id="5" idx="1"/>
          </p:cNvCxnSpPr>
          <p:nvPr/>
        </p:nvCxnSpPr>
        <p:spPr>
          <a:xfrm rot="16200000" flipV="1">
            <a:off x="1782792" y="1958673"/>
            <a:ext cx="397195" cy="54333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em curva 42"/>
          <p:cNvCxnSpPr>
            <a:stCxn id="5" idx="3"/>
            <a:endCxn id="24" idx="0"/>
          </p:cNvCxnSpPr>
          <p:nvPr/>
        </p:nvCxnSpPr>
        <p:spPr>
          <a:xfrm rot="5400000">
            <a:off x="1895448" y="2410900"/>
            <a:ext cx="185795" cy="52942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em curva 43"/>
          <p:cNvCxnSpPr>
            <a:stCxn id="9" idx="1"/>
            <a:endCxn id="5" idx="7"/>
          </p:cNvCxnSpPr>
          <p:nvPr/>
        </p:nvCxnSpPr>
        <p:spPr>
          <a:xfrm rot="5400000">
            <a:off x="2644163" y="1834416"/>
            <a:ext cx="357190" cy="8318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em curva 44"/>
          <p:cNvCxnSpPr>
            <a:endCxn id="5" idx="6"/>
          </p:cNvCxnSpPr>
          <p:nvPr/>
        </p:nvCxnSpPr>
        <p:spPr>
          <a:xfrm rot="10800000">
            <a:off x="2438680" y="2505825"/>
            <a:ext cx="732428" cy="36621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ipse 47"/>
          <p:cNvSpPr/>
          <p:nvPr/>
        </p:nvSpPr>
        <p:spPr>
          <a:xfrm>
            <a:off x="2272470" y="2455715"/>
            <a:ext cx="108447" cy="1084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/>
          <p:cNvSpPr/>
          <p:nvPr/>
        </p:nvSpPr>
        <p:spPr>
          <a:xfrm rot="16200000">
            <a:off x="4114759" y="4560969"/>
            <a:ext cx="289963" cy="144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Elipse 51"/>
          <p:cNvSpPr/>
          <p:nvPr/>
        </p:nvSpPr>
        <p:spPr>
          <a:xfrm>
            <a:off x="5791593" y="5109567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CaixaDeTexto 52"/>
          <p:cNvSpPr txBox="1"/>
          <p:nvPr/>
        </p:nvSpPr>
        <p:spPr>
          <a:xfrm>
            <a:off x="5827839" y="4928340"/>
            <a:ext cx="220571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A0</a:t>
            </a:r>
            <a:endParaRPr lang="pt-BR" i="1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3635896" y="4138183"/>
            <a:ext cx="294583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[d1]</a:t>
            </a:r>
            <a:endParaRPr lang="pt-BR" dirty="0"/>
          </a:p>
        </p:txBody>
      </p:sp>
      <p:sp>
        <p:nvSpPr>
          <p:cNvPr id="55" name="CaixaDeTexto 54"/>
          <p:cNvSpPr txBox="1"/>
          <p:nvPr/>
        </p:nvSpPr>
        <p:spPr>
          <a:xfrm>
            <a:off x="6585130" y="4210191"/>
            <a:ext cx="286450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d0]</a:t>
            </a:r>
            <a:endParaRPr lang="pt-BR" dirty="0"/>
          </a:p>
        </p:txBody>
      </p:sp>
      <p:sp>
        <p:nvSpPr>
          <p:cNvPr id="56" name="Retângulo 55"/>
          <p:cNvSpPr/>
          <p:nvPr/>
        </p:nvSpPr>
        <p:spPr>
          <a:xfrm rot="16200000">
            <a:off x="6664088" y="4566752"/>
            <a:ext cx="289963" cy="144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7" name="Elipse 56"/>
          <p:cNvSpPr/>
          <p:nvPr/>
        </p:nvSpPr>
        <p:spPr>
          <a:xfrm>
            <a:off x="5612969" y="4530507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Elipse 57"/>
          <p:cNvSpPr/>
          <p:nvPr/>
        </p:nvSpPr>
        <p:spPr>
          <a:xfrm>
            <a:off x="4585950" y="4525013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Retângulo 58"/>
          <p:cNvSpPr/>
          <p:nvPr/>
        </p:nvSpPr>
        <p:spPr>
          <a:xfrm>
            <a:off x="5286760" y="4458016"/>
            <a:ext cx="23196" cy="3624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0" name="Conector de seta reta 59"/>
          <p:cNvCxnSpPr>
            <a:stCxn id="51" idx="2"/>
            <a:endCxn id="58" idx="2"/>
          </p:cNvCxnSpPr>
          <p:nvPr/>
        </p:nvCxnSpPr>
        <p:spPr>
          <a:xfrm>
            <a:off x="4332232" y="4633460"/>
            <a:ext cx="253718" cy="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>
            <a:stCxn id="58" idx="6"/>
            <a:endCxn id="59" idx="1"/>
          </p:cNvCxnSpPr>
          <p:nvPr/>
        </p:nvCxnSpPr>
        <p:spPr>
          <a:xfrm>
            <a:off x="4803423" y="4633749"/>
            <a:ext cx="483337" cy="5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>
            <a:stCxn id="59" idx="3"/>
            <a:endCxn id="57" idx="2"/>
          </p:cNvCxnSpPr>
          <p:nvPr/>
        </p:nvCxnSpPr>
        <p:spPr>
          <a:xfrm>
            <a:off x="5309956" y="4639244"/>
            <a:ext cx="303013" cy="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>
            <a:stCxn id="57" idx="6"/>
            <a:endCxn id="56" idx="0"/>
          </p:cNvCxnSpPr>
          <p:nvPr/>
        </p:nvCxnSpPr>
        <p:spPr>
          <a:xfrm flipV="1">
            <a:off x="5830442" y="4639243"/>
            <a:ext cx="90613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tângulo 64"/>
          <p:cNvSpPr/>
          <p:nvPr/>
        </p:nvSpPr>
        <p:spPr>
          <a:xfrm rot="16200000">
            <a:off x="4110421" y="5583939"/>
            <a:ext cx="289963" cy="144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CaixaDeTexto 65"/>
          <p:cNvSpPr txBox="1"/>
          <p:nvPr/>
        </p:nvSpPr>
        <p:spPr>
          <a:xfrm>
            <a:off x="3707904" y="5157192"/>
            <a:ext cx="286450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d2]</a:t>
            </a:r>
            <a:endParaRPr lang="pt-BR" dirty="0"/>
          </a:p>
        </p:txBody>
      </p:sp>
      <p:sp>
        <p:nvSpPr>
          <p:cNvPr id="67" name="CaixaDeTexto 66"/>
          <p:cNvSpPr txBox="1"/>
          <p:nvPr/>
        </p:nvSpPr>
        <p:spPr>
          <a:xfrm>
            <a:off x="6659749" y="5299759"/>
            <a:ext cx="286450" cy="187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d0]</a:t>
            </a:r>
            <a:endParaRPr lang="pt-BR" dirty="0"/>
          </a:p>
        </p:txBody>
      </p:sp>
      <p:sp>
        <p:nvSpPr>
          <p:cNvPr id="68" name="Retângulo 67"/>
          <p:cNvSpPr/>
          <p:nvPr/>
        </p:nvSpPr>
        <p:spPr>
          <a:xfrm rot="16200000">
            <a:off x="6659750" y="5589722"/>
            <a:ext cx="289963" cy="144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Elipse 68"/>
          <p:cNvSpPr/>
          <p:nvPr/>
        </p:nvSpPr>
        <p:spPr>
          <a:xfrm>
            <a:off x="5608631" y="5553477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Elipse 69"/>
          <p:cNvSpPr/>
          <p:nvPr/>
        </p:nvSpPr>
        <p:spPr>
          <a:xfrm>
            <a:off x="4581612" y="5547983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Retângulo 70"/>
          <p:cNvSpPr/>
          <p:nvPr/>
        </p:nvSpPr>
        <p:spPr>
          <a:xfrm>
            <a:off x="5282422" y="5480987"/>
            <a:ext cx="23196" cy="3624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2" name="Conector de seta reta 71"/>
          <p:cNvCxnSpPr>
            <a:stCxn id="65" idx="2"/>
            <a:endCxn id="70" idx="2"/>
          </p:cNvCxnSpPr>
          <p:nvPr/>
        </p:nvCxnSpPr>
        <p:spPr>
          <a:xfrm>
            <a:off x="4327894" y="5656430"/>
            <a:ext cx="253718" cy="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de seta reta 72"/>
          <p:cNvCxnSpPr>
            <a:stCxn id="70" idx="6"/>
            <a:endCxn id="71" idx="1"/>
          </p:cNvCxnSpPr>
          <p:nvPr/>
        </p:nvCxnSpPr>
        <p:spPr>
          <a:xfrm>
            <a:off x="4799085" y="5656719"/>
            <a:ext cx="483337" cy="5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>
            <a:stCxn id="71" idx="3"/>
            <a:endCxn id="69" idx="2"/>
          </p:cNvCxnSpPr>
          <p:nvPr/>
        </p:nvCxnSpPr>
        <p:spPr>
          <a:xfrm>
            <a:off x="5305618" y="5662214"/>
            <a:ext cx="303013" cy="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de seta reta 74"/>
          <p:cNvCxnSpPr>
            <a:stCxn id="69" idx="6"/>
            <a:endCxn id="68" idx="0"/>
          </p:cNvCxnSpPr>
          <p:nvPr/>
        </p:nvCxnSpPr>
        <p:spPr>
          <a:xfrm flipV="1">
            <a:off x="5826104" y="5662213"/>
            <a:ext cx="90613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Forma 88"/>
          <p:cNvCxnSpPr>
            <a:stCxn id="52" idx="1"/>
          </p:cNvCxnSpPr>
          <p:nvPr/>
        </p:nvCxnSpPr>
        <p:spPr>
          <a:xfrm rot="16200000" flipV="1">
            <a:off x="5353178" y="4671151"/>
            <a:ext cx="397195" cy="54333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em curva 89"/>
          <p:cNvCxnSpPr>
            <a:stCxn id="52" idx="3"/>
            <a:endCxn id="71" idx="0"/>
          </p:cNvCxnSpPr>
          <p:nvPr/>
        </p:nvCxnSpPr>
        <p:spPr>
          <a:xfrm rot="5400000">
            <a:off x="5465834" y="5123378"/>
            <a:ext cx="185795" cy="52942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em curva 90"/>
          <p:cNvCxnSpPr>
            <a:stCxn id="56" idx="1"/>
            <a:endCxn id="52" idx="7"/>
          </p:cNvCxnSpPr>
          <p:nvPr/>
        </p:nvCxnSpPr>
        <p:spPr>
          <a:xfrm rot="5400000">
            <a:off x="6214549" y="4546894"/>
            <a:ext cx="357190" cy="8318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em curva 91"/>
          <p:cNvCxnSpPr>
            <a:endCxn id="52" idx="6"/>
          </p:cNvCxnSpPr>
          <p:nvPr/>
        </p:nvCxnSpPr>
        <p:spPr>
          <a:xfrm rot="10800000">
            <a:off x="6009066" y="5218303"/>
            <a:ext cx="732428" cy="36621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5842856" y="5168193"/>
            <a:ext cx="108447" cy="1084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6" name="Retângulo 95"/>
          <p:cNvSpPr/>
          <p:nvPr/>
        </p:nvSpPr>
        <p:spPr>
          <a:xfrm>
            <a:off x="4188764" y="1772816"/>
            <a:ext cx="23196" cy="3624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7" name="Elipse 96"/>
          <p:cNvSpPr/>
          <p:nvPr/>
        </p:nvSpPr>
        <p:spPr>
          <a:xfrm>
            <a:off x="3635896" y="1843375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9" name="Conector de seta reta 98"/>
          <p:cNvCxnSpPr>
            <a:stCxn id="97" idx="6"/>
            <a:endCxn id="96" idx="1"/>
          </p:cNvCxnSpPr>
          <p:nvPr/>
        </p:nvCxnSpPr>
        <p:spPr>
          <a:xfrm>
            <a:off x="3853369" y="1952112"/>
            <a:ext cx="335395" cy="1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tângulo 99"/>
          <p:cNvSpPr/>
          <p:nvPr/>
        </p:nvSpPr>
        <p:spPr>
          <a:xfrm>
            <a:off x="4341164" y="2706506"/>
            <a:ext cx="23196" cy="3624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1" name="Elipse 100"/>
          <p:cNvSpPr/>
          <p:nvPr/>
        </p:nvSpPr>
        <p:spPr>
          <a:xfrm>
            <a:off x="3788296" y="2777065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2" name="Conector de seta reta 101"/>
          <p:cNvCxnSpPr>
            <a:stCxn id="101" idx="6"/>
            <a:endCxn id="100" idx="1"/>
          </p:cNvCxnSpPr>
          <p:nvPr/>
        </p:nvCxnSpPr>
        <p:spPr>
          <a:xfrm>
            <a:off x="4005769" y="2885802"/>
            <a:ext cx="335395" cy="1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tângulo 105"/>
          <p:cNvSpPr/>
          <p:nvPr/>
        </p:nvSpPr>
        <p:spPr>
          <a:xfrm>
            <a:off x="7930086" y="4427664"/>
            <a:ext cx="23196" cy="3624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7" name="Elipse 106"/>
          <p:cNvSpPr/>
          <p:nvPr/>
        </p:nvSpPr>
        <p:spPr>
          <a:xfrm>
            <a:off x="7377218" y="4498223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8" name="Conector de seta reta 107"/>
          <p:cNvCxnSpPr>
            <a:stCxn id="107" idx="6"/>
            <a:endCxn id="106" idx="1"/>
          </p:cNvCxnSpPr>
          <p:nvPr/>
        </p:nvCxnSpPr>
        <p:spPr>
          <a:xfrm>
            <a:off x="7594691" y="4606960"/>
            <a:ext cx="335395" cy="1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tângulo 108"/>
          <p:cNvSpPr/>
          <p:nvPr/>
        </p:nvSpPr>
        <p:spPr>
          <a:xfrm>
            <a:off x="8218118" y="5435776"/>
            <a:ext cx="23196" cy="3624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0" name="Elipse 109"/>
          <p:cNvSpPr/>
          <p:nvPr/>
        </p:nvSpPr>
        <p:spPr>
          <a:xfrm>
            <a:off x="7665250" y="5506335"/>
            <a:ext cx="217473" cy="2174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1" name="Conector de seta reta 110"/>
          <p:cNvCxnSpPr>
            <a:stCxn id="110" idx="6"/>
            <a:endCxn id="109" idx="1"/>
          </p:cNvCxnSpPr>
          <p:nvPr/>
        </p:nvCxnSpPr>
        <p:spPr>
          <a:xfrm>
            <a:off x="7882723" y="5615072"/>
            <a:ext cx="335395" cy="1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de seta reta 112"/>
          <p:cNvCxnSpPr>
            <a:stCxn id="9" idx="2"/>
            <a:endCxn id="97" idx="2"/>
          </p:cNvCxnSpPr>
          <p:nvPr/>
        </p:nvCxnSpPr>
        <p:spPr>
          <a:xfrm>
            <a:off x="3311175" y="1926765"/>
            <a:ext cx="324721" cy="25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de seta reta 114"/>
          <p:cNvCxnSpPr>
            <a:stCxn id="21" idx="2"/>
            <a:endCxn id="101" idx="2"/>
          </p:cNvCxnSpPr>
          <p:nvPr/>
        </p:nvCxnSpPr>
        <p:spPr>
          <a:xfrm flipV="1">
            <a:off x="3306837" y="2885802"/>
            <a:ext cx="481459" cy="639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de seta reta 116"/>
          <p:cNvCxnSpPr>
            <a:stCxn id="56" idx="2"/>
            <a:endCxn id="107" idx="2"/>
          </p:cNvCxnSpPr>
          <p:nvPr/>
        </p:nvCxnSpPr>
        <p:spPr>
          <a:xfrm flipV="1">
            <a:off x="6881561" y="4606960"/>
            <a:ext cx="495657" cy="32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de seta reta 118"/>
          <p:cNvCxnSpPr>
            <a:stCxn id="68" idx="2"/>
            <a:endCxn id="110" idx="2"/>
          </p:cNvCxnSpPr>
          <p:nvPr/>
        </p:nvCxnSpPr>
        <p:spPr>
          <a:xfrm flipV="1">
            <a:off x="6877223" y="5615072"/>
            <a:ext cx="788027" cy="47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Elipse 120"/>
          <p:cNvSpPr/>
          <p:nvPr/>
        </p:nvSpPr>
        <p:spPr>
          <a:xfrm>
            <a:off x="6012160" y="1702258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2" name="Elipse 121"/>
          <p:cNvSpPr/>
          <p:nvPr/>
        </p:nvSpPr>
        <p:spPr>
          <a:xfrm>
            <a:off x="6444208" y="2708920"/>
            <a:ext cx="43204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24" name="Conector em curva 123"/>
          <p:cNvCxnSpPr>
            <a:stCxn id="4" idx="3"/>
            <a:endCxn id="121" idx="1"/>
          </p:cNvCxnSpPr>
          <p:nvPr/>
        </p:nvCxnSpPr>
        <p:spPr>
          <a:xfrm rot="5400000" flipH="1" flipV="1">
            <a:off x="3377158" y="-922272"/>
            <a:ext cx="10471" cy="5386077"/>
          </a:xfrm>
          <a:prstGeom prst="curvedConnector3">
            <a:avLst>
              <a:gd name="adj1" fmla="val 288743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Forma 125"/>
          <p:cNvCxnSpPr>
            <a:stCxn id="51" idx="3"/>
            <a:endCxn id="121" idx="2"/>
          </p:cNvCxnSpPr>
          <p:nvPr/>
        </p:nvCxnSpPr>
        <p:spPr>
          <a:xfrm rot="5400000" flipH="1" flipV="1">
            <a:off x="3850852" y="2327172"/>
            <a:ext cx="2570197" cy="175241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Forma 127"/>
          <p:cNvCxnSpPr>
            <a:stCxn id="18" idx="1"/>
            <a:endCxn id="122" idx="3"/>
          </p:cNvCxnSpPr>
          <p:nvPr/>
        </p:nvCxnSpPr>
        <p:spPr>
          <a:xfrm rot="5400000" flipH="1" flipV="1">
            <a:off x="3590629" y="172083"/>
            <a:ext cx="11238" cy="5822463"/>
          </a:xfrm>
          <a:prstGeom prst="curvedConnector3">
            <a:avLst>
              <a:gd name="adj1" fmla="val -24971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Forma 130"/>
          <p:cNvCxnSpPr>
            <a:stCxn id="65" idx="3"/>
            <a:endCxn id="122" idx="2"/>
          </p:cNvCxnSpPr>
          <p:nvPr/>
        </p:nvCxnSpPr>
        <p:spPr>
          <a:xfrm rot="5400000" flipH="1" flipV="1">
            <a:off x="4056553" y="3123795"/>
            <a:ext cx="2586505" cy="218880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Forma 132"/>
          <p:cNvCxnSpPr>
            <a:stCxn id="121" idx="0"/>
            <a:endCxn id="96" idx="0"/>
          </p:cNvCxnSpPr>
          <p:nvPr/>
        </p:nvCxnSpPr>
        <p:spPr>
          <a:xfrm rot="16200000" flipH="1" flipV="1">
            <a:off x="5178994" y="723626"/>
            <a:ext cx="70558" cy="2027822"/>
          </a:xfrm>
          <a:prstGeom prst="curvedConnector3">
            <a:avLst>
              <a:gd name="adj1" fmla="val -32398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Forma 134"/>
          <p:cNvCxnSpPr>
            <a:stCxn id="121" idx="6"/>
            <a:endCxn id="106" idx="0"/>
          </p:cNvCxnSpPr>
          <p:nvPr/>
        </p:nvCxnSpPr>
        <p:spPr>
          <a:xfrm>
            <a:off x="6444208" y="1918282"/>
            <a:ext cx="1497476" cy="250938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em curva 136"/>
          <p:cNvCxnSpPr>
            <a:stCxn id="122" idx="1"/>
            <a:endCxn id="100" idx="0"/>
          </p:cNvCxnSpPr>
          <p:nvPr/>
        </p:nvCxnSpPr>
        <p:spPr>
          <a:xfrm rot="16200000" flipV="1">
            <a:off x="5397278" y="1661990"/>
            <a:ext cx="65686" cy="2154718"/>
          </a:xfrm>
          <a:prstGeom prst="curvedConnector3">
            <a:avLst>
              <a:gd name="adj1" fmla="val 44801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Forma 141"/>
          <p:cNvCxnSpPr>
            <a:stCxn id="122" idx="6"/>
            <a:endCxn id="109" idx="0"/>
          </p:cNvCxnSpPr>
          <p:nvPr/>
        </p:nvCxnSpPr>
        <p:spPr>
          <a:xfrm>
            <a:off x="6876256" y="2924944"/>
            <a:ext cx="1353460" cy="251083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aixaDeTexto 144"/>
          <p:cNvSpPr txBox="1"/>
          <p:nvPr/>
        </p:nvSpPr>
        <p:spPr>
          <a:xfrm>
            <a:off x="6444208" y="148478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A1</a:t>
            </a:r>
            <a:endParaRPr lang="en-US" dirty="0"/>
          </a:p>
        </p:txBody>
      </p:sp>
      <p:sp>
        <p:nvSpPr>
          <p:cNvPr id="146" name="CaixaDeTexto 145"/>
          <p:cNvSpPr txBox="1"/>
          <p:nvPr/>
        </p:nvSpPr>
        <p:spPr>
          <a:xfrm>
            <a:off x="6588224" y="227687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A2</a:t>
            </a:r>
            <a:endParaRPr lang="en-US" dirty="0"/>
          </a:p>
        </p:txBody>
      </p:sp>
      <p:graphicFrame>
        <p:nvGraphicFramePr>
          <p:cNvPr id="147" name="Objeto 146"/>
          <p:cNvGraphicFramePr>
            <a:graphicFrameLocks noChangeAspect="1"/>
          </p:cNvGraphicFramePr>
          <p:nvPr/>
        </p:nvGraphicFramePr>
        <p:xfrm>
          <a:off x="899592" y="5013176"/>
          <a:ext cx="1813419" cy="1168648"/>
        </p:xfrm>
        <a:graphic>
          <a:graphicData uri="http://schemas.openxmlformats.org/presentationml/2006/ole">
            <p:oleObj spid="_x0000_s58370" name="Equação" r:id="rId4" imgW="1143000" imgH="736560" progId="Equation.3">
              <p:embed/>
            </p:oleObj>
          </a:graphicData>
        </a:graphic>
      </p:graphicFrame>
      <p:graphicFrame>
        <p:nvGraphicFramePr>
          <p:cNvPr id="149" name="Object 3"/>
          <p:cNvGraphicFramePr>
            <a:graphicFrameLocks noChangeAspect="1"/>
          </p:cNvGraphicFramePr>
          <p:nvPr/>
        </p:nvGraphicFramePr>
        <p:xfrm>
          <a:off x="788988" y="3860800"/>
          <a:ext cx="2224087" cy="684213"/>
        </p:xfrm>
        <a:graphic>
          <a:graphicData uri="http://schemas.openxmlformats.org/presentationml/2006/ole">
            <p:oleObj spid="_x0000_s58371" name="Equação" r:id="rId5" imgW="1485720" imgH="457200" progId="Equation.3">
              <p:embed/>
            </p:oleObj>
          </a:graphicData>
        </a:graphic>
      </p:graphicFrame>
      <p:sp>
        <p:nvSpPr>
          <p:cNvPr id="150" name="Retângulo 149"/>
          <p:cNvSpPr/>
          <p:nvPr/>
        </p:nvSpPr>
        <p:spPr>
          <a:xfrm>
            <a:off x="683568" y="3717032"/>
            <a:ext cx="2592288" cy="27363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1" name="CaixaDeTexto 150"/>
          <p:cNvSpPr txBox="1"/>
          <p:nvPr/>
        </p:nvSpPr>
        <p:spPr>
          <a:xfrm>
            <a:off x="5364088" y="6237312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Ex.: k=2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Multinomial</a:t>
            </a:r>
            <a:r>
              <a:rPr lang="pt-BR" dirty="0" smtClean="0"/>
              <a:t> Negativa na GSPN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Lugares somam os </a:t>
            </a:r>
            <a:r>
              <a:rPr lang="pt-BR" dirty="0" err="1" smtClean="0"/>
              <a:t>tokens</a:t>
            </a:r>
            <a:r>
              <a:rPr lang="pt-BR" dirty="0" smtClean="0"/>
              <a:t> acumulados em </a:t>
            </a:r>
            <a:r>
              <a:rPr lang="pt-BR" i="1" dirty="0" smtClean="0"/>
              <a:t>k</a:t>
            </a:r>
            <a:r>
              <a:rPr lang="pt-BR" dirty="0" smtClean="0"/>
              <a:t> cópias de filas, cada cópia participando de um sistema de filas com um recurso compartilhado</a:t>
            </a:r>
          </a:p>
          <a:p>
            <a:r>
              <a:rPr lang="pt-BR" dirty="0" smtClean="0"/>
              <a:t>Cada sistema é uma cópia do modelo de distribuição Geométrica Multivariada</a:t>
            </a:r>
          </a:p>
          <a:p>
            <a:r>
              <a:rPr lang="pt-BR" dirty="0" smtClean="0"/>
              <a:t>Transições são </a:t>
            </a:r>
            <a:r>
              <a:rPr lang="pt-BR" dirty="0" err="1" smtClean="0"/>
              <a:t>single-server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Poisson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Número de eventos que ocorrem em um intervalo fixo de tempo, tal que esses eventos ocorrem a uma taxa conhecida e cada evento ocorre independentemente do último evento ocorrido</a:t>
            </a:r>
          </a:p>
          <a:p>
            <a:r>
              <a:rPr lang="pt-BR" dirty="0" err="1" smtClean="0"/>
              <a:t>P.M.</a:t>
            </a:r>
            <a:r>
              <a:rPr lang="pt-BR" dirty="0" smtClean="0"/>
              <a:t>F</a:t>
            </a:r>
            <a:endParaRPr lang="en-US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267744" y="4437112"/>
          <a:ext cx="4021974" cy="1217662"/>
        </p:xfrm>
        <a:graphic>
          <a:graphicData uri="http://schemas.openxmlformats.org/presentationml/2006/ole">
            <p:oleObj spid="_x0000_s59394" name="Equação" r:id="rId4" imgW="13842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Poisson na GSPN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 rot="16200000">
            <a:off x="928662" y="3143248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2357422" y="3000371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786050" y="264318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</a:t>
            </a:r>
            <a:endParaRPr lang="pt-BR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500166" y="2643181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[d1]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 rot="16200000">
            <a:off x="3714744" y="3143248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4277144" y="2643181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[d2]</a:t>
            </a:r>
            <a:endParaRPr lang="pt-BR" dirty="0"/>
          </a:p>
        </p:txBody>
      </p:sp>
      <p:cxnSp>
        <p:nvCxnSpPr>
          <p:cNvPr id="10" name="Conector de seta reta 9"/>
          <p:cNvCxnSpPr>
            <a:stCxn id="4" idx="2"/>
            <a:endCxn id="5" idx="2"/>
          </p:cNvCxnSpPr>
          <p:nvPr/>
        </p:nvCxnSpPr>
        <p:spPr>
          <a:xfrm flipV="1">
            <a:off x="1500166" y="3321842"/>
            <a:ext cx="8572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5" idx="6"/>
            <a:endCxn id="8" idx="0"/>
          </p:cNvCxnSpPr>
          <p:nvPr/>
        </p:nvCxnSpPr>
        <p:spPr>
          <a:xfrm>
            <a:off x="3000364" y="3321842"/>
            <a:ext cx="92869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5181611" y="2406634"/>
            <a:ext cx="3429024" cy="2214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292725" y="3321050"/>
          <a:ext cx="3198813" cy="376238"/>
        </p:xfrm>
        <a:graphic>
          <a:graphicData uri="http://schemas.openxmlformats.org/presentationml/2006/ole">
            <p:oleObj spid="_x0000_s60418" name="Equação" r:id="rId4" imgW="1841400" imgH="215640" progId="Equation.3">
              <p:embed/>
            </p:oleObj>
          </a:graphicData>
        </a:graphic>
      </p:graphicFrame>
      <p:sp>
        <p:nvSpPr>
          <p:cNvPr id="14" name="Retângulo 13"/>
          <p:cNvSpPr/>
          <p:nvPr/>
        </p:nvSpPr>
        <p:spPr>
          <a:xfrm>
            <a:off x="5004048" y="2132856"/>
            <a:ext cx="3857652" cy="2786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857224" y="4214818"/>
            <a:ext cx="2938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Onde d2 &lt; d1, caso contrário,</a:t>
            </a:r>
            <a:br>
              <a:rPr lang="pt-BR" dirty="0" smtClean="0"/>
            </a:br>
            <a:r>
              <a:rPr lang="pt-BR" dirty="0" smtClean="0"/>
              <a:t>o sistema tenderá a infinito.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635896" y="3789040"/>
            <a:ext cx="72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ym typeface="Symbol"/>
              </a:rPr>
              <a:t>-</a:t>
            </a:r>
            <a:r>
              <a:rPr lang="pt-BR" sz="1200" dirty="0" err="1" smtClean="0">
                <a:sym typeface="Symbol"/>
              </a:rPr>
              <a:t>server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Poisson na GSPN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Modelo equivalente à uma fila M/M/∞</a:t>
            </a:r>
          </a:p>
          <a:p>
            <a:r>
              <a:rPr lang="pt-BR" dirty="0" smtClean="0"/>
              <a:t>Transição que representa o serviço é </a:t>
            </a:r>
            <a:r>
              <a:rPr lang="pt-BR" dirty="0" err="1" smtClean="0"/>
              <a:t>infinite-server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Poisson Multivariada e Chegadas Correlacionadas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Versão da distribuição de Poisson onde há diversas classes de clientes e existe um relacionamento entre as chegadas</a:t>
            </a:r>
          </a:p>
          <a:p>
            <a:r>
              <a:rPr lang="pt-BR" dirty="0" smtClean="0"/>
              <a:t>Sistema cresce em complexidade dependendo do número de classes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Poisson </a:t>
            </a:r>
            <a:r>
              <a:rPr lang="pt-BR" dirty="0" err="1" smtClean="0"/>
              <a:t>Tri-variada</a:t>
            </a:r>
            <a:r>
              <a:rPr lang="pt-BR" dirty="0" smtClean="0"/>
              <a:t> com Chegadas Correlacionadas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Caso em que há </a:t>
            </a:r>
            <a:r>
              <a:rPr lang="pt-BR" sz="2800" dirty="0" smtClean="0"/>
              <a:t>3 classes (</a:t>
            </a:r>
            <a:r>
              <a:rPr lang="pt-BR" sz="2800" dirty="0" err="1" smtClean="0"/>
              <a:t>trivariate</a:t>
            </a:r>
            <a:r>
              <a:rPr lang="pt-BR" sz="2800" dirty="0" smtClean="0"/>
              <a:t>)</a:t>
            </a:r>
            <a:endParaRPr lang="pt-BR" sz="2800" dirty="0" smtClean="0"/>
          </a:p>
          <a:p>
            <a:r>
              <a:rPr lang="pt-BR" sz="2800" dirty="0" smtClean="0"/>
              <a:t>Sejam </a:t>
            </a:r>
            <a:r>
              <a:rPr lang="pt-BR" sz="2800" dirty="0" smtClean="0">
                <a:latin typeface="Symbol" pitchFamily="18" charset="2"/>
              </a:rPr>
              <a:t>q1</a:t>
            </a:r>
            <a:r>
              <a:rPr lang="pt-BR" sz="2800" dirty="0" smtClean="0"/>
              <a:t>, </a:t>
            </a:r>
            <a:r>
              <a:rPr lang="pt-BR" sz="2800" dirty="0" smtClean="0">
                <a:latin typeface="Symbol" pitchFamily="18" charset="2"/>
              </a:rPr>
              <a:t>q2</a:t>
            </a:r>
            <a:r>
              <a:rPr lang="pt-BR" sz="2800" dirty="0" smtClean="0"/>
              <a:t>, </a:t>
            </a:r>
            <a:r>
              <a:rPr lang="pt-BR" sz="2800" dirty="0" smtClean="0">
                <a:latin typeface="Symbol" pitchFamily="18" charset="2"/>
              </a:rPr>
              <a:t>q3</a:t>
            </a:r>
            <a:r>
              <a:rPr lang="pt-BR" sz="2800" dirty="0" smtClean="0"/>
              <a:t> as taxas de chegadas das classes 1, 2 e 3, respectivamente</a:t>
            </a:r>
          </a:p>
          <a:p>
            <a:r>
              <a:rPr lang="pt-BR" sz="2800" dirty="0" smtClean="0"/>
              <a:t>Sejam </a:t>
            </a:r>
            <a:r>
              <a:rPr lang="pt-BR" sz="2800" dirty="0" smtClean="0">
                <a:latin typeface="Symbol" pitchFamily="18" charset="2"/>
              </a:rPr>
              <a:t>q12</a:t>
            </a:r>
            <a:r>
              <a:rPr lang="pt-BR" sz="2800" dirty="0" smtClean="0"/>
              <a:t>, </a:t>
            </a:r>
            <a:r>
              <a:rPr lang="pt-BR" sz="2800" dirty="0" smtClean="0">
                <a:latin typeface="Symbol" pitchFamily="18" charset="2"/>
              </a:rPr>
              <a:t>q13</a:t>
            </a:r>
            <a:r>
              <a:rPr lang="pt-BR" sz="2800" dirty="0" smtClean="0"/>
              <a:t>, </a:t>
            </a:r>
            <a:r>
              <a:rPr lang="pt-BR" sz="2800" dirty="0" smtClean="0">
                <a:latin typeface="Symbol" pitchFamily="18" charset="2"/>
              </a:rPr>
              <a:t>q23</a:t>
            </a:r>
            <a:r>
              <a:rPr lang="pt-BR" sz="2800" dirty="0" smtClean="0"/>
              <a:t> a covariância entre as chegadas das classes 1 e 2, 1 e 3, 2 e 3, respectivamente</a:t>
            </a:r>
          </a:p>
          <a:p>
            <a:r>
              <a:rPr lang="pt-BR" sz="2800" dirty="0" err="1" smtClean="0"/>
              <a:t>P.M.</a:t>
            </a:r>
            <a:r>
              <a:rPr lang="pt-BR" sz="2800" dirty="0" smtClean="0"/>
              <a:t>F</a:t>
            </a:r>
            <a:endParaRPr lang="en-US" sz="2800" dirty="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251520" y="4652987"/>
          <a:ext cx="8672512" cy="1584325"/>
        </p:xfrm>
        <a:graphic>
          <a:graphicData uri="http://schemas.openxmlformats.org/presentationml/2006/ole">
            <p:oleObj spid="_x0000_s62467" name="Equação" r:id="rId4" imgW="528300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Poisson </a:t>
            </a:r>
            <a:r>
              <a:rPr lang="pt-BR" dirty="0" err="1" smtClean="0"/>
              <a:t>Tri-variada</a:t>
            </a:r>
            <a:r>
              <a:rPr lang="pt-BR" dirty="0" smtClean="0"/>
              <a:t> na GSPN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 rot="16200000">
            <a:off x="611560" y="1628800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2339752" y="2420888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768380" y="206369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A1</a:t>
            </a:r>
            <a:endParaRPr lang="pt-BR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7504" y="1556792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d12]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259474" y="206369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d0</a:t>
            </a:r>
            <a:r>
              <a:rPr lang="pt-BR" dirty="0" smtClean="0"/>
              <a:t>]</a:t>
            </a:r>
            <a:endParaRPr lang="pt-BR" dirty="0"/>
          </a:p>
        </p:txBody>
      </p:sp>
      <p:cxnSp>
        <p:nvCxnSpPr>
          <p:cNvPr id="10" name="Conector de seta reta 9"/>
          <p:cNvCxnSpPr>
            <a:stCxn id="4" idx="2"/>
            <a:endCxn id="5" idx="1"/>
          </p:cNvCxnSpPr>
          <p:nvPr/>
        </p:nvCxnSpPr>
        <p:spPr>
          <a:xfrm>
            <a:off x="1043608" y="1772816"/>
            <a:ext cx="1390301" cy="7422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5" idx="6"/>
            <a:endCxn id="21" idx="0"/>
          </p:cNvCxnSpPr>
          <p:nvPr/>
        </p:nvCxnSpPr>
        <p:spPr>
          <a:xfrm flipV="1">
            <a:off x="2982694" y="2737949"/>
            <a:ext cx="1013242" cy="4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618226" y="3068960"/>
            <a:ext cx="72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ym typeface="Symbol"/>
              </a:rPr>
              <a:t>-</a:t>
            </a:r>
            <a:r>
              <a:rPr lang="pt-BR" sz="1200" dirty="0" err="1" smtClean="0">
                <a:sym typeface="Symbol"/>
              </a:rPr>
              <a:t>server</a:t>
            </a:r>
            <a:endParaRPr lang="pt-BR" sz="1200" dirty="0"/>
          </a:p>
        </p:txBody>
      </p:sp>
      <p:sp>
        <p:nvSpPr>
          <p:cNvPr id="21" name="Retângulo 20"/>
          <p:cNvSpPr/>
          <p:nvPr/>
        </p:nvSpPr>
        <p:spPr>
          <a:xfrm rot="16200000">
            <a:off x="3851920" y="2593933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 rot="16200000">
            <a:off x="611560" y="2348880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 rot="16200000">
            <a:off x="611560" y="3068960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 rot="16200000">
            <a:off x="611560" y="4005064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 rot="16200000">
            <a:off x="611560" y="4725144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 rot="16200000">
            <a:off x="611560" y="5445224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2339752" y="3789040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2768380" y="3431851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A2</a:t>
            </a:r>
            <a:endParaRPr lang="pt-BR" i="1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4259474" y="343185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[d0]</a:t>
            </a:r>
            <a:endParaRPr lang="pt-BR" dirty="0"/>
          </a:p>
        </p:txBody>
      </p:sp>
      <p:cxnSp>
        <p:nvCxnSpPr>
          <p:cNvPr id="31" name="Conector de seta reta 30"/>
          <p:cNvCxnSpPr>
            <a:stCxn id="28" idx="6"/>
            <a:endCxn id="33" idx="0"/>
          </p:cNvCxnSpPr>
          <p:nvPr/>
        </p:nvCxnSpPr>
        <p:spPr>
          <a:xfrm flipV="1">
            <a:off x="2982694" y="4106101"/>
            <a:ext cx="1013242" cy="4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3618226" y="4437112"/>
            <a:ext cx="72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ym typeface="Symbol"/>
              </a:rPr>
              <a:t>-</a:t>
            </a:r>
            <a:r>
              <a:rPr lang="pt-BR" sz="1200" dirty="0" err="1" smtClean="0">
                <a:sym typeface="Symbol"/>
              </a:rPr>
              <a:t>server</a:t>
            </a:r>
            <a:endParaRPr lang="pt-BR" sz="1200" dirty="0"/>
          </a:p>
        </p:txBody>
      </p:sp>
      <p:sp>
        <p:nvSpPr>
          <p:cNvPr id="33" name="Retângulo 32"/>
          <p:cNvSpPr/>
          <p:nvPr/>
        </p:nvSpPr>
        <p:spPr>
          <a:xfrm rot="16200000">
            <a:off x="3851920" y="3962085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Elipse 33"/>
          <p:cNvSpPr/>
          <p:nvPr/>
        </p:nvSpPr>
        <p:spPr>
          <a:xfrm>
            <a:off x="2483768" y="5157192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2912396" y="4800003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A3</a:t>
            </a:r>
            <a:endParaRPr lang="pt-BR" i="1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4403490" y="480000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d0</a:t>
            </a:r>
            <a:r>
              <a:rPr lang="pt-BR" dirty="0" smtClean="0"/>
              <a:t>]</a:t>
            </a:r>
            <a:endParaRPr lang="pt-BR" dirty="0"/>
          </a:p>
        </p:txBody>
      </p:sp>
      <p:cxnSp>
        <p:nvCxnSpPr>
          <p:cNvPr id="37" name="Conector de seta reta 36"/>
          <p:cNvCxnSpPr>
            <a:stCxn id="34" idx="6"/>
            <a:endCxn id="39" idx="0"/>
          </p:cNvCxnSpPr>
          <p:nvPr/>
        </p:nvCxnSpPr>
        <p:spPr>
          <a:xfrm flipV="1">
            <a:off x="3126710" y="5474253"/>
            <a:ext cx="1013242" cy="4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3762242" y="5805264"/>
            <a:ext cx="72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ym typeface="Symbol"/>
              </a:rPr>
              <a:t>-</a:t>
            </a:r>
            <a:r>
              <a:rPr lang="pt-BR" sz="1200" dirty="0" err="1" smtClean="0">
                <a:sym typeface="Symbol"/>
              </a:rPr>
              <a:t>server</a:t>
            </a:r>
            <a:endParaRPr lang="pt-BR" sz="1200" dirty="0"/>
          </a:p>
        </p:txBody>
      </p:sp>
      <p:sp>
        <p:nvSpPr>
          <p:cNvPr id="39" name="Retângulo 38"/>
          <p:cNvSpPr/>
          <p:nvPr/>
        </p:nvSpPr>
        <p:spPr>
          <a:xfrm rot="16200000">
            <a:off x="3995936" y="5330237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1" name="Conector de seta reta 40"/>
          <p:cNvCxnSpPr>
            <a:stCxn id="23" idx="2"/>
            <a:endCxn id="5" idx="2"/>
          </p:cNvCxnSpPr>
          <p:nvPr/>
        </p:nvCxnSpPr>
        <p:spPr>
          <a:xfrm>
            <a:off x="1043608" y="2492896"/>
            <a:ext cx="1296144" cy="249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>
            <a:stCxn id="4" idx="2"/>
            <a:endCxn id="28" idx="1"/>
          </p:cNvCxnSpPr>
          <p:nvPr/>
        </p:nvCxnSpPr>
        <p:spPr>
          <a:xfrm>
            <a:off x="1043608" y="1772816"/>
            <a:ext cx="1390301" cy="2110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>
            <a:stCxn id="24" idx="2"/>
            <a:endCxn id="5" idx="3"/>
          </p:cNvCxnSpPr>
          <p:nvPr/>
        </p:nvCxnSpPr>
        <p:spPr>
          <a:xfrm flipV="1">
            <a:off x="1043608" y="2969673"/>
            <a:ext cx="1390301" cy="243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>
            <a:stCxn id="24" idx="2"/>
            <a:endCxn id="34" idx="1"/>
          </p:cNvCxnSpPr>
          <p:nvPr/>
        </p:nvCxnSpPr>
        <p:spPr>
          <a:xfrm>
            <a:off x="1043608" y="3212976"/>
            <a:ext cx="1534317" cy="2038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de seta reta 51"/>
          <p:cNvCxnSpPr>
            <a:stCxn id="25" idx="2"/>
            <a:endCxn id="28" idx="2"/>
          </p:cNvCxnSpPr>
          <p:nvPr/>
        </p:nvCxnSpPr>
        <p:spPr>
          <a:xfrm flipV="1">
            <a:off x="1043608" y="4110511"/>
            <a:ext cx="1296144" cy="38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>
            <a:stCxn id="26" idx="2"/>
            <a:endCxn id="28" idx="3"/>
          </p:cNvCxnSpPr>
          <p:nvPr/>
        </p:nvCxnSpPr>
        <p:spPr>
          <a:xfrm flipV="1">
            <a:off x="1043608" y="4337825"/>
            <a:ext cx="1390301" cy="531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/>
          <p:cNvCxnSpPr>
            <a:stCxn id="26" idx="2"/>
            <a:endCxn id="34" idx="2"/>
          </p:cNvCxnSpPr>
          <p:nvPr/>
        </p:nvCxnSpPr>
        <p:spPr>
          <a:xfrm>
            <a:off x="1043608" y="4869160"/>
            <a:ext cx="1440160" cy="609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de seta reta 57"/>
          <p:cNvCxnSpPr>
            <a:stCxn id="27" idx="2"/>
            <a:endCxn id="34" idx="3"/>
          </p:cNvCxnSpPr>
          <p:nvPr/>
        </p:nvCxnSpPr>
        <p:spPr>
          <a:xfrm>
            <a:off x="1043608" y="5589240"/>
            <a:ext cx="1534317" cy="116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ixaDeTexto 58"/>
          <p:cNvSpPr txBox="1"/>
          <p:nvPr/>
        </p:nvSpPr>
        <p:spPr>
          <a:xfrm>
            <a:off x="179512" y="242088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d1]</a:t>
            </a:r>
            <a:endParaRPr lang="pt-BR" dirty="0"/>
          </a:p>
        </p:txBody>
      </p:sp>
      <p:sp>
        <p:nvSpPr>
          <p:cNvPr id="60" name="CaixaDeTexto 59"/>
          <p:cNvSpPr txBox="1"/>
          <p:nvPr/>
        </p:nvSpPr>
        <p:spPr>
          <a:xfrm>
            <a:off x="107504" y="2996952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d13]</a:t>
            </a:r>
            <a:endParaRPr lang="pt-BR" dirty="0"/>
          </a:p>
        </p:txBody>
      </p:sp>
      <p:sp>
        <p:nvSpPr>
          <p:cNvPr id="61" name="CaixaDeTexto 60"/>
          <p:cNvSpPr txBox="1"/>
          <p:nvPr/>
        </p:nvSpPr>
        <p:spPr>
          <a:xfrm>
            <a:off x="179512" y="407707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d2]</a:t>
            </a:r>
            <a:endParaRPr lang="pt-BR" dirty="0"/>
          </a:p>
        </p:txBody>
      </p:sp>
      <p:sp>
        <p:nvSpPr>
          <p:cNvPr id="62" name="CaixaDeTexto 61"/>
          <p:cNvSpPr txBox="1"/>
          <p:nvPr/>
        </p:nvSpPr>
        <p:spPr>
          <a:xfrm>
            <a:off x="107504" y="4715852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d23]</a:t>
            </a:r>
            <a:endParaRPr lang="pt-BR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259904" y="550794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smtClean="0"/>
              <a:t>d3]</a:t>
            </a:r>
            <a:endParaRPr lang="pt-BR" dirty="0"/>
          </a:p>
        </p:txBody>
      </p:sp>
      <p:sp>
        <p:nvSpPr>
          <p:cNvPr id="64" name="Retângulo 63"/>
          <p:cNvSpPr/>
          <p:nvPr/>
        </p:nvSpPr>
        <p:spPr>
          <a:xfrm>
            <a:off x="5292080" y="1844824"/>
            <a:ext cx="1983235" cy="2954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Symbol" pitchFamily="18" charset="2"/>
              </a:rPr>
              <a:t>q</a:t>
            </a:r>
            <a:r>
              <a:rPr lang="pt-BR" sz="2800" dirty="0" smtClean="0"/>
              <a:t>1=d0/d1</a:t>
            </a:r>
          </a:p>
          <a:p>
            <a:r>
              <a:rPr lang="pt-BR" sz="2800" dirty="0" smtClean="0">
                <a:latin typeface="Symbol" pitchFamily="18" charset="2"/>
              </a:rPr>
              <a:t>q</a:t>
            </a:r>
            <a:r>
              <a:rPr lang="pt-BR" sz="2800" dirty="0" smtClean="0"/>
              <a:t>2=d0/d2</a:t>
            </a:r>
          </a:p>
          <a:p>
            <a:pPr lvl="0"/>
            <a:r>
              <a:rPr lang="pt-BR" sz="2800" dirty="0" smtClean="0">
                <a:latin typeface="Symbol" pitchFamily="18" charset="2"/>
              </a:rPr>
              <a:t>q</a:t>
            </a:r>
            <a:r>
              <a:rPr lang="pt-BR" sz="2800" dirty="0" smtClean="0"/>
              <a:t>3=d0/d3</a:t>
            </a:r>
            <a:endParaRPr lang="pt-BR" sz="2800" dirty="0" smtClean="0">
              <a:solidFill>
                <a:prstClr val="black"/>
              </a:solidFill>
              <a:latin typeface="Symbol" pitchFamily="18" charset="2"/>
            </a:endParaRPr>
          </a:p>
          <a:p>
            <a:pPr lvl="0"/>
            <a:r>
              <a:rPr lang="pt-BR" sz="2800" dirty="0" smtClean="0">
                <a:solidFill>
                  <a:prstClr val="black"/>
                </a:solidFill>
                <a:latin typeface="Symbol" pitchFamily="18" charset="2"/>
              </a:rPr>
              <a:t>q</a:t>
            </a:r>
            <a:r>
              <a:rPr lang="pt-BR" sz="2800" dirty="0" smtClean="0">
                <a:solidFill>
                  <a:prstClr val="black"/>
                </a:solidFill>
              </a:rPr>
              <a:t>12=d0/d12</a:t>
            </a:r>
            <a:endParaRPr lang="en-US" sz="2800" dirty="0" smtClean="0">
              <a:solidFill>
                <a:prstClr val="black"/>
              </a:solidFill>
            </a:endParaRPr>
          </a:p>
          <a:p>
            <a:r>
              <a:rPr lang="pt-BR" sz="2800" dirty="0" smtClean="0">
                <a:latin typeface="Symbol" pitchFamily="18" charset="2"/>
              </a:rPr>
              <a:t>q</a:t>
            </a:r>
            <a:r>
              <a:rPr lang="pt-BR" sz="2800" dirty="0" smtClean="0"/>
              <a:t>13=d0/d13</a:t>
            </a:r>
            <a:endParaRPr lang="pt-BR" sz="2800" dirty="0" smtClean="0">
              <a:latin typeface="Symbol" pitchFamily="18" charset="2"/>
            </a:endParaRPr>
          </a:p>
          <a:p>
            <a:r>
              <a:rPr lang="pt-BR" sz="2800" dirty="0" smtClean="0">
                <a:latin typeface="Symbol" pitchFamily="18" charset="2"/>
              </a:rPr>
              <a:t>q</a:t>
            </a:r>
            <a:r>
              <a:rPr lang="pt-BR" sz="2800" dirty="0" smtClean="0"/>
              <a:t>23=d0/d23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Poisson </a:t>
            </a:r>
            <a:r>
              <a:rPr lang="pt-BR" dirty="0" err="1" smtClean="0"/>
              <a:t>Tri-variada</a:t>
            </a:r>
            <a:r>
              <a:rPr lang="pt-BR" dirty="0" smtClean="0"/>
              <a:t> na GSPN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Modelo de 3 filas Poisson, onde as chegadas são relacionadas por transições que disparam </a:t>
            </a:r>
            <a:r>
              <a:rPr lang="pt-BR" dirty="0" err="1" smtClean="0"/>
              <a:t>tokens</a:t>
            </a:r>
            <a:r>
              <a:rPr lang="pt-BR" dirty="0" smtClean="0"/>
              <a:t> simultaneamente para mais de uma fila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Distribuições Discretas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Bernoulli</a:t>
            </a:r>
          </a:p>
          <a:p>
            <a:r>
              <a:rPr lang="pt-BR" dirty="0" smtClean="0"/>
              <a:t>Categórica</a:t>
            </a:r>
          </a:p>
          <a:p>
            <a:r>
              <a:rPr lang="pt-BR" dirty="0" smtClean="0"/>
              <a:t>Binomial</a:t>
            </a:r>
          </a:p>
          <a:p>
            <a:r>
              <a:rPr lang="pt-BR" dirty="0" smtClean="0"/>
              <a:t>Binomial negativa</a:t>
            </a:r>
          </a:p>
          <a:p>
            <a:r>
              <a:rPr lang="pt-BR" dirty="0" err="1" smtClean="0"/>
              <a:t>Multinomial</a:t>
            </a:r>
            <a:endParaRPr lang="pt-BR" dirty="0" smtClean="0"/>
          </a:p>
          <a:p>
            <a:r>
              <a:rPr lang="pt-BR" dirty="0" err="1" smtClean="0"/>
              <a:t>Multinomial</a:t>
            </a:r>
            <a:r>
              <a:rPr lang="pt-BR" dirty="0" smtClean="0"/>
              <a:t> negativa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Geométrica</a:t>
            </a:r>
          </a:p>
          <a:p>
            <a:r>
              <a:rPr lang="pt-BR" dirty="0" smtClean="0"/>
              <a:t>Geométrica limitada</a:t>
            </a:r>
          </a:p>
          <a:p>
            <a:r>
              <a:rPr lang="pt-BR" dirty="0" smtClean="0"/>
              <a:t>Geométrica multivariada</a:t>
            </a:r>
          </a:p>
          <a:p>
            <a:r>
              <a:rPr lang="pt-BR" dirty="0" smtClean="0"/>
              <a:t>Poisson</a:t>
            </a:r>
          </a:p>
          <a:p>
            <a:r>
              <a:rPr lang="pt-BR" dirty="0" smtClean="0"/>
              <a:t>Poisson </a:t>
            </a:r>
            <a:r>
              <a:rPr lang="pt-BR" dirty="0" smtClean="0"/>
              <a:t>multivariada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11 distribuições modeladas</a:t>
            </a:r>
          </a:p>
          <a:p>
            <a:r>
              <a:rPr lang="pt-BR" dirty="0" smtClean="0"/>
              <a:t>Bernoulli, categórica, binomial e </a:t>
            </a:r>
            <a:r>
              <a:rPr lang="pt-BR" dirty="0" err="1" smtClean="0"/>
              <a:t>multinomial</a:t>
            </a:r>
            <a:r>
              <a:rPr lang="pt-BR" dirty="0" smtClean="0"/>
              <a:t> podem se aplicar quando:</a:t>
            </a:r>
          </a:p>
          <a:p>
            <a:pPr lvl="1"/>
            <a:r>
              <a:rPr lang="pt-BR" dirty="0" smtClean="0"/>
              <a:t>Lugares cobertos por uma invariante</a:t>
            </a:r>
          </a:p>
          <a:p>
            <a:pPr lvl="1"/>
            <a:r>
              <a:rPr lang="pt-BR" dirty="0" smtClean="0"/>
              <a:t>Probabilidade de chegar em cada lugar pode ser calculada</a:t>
            </a:r>
          </a:p>
          <a:p>
            <a:pPr lvl="1"/>
            <a:r>
              <a:rPr lang="pt-BR" dirty="0" smtClean="0"/>
              <a:t>Tempo médio em cada lugar pode ser calculado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Poisson, Geométrica e suas variações são conhecidas da teoria das filas</a:t>
            </a:r>
          </a:p>
          <a:p>
            <a:r>
              <a:rPr lang="pt-BR" dirty="0" smtClean="0"/>
              <a:t>Outras distribuições são mais específicas</a:t>
            </a:r>
          </a:p>
          <a:p>
            <a:pPr lvl="1"/>
            <a:r>
              <a:rPr lang="pt-BR" dirty="0" smtClean="0"/>
              <a:t>Aplicação ainda não é clara</a:t>
            </a:r>
          </a:p>
          <a:p>
            <a:r>
              <a:rPr lang="pt-BR" dirty="0" smtClean="0"/>
              <a:t>Regras para redução, separação, composição e equivalência ainda precisam ser desenvolvidas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Dúvidas?</a:t>
            </a:r>
            <a:endParaRPr lang="en-U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Bernoulli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Experimentos em que há dois resultados possíveis</a:t>
            </a:r>
          </a:p>
          <a:p>
            <a:pPr lvl="1"/>
            <a:r>
              <a:rPr lang="pt-BR" dirty="0" smtClean="0"/>
              <a:t>Ex.: jogar uma moeda</a:t>
            </a:r>
          </a:p>
          <a:p>
            <a:r>
              <a:rPr lang="pt-BR" dirty="0" err="1" smtClean="0"/>
              <a:t>P.M.</a:t>
            </a:r>
            <a:r>
              <a:rPr lang="pt-BR" dirty="0" smtClean="0"/>
              <a:t>F (</a:t>
            </a:r>
            <a:r>
              <a:rPr lang="pt-BR" dirty="0" err="1" smtClean="0"/>
              <a:t>probability</a:t>
            </a:r>
            <a:r>
              <a:rPr lang="pt-BR" dirty="0" smtClean="0"/>
              <a:t> </a:t>
            </a:r>
            <a:r>
              <a:rPr lang="pt-BR" dirty="0" err="1" smtClean="0"/>
              <a:t>mass</a:t>
            </a:r>
            <a:r>
              <a:rPr lang="pt-BR" dirty="0" smtClean="0"/>
              <a:t> </a:t>
            </a:r>
            <a:r>
              <a:rPr lang="pt-BR" dirty="0" err="1" smtClean="0"/>
              <a:t>function</a:t>
            </a:r>
            <a:r>
              <a:rPr lang="pt-BR" dirty="0" smtClean="0"/>
              <a:t>)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4000504"/>
            <a:ext cx="419069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Bernoulli na GSPN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34538" y="2811936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714348" y="3000372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428860" y="157161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</a:t>
            </a:r>
            <a:endParaRPr lang="pt-BR" i="1" dirty="0"/>
          </a:p>
        </p:txBody>
      </p:sp>
      <p:sp>
        <p:nvSpPr>
          <p:cNvPr id="7" name="Retângulo 6"/>
          <p:cNvSpPr/>
          <p:nvPr/>
        </p:nvSpPr>
        <p:spPr>
          <a:xfrm rot="16200000">
            <a:off x="3929058" y="1928802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 rot="16200000">
            <a:off x="3929058" y="4071942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2714612" y="4000504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4500562" y="135729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err="1" smtClean="0"/>
              <a:t>dA</a:t>
            </a:r>
            <a:r>
              <a:rPr lang="pt-BR" dirty="0" smtClean="0"/>
              <a:t>]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357686" y="4786322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[dB]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500298" y="44291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B</a:t>
            </a:r>
            <a:endParaRPr lang="pt-BR" i="1" dirty="0"/>
          </a:p>
        </p:txBody>
      </p:sp>
      <p:sp>
        <p:nvSpPr>
          <p:cNvPr id="13" name="Elipse 12"/>
          <p:cNvSpPr/>
          <p:nvPr/>
        </p:nvSpPr>
        <p:spPr>
          <a:xfrm>
            <a:off x="2643174" y="1785926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5500694" y="2857496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1928794" y="1785926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2000232" y="3929066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1857356" y="1357298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Symbol" pitchFamily="18" charset="2"/>
              </a:rPr>
              <a:t>a</a:t>
            </a:r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1928794" y="3500438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Symbol" pitchFamily="18" charset="2"/>
              </a:rPr>
              <a:t>a</a:t>
            </a:r>
            <a:r>
              <a:rPr lang="pt-BR" dirty="0">
                <a:latin typeface="Symbol" pitchFamily="18" charset="2"/>
              </a:rPr>
              <a:t>2</a:t>
            </a:r>
            <a:endParaRPr lang="pt-BR" dirty="0"/>
          </a:p>
        </p:txBody>
      </p:sp>
      <p:cxnSp>
        <p:nvCxnSpPr>
          <p:cNvPr id="20" name="Conector de seta reta 19"/>
          <p:cNvCxnSpPr>
            <a:stCxn id="4" idx="7"/>
            <a:endCxn id="15" idx="1"/>
          </p:cNvCxnSpPr>
          <p:nvPr/>
        </p:nvCxnSpPr>
        <p:spPr>
          <a:xfrm rot="5400000" flipH="1" flipV="1">
            <a:off x="1124570" y="2101870"/>
            <a:ext cx="762977" cy="845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stCxn id="15" idx="3"/>
            <a:endCxn id="13" idx="2"/>
          </p:cNvCxnSpPr>
          <p:nvPr/>
        </p:nvCxnSpPr>
        <p:spPr>
          <a:xfrm flipV="1">
            <a:off x="1974513" y="2107397"/>
            <a:ext cx="668661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>
            <a:stCxn id="13" idx="6"/>
            <a:endCxn id="7" idx="0"/>
          </p:cNvCxnSpPr>
          <p:nvPr/>
        </p:nvCxnSpPr>
        <p:spPr>
          <a:xfrm>
            <a:off x="3286116" y="2107397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7" idx="2"/>
            <a:endCxn id="14" idx="1"/>
          </p:cNvCxnSpPr>
          <p:nvPr/>
        </p:nvCxnSpPr>
        <p:spPr>
          <a:xfrm>
            <a:off x="4500562" y="2107397"/>
            <a:ext cx="1094289" cy="84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>
            <a:stCxn id="4" idx="5"/>
            <a:endCxn id="16" idx="1"/>
          </p:cNvCxnSpPr>
          <p:nvPr/>
        </p:nvCxnSpPr>
        <p:spPr>
          <a:xfrm rot="16200000" flipH="1">
            <a:off x="1079010" y="3365033"/>
            <a:ext cx="925535" cy="916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>
            <a:stCxn id="16" idx="3"/>
            <a:endCxn id="9" idx="2"/>
          </p:cNvCxnSpPr>
          <p:nvPr/>
        </p:nvCxnSpPr>
        <p:spPr>
          <a:xfrm>
            <a:off x="2045951" y="4286256"/>
            <a:ext cx="668661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9" idx="6"/>
            <a:endCxn id="8" idx="0"/>
          </p:cNvCxnSpPr>
          <p:nvPr/>
        </p:nvCxnSpPr>
        <p:spPr>
          <a:xfrm flipV="1">
            <a:off x="3357554" y="4250537"/>
            <a:ext cx="78581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8" idx="2"/>
            <a:endCxn id="14" idx="3"/>
          </p:cNvCxnSpPr>
          <p:nvPr/>
        </p:nvCxnSpPr>
        <p:spPr>
          <a:xfrm flipV="1">
            <a:off x="4500562" y="3406281"/>
            <a:ext cx="1094289" cy="84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36"/>
          <p:cNvSpPr/>
          <p:nvPr/>
        </p:nvSpPr>
        <p:spPr>
          <a:xfrm>
            <a:off x="3214678" y="5572140"/>
            <a:ext cx="45719" cy="7143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Conector angulado 38"/>
          <p:cNvCxnSpPr>
            <a:stCxn id="14" idx="4"/>
            <a:endCxn id="37" idx="3"/>
          </p:cNvCxnSpPr>
          <p:nvPr/>
        </p:nvCxnSpPr>
        <p:spPr>
          <a:xfrm rot="5400000">
            <a:off x="3326835" y="3434000"/>
            <a:ext cx="2428892" cy="25617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Forma 41"/>
          <p:cNvCxnSpPr>
            <a:stCxn id="37" idx="1"/>
            <a:endCxn id="4" idx="4"/>
          </p:cNvCxnSpPr>
          <p:nvPr/>
        </p:nvCxnSpPr>
        <p:spPr>
          <a:xfrm rot="10800000">
            <a:off x="856010" y="3454878"/>
            <a:ext cx="2358669" cy="24744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ângulo 42"/>
          <p:cNvSpPr/>
          <p:nvPr/>
        </p:nvSpPr>
        <p:spPr>
          <a:xfrm>
            <a:off x="6072198" y="3929066"/>
            <a:ext cx="2857520" cy="25717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4" name="Objeto 43"/>
          <p:cNvGraphicFramePr>
            <a:graphicFrameLocks noChangeAspect="1"/>
          </p:cNvGraphicFramePr>
          <p:nvPr/>
        </p:nvGraphicFramePr>
        <p:xfrm>
          <a:off x="6357950" y="4286256"/>
          <a:ext cx="2323836" cy="681124"/>
        </p:xfrm>
        <a:graphic>
          <a:graphicData uri="http://schemas.openxmlformats.org/presentationml/2006/ole">
            <p:oleObj spid="_x0000_s3074" name="Equação" r:id="rId4" imgW="1473120" imgH="431640" progId="Equation.3">
              <p:embed/>
            </p:oleObj>
          </a:graphicData>
        </a:graphic>
      </p:graphicFrame>
      <p:graphicFrame>
        <p:nvGraphicFramePr>
          <p:cNvPr id="45" name="Object 4"/>
          <p:cNvGraphicFramePr>
            <a:graphicFrameLocks noChangeAspect="1"/>
          </p:cNvGraphicFramePr>
          <p:nvPr/>
        </p:nvGraphicFramePr>
        <p:xfrm>
          <a:off x="6357950" y="5429264"/>
          <a:ext cx="2181221" cy="639257"/>
        </p:xfrm>
        <a:graphic>
          <a:graphicData uri="http://schemas.openxmlformats.org/presentationml/2006/ole">
            <p:oleObj spid="_x0000_s3075" name="Equação" r:id="rId5" imgW="1473120" imgH="431640" progId="Equation.3">
              <p:embed/>
            </p:oleObj>
          </a:graphicData>
        </a:graphic>
      </p:graphicFrame>
      <p:sp>
        <p:nvSpPr>
          <p:cNvPr id="33" name="Retângulo 32"/>
          <p:cNvSpPr/>
          <p:nvPr/>
        </p:nvSpPr>
        <p:spPr>
          <a:xfrm>
            <a:off x="6000760" y="3857628"/>
            <a:ext cx="3000396" cy="2786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5357818" y="1857364"/>
            <a:ext cx="3429024" cy="3143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Bernoulli na GSPN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3214686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428992" y="3214686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357422" y="1928802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2357422" y="4286256"/>
            <a:ext cx="642942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de seta reta 10"/>
          <p:cNvCxnSpPr>
            <a:stCxn id="6" idx="3"/>
            <a:endCxn id="4" idx="0"/>
          </p:cNvCxnSpPr>
          <p:nvPr/>
        </p:nvCxnSpPr>
        <p:spPr>
          <a:xfrm rot="5400000">
            <a:off x="1518026" y="2281132"/>
            <a:ext cx="737099" cy="113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4" idx="2"/>
            <a:endCxn id="7" idx="1"/>
          </p:cNvCxnSpPr>
          <p:nvPr/>
        </p:nvCxnSpPr>
        <p:spPr>
          <a:xfrm rot="16200000" flipH="1">
            <a:off x="1482307" y="3411140"/>
            <a:ext cx="808537" cy="113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stCxn id="7" idx="7"/>
            <a:endCxn id="5" idx="2"/>
          </p:cNvCxnSpPr>
          <p:nvPr/>
        </p:nvCxnSpPr>
        <p:spPr>
          <a:xfrm rot="5400000" flipH="1" flipV="1">
            <a:off x="2959786" y="3518298"/>
            <a:ext cx="808537" cy="915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>
            <a:stCxn id="5" idx="0"/>
            <a:endCxn id="6" idx="5"/>
          </p:cNvCxnSpPr>
          <p:nvPr/>
        </p:nvCxnSpPr>
        <p:spPr>
          <a:xfrm rot="16200000" flipV="1">
            <a:off x="2995505" y="2388290"/>
            <a:ext cx="737099" cy="915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e 17"/>
          <p:cNvSpPr/>
          <p:nvPr/>
        </p:nvSpPr>
        <p:spPr>
          <a:xfrm>
            <a:off x="2537232" y="211723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571472" y="3571876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</a:t>
            </a:r>
            <a:r>
              <a:rPr lang="pt-BR" dirty="0" err="1" smtClean="0"/>
              <a:t>dA</a:t>
            </a:r>
            <a:r>
              <a:rPr lang="pt-BR" dirty="0" smtClean="0"/>
              <a:t>]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571868" y="3786190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[dB]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071802" y="21431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A</a:t>
            </a:r>
            <a:endParaRPr lang="pt-BR" i="1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928794" y="450057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B</a:t>
            </a:r>
            <a:endParaRPr lang="pt-BR" i="1" dirty="0"/>
          </a:p>
        </p:txBody>
      </p:sp>
      <p:graphicFrame>
        <p:nvGraphicFramePr>
          <p:cNvPr id="25" name="Objeto 24"/>
          <p:cNvGraphicFramePr>
            <a:graphicFrameLocks noChangeAspect="1"/>
          </p:cNvGraphicFramePr>
          <p:nvPr/>
        </p:nvGraphicFramePr>
        <p:xfrm>
          <a:off x="5897563" y="2286000"/>
          <a:ext cx="2171700" cy="785813"/>
        </p:xfrm>
        <a:graphic>
          <a:graphicData uri="http://schemas.openxmlformats.org/presentationml/2006/ole">
            <p:oleObj spid="_x0000_s2051" name="Equação" r:id="rId4" imgW="1193760" imgH="4316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897563" y="3643313"/>
          <a:ext cx="2171700" cy="785812"/>
        </p:xfrm>
        <a:graphic>
          <a:graphicData uri="http://schemas.openxmlformats.org/presentationml/2006/ole">
            <p:oleObj spid="_x0000_s2052" name="Equação" r:id="rId5" imgW="11937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Bernoulli na GSPN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Todos os lugares limitados a 1 </a:t>
            </a:r>
            <a:r>
              <a:rPr lang="pt-BR" dirty="0" err="1" smtClean="0"/>
              <a:t>token</a:t>
            </a:r>
            <a:r>
              <a:rPr lang="pt-BR" dirty="0" smtClean="0"/>
              <a:t> correspondem à distribuição Bernoulli</a:t>
            </a:r>
          </a:p>
          <a:p>
            <a:r>
              <a:rPr lang="pt-BR" dirty="0" smtClean="0"/>
              <a:t>Probabilidade é proporcional ao tempo que o </a:t>
            </a:r>
            <a:r>
              <a:rPr lang="pt-BR" dirty="0" err="1" smtClean="0"/>
              <a:t>token</a:t>
            </a:r>
            <a:r>
              <a:rPr lang="pt-BR" dirty="0" smtClean="0"/>
              <a:t> passa neste lugar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Categórica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Experimento em que há </a:t>
            </a:r>
            <a:r>
              <a:rPr lang="pt-BR" i="1" dirty="0" smtClean="0"/>
              <a:t>N</a:t>
            </a:r>
            <a:r>
              <a:rPr lang="pt-BR" dirty="0" smtClean="0"/>
              <a:t> resultados (mutuamente exclusivos) possíveis, com probabilidades </a:t>
            </a:r>
            <a:r>
              <a:rPr lang="pt-BR" i="1" dirty="0" smtClean="0"/>
              <a:t>p</a:t>
            </a:r>
            <a:r>
              <a:rPr lang="pt-BR" dirty="0" smtClean="0"/>
              <a:t> = [p1, ..., </a:t>
            </a:r>
            <a:r>
              <a:rPr lang="pt-BR" dirty="0" err="1" smtClean="0"/>
              <a:t>pN</a:t>
            </a:r>
            <a:r>
              <a:rPr lang="pt-BR" dirty="0" smtClean="0"/>
              <a:t>]</a:t>
            </a:r>
          </a:p>
          <a:p>
            <a:pPr lvl="1"/>
            <a:r>
              <a:rPr lang="pt-BR" dirty="0" smtClean="0"/>
              <a:t>Ex.: Jogada de dados</a:t>
            </a:r>
          </a:p>
          <a:p>
            <a:r>
              <a:rPr lang="pt-BR" dirty="0" err="1" smtClean="0"/>
              <a:t>P.M.</a:t>
            </a:r>
            <a:r>
              <a:rPr lang="pt-BR" dirty="0" smtClean="0"/>
              <a:t>F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428860" y="4286256"/>
          <a:ext cx="2017713" cy="1638300"/>
        </p:xfrm>
        <a:graphic>
          <a:graphicData uri="http://schemas.openxmlformats.org/presentationml/2006/ole">
            <p:oleObj spid="_x0000_s4098" name="Equação" r:id="rId4" imgW="812520" imgH="660240" progId="Equation.3">
              <p:embed/>
            </p:oleObj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357290" y="5286388"/>
            <a:ext cx="854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Tal que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2373</TotalTime>
  <Words>1231</Words>
  <Application>Microsoft Office PowerPoint</Application>
  <PresentationFormat>Apresentação na tela (4:3)</PresentationFormat>
  <Paragraphs>289</Paragraphs>
  <Slides>42</Slides>
  <Notes>42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42</vt:i4>
      </vt:variant>
    </vt:vector>
  </HeadingPairs>
  <TitlesOfParts>
    <vt:vector size="45" baseType="lpstr">
      <vt:lpstr>Tema do Office</vt:lpstr>
      <vt:lpstr>Equação</vt:lpstr>
      <vt:lpstr>Microsoft Equation 3.0</vt:lpstr>
      <vt:lpstr>Soluções Analíticas para Distribuições Discretas na GSPN</vt:lpstr>
      <vt:lpstr>Introdução</vt:lpstr>
      <vt:lpstr>Objetivo</vt:lpstr>
      <vt:lpstr>Distribuições Discretas</vt:lpstr>
      <vt:lpstr>Bernoulli</vt:lpstr>
      <vt:lpstr>Bernoulli na GSPN</vt:lpstr>
      <vt:lpstr>Bernoulli na GSPN</vt:lpstr>
      <vt:lpstr>Bernoulli na GSPN</vt:lpstr>
      <vt:lpstr>Categórica</vt:lpstr>
      <vt:lpstr>Distr. Categórica na GSPN</vt:lpstr>
      <vt:lpstr>Distr. Categórica na GSPN</vt:lpstr>
      <vt:lpstr>Binomial</vt:lpstr>
      <vt:lpstr>Binomial na GSPN</vt:lpstr>
      <vt:lpstr>Binomial na GSPN</vt:lpstr>
      <vt:lpstr>Multinomial</vt:lpstr>
      <vt:lpstr>Multinomial na GSPN</vt:lpstr>
      <vt:lpstr>Multinomial na GSPN</vt:lpstr>
      <vt:lpstr>Geométrica</vt:lpstr>
      <vt:lpstr>Geométrica na GSPN</vt:lpstr>
      <vt:lpstr>Geométrica na GSPN</vt:lpstr>
      <vt:lpstr>Geométrica Limitada</vt:lpstr>
      <vt:lpstr>Geométrica Limitada na GSPN</vt:lpstr>
      <vt:lpstr>Geométrica Limitada na GSPN</vt:lpstr>
      <vt:lpstr>Geométrica Multivariada</vt:lpstr>
      <vt:lpstr>Geométrica Multivariada na GSPN</vt:lpstr>
      <vt:lpstr>Geométrica Multivariada na GSPN</vt:lpstr>
      <vt:lpstr>Binomial Negativa</vt:lpstr>
      <vt:lpstr>Binomial Negativa na GSPN</vt:lpstr>
      <vt:lpstr>Binomial Negativa na GSPN</vt:lpstr>
      <vt:lpstr>Multinomial Negativa</vt:lpstr>
      <vt:lpstr>Multinomial Negativa na GSPN</vt:lpstr>
      <vt:lpstr>Multinomial Negativa na GSPN</vt:lpstr>
      <vt:lpstr>Poisson</vt:lpstr>
      <vt:lpstr>Poisson na GSPN</vt:lpstr>
      <vt:lpstr>Poisson na GSPN</vt:lpstr>
      <vt:lpstr>Poisson Multivariada e Chegadas Correlacionadas</vt:lpstr>
      <vt:lpstr>Poisson Tri-variada com Chegadas Correlacionadas</vt:lpstr>
      <vt:lpstr>Poisson Tri-variada na GSPN</vt:lpstr>
      <vt:lpstr>Poisson Tri-variada na GSPN</vt:lpstr>
      <vt:lpstr>Conclusão</vt:lpstr>
      <vt:lpstr>Conclusão</vt:lpstr>
      <vt:lpstr>Dúvidas?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Soluções Analíticas para Distribuições Discretas na GSPN</dc:title>
  <dc:creator>Cesar Augusto</dc:creator>
  <cp:lastModifiedBy>Valued Acer Customer</cp:lastModifiedBy>
  <cp:revision>69</cp:revision>
  <dcterms:created xsi:type="dcterms:W3CDTF">2011-04-19T23:28:21Z</dcterms:created>
  <dcterms:modified xsi:type="dcterms:W3CDTF">2011-04-24T00:59:05Z</dcterms:modified>
</cp:coreProperties>
</file>