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5"/>
  </p:notesMasterIdLst>
  <p:sldIdLst>
    <p:sldId id="256" r:id="rId2"/>
    <p:sldId id="285" r:id="rId3"/>
    <p:sldId id="287" r:id="rId4"/>
    <p:sldId id="286" r:id="rId5"/>
    <p:sldId id="308" r:id="rId6"/>
    <p:sldId id="307" r:id="rId7"/>
    <p:sldId id="329" r:id="rId8"/>
    <p:sldId id="330" r:id="rId9"/>
    <p:sldId id="292" r:id="rId10"/>
    <p:sldId id="335" r:id="rId11"/>
    <p:sldId id="328" r:id="rId12"/>
    <p:sldId id="309" r:id="rId13"/>
    <p:sldId id="334" r:id="rId14"/>
    <p:sldId id="273" r:id="rId15"/>
    <p:sldId id="274" r:id="rId16"/>
    <p:sldId id="263" r:id="rId17"/>
    <p:sldId id="264" r:id="rId18"/>
    <p:sldId id="336" r:id="rId19"/>
    <p:sldId id="265" r:id="rId20"/>
    <p:sldId id="337" r:id="rId21"/>
    <p:sldId id="295" r:id="rId22"/>
    <p:sldId id="312" r:id="rId23"/>
    <p:sldId id="313" r:id="rId24"/>
    <p:sldId id="316" r:id="rId25"/>
    <p:sldId id="314" r:id="rId26"/>
    <p:sldId id="317" r:id="rId27"/>
    <p:sldId id="315" r:id="rId28"/>
    <p:sldId id="318" r:id="rId29"/>
    <p:sldId id="311" r:id="rId30"/>
    <p:sldId id="266" r:id="rId31"/>
    <p:sldId id="293" r:id="rId32"/>
    <p:sldId id="294" r:id="rId33"/>
    <p:sldId id="268" r:id="rId34"/>
    <p:sldId id="269" r:id="rId35"/>
    <p:sldId id="297" r:id="rId36"/>
    <p:sldId id="296" r:id="rId37"/>
    <p:sldId id="319" r:id="rId38"/>
    <p:sldId id="298" r:id="rId39"/>
    <p:sldId id="299" r:id="rId40"/>
    <p:sldId id="300" r:id="rId41"/>
    <p:sldId id="270" r:id="rId42"/>
    <p:sldId id="321" r:id="rId43"/>
    <p:sldId id="275" r:id="rId44"/>
    <p:sldId id="322" r:id="rId45"/>
    <p:sldId id="323" r:id="rId46"/>
    <p:sldId id="324" r:id="rId47"/>
    <p:sldId id="325" r:id="rId48"/>
    <p:sldId id="326" r:id="rId49"/>
    <p:sldId id="327" r:id="rId50"/>
    <p:sldId id="320" r:id="rId51"/>
    <p:sldId id="305" r:id="rId52"/>
    <p:sldId id="303" r:id="rId53"/>
    <p:sldId id="276" r:id="rId54"/>
    <p:sldId id="278" r:id="rId55"/>
    <p:sldId id="280" r:id="rId56"/>
    <p:sldId id="282" r:id="rId57"/>
    <p:sldId id="302" r:id="rId58"/>
    <p:sldId id="338" r:id="rId59"/>
    <p:sldId id="331" r:id="rId60"/>
    <p:sldId id="332" r:id="rId61"/>
    <p:sldId id="333" r:id="rId62"/>
    <p:sldId id="339" r:id="rId63"/>
    <p:sldId id="261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582" autoAdjust="0"/>
    <p:restoredTop sz="86610" autoAdjust="0"/>
  </p:normalViewPr>
  <p:slideViewPr>
    <p:cSldViewPr>
      <p:cViewPr varScale="1">
        <p:scale>
          <a:sx n="67" d="100"/>
          <a:sy n="67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1EB7-D773-4017-B227-1BE431EAD23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6097-E440-470B-85A9-1063B52225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Figura 12 está como Pseudo-código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CoS: José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jaílton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baseado no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Aymen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BELGHITH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Inferência é o processo pelo qual se chega a uma proposição, firmada na base de uma ou outras mais proposições aceitas como ponto de partida do processo. O Argumento é chamado de premissa e o valor de conclusão. As conclusões são deduzidas a partir das premissas. Caso o estado das premissas esteja vazio, então a conclusão é dita ser o axioma da lógica.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Informo que isso é abordado no capítulo 2.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Informo que isso é abordado no capítulo 3.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Informo que isso é abordado no capítulo 3.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Informo que isso é abordado no capítulo 3.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6097-E440-470B-85A9-1063B52225C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BE23D1-6479-4E24-84FE-246B42669A6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CABD9-FDCE-44DF-BE2C-DD7015078130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B700D-7115-48A9-B54A-E1C95443265A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F9EAE-8EAA-414A-92AA-FA99BC226DD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EC417-764C-4AA1-BC3A-F416B973D89A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C8926-C3AE-467D-8EAD-35362EF13FF8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E5CF8-1F08-4905-AB2C-36F052638116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CA172-5F46-42BD-827B-4B5B6F856A0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41F1B-2F83-4C28-9FB7-E08013503960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93CFED-0AE3-41EC-8FDB-53CEC6C852D4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FF62AD-A98E-4056-B832-7D02E3DE081A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05B283-8BEC-4DD6-BFB9-171DE131C353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F909F4-F80A-4D4C-B4B4-9BE6719084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1829761"/>
          </a:xfrm>
        </p:spPr>
        <p:txBody>
          <a:bodyPr>
            <a:noAutofit/>
          </a:bodyPr>
          <a:lstStyle/>
          <a:p>
            <a:r>
              <a:rPr lang="pt-BR" sz="3200" cap="small" dirty="0" err="1" smtClean="0"/>
              <a:t>Handover</a:t>
            </a:r>
            <a:r>
              <a:rPr lang="pt-BR" sz="3200" cap="small" dirty="0" smtClean="0"/>
              <a:t> Transparente entre Redes IEEE 802.16 e IEEE 802.11 usando um Sistema </a:t>
            </a:r>
            <a:r>
              <a:rPr lang="pt-BR" sz="3200" cap="small" dirty="0" err="1" smtClean="0"/>
              <a:t>Fuzzy-Genético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214554"/>
            <a:ext cx="7772400" cy="3771472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Autor:</a:t>
            </a:r>
          </a:p>
          <a:p>
            <a:r>
              <a:rPr lang="pt-BR" sz="2400" dirty="0" err="1" smtClean="0"/>
              <a:t>Msc</a:t>
            </a:r>
            <a:r>
              <a:rPr lang="pt-BR" sz="2400" dirty="0" smtClean="0"/>
              <a:t>. Eng</a:t>
            </a:r>
            <a:r>
              <a:rPr lang="pt-BR" sz="2400" dirty="0" smtClean="0"/>
              <a:t>. Diego </a:t>
            </a:r>
            <a:r>
              <a:rPr lang="pt-BR" sz="2400" dirty="0"/>
              <a:t>dos Passos </a:t>
            </a:r>
            <a:r>
              <a:rPr lang="pt-BR" sz="2400" dirty="0" smtClean="0"/>
              <a:t>Silva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Orientador</a:t>
            </a:r>
            <a:r>
              <a:rPr lang="pt-BR" sz="2400" b="1" dirty="0" smtClean="0"/>
              <a:t>:</a:t>
            </a:r>
          </a:p>
          <a:p>
            <a:r>
              <a:rPr lang="pt-BR" sz="2400" dirty="0" smtClean="0"/>
              <a:t>Prof. Dr. Kelvin Lopes Dias</a:t>
            </a:r>
            <a:endParaRPr lang="pt-BR" sz="2400" dirty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</a:t>
            </a:r>
            <a:endParaRPr lang="pt-BR" dirty="0"/>
          </a:p>
        </p:txBody>
      </p:sp>
      <p:pic>
        <p:nvPicPr>
          <p:cNvPr id="12" name="Imagem 11" descr="MP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157" y="1285860"/>
            <a:ext cx="5736363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Utiliza: MIPv6, MPLS e um Sistema </a:t>
            </a:r>
            <a:r>
              <a:rPr lang="pt-BR" dirty="0" err="1" smtClean="0"/>
              <a:t>Fuzzy-Genético</a:t>
            </a:r>
            <a:r>
              <a:rPr lang="pt-BR" dirty="0" smtClean="0"/>
              <a:t> (SFG);</a:t>
            </a:r>
          </a:p>
          <a:p>
            <a:r>
              <a:rPr lang="pt-BR" dirty="0" smtClean="0"/>
              <a:t>O SFG  é composto de dois módulos:</a:t>
            </a:r>
          </a:p>
          <a:p>
            <a:pPr lvl="1"/>
            <a:r>
              <a:rPr lang="pt-BR" dirty="0" smtClean="0"/>
              <a:t>MDS (Módulo de Decisão de </a:t>
            </a:r>
            <a:r>
              <a:rPr lang="pt-BR" i="1" dirty="0" err="1" smtClean="0"/>
              <a:t>Handover</a:t>
            </a:r>
            <a:r>
              <a:rPr lang="pt-BR" dirty="0" smtClean="0"/>
              <a:t> Vertical e Seleção da Rede Alvo). Usa um Sistema </a:t>
            </a:r>
            <a:r>
              <a:rPr lang="pt-BR" dirty="0" err="1" smtClean="0"/>
              <a:t>fuzzy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Variáveis escolhidas: Velocidade, RSS e Classes de Serviço (CoS).</a:t>
            </a:r>
          </a:p>
          <a:p>
            <a:pPr lvl="1"/>
            <a:r>
              <a:rPr lang="pt-BR" dirty="0" smtClean="0"/>
              <a:t>MOHV (Módulo de Otimização do </a:t>
            </a:r>
            <a:r>
              <a:rPr lang="pt-BR" i="1" dirty="0" err="1" smtClean="0"/>
              <a:t>Handover</a:t>
            </a:r>
            <a:r>
              <a:rPr lang="pt-BR" dirty="0" smtClean="0"/>
              <a:t> Vertical); </a:t>
            </a:r>
          </a:p>
          <a:p>
            <a:pPr lvl="2"/>
            <a:r>
              <a:rPr lang="pt-BR" dirty="0" smtClean="0"/>
              <a:t>O MOHV é um algoritmo genético.</a:t>
            </a:r>
          </a:p>
          <a:p>
            <a:pPr lvl="1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4. Arquitetura Proposta (2)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idéia é garantir QoE evitando, por exemplo, que usuários  RT-VR (</a:t>
            </a:r>
            <a:r>
              <a:rPr lang="pt-BR" i="1" dirty="0" smtClean="0"/>
              <a:t>Real Time </a:t>
            </a:r>
            <a:r>
              <a:rPr lang="pt-BR" i="1" dirty="0" err="1" smtClean="0"/>
              <a:t>Variable</a:t>
            </a:r>
            <a:r>
              <a:rPr lang="pt-BR" i="1" dirty="0" smtClean="0"/>
              <a:t> Rate</a:t>
            </a:r>
            <a:r>
              <a:rPr lang="pt-BR" dirty="0" smtClean="0"/>
              <a:t>) utilizando aplicações de </a:t>
            </a:r>
            <a:r>
              <a:rPr lang="pt-BR" i="1" dirty="0" err="1" smtClean="0"/>
              <a:t>video</a:t>
            </a:r>
            <a:r>
              <a:rPr lang="pt-BR" dirty="0" smtClean="0"/>
              <a:t> </a:t>
            </a:r>
            <a:r>
              <a:rPr lang="pt-BR" i="1" dirty="0" smtClean="0"/>
              <a:t>streaming</a:t>
            </a:r>
            <a:r>
              <a:rPr lang="pt-BR" dirty="0" smtClean="0"/>
              <a:t> (fluxo de vídeo), façam </a:t>
            </a:r>
            <a:r>
              <a:rPr lang="pt-BR" i="1" dirty="0" err="1" smtClean="0"/>
              <a:t>handover</a:t>
            </a:r>
            <a:r>
              <a:rPr lang="pt-BR" dirty="0" smtClean="0"/>
              <a:t> </a:t>
            </a:r>
            <a:r>
              <a:rPr lang="pt-BR" smtClean="0"/>
              <a:t>desnecessariamente.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4. Arquitetura Proposta (3)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fluxograma_webmid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6586"/>
            <a:ext cx="6679880" cy="666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86512" y="4143380"/>
            <a:ext cx="27719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TH</a:t>
            </a:r>
            <a:r>
              <a:rPr lang="pt-BR" baseline="-25000" dirty="0" smtClean="0"/>
              <a:t>MINWM </a:t>
            </a:r>
            <a:r>
              <a:rPr lang="pt-BR" dirty="0"/>
              <a:t>(-128,08 </a:t>
            </a:r>
            <a:r>
              <a:rPr lang="pt-BR" dirty="0" smtClean="0"/>
              <a:t>dB)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TH</a:t>
            </a:r>
            <a:r>
              <a:rPr lang="pt-BR" baseline="-25000" dirty="0" smtClean="0"/>
              <a:t>MAXWM </a:t>
            </a:r>
            <a:r>
              <a:rPr lang="pt-BR" dirty="0"/>
              <a:t>(-16,02 </a:t>
            </a:r>
            <a:r>
              <a:rPr lang="pt-BR" dirty="0" smtClean="0"/>
              <a:t>dB)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TH</a:t>
            </a:r>
            <a:r>
              <a:rPr lang="pt-BR" baseline="-25000" dirty="0" smtClean="0"/>
              <a:t>MINWF </a:t>
            </a:r>
            <a:r>
              <a:rPr lang="pt-BR" dirty="0"/>
              <a:t>(-92,79 </a:t>
            </a:r>
            <a:r>
              <a:rPr lang="pt-BR" dirty="0" smtClean="0"/>
              <a:t>dB)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TH</a:t>
            </a:r>
            <a:r>
              <a:rPr lang="pt-BR" baseline="-25000" dirty="0" smtClean="0"/>
              <a:t>UGS </a:t>
            </a:r>
            <a:r>
              <a:rPr lang="pt-BR" dirty="0"/>
              <a:t>(</a:t>
            </a:r>
            <a:r>
              <a:rPr lang="pt-BR" dirty="0" smtClean="0"/>
              <a:t>0,8)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TH</a:t>
            </a:r>
            <a:r>
              <a:rPr lang="pt-BR" baseline="-25000" dirty="0" smtClean="0"/>
              <a:t>RT-VR </a:t>
            </a:r>
            <a:r>
              <a:rPr lang="pt-BR" dirty="0"/>
              <a:t>(0,6</a:t>
            </a:r>
            <a:r>
              <a:rPr lang="pt-BR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V</a:t>
            </a:r>
            <a:r>
              <a:rPr lang="pt-BR" baseline="-25000" dirty="0" smtClean="0"/>
              <a:t>MIN </a:t>
            </a:r>
            <a:r>
              <a:rPr lang="pt-BR" dirty="0"/>
              <a:t>(1 m/s</a:t>
            </a:r>
            <a:r>
              <a:rPr lang="pt-B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V</a:t>
            </a:r>
            <a:r>
              <a:rPr lang="pt-BR" baseline="-25000" dirty="0" smtClean="0"/>
              <a:t>MAX </a:t>
            </a:r>
            <a:r>
              <a:rPr lang="pt-BR" dirty="0"/>
              <a:t>(120 km/h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00958" y="571480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MDS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rss_tese_3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774" y="142852"/>
            <a:ext cx="8211630" cy="64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rss_wifi_tese_3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8445600" cy="64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4.6 Sinalização com o SFG para o Suporte a </a:t>
            </a:r>
            <a:r>
              <a:rPr lang="pt-BR" i="1" dirty="0" err="1" smtClean="0"/>
              <a:t>Handover</a:t>
            </a:r>
            <a:r>
              <a:rPr lang="pt-BR" dirty="0" smtClean="0"/>
              <a:t>  Vertical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diegopassos\Documents\UNIVERSIDADE\PROJETO_DE_ARTIGOS\Fuzzy-Genetico\IMAGENS\SF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68" y="1428736"/>
            <a:ext cx="88940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1. Mensagens </a:t>
            </a:r>
            <a:r>
              <a:rPr lang="pt-BR" b="1" dirty="0" smtClean="0"/>
              <a:t>MIH_LINK_SAP </a:t>
            </a:r>
            <a:r>
              <a:rPr lang="pt-BR" b="1" dirty="0" err="1" smtClean="0"/>
              <a:t>Link_Detected</a:t>
            </a:r>
            <a:r>
              <a:rPr lang="pt-BR" b="1" dirty="0" smtClean="0"/>
              <a:t> </a:t>
            </a:r>
            <a:r>
              <a:rPr lang="pt-BR" dirty="0" smtClean="0"/>
              <a:t>e </a:t>
            </a:r>
            <a:r>
              <a:rPr lang="pt-BR" b="1" dirty="0" smtClean="0"/>
              <a:t>MIH_LINK_SAP </a:t>
            </a:r>
            <a:r>
              <a:rPr lang="pt-BR" b="1" dirty="0" err="1" smtClean="0"/>
              <a:t>Link_Parameters_Report</a:t>
            </a:r>
            <a:r>
              <a:rPr lang="pt-BR" b="1" dirty="0" smtClean="0"/>
              <a:t> </a:t>
            </a:r>
            <a:r>
              <a:rPr lang="pt-BR" dirty="0" smtClean="0"/>
              <a:t>(RSS</a:t>
            </a:r>
            <a:r>
              <a:rPr lang="pt-BR" baseline="-25000" dirty="0" smtClean="0"/>
              <a:t>WF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2. Envio do RSS</a:t>
            </a:r>
            <a:r>
              <a:rPr lang="pt-BR" baseline="-25000" dirty="0" smtClean="0"/>
              <a:t>WM</a:t>
            </a:r>
            <a:r>
              <a:rPr lang="pt-BR" dirty="0" smtClean="0"/>
              <a:t> </a:t>
            </a:r>
            <a:r>
              <a:rPr lang="pt-BR" i="1" dirty="0" smtClean="0"/>
              <a:t>via </a:t>
            </a:r>
            <a:r>
              <a:rPr lang="pt-BR" b="1" dirty="0" smtClean="0"/>
              <a:t>MIH_LINK_SAP </a:t>
            </a:r>
            <a:r>
              <a:rPr lang="pt-BR" b="1" dirty="0" err="1" smtClean="0"/>
              <a:t>Link_Parameters_Report</a:t>
            </a:r>
            <a:endParaRPr lang="pt-BR" b="1" dirty="0" smtClean="0"/>
          </a:p>
          <a:p>
            <a:r>
              <a:rPr lang="pt-BR" dirty="0" smtClean="0"/>
              <a:t>3. O sistema de GPS envia ao MIH a velocidade do dispositivo (V</a:t>
            </a:r>
            <a:r>
              <a:rPr lang="pt-BR" baseline="-25000" dirty="0" smtClean="0"/>
              <a:t>MS</a:t>
            </a:r>
            <a:r>
              <a:rPr lang="pt-BR" dirty="0" smtClean="0"/>
              <a:t>). </a:t>
            </a:r>
          </a:p>
          <a:p>
            <a:r>
              <a:rPr lang="pt-BR" dirty="0" smtClean="0"/>
              <a:t>4. Envio de </a:t>
            </a:r>
            <a:r>
              <a:rPr lang="pt-BR" b="1" dirty="0" smtClean="0"/>
              <a:t>MIH_LINK_SAP </a:t>
            </a:r>
            <a:r>
              <a:rPr lang="pt-BR" b="1" dirty="0" err="1" smtClean="0"/>
              <a:t>Link_Parameters_Report</a:t>
            </a:r>
            <a:r>
              <a:rPr lang="pt-BR" dirty="0" smtClean="0"/>
              <a:t> para a BS atual (</a:t>
            </a:r>
            <a:r>
              <a:rPr lang="pt-BR" dirty="0" err="1" smtClean="0"/>
              <a:t>PoA</a:t>
            </a:r>
            <a:r>
              <a:rPr lang="pt-BR" dirty="0" smtClean="0"/>
              <a:t>)</a:t>
            </a:r>
          </a:p>
          <a:p>
            <a:r>
              <a:rPr lang="pt-BR" dirty="0" smtClean="0"/>
              <a:t>5. Repasse para o MIIS (</a:t>
            </a:r>
            <a:r>
              <a:rPr lang="pt-BR" b="1" dirty="0" smtClean="0"/>
              <a:t>MIH_LINK_SAP </a:t>
            </a:r>
            <a:r>
              <a:rPr lang="pt-BR" b="1" dirty="0" err="1" smtClean="0"/>
              <a:t>Link_Parameters_Report</a:t>
            </a:r>
            <a:r>
              <a:rPr lang="pt-BR" dirty="0" smtClean="0"/>
              <a:t> via MPLS+MIPv6)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4.6 Mensagens Trocadas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4.6 Sinalização com o SFG para o Suporte a </a:t>
            </a:r>
            <a:r>
              <a:rPr lang="pt-BR" i="1" dirty="0" err="1" smtClean="0"/>
              <a:t>Handover</a:t>
            </a:r>
            <a:r>
              <a:rPr lang="pt-BR" dirty="0" smtClean="0"/>
              <a:t>  Vertical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diegopassos\Documents\UNIVERSIDADE\PROJETO_DE_ARTIGOS\Fuzzy-Genetico\IMAGENS\SF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68" y="1428736"/>
            <a:ext cx="88940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6. O MDS é acionado e em seguida o evento (V</a:t>
            </a:r>
            <a:r>
              <a:rPr lang="pt-BR" baseline="-25000" dirty="0" smtClean="0"/>
              <a:t>M</a:t>
            </a:r>
            <a:r>
              <a:rPr lang="pt-BR" dirty="0" smtClean="0"/>
              <a:t>, RSS</a:t>
            </a:r>
            <a:r>
              <a:rPr lang="pt-BR" baseline="-25000" dirty="0" smtClean="0"/>
              <a:t>WM</a:t>
            </a:r>
            <a:r>
              <a:rPr lang="pt-BR" dirty="0" smtClean="0"/>
              <a:t>, O</a:t>
            </a:r>
            <a:r>
              <a:rPr lang="pt-BR" baseline="-25000" dirty="0" smtClean="0"/>
              <a:t>FS</a:t>
            </a:r>
            <a:r>
              <a:rPr lang="pt-BR" dirty="0" smtClean="0"/>
              <a:t>) é gravado numa base de dados para futuro acesso pelo MOHV e; </a:t>
            </a:r>
          </a:p>
          <a:p>
            <a:r>
              <a:rPr lang="pt-BR" dirty="0" smtClean="0"/>
              <a:t>7. Parâmetros sobre a futura conexão para o </a:t>
            </a:r>
            <a:r>
              <a:rPr lang="pt-BR" dirty="0" err="1" smtClean="0"/>
              <a:t>PoA</a:t>
            </a:r>
            <a:r>
              <a:rPr lang="pt-BR" dirty="0" smtClean="0"/>
              <a:t> Alvo (</a:t>
            </a:r>
            <a:r>
              <a:rPr lang="pt-BR" b="1" dirty="0" smtClean="0"/>
              <a:t>MIH_SAP MIH_N2N_</a:t>
            </a:r>
            <a:r>
              <a:rPr lang="pt-BR" b="1" dirty="0" err="1" smtClean="0"/>
              <a:t>HO_Commit</a:t>
            </a:r>
            <a:r>
              <a:rPr lang="pt-BR" b="1" dirty="0" smtClean="0"/>
              <a:t>.</a:t>
            </a:r>
            <a:r>
              <a:rPr lang="pt-BR" b="1" dirty="0" err="1" smtClean="0"/>
              <a:t>response</a:t>
            </a:r>
            <a:r>
              <a:rPr lang="pt-BR" dirty="0" smtClean="0"/>
              <a:t>);</a:t>
            </a:r>
          </a:p>
          <a:p>
            <a:r>
              <a:rPr lang="pt-BR" dirty="0" smtClean="0"/>
              <a:t>8. Informa, e repassa os parâmetros para o </a:t>
            </a:r>
            <a:r>
              <a:rPr lang="pt-BR" i="1" dirty="0" err="1" smtClean="0"/>
              <a:t>handover</a:t>
            </a:r>
            <a:r>
              <a:rPr lang="pt-BR" dirty="0" smtClean="0"/>
              <a:t>, para o </a:t>
            </a:r>
            <a:r>
              <a:rPr lang="pt-BR" dirty="0" err="1" smtClean="0"/>
              <a:t>PoA</a:t>
            </a:r>
            <a:r>
              <a:rPr lang="pt-BR" dirty="0" smtClean="0"/>
              <a:t> Atual (</a:t>
            </a:r>
            <a:r>
              <a:rPr lang="pt-BR" b="1" dirty="0" smtClean="0"/>
              <a:t>MIH_SAP MIH_N2N_</a:t>
            </a:r>
            <a:r>
              <a:rPr lang="pt-BR" b="1" dirty="0" err="1" smtClean="0"/>
              <a:t>HO_Commit</a:t>
            </a:r>
            <a:r>
              <a:rPr lang="pt-BR" b="1" dirty="0" smtClean="0"/>
              <a:t>.</a:t>
            </a:r>
            <a:r>
              <a:rPr lang="pt-BR" b="1" dirty="0" err="1" smtClean="0"/>
              <a:t>response</a:t>
            </a:r>
            <a:r>
              <a:rPr lang="pt-BR" dirty="0" smtClean="0"/>
              <a:t>);</a:t>
            </a:r>
          </a:p>
          <a:p>
            <a:r>
              <a:rPr lang="pt-BR" dirty="0" smtClean="0"/>
              <a:t>9. Aval para o início do </a:t>
            </a:r>
            <a:r>
              <a:rPr lang="pt-BR" i="1" dirty="0" err="1" smtClean="0"/>
              <a:t>handover</a:t>
            </a:r>
            <a:r>
              <a:rPr lang="pt-BR" dirty="0" smtClean="0"/>
              <a:t> </a:t>
            </a:r>
            <a:r>
              <a:rPr lang="pt-BR" b="1" dirty="0" smtClean="0"/>
              <a:t>: MIH_SAP MIH_N2N_</a:t>
            </a:r>
            <a:r>
              <a:rPr lang="pt-BR" b="1" dirty="0" err="1" smtClean="0"/>
              <a:t>HO_Commit</a:t>
            </a:r>
            <a:r>
              <a:rPr lang="pt-BR" b="1" dirty="0" smtClean="0"/>
              <a:t>.</a:t>
            </a:r>
            <a:r>
              <a:rPr lang="pt-BR" b="1" dirty="0" err="1" smtClean="0"/>
              <a:t>response</a:t>
            </a:r>
            <a:r>
              <a:rPr lang="pt-BR" b="1" dirty="0" smtClean="0"/>
              <a:t> </a:t>
            </a:r>
            <a:r>
              <a:rPr lang="pt-BR" dirty="0" smtClean="0"/>
              <a:t>e </a:t>
            </a:r>
            <a:r>
              <a:rPr lang="pt-BR" b="1" dirty="0" smtClean="0"/>
              <a:t>MIH_SAP </a:t>
            </a:r>
            <a:r>
              <a:rPr lang="pt-BR" b="1" dirty="0" err="1" smtClean="0"/>
              <a:t>MIH_MN_HO_Commit</a:t>
            </a:r>
            <a:r>
              <a:rPr lang="pt-BR" b="1" dirty="0" smtClean="0"/>
              <a:t>.</a:t>
            </a:r>
            <a:r>
              <a:rPr lang="pt-BR" b="1" dirty="0" err="1" smtClean="0"/>
              <a:t>response</a:t>
            </a:r>
            <a:r>
              <a:rPr lang="pt-BR" dirty="0" smtClean="0"/>
              <a:t>; </a:t>
            </a:r>
          </a:p>
          <a:p>
            <a:r>
              <a:rPr lang="pt-BR" dirty="0" smtClean="0"/>
              <a:t>10. A interface 802.11 associa-se ao AP Alvo.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4.6  Mensagens Trocadas (2)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Redes Heterogêneas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Trabalhos Relacionados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Arquitetura Proposta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Avaliação de Desempenho da Proposta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Conclusão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Referências</a:t>
            </a:r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Anexos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 da Dissertação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4.6 Sinalização com o SFG para o Suporte a </a:t>
            </a:r>
            <a:r>
              <a:rPr lang="pt-BR" i="1" dirty="0" err="1" smtClean="0"/>
              <a:t>Handover</a:t>
            </a:r>
            <a:r>
              <a:rPr lang="pt-BR" dirty="0" smtClean="0"/>
              <a:t>  Vertical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diegopassos\Documents\UNIVERSIDADE\PROJETO_DE_ARTIGOS\Fuzzy-Genetico\IMAGENS\SF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68" y="1428736"/>
            <a:ext cx="88940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Foi necessário modificar o </a:t>
            </a:r>
            <a:r>
              <a:rPr lang="pt-BR" i="1" dirty="0" err="1" smtClean="0"/>
              <a:t>ns</a:t>
            </a:r>
            <a:r>
              <a:rPr lang="pt-BR" i="1" dirty="0" smtClean="0"/>
              <a:t>-2</a:t>
            </a:r>
            <a:r>
              <a:rPr lang="pt-BR" dirty="0" smtClean="0"/>
              <a:t> [38], já alterado pelo NIST </a:t>
            </a:r>
            <a:r>
              <a:rPr lang="pt-BR" dirty="0" err="1" smtClean="0"/>
              <a:t>mobility</a:t>
            </a:r>
            <a:r>
              <a:rPr lang="pt-BR" dirty="0" smtClean="0"/>
              <a:t> [39], para inserir a funcionalidade de um SFG;</a:t>
            </a:r>
          </a:p>
          <a:p>
            <a:r>
              <a:rPr lang="pt-BR" dirty="0" smtClean="0"/>
              <a:t>Os experimentos visam observar: </a:t>
            </a:r>
          </a:p>
          <a:p>
            <a:pPr lvl="1"/>
            <a:r>
              <a:rPr lang="pt-BR" dirty="0" smtClean="0"/>
              <a:t>Os benefícios do protocolo de gerenciamento de mobilidade MIPv6;</a:t>
            </a:r>
          </a:p>
          <a:p>
            <a:pPr lvl="1"/>
            <a:r>
              <a:rPr lang="pt-BR" dirty="0" smtClean="0"/>
              <a:t>Do mecanismo de reserva de banda do MPLS/RSVP-TE;</a:t>
            </a:r>
          </a:p>
          <a:p>
            <a:pPr lvl="1"/>
            <a:r>
              <a:rPr lang="pt-BR" dirty="0" smtClean="0"/>
              <a:t>E do SFG quando utilizados de forma integrada na decisão de </a:t>
            </a:r>
            <a:r>
              <a:rPr lang="pt-BR" i="1" dirty="0" err="1" smtClean="0"/>
              <a:t>handover</a:t>
            </a:r>
            <a:r>
              <a:rPr lang="pt-BR" dirty="0" smtClean="0"/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5. Avaliação de Desempenho da Proposta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diegopassos\Documents\UNIVERSIDADE\Tese_de_Mestrado_Diego_Passos\imagens\UML_do_SFG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390524"/>
            <a:ext cx="8066413" cy="625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classe </a:t>
            </a:r>
            <a:r>
              <a:rPr lang="pt-BR" b="1" dirty="0" err="1" smtClean="0"/>
              <a:t>FuzzySystem</a:t>
            </a:r>
            <a:r>
              <a:rPr lang="pt-BR" dirty="0" smtClean="0"/>
              <a:t> serve como “conexão” entre o </a:t>
            </a:r>
            <a:r>
              <a:rPr lang="pt-BR" dirty="0" err="1" smtClean="0"/>
              <a:t>ns</a:t>
            </a:r>
            <a:r>
              <a:rPr lang="pt-BR" dirty="0" smtClean="0"/>
              <a:t>-2 e o SF passando os parâmetros do </a:t>
            </a:r>
            <a:r>
              <a:rPr lang="pt-BR" dirty="0" err="1" smtClean="0"/>
              <a:t>ns</a:t>
            </a:r>
            <a:r>
              <a:rPr lang="pt-BR" dirty="0" smtClean="0"/>
              <a:t>-2 para este (Anexo A). </a:t>
            </a:r>
          </a:p>
          <a:p>
            <a:r>
              <a:rPr lang="pt-BR" dirty="0" smtClean="0"/>
              <a:t>A classe </a:t>
            </a:r>
            <a:r>
              <a:rPr lang="pt-BR" b="1" dirty="0" err="1" smtClean="0"/>
              <a:t>HandoverFuzzy</a:t>
            </a:r>
            <a:r>
              <a:rPr lang="pt-BR" dirty="0" smtClean="0"/>
              <a:t> implementa o </a:t>
            </a:r>
            <a:r>
              <a:rPr lang="pt-BR" i="1" dirty="0" err="1" smtClean="0"/>
              <a:t>hard</a:t>
            </a:r>
            <a:r>
              <a:rPr lang="pt-BR" i="1" dirty="0" smtClean="0"/>
              <a:t> </a:t>
            </a:r>
            <a:r>
              <a:rPr lang="pt-BR" i="1" dirty="0" err="1" smtClean="0"/>
              <a:t>handover</a:t>
            </a:r>
            <a:r>
              <a:rPr lang="pt-BR" i="1" dirty="0" smtClean="0"/>
              <a:t>;</a:t>
            </a:r>
          </a:p>
          <a:p>
            <a:r>
              <a:rPr lang="pt-BR" b="1" dirty="0" err="1" smtClean="0"/>
              <a:t>FuzzyLogic</a:t>
            </a:r>
            <a:r>
              <a:rPr lang="pt-BR" dirty="0" smtClean="0"/>
              <a:t>  e  </a:t>
            </a:r>
            <a:r>
              <a:rPr lang="pt-BR" b="1" dirty="0" err="1" smtClean="0"/>
              <a:t>GAlg</a:t>
            </a:r>
            <a:r>
              <a:rPr lang="pt-BR" dirty="0" smtClean="0"/>
              <a:t>  recebem os parâmetros de entrada do SF e do AG;</a:t>
            </a:r>
          </a:p>
          <a:p>
            <a:r>
              <a:rPr lang="pt-BR" dirty="0" smtClean="0"/>
              <a:t>Um arquivo binário </a:t>
            </a:r>
            <a:r>
              <a:rPr lang="pt-BR" b="1" dirty="0" err="1" smtClean="0"/>
              <a:t>sfg</a:t>
            </a:r>
            <a:r>
              <a:rPr lang="pt-BR" b="1" dirty="0" smtClean="0"/>
              <a:t>  </a:t>
            </a:r>
            <a:r>
              <a:rPr lang="pt-BR" dirty="0" smtClean="0"/>
              <a:t>também é gerado (método</a:t>
            </a:r>
            <a:r>
              <a:rPr lang="pt-BR" b="1" dirty="0" smtClean="0"/>
              <a:t> </a:t>
            </a:r>
            <a:r>
              <a:rPr lang="pt-BR" b="1" dirty="0" err="1" smtClean="0"/>
              <a:t>main</a:t>
            </a:r>
            <a:r>
              <a:rPr lang="pt-BR" b="1" dirty="0" smtClean="0"/>
              <a:t>);</a:t>
            </a:r>
            <a:r>
              <a:rPr lang="pt-BR" dirty="0" smtClean="0"/>
              <a:t> </a:t>
            </a:r>
          </a:p>
          <a:p>
            <a:r>
              <a:rPr lang="pt-BR" dirty="0" smtClean="0"/>
              <a:t>A classe </a:t>
            </a:r>
            <a:r>
              <a:rPr lang="pt-BR" dirty="0" err="1" smtClean="0"/>
              <a:t>template</a:t>
            </a:r>
            <a:r>
              <a:rPr lang="pt-BR" dirty="0" smtClean="0"/>
              <a:t> </a:t>
            </a:r>
            <a:r>
              <a:rPr lang="pt-BR" b="1" dirty="0" err="1" smtClean="0"/>
              <a:t>MyVector</a:t>
            </a:r>
            <a:r>
              <a:rPr lang="pt-BR" dirty="0" smtClean="0"/>
              <a:t> implementa um vetor genérico;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Modificações do </a:t>
            </a:r>
            <a:r>
              <a:rPr lang="pt-BR" dirty="0" err="1" smtClean="0"/>
              <a:t>ns</a:t>
            </a:r>
            <a:r>
              <a:rPr lang="pt-BR" dirty="0" smtClean="0"/>
              <a:t>-2 (1)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diegopassos\Documents\UNIVERSIDADE\Tese_de_Mestrado_Diego_Passos\imagens\UML_do_SFG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390524"/>
            <a:ext cx="8066413" cy="625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parte do AG também temos: </a:t>
            </a:r>
          </a:p>
          <a:p>
            <a:pPr lvl="1"/>
            <a:r>
              <a:rPr lang="pt-BR" b="1" dirty="0" err="1" smtClean="0"/>
              <a:t>Array</a:t>
            </a:r>
            <a:r>
              <a:rPr lang="pt-BR" dirty="0" smtClean="0"/>
              <a:t> que define cadeias de parâmetros de duas dimensões usados pelo GA em diversão operações como o cruzamento.;</a:t>
            </a:r>
          </a:p>
          <a:p>
            <a:pPr lvl="1"/>
            <a:r>
              <a:rPr lang="pt-BR" dirty="0" smtClean="0"/>
              <a:t>A classe </a:t>
            </a:r>
            <a:r>
              <a:rPr lang="pt-BR" b="1" dirty="0" err="1" smtClean="0"/>
              <a:t>PopulationInt</a:t>
            </a:r>
            <a:r>
              <a:rPr lang="pt-BR" dirty="0" smtClean="0"/>
              <a:t> é usada para a criação das populações (gerações);</a:t>
            </a:r>
          </a:p>
          <a:p>
            <a:pPr lvl="1"/>
            <a:r>
              <a:rPr lang="pt-BR" b="1" dirty="0" err="1" smtClean="0"/>
              <a:t>IndividualInt</a:t>
            </a:r>
            <a:r>
              <a:rPr lang="pt-BR" dirty="0" smtClean="0"/>
              <a:t> realiza as operações sobre o cromossomos de cada população dentre as quais a mutação, o cruzamento, o cálculo da aptidão e a seleção;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5. Modificações do </a:t>
            </a:r>
            <a:r>
              <a:rPr lang="pt-BR" dirty="0" err="1" smtClean="0"/>
              <a:t>ns</a:t>
            </a:r>
            <a:r>
              <a:rPr lang="pt-BR" dirty="0" smtClean="0"/>
              <a:t>-2 (2)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diegopassos\Documents\UNIVERSIDADE\Tese_de_Mestrado_Diego_Passos\imagens\UML_do_SFG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390524"/>
            <a:ext cx="8066413" cy="625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parte do SF:</a:t>
            </a:r>
          </a:p>
          <a:p>
            <a:pPr lvl="1"/>
            <a:r>
              <a:rPr lang="pt-BR" b="1" dirty="0" err="1" smtClean="0"/>
              <a:t>FuzzyRule</a:t>
            </a:r>
            <a:r>
              <a:rPr lang="pt-BR" dirty="0" smtClean="0"/>
              <a:t> cuja função é definir o CRI e;</a:t>
            </a:r>
          </a:p>
          <a:p>
            <a:pPr lvl="1"/>
            <a:r>
              <a:rPr lang="pt-BR" b="1" dirty="0" err="1" smtClean="0"/>
              <a:t>FuzzyRuleSet</a:t>
            </a:r>
            <a:r>
              <a:rPr lang="pt-BR" dirty="0" smtClean="0"/>
              <a:t> para executar as regras disparadas; </a:t>
            </a:r>
          </a:p>
          <a:p>
            <a:pPr lvl="1"/>
            <a:r>
              <a:rPr lang="pt-BR" b="1" dirty="0" err="1" smtClean="0"/>
              <a:t>FuzzyVariable</a:t>
            </a:r>
            <a:r>
              <a:rPr lang="pt-BR" dirty="0" smtClean="0"/>
              <a:t> define as variáveis lingüísticas </a:t>
            </a:r>
            <a:r>
              <a:rPr lang="pt-BR" dirty="0" err="1" smtClean="0"/>
              <a:t>fuzzy</a:t>
            </a:r>
            <a:r>
              <a:rPr lang="pt-BR" dirty="0" smtClean="0"/>
              <a:t> é responsável pela </a:t>
            </a:r>
            <a:r>
              <a:rPr lang="pt-BR" dirty="0" err="1" smtClean="0"/>
              <a:t>defuzzificação</a:t>
            </a:r>
            <a:r>
              <a:rPr lang="pt-BR" dirty="0" smtClean="0"/>
              <a:t>.;</a:t>
            </a:r>
          </a:p>
          <a:p>
            <a:pPr lvl="1"/>
            <a:r>
              <a:rPr lang="pt-BR" b="1" dirty="0" err="1" smtClean="0"/>
              <a:t>FuzzyMember</a:t>
            </a:r>
            <a:r>
              <a:rPr lang="pt-BR" dirty="0" smtClean="0"/>
              <a:t> define os tipos de </a:t>
            </a:r>
            <a:r>
              <a:rPr lang="pt-BR" dirty="0" err="1" smtClean="0"/>
              <a:t>FPs</a:t>
            </a:r>
            <a:r>
              <a:rPr lang="pt-BR" dirty="0" smtClean="0"/>
              <a:t> e calcula as pertinências para cada variável lingüística;</a:t>
            </a:r>
          </a:p>
          <a:p>
            <a:pPr lvl="1"/>
            <a:r>
              <a:rPr lang="pt-BR" dirty="0" smtClean="0"/>
              <a:t>E usa a classe </a:t>
            </a:r>
            <a:r>
              <a:rPr lang="pt-BR" b="1" dirty="0" err="1" smtClean="0"/>
              <a:t>MyString</a:t>
            </a:r>
            <a:r>
              <a:rPr lang="pt-BR" dirty="0" smtClean="0"/>
              <a:t> para lidar com as </a:t>
            </a:r>
            <a:r>
              <a:rPr lang="pt-BR" dirty="0" err="1" smtClean="0"/>
              <a:t>FPs</a:t>
            </a:r>
            <a:r>
              <a:rPr lang="pt-BR" dirty="0" smtClean="0"/>
              <a:t> que são declaradas no </a:t>
            </a:r>
            <a:r>
              <a:rPr lang="pt-BR" dirty="0" err="1" smtClean="0"/>
              <a:t>ns</a:t>
            </a:r>
            <a:r>
              <a:rPr lang="pt-BR" dirty="0" smtClean="0"/>
              <a:t>-2 de forma literal em um arquivo de texto (Exemplo: </a:t>
            </a:r>
            <a:r>
              <a:rPr lang="pt-BR" dirty="0" err="1" smtClean="0"/>
              <a:t>Gaussian</a:t>
            </a:r>
            <a:r>
              <a:rPr lang="pt-BR" dirty="0" smtClean="0"/>
              <a:t>).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Modificações do </a:t>
            </a:r>
            <a:r>
              <a:rPr lang="pt-BR" dirty="0" err="1" smtClean="0"/>
              <a:t>ns</a:t>
            </a:r>
            <a:r>
              <a:rPr lang="pt-BR" dirty="0" smtClean="0"/>
              <a:t>-2 (3)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diegopassos\Documents\UNIVERSIDADE\Tese_de_Mestrado_Diego_Passos\imagens\UML_do_SFG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390524"/>
            <a:ext cx="8066413" cy="625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Sistema </a:t>
            </a:r>
            <a:r>
              <a:rPr lang="pt-BR" dirty="0" err="1" smtClean="0"/>
              <a:t>Fuzzy</a:t>
            </a:r>
            <a:r>
              <a:rPr lang="pt-BR" dirty="0" smtClean="0"/>
              <a:t> Original versus Proposto pelo AG;</a:t>
            </a:r>
          </a:p>
          <a:p>
            <a:r>
              <a:rPr lang="pt-BR" dirty="0" smtClean="0"/>
              <a:t>Passos:</a:t>
            </a:r>
          </a:p>
          <a:p>
            <a:r>
              <a:rPr lang="pt-BR" dirty="0" smtClean="0"/>
              <a:t>1. Geração da Amostra;</a:t>
            </a:r>
          </a:p>
          <a:p>
            <a:r>
              <a:rPr lang="pt-BR" dirty="0" smtClean="0"/>
              <a:t>2. Avaliação e Comparativo (Vazão e QoE)  da Arquitetura Proposta com a mesma sem MPLS e com uma Arquitetura de Melhor esforço (</a:t>
            </a:r>
            <a:r>
              <a:rPr lang="pt-BR" dirty="0" err="1" smtClean="0"/>
              <a:t>Wi-Fi</a:t>
            </a:r>
            <a:r>
              <a:rPr lang="pt-BR" dirty="0" smtClean="0"/>
              <a:t> Prioritário);</a:t>
            </a:r>
          </a:p>
          <a:p>
            <a:pPr lvl="1"/>
            <a:r>
              <a:rPr lang="pt-BR" dirty="0" smtClean="0"/>
              <a:t>Todas usando o sistema </a:t>
            </a:r>
            <a:r>
              <a:rPr lang="pt-BR" dirty="0" err="1" smtClean="0"/>
              <a:t>fuzzy</a:t>
            </a:r>
            <a:r>
              <a:rPr lang="pt-BR" dirty="0" smtClean="0"/>
              <a:t> otimizado;</a:t>
            </a:r>
          </a:p>
          <a:p>
            <a:pPr lvl="1"/>
            <a:r>
              <a:rPr lang="pt-BR" dirty="0" smtClean="0"/>
              <a:t>Os resultados coletados medem o impacto da mobilidade.</a:t>
            </a:r>
          </a:p>
          <a:p>
            <a:pPr lvl="1"/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de Desempenho da Proposta (2)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Várias são as denominações adotadas das redes de próxima geração como:</a:t>
            </a:r>
          </a:p>
          <a:p>
            <a:pPr lvl="1"/>
            <a:r>
              <a:rPr lang="pt-BR" dirty="0" smtClean="0"/>
              <a:t>4G (</a:t>
            </a:r>
            <a:r>
              <a:rPr lang="pt-BR" i="1" dirty="0" err="1" smtClean="0"/>
              <a:t>Fourth</a:t>
            </a:r>
            <a:r>
              <a:rPr lang="pt-BR" i="1" dirty="0" smtClean="0"/>
              <a:t> </a:t>
            </a:r>
            <a:r>
              <a:rPr lang="pt-BR" i="1" dirty="0" err="1" smtClean="0"/>
              <a:t>Generation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NGN (</a:t>
            </a:r>
            <a:r>
              <a:rPr lang="pt-BR" i="1" dirty="0" err="1" smtClean="0"/>
              <a:t>Next</a:t>
            </a:r>
            <a:r>
              <a:rPr lang="pt-BR" i="1" dirty="0" smtClean="0"/>
              <a:t> </a:t>
            </a:r>
            <a:r>
              <a:rPr lang="pt-BR" i="1" dirty="0" err="1" smtClean="0"/>
              <a:t>Generation</a:t>
            </a:r>
            <a:r>
              <a:rPr lang="pt-BR" i="1" dirty="0" smtClean="0"/>
              <a:t> Networks</a:t>
            </a:r>
            <a:r>
              <a:rPr lang="pt-BR" dirty="0" smtClean="0"/>
              <a:t>), ou;</a:t>
            </a:r>
          </a:p>
          <a:p>
            <a:pPr lvl="1"/>
            <a:r>
              <a:rPr lang="pt-BR" dirty="0" smtClean="0"/>
              <a:t> Internet do Futuro (</a:t>
            </a:r>
            <a:r>
              <a:rPr lang="pt-BR" i="1" dirty="0" smtClean="0"/>
              <a:t>Future Internet</a:t>
            </a:r>
            <a:r>
              <a:rPr lang="pt-BR" dirty="0" smtClean="0"/>
              <a:t>). </a:t>
            </a:r>
          </a:p>
          <a:p>
            <a:r>
              <a:rPr lang="pt-BR" dirty="0" smtClean="0"/>
              <a:t>Há um consenso de que em qualquer que seja a denominação, o acesso será heterogêneo e sem fio [2].</a:t>
            </a:r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Introdução (Motivação) 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</a:t>
            </a:r>
            <a:endParaRPr lang="pt-BR" dirty="0"/>
          </a:p>
        </p:txBody>
      </p:sp>
      <p:pic>
        <p:nvPicPr>
          <p:cNvPr id="12" name="Imagem 11" descr="MP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157" y="1285860"/>
            <a:ext cx="5736363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06" y="1184928"/>
          <a:ext cx="8929717" cy="5638800"/>
        </p:xfrm>
        <a:graphic>
          <a:graphicData uri="http://schemas.openxmlformats.org/drawingml/2006/table">
            <a:tbl>
              <a:tblPr/>
              <a:tblGrid>
                <a:gridCol w="4012953"/>
                <a:gridCol w="1719213"/>
                <a:gridCol w="1736689"/>
                <a:gridCol w="1460862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Redes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 smtClean="0">
                          <a:latin typeface="Times New Roman"/>
                          <a:ea typeface="Times New Roman"/>
                        </a:rPr>
                        <a:t>802.11g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 smtClean="0">
                          <a:latin typeface="Times New Roman"/>
                          <a:ea typeface="Times New Roman"/>
                        </a:rPr>
                        <a:t>802.16-2009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Rede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</a:rPr>
                        <a:t>Cabeada</a:t>
                      </a: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Taxa de Transmissão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</a:rPr>
                        <a:t>54 Mbps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75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</a:rPr>
                        <a:t>Mbps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15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</a:rPr>
                        <a:t>Mbps</a:t>
                      </a: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Raio de Cobertura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</a:rPr>
                        <a:t>50m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1000m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Número de nós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16 (de 1 a 16 m/s)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4 (roteadores)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Tipo de Tráfego (para cada usuário)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Streaming de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vídeo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(1,5 Mbps);   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CBR (500 kbps);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FTP (limitado à 100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</a:rPr>
                        <a:t>kbps</a:t>
                      </a: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 no terceiro cenário).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Tipo de Vídeo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Resolução: 352x288 pixels;</a:t>
                      </a:r>
                    </a:p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Taxa de Frames: 30 frames/s.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Tipo de Escalonamento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i="1" dirty="0" err="1">
                          <a:latin typeface="Times New Roman"/>
                          <a:ea typeface="Times New Roman"/>
                        </a:rPr>
                        <a:t>Priority</a:t>
                      </a:r>
                      <a:r>
                        <a:rPr lang="pt-BR" sz="2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2400" i="1" dirty="0" err="1">
                          <a:latin typeface="Times New Roman"/>
                          <a:ea typeface="Times New Roman"/>
                        </a:rPr>
                        <a:t>Queuing</a:t>
                      </a: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 (PQ) (Entre as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</a:rPr>
                        <a:t>CoS</a:t>
                      </a: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: UGS, RT-VR e BE)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Parâmetros usados nas Simulações</a:t>
            </a:r>
            <a:endParaRPr lang="pt-B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06" y="1184928"/>
          <a:ext cx="8929717" cy="2926080"/>
        </p:xfrm>
        <a:graphic>
          <a:graphicData uri="http://schemas.openxmlformats.org/drawingml/2006/table">
            <a:tbl>
              <a:tblPr/>
              <a:tblGrid>
                <a:gridCol w="4012953"/>
                <a:gridCol w="491676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Tipo de fila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CBQ (40 </a:t>
                      </a:r>
                      <a:r>
                        <a:rPr lang="pt-BR" sz="2400" dirty="0" err="1">
                          <a:latin typeface="Times New Roman"/>
                          <a:ea typeface="Times New Roman"/>
                        </a:rPr>
                        <a:t>ms</a:t>
                      </a: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 de atraso)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Tamanho do pacote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1052 bits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Fragmentação máxima dos pacotes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1024 bits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</a:rPr>
                        <a:t>Tempo de cada simulação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75 segundos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</a:rPr>
                        <a:t>Número de simulações para cada cenário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</a:rPr>
                        <a:t>Intervalo de Confiança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95</a:t>
                      </a:r>
                      <a:r>
                        <a:rPr lang="pt-BR" sz="2400" dirty="0" smtClean="0">
                          <a:latin typeface="Times New Roman"/>
                          <a:ea typeface="Times New Roman"/>
                        </a:rPr>
                        <a:t>% e 99%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Parâmetros usados nas Simulações (2)</a:t>
            </a:r>
            <a:endParaRPr lang="pt-B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Tamanho da amostra: 5698;</a:t>
            </a:r>
          </a:p>
          <a:p>
            <a:pPr lvl="0"/>
            <a:r>
              <a:rPr lang="pt-BR" dirty="0" smtClean="0"/>
              <a:t>Tamanho da população do AG: 200;</a:t>
            </a:r>
          </a:p>
          <a:p>
            <a:pPr lvl="0"/>
            <a:r>
              <a:rPr lang="pt-BR" dirty="0" smtClean="0"/>
              <a:t>Número de gerações: 1000;</a:t>
            </a:r>
          </a:p>
          <a:p>
            <a:pPr lvl="0"/>
            <a:r>
              <a:rPr lang="pt-BR" dirty="0" smtClean="0"/>
              <a:t>Tipo de cruzamento (</a:t>
            </a:r>
            <a:r>
              <a:rPr lang="pt-BR" i="1" dirty="0" err="1" smtClean="0"/>
              <a:t>crossover</a:t>
            </a:r>
            <a:r>
              <a:rPr lang="pt-BR" dirty="0" smtClean="0"/>
              <a:t>): Uniforme;</a:t>
            </a:r>
          </a:p>
          <a:p>
            <a:pPr lvl="0"/>
            <a:r>
              <a:rPr lang="pt-BR" dirty="0" smtClean="0"/>
              <a:t>Taxa de cruzamento (</a:t>
            </a:r>
            <a:r>
              <a:rPr lang="pt-BR" i="1" dirty="0" err="1" smtClean="0"/>
              <a:t>crossover</a:t>
            </a:r>
            <a:r>
              <a:rPr lang="pt-BR" dirty="0" smtClean="0"/>
              <a:t>): 70%;</a:t>
            </a:r>
          </a:p>
          <a:p>
            <a:pPr lvl="0"/>
            <a:r>
              <a:rPr lang="pt-BR" dirty="0" smtClean="0"/>
              <a:t>Tipo de representação do cromossomo: Homogênea;</a:t>
            </a:r>
          </a:p>
          <a:p>
            <a:pPr lvl="0"/>
            <a:r>
              <a:rPr lang="pt-BR" dirty="0" smtClean="0"/>
              <a:t>Representação do cromossomo: Inteiro [31]. </a:t>
            </a:r>
          </a:p>
          <a:p>
            <a:pPr lvl="0"/>
            <a:r>
              <a:rPr lang="pt-BR" dirty="0" smtClean="0"/>
              <a:t>Taxa de mutação: 1%; </a:t>
            </a:r>
          </a:p>
          <a:p>
            <a:pPr lvl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do AG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Tipo de adaptação: Populacional (</a:t>
            </a:r>
            <a:r>
              <a:rPr lang="pt-BR" dirty="0" err="1" smtClean="0"/>
              <a:t>Pittsburg</a:t>
            </a:r>
            <a:r>
              <a:rPr lang="pt-BR" dirty="0" smtClean="0"/>
              <a:t>) e Estática;</a:t>
            </a:r>
          </a:p>
          <a:p>
            <a:pPr lvl="0"/>
            <a:r>
              <a:rPr lang="pt-BR" dirty="0" smtClean="0"/>
              <a:t>Tipo de seleção: Seleção do Ranking com Estratégia Elitista; </a:t>
            </a:r>
          </a:p>
          <a:p>
            <a:pPr lvl="0"/>
            <a:r>
              <a:rPr lang="pt-BR" dirty="0" smtClean="0"/>
              <a:t>Função de aptidão: Erro Médio Quadrático;</a:t>
            </a:r>
          </a:p>
          <a:p>
            <a:pPr lvl="0"/>
            <a:r>
              <a:rPr lang="pt-BR" dirty="0" smtClean="0"/>
              <a:t>Percentual de acerto desejado para a aptidão máxima: 99%;</a:t>
            </a:r>
          </a:p>
          <a:p>
            <a:pPr lvl="0"/>
            <a:r>
              <a:rPr lang="pt-BR" dirty="0" smtClean="0"/>
              <a:t>Percentual de acerto para a aptidão máxima alcançada: 95,4% (percentual de acerto);</a:t>
            </a:r>
          </a:p>
          <a:p>
            <a:pPr lvl="0"/>
            <a:r>
              <a:rPr lang="pt-BR" dirty="0" smtClean="0"/>
              <a:t>Percentual de erro do sistema proposto pelo AG em relação ao original: 4,6%;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do AG (2)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Funcões</a:t>
            </a:r>
            <a:r>
              <a:rPr lang="pt-BR" dirty="0" smtClean="0"/>
              <a:t> de Pertinência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diegopassos\Documents\UNIVERSIDADE\PROJETO_DE_ARTIGOS\Fuzzy-Genetico\IMAGENS\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142984"/>
            <a:ext cx="8715404" cy="5591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diegopassos\Documents\UNIVERSIDADE\Tese_de_Mestrado_Diego_Passos\imagens\aptidao_tes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77" y="357205"/>
            <a:ext cx="7980489" cy="600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Conjuntos:</a:t>
            </a:r>
          </a:p>
          <a:p>
            <a:r>
              <a:rPr lang="pt-BR" dirty="0" smtClean="0"/>
              <a:t>velocidade (v):  BAIXO (B</a:t>
            </a:r>
            <a:r>
              <a:rPr lang="pt-BR" baseline="-25000" dirty="0" smtClean="0"/>
              <a:t>V</a:t>
            </a:r>
            <a:r>
              <a:rPr lang="pt-BR" dirty="0" smtClean="0"/>
              <a:t>), MÉDIO (M</a:t>
            </a:r>
            <a:r>
              <a:rPr lang="pt-BR" baseline="-25000" dirty="0" smtClean="0"/>
              <a:t>V</a:t>
            </a:r>
            <a:r>
              <a:rPr lang="pt-BR" dirty="0" smtClean="0"/>
              <a:t>) e ALTO (A</a:t>
            </a:r>
            <a:r>
              <a:rPr lang="pt-BR" baseline="-25000" dirty="0" smtClean="0"/>
              <a:t>V</a:t>
            </a:r>
            <a:r>
              <a:rPr lang="pt-BR" dirty="0" smtClean="0"/>
              <a:t>)</a:t>
            </a:r>
          </a:p>
          <a:p>
            <a:r>
              <a:rPr lang="pt-BR" dirty="0" smtClean="0"/>
              <a:t> RSS : FRACO (FR</a:t>
            </a:r>
            <a:r>
              <a:rPr lang="pt-BR" baseline="-25000" dirty="0" smtClean="0"/>
              <a:t>RSS</a:t>
            </a:r>
            <a:r>
              <a:rPr lang="pt-BR" dirty="0" smtClean="0"/>
              <a:t>), MÉDIO (M</a:t>
            </a:r>
            <a:r>
              <a:rPr lang="pt-BR" baseline="-25000" dirty="0" smtClean="0"/>
              <a:t>RSS</a:t>
            </a:r>
            <a:r>
              <a:rPr lang="pt-BR" dirty="0" smtClean="0"/>
              <a:t>) e FORTE (F</a:t>
            </a:r>
            <a:r>
              <a:rPr lang="pt-BR" baseline="-25000" dirty="0" smtClean="0"/>
              <a:t>RSS</a:t>
            </a:r>
            <a:r>
              <a:rPr lang="pt-BR" dirty="0" smtClean="0"/>
              <a:t>). </a:t>
            </a:r>
          </a:p>
          <a:p>
            <a:r>
              <a:rPr lang="pt-BR" dirty="0" smtClean="0"/>
              <a:t>Possibilidade de </a:t>
            </a:r>
            <a:r>
              <a:rPr lang="pt-BR" dirty="0" err="1" smtClean="0"/>
              <a:t>handover</a:t>
            </a:r>
            <a:r>
              <a:rPr lang="pt-BR" dirty="0" smtClean="0"/>
              <a:t> (h) : NÃO (N</a:t>
            </a:r>
            <a:r>
              <a:rPr lang="pt-BR" baseline="-25000" dirty="0" smtClean="0"/>
              <a:t>H</a:t>
            </a:r>
            <a:r>
              <a:rPr lang="pt-BR" dirty="0" smtClean="0"/>
              <a:t>), PROVAVELMENTE NÃO (PN</a:t>
            </a:r>
            <a:r>
              <a:rPr lang="pt-BR" baseline="-25000" dirty="0" smtClean="0"/>
              <a:t>H</a:t>
            </a:r>
            <a:r>
              <a:rPr lang="pt-BR" dirty="0" smtClean="0"/>
              <a:t>), PROVAVELMENTE SIM (PS</a:t>
            </a:r>
            <a:r>
              <a:rPr lang="pt-BR" baseline="-25000" dirty="0" smtClean="0"/>
              <a:t>H</a:t>
            </a:r>
            <a:r>
              <a:rPr lang="pt-BR" dirty="0" smtClean="0"/>
              <a:t>) e SIM (S</a:t>
            </a:r>
            <a:r>
              <a:rPr lang="pt-BR" baseline="-25000" dirty="0" smtClean="0"/>
              <a:t>H</a:t>
            </a:r>
            <a:r>
              <a:rPr lang="pt-BR" dirty="0" smtClean="0"/>
              <a:t>).</a:t>
            </a:r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de Inferência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Original (9):</a:t>
            </a:r>
          </a:p>
          <a:p>
            <a:r>
              <a:rPr lang="pt-BR" dirty="0" smtClean="0"/>
              <a:t>1.  Se (v ∈ B</a:t>
            </a:r>
            <a:r>
              <a:rPr lang="pt-BR" baseline="-25000" dirty="0" smtClean="0"/>
              <a:t>V</a:t>
            </a:r>
            <a:r>
              <a:rPr lang="pt-BR" dirty="0" smtClean="0"/>
              <a:t>) e (RSS ∈ FR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2.	Se (v ∈ B</a:t>
            </a:r>
            <a:r>
              <a:rPr lang="pt-BR" baseline="-25000" dirty="0" smtClean="0"/>
              <a:t>V</a:t>
            </a:r>
            <a:r>
              <a:rPr lang="pt-BR" dirty="0" smtClean="0"/>
              <a:t>) e (RSS ∈ M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3.	Se (v ∈ B</a:t>
            </a:r>
            <a:r>
              <a:rPr lang="pt-BR" baseline="-25000" dirty="0" smtClean="0"/>
              <a:t>V</a:t>
            </a:r>
            <a:r>
              <a:rPr lang="pt-BR" dirty="0" smtClean="0"/>
              <a:t>) e (RSS ∈ F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4.	Se (v ∈ M</a:t>
            </a:r>
            <a:r>
              <a:rPr lang="pt-BR" baseline="-25000" dirty="0" smtClean="0"/>
              <a:t>V</a:t>
            </a:r>
            <a:r>
              <a:rPr lang="pt-BR" dirty="0" smtClean="0"/>
              <a:t>) e (RSS ∈ FR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5.	Se (v ∈ M</a:t>
            </a:r>
            <a:r>
              <a:rPr lang="pt-BR" baseline="-25000" dirty="0" smtClean="0"/>
              <a:t>V</a:t>
            </a:r>
            <a:r>
              <a:rPr lang="pt-BR" dirty="0" smtClean="0"/>
              <a:t>) e (RSS ∈ M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6.	Se (v ∈ M</a:t>
            </a:r>
            <a:r>
              <a:rPr lang="pt-BR" baseline="-25000" dirty="0" smtClean="0"/>
              <a:t>V</a:t>
            </a:r>
            <a:r>
              <a:rPr lang="pt-BR" dirty="0" smtClean="0"/>
              <a:t>) e (RSS ∈ F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PN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7.	Se (v ∈ A</a:t>
            </a:r>
            <a:r>
              <a:rPr lang="pt-BR" baseline="-25000" dirty="0" smtClean="0"/>
              <a:t>V</a:t>
            </a:r>
            <a:r>
              <a:rPr lang="pt-BR" dirty="0" smtClean="0"/>
              <a:t>) e (RSS ∈ FR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PN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8.	Se (v ∈ A</a:t>
            </a:r>
            <a:r>
              <a:rPr lang="pt-BR" baseline="-25000" dirty="0" smtClean="0"/>
              <a:t>V</a:t>
            </a:r>
            <a:r>
              <a:rPr lang="pt-BR" dirty="0" smtClean="0"/>
              <a:t>) e (RSS ∈ M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PN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9.	Se (v ∈ B</a:t>
            </a:r>
            <a:r>
              <a:rPr lang="pt-BR" baseline="-25000" dirty="0" smtClean="0"/>
              <a:t>V</a:t>
            </a:r>
            <a:r>
              <a:rPr lang="pt-BR" dirty="0" smtClean="0"/>
              <a:t>) e (RSS ∈ F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N</a:t>
            </a:r>
            <a:r>
              <a:rPr lang="pt-BR" baseline="-25000" dirty="0" smtClean="0"/>
              <a:t>H</a:t>
            </a:r>
            <a:r>
              <a:rPr lang="pt-BR" dirty="0" smtClean="0"/>
              <a:t>).</a:t>
            </a:r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de Inferência (2)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Tecnologias que sem destacam:</a:t>
            </a:r>
          </a:p>
          <a:p>
            <a:r>
              <a:rPr lang="pt-BR" dirty="0" smtClean="0"/>
              <a:t>IEEE 802.11g (</a:t>
            </a:r>
            <a:r>
              <a:rPr lang="pt-BR" dirty="0" err="1" smtClean="0"/>
              <a:t>Wi-Fi</a:t>
            </a:r>
            <a:r>
              <a:rPr lang="pt-BR" dirty="0" smtClean="0"/>
              <a:t>): WLAN, 54 </a:t>
            </a:r>
            <a:r>
              <a:rPr lang="pt-BR" dirty="0" err="1" smtClean="0"/>
              <a:t>Mbps</a:t>
            </a:r>
            <a:r>
              <a:rPr lang="pt-BR" dirty="0" smtClean="0"/>
              <a:t>;</a:t>
            </a:r>
          </a:p>
          <a:p>
            <a:r>
              <a:rPr lang="pt-BR" dirty="0" smtClean="0"/>
              <a:t>IEEE 802.16-2009 (WiMAX): WMAN, 75 </a:t>
            </a:r>
            <a:r>
              <a:rPr lang="pt-BR" dirty="0" err="1" smtClean="0"/>
              <a:t>Mbps</a:t>
            </a:r>
            <a:r>
              <a:rPr lang="pt-BR" dirty="0" smtClean="0"/>
              <a:t>;</a:t>
            </a:r>
          </a:p>
          <a:p>
            <a:r>
              <a:rPr lang="pt-BR" dirty="0" smtClean="0"/>
              <a:t>IEEE 802.21 (MIH – </a:t>
            </a:r>
            <a:r>
              <a:rPr lang="pt-BR" i="1" dirty="0" smtClean="0"/>
              <a:t>Media </a:t>
            </a:r>
            <a:r>
              <a:rPr lang="pt-BR" i="1" dirty="0" err="1" smtClean="0"/>
              <a:t>Independent</a:t>
            </a:r>
            <a:r>
              <a:rPr lang="pt-BR" i="1" dirty="0" smtClean="0"/>
              <a:t> </a:t>
            </a:r>
            <a:r>
              <a:rPr lang="pt-BR" i="1" dirty="0" err="1" smtClean="0"/>
              <a:t>Handover</a:t>
            </a:r>
            <a:r>
              <a:rPr lang="pt-BR" i="1" dirty="0" smtClean="0"/>
              <a:t> </a:t>
            </a:r>
            <a:r>
              <a:rPr lang="pt-BR" i="1" dirty="0" err="1" smtClean="0"/>
              <a:t>Services</a:t>
            </a:r>
            <a:r>
              <a:rPr lang="pt-BR" i="1" dirty="0" smtClean="0"/>
              <a:t>).</a:t>
            </a:r>
          </a:p>
          <a:p>
            <a:r>
              <a:rPr lang="pt-BR" dirty="0" smtClean="0"/>
              <a:t>MIPv6 (</a:t>
            </a:r>
            <a:r>
              <a:rPr lang="pt-BR" i="1" dirty="0" err="1" smtClean="0"/>
              <a:t>Mobile</a:t>
            </a:r>
            <a:r>
              <a:rPr lang="pt-BR" i="1" dirty="0" smtClean="0"/>
              <a:t> IP version 6)</a:t>
            </a:r>
          </a:p>
          <a:p>
            <a:r>
              <a:rPr lang="pt-BR" dirty="0" smtClean="0"/>
              <a:t>MPLS/RSVP-TE (</a:t>
            </a:r>
            <a:r>
              <a:rPr lang="pt-BR" i="1" dirty="0" err="1" smtClean="0"/>
              <a:t>Multiprotocol</a:t>
            </a:r>
            <a:r>
              <a:rPr lang="pt-BR" i="1" dirty="0" smtClean="0"/>
              <a:t> </a:t>
            </a:r>
            <a:r>
              <a:rPr lang="pt-BR" i="1" dirty="0" err="1" smtClean="0"/>
              <a:t>Label</a:t>
            </a:r>
            <a:r>
              <a:rPr lang="pt-BR" i="1" dirty="0" smtClean="0"/>
              <a:t> </a:t>
            </a:r>
            <a:r>
              <a:rPr lang="pt-BR" i="1" dirty="0" err="1" smtClean="0"/>
              <a:t>Switching</a:t>
            </a:r>
            <a:r>
              <a:rPr lang="pt-BR" dirty="0" smtClean="0"/>
              <a:t>)/ (</a:t>
            </a:r>
            <a:r>
              <a:rPr lang="pt-BR" i="1" dirty="0" err="1" smtClean="0"/>
              <a:t>Resource</a:t>
            </a:r>
            <a:r>
              <a:rPr lang="pt-BR" i="1" dirty="0" smtClean="0"/>
              <a:t> </a:t>
            </a:r>
            <a:r>
              <a:rPr lang="pt-BR" i="1" dirty="0" err="1" smtClean="0"/>
              <a:t>Reservation</a:t>
            </a:r>
            <a:r>
              <a:rPr lang="pt-BR" i="1" dirty="0" smtClean="0"/>
              <a:t> </a:t>
            </a:r>
            <a:r>
              <a:rPr lang="pt-BR" i="1" dirty="0" err="1" smtClean="0"/>
              <a:t>Protocol</a:t>
            </a:r>
            <a:r>
              <a:rPr lang="pt-BR" i="1" dirty="0" smtClean="0"/>
              <a:t> - </a:t>
            </a:r>
            <a:r>
              <a:rPr lang="pt-BR" i="1" dirty="0" err="1" smtClean="0"/>
              <a:t>Traffic</a:t>
            </a:r>
            <a:r>
              <a:rPr lang="pt-BR" i="1" dirty="0" smtClean="0"/>
              <a:t> </a:t>
            </a:r>
            <a:r>
              <a:rPr lang="pt-BR" i="1" dirty="0" err="1" smtClean="0"/>
              <a:t>Engineering</a:t>
            </a:r>
            <a:r>
              <a:rPr lang="pt-BR" dirty="0" smtClean="0"/>
              <a:t>)</a:t>
            </a:r>
          </a:p>
          <a:p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Introdução (Motivação - 2)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Otimizado (4):</a:t>
            </a:r>
          </a:p>
          <a:p>
            <a:r>
              <a:rPr lang="pt-BR" dirty="0" smtClean="0"/>
              <a:t>1.  Se (v ∈ B</a:t>
            </a:r>
            <a:r>
              <a:rPr lang="pt-BR" baseline="-25000" dirty="0" smtClean="0"/>
              <a:t>V</a:t>
            </a:r>
            <a:r>
              <a:rPr lang="pt-BR" dirty="0" smtClean="0"/>
              <a:t>) e (RSS ∈ M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2.	Se (RSS ∈ F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3.	Se (v ∈ M</a:t>
            </a:r>
            <a:r>
              <a:rPr lang="pt-BR" baseline="-25000" dirty="0" smtClean="0"/>
              <a:t>V</a:t>
            </a:r>
            <a:r>
              <a:rPr lang="pt-BR" dirty="0" smtClean="0"/>
              <a:t>) e (RSS ∈ F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S</a:t>
            </a:r>
            <a:r>
              <a:rPr lang="pt-BR" baseline="-25000" dirty="0" smtClean="0"/>
              <a:t>H</a:t>
            </a:r>
            <a:r>
              <a:rPr lang="pt-BR" dirty="0" smtClean="0"/>
              <a:t>);</a:t>
            </a:r>
          </a:p>
          <a:p>
            <a:r>
              <a:rPr lang="pt-BR" dirty="0" smtClean="0"/>
              <a:t>4.	Se (v ∈ B</a:t>
            </a:r>
            <a:r>
              <a:rPr lang="pt-BR" baseline="-25000" dirty="0" smtClean="0"/>
              <a:t>V</a:t>
            </a:r>
            <a:r>
              <a:rPr lang="pt-BR" dirty="0" smtClean="0"/>
              <a:t>) e (RSS  FR</a:t>
            </a:r>
            <a:r>
              <a:rPr lang="pt-BR" baseline="-25000" dirty="0" smtClean="0"/>
              <a:t>RSS</a:t>
            </a:r>
            <a:r>
              <a:rPr lang="pt-BR" dirty="0" smtClean="0"/>
              <a:t>) então (h ∈ PS</a:t>
            </a:r>
            <a:r>
              <a:rPr lang="pt-BR" baseline="-25000" dirty="0" smtClean="0"/>
              <a:t>H</a:t>
            </a:r>
            <a:r>
              <a:rPr lang="pt-BR" dirty="0" smtClean="0"/>
              <a:t>).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de Inferência (3)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empo_medio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760590"/>
            <a:ext cx="8229600" cy="4097170"/>
          </a:xfrm>
          <a:ln>
            <a:solidFill>
              <a:schemeClr val="tx1"/>
            </a:solidFill>
          </a:ln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08022" y="213097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1368,43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57818" y="30003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933,62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5201679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Redução de 31,78%</a:t>
            </a:r>
            <a:endParaRPr lang="pt-BR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Limiares </a:t>
            </a:r>
            <a:endParaRPr lang="pt-BR" dirty="0"/>
          </a:p>
        </p:txBody>
      </p:sp>
      <p:pic>
        <p:nvPicPr>
          <p:cNvPr id="7170" name="Picture 2" descr="C:\Users\diegopassos\Documents\UNIVERSIDADE\Tese_de_Mestrado_Diego_Passos\imagens\psnr_versus_limiar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40" y="1357298"/>
            <a:ext cx="8975754" cy="440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Limiares (2)</a:t>
            </a:r>
            <a:endParaRPr lang="pt-BR" dirty="0"/>
          </a:p>
        </p:txBody>
      </p:sp>
      <p:pic>
        <p:nvPicPr>
          <p:cNvPr id="6146" name="Picture 2" descr="C:\Users\diegopassos\Documents\UNIVERSIDADE\Tese_de_Mestrado_Diego_Passos\imagens\vazao_versus_limiares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428736"/>
            <a:ext cx="908685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Vazão Média (1)</a:t>
            </a:r>
            <a:endParaRPr lang="pt-BR" dirty="0"/>
          </a:p>
        </p:txBody>
      </p:sp>
      <p:pic>
        <p:nvPicPr>
          <p:cNvPr id="8" name="Espaço Reservado para Conteúdo 7" descr="colorida_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808" y="1481138"/>
            <a:ext cx="7904384" cy="452596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Vazão Média (2)</a:t>
            </a:r>
            <a:endParaRPr lang="pt-BR" dirty="0"/>
          </a:p>
        </p:txBody>
      </p:sp>
      <p:pic>
        <p:nvPicPr>
          <p:cNvPr id="9" name="Espaço Reservado para Conteúdo 8" descr="colorida_0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723" y="1481138"/>
            <a:ext cx="8022553" cy="4525962"/>
          </a:xfrm>
        </p:spPr>
      </p:pic>
      <p:sp>
        <p:nvSpPr>
          <p:cNvPr id="8" name="CaixaDeTexto 7"/>
          <p:cNvSpPr txBox="1"/>
          <p:nvPr/>
        </p:nvSpPr>
        <p:spPr>
          <a:xfrm>
            <a:off x="3929058" y="5934670"/>
            <a:ext cx="4895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RT-VR: de 0,86 para 1,2 </a:t>
            </a:r>
            <a:r>
              <a:rPr lang="pt-BR" dirty="0" err="1" smtClean="0"/>
              <a:t>Mbps</a:t>
            </a:r>
            <a:r>
              <a:rPr lang="pt-BR" dirty="0" smtClean="0"/>
              <a:t> (+39,53 %)</a:t>
            </a:r>
          </a:p>
          <a:p>
            <a:r>
              <a:rPr lang="pt-BR" dirty="0" smtClean="0"/>
              <a:t>UGS: de 130 para 180 </a:t>
            </a:r>
            <a:r>
              <a:rPr lang="pt-BR" dirty="0" err="1" smtClean="0"/>
              <a:t>kbps</a:t>
            </a:r>
            <a:r>
              <a:rPr lang="pt-BR" dirty="0" smtClean="0"/>
              <a:t> (+38,46%);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Vazão Média (3)</a:t>
            </a:r>
            <a:endParaRPr lang="pt-BR" dirty="0"/>
          </a:p>
        </p:txBody>
      </p:sp>
      <p:pic>
        <p:nvPicPr>
          <p:cNvPr id="8" name="Espaço Reservado para Conteúdo 7" descr="colorida_0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05" y="1481138"/>
            <a:ext cx="7991789" cy="452596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Vazão durante o </a:t>
            </a:r>
            <a:r>
              <a:rPr lang="pt-BR" dirty="0" err="1" smtClean="0"/>
              <a:t>downlink</a:t>
            </a:r>
            <a:r>
              <a:rPr lang="pt-BR" dirty="0" smtClean="0"/>
              <a:t> (1)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C:\Users\diegopassos\Documents\UNIVERSIDADE\Tese_de_Mestrado_Diego_Passos\imagens\VM_Tempo_M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0209" y="1428736"/>
            <a:ext cx="6205063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Vazão durante o </a:t>
            </a:r>
            <a:r>
              <a:rPr lang="pt-BR" dirty="0" err="1" smtClean="0"/>
              <a:t>downlink</a:t>
            </a:r>
            <a:r>
              <a:rPr lang="pt-BR" dirty="0" smtClean="0"/>
              <a:t> (2)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C:\Users\diegopassos\Documents\UNIVERSIDADE\Tese_de_Mestrado_Diego_Passos\imagens\VM_Tempo_ASM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243" y="1428736"/>
            <a:ext cx="6518343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Vazão durante o </a:t>
            </a:r>
            <a:r>
              <a:rPr lang="pt-BR" dirty="0" err="1" smtClean="0"/>
              <a:t>downlink</a:t>
            </a:r>
            <a:r>
              <a:rPr lang="pt-BR" dirty="0" smtClean="0"/>
              <a:t> (3)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C:\Users\diegopassos\Documents\UNIVERSIDADE\Tese_de_Mestrado_Diego_Passos\imagens\VM_Tempo_A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31" y="1458024"/>
            <a:ext cx="6510355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Maioria dos trabalhos na área de inteligência computacional aplicada a decisão de </a:t>
            </a:r>
            <a:r>
              <a:rPr lang="pt-BR" dirty="0" err="1" smtClean="0"/>
              <a:t>handover</a:t>
            </a:r>
            <a:r>
              <a:rPr lang="pt-BR" dirty="0" smtClean="0"/>
              <a:t> vertical e seleção da rede alvo não consideram ([15] a [30]):</a:t>
            </a:r>
          </a:p>
          <a:p>
            <a:pPr lvl="1"/>
            <a:r>
              <a:rPr lang="pt-BR" dirty="0" smtClean="0"/>
              <a:t>A tecnologia para </a:t>
            </a:r>
            <a:r>
              <a:rPr lang="pt-BR" dirty="0" err="1" smtClean="0"/>
              <a:t>handover</a:t>
            </a:r>
            <a:r>
              <a:rPr lang="pt-BR" dirty="0" smtClean="0"/>
              <a:t> vertical;</a:t>
            </a:r>
          </a:p>
          <a:p>
            <a:pPr lvl="1"/>
            <a:r>
              <a:rPr lang="pt-BR" dirty="0" smtClean="0"/>
              <a:t>A parte </a:t>
            </a:r>
            <a:r>
              <a:rPr lang="pt-BR" dirty="0" err="1" smtClean="0"/>
              <a:t>cabeada</a:t>
            </a:r>
            <a:r>
              <a:rPr lang="pt-BR" dirty="0" smtClean="0"/>
              <a:t> da rede;</a:t>
            </a:r>
          </a:p>
          <a:p>
            <a:pPr lvl="1"/>
            <a:r>
              <a:rPr lang="pt-BR" dirty="0" smtClean="0"/>
              <a:t>No caso de uso dos sistemas </a:t>
            </a:r>
            <a:r>
              <a:rPr lang="pt-BR" dirty="0" err="1" smtClean="0"/>
              <a:t>fuzzy</a:t>
            </a:r>
            <a:r>
              <a:rPr lang="pt-BR" dirty="0" smtClean="0"/>
              <a:t>, a maioria preocupa-se apenas  em otimizar o conjunto de regras de inferência.</a:t>
            </a:r>
          </a:p>
          <a:p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Introdução (Motivação -3)</a:t>
            </a:r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Tradicionalmente, o desempenho das redes é avaliado através de métricas de QoS;</a:t>
            </a:r>
          </a:p>
          <a:p>
            <a:pPr lvl="1"/>
            <a:r>
              <a:rPr lang="pt-BR" dirty="0" smtClean="0"/>
              <a:t>Por exemplo: vazão, perda de pacotes, atraso, </a:t>
            </a:r>
            <a:r>
              <a:rPr lang="pt-BR" dirty="0" err="1" smtClean="0"/>
              <a:t>jitter</a:t>
            </a:r>
            <a:r>
              <a:rPr lang="pt-BR" dirty="0" smtClean="0"/>
              <a:t>, probabilidade de bloqueio e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r>
              <a:rPr lang="pt-BR" dirty="0" smtClean="0"/>
              <a:t>Contudo não informam como o serviço é percebido pelos usuários. </a:t>
            </a:r>
          </a:p>
          <a:p>
            <a:r>
              <a:rPr lang="pt-BR" dirty="0" smtClean="0"/>
              <a:t>A QoE, no entanto, é usada para quantificar a percepção do usuário sobre a qualidade de um serviço particular ou da rede [1].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de Experiência (QoE)</a:t>
            </a:r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Neste trabalho foram utilizadas as métricas objetivas:</a:t>
            </a:r>
          </a:p>
          <a:p>
            <a:r>
              <a:rPr lang="pt-BR" dirty="0" smtClean="0"/>
              <a:t>PSNR </a:t>
            </a:r>
            <a:r>
              <a:rPr lang="pt-BR" i="1" dirty="0" smtClean="0"/>
              <a:t>- </a:t>
            </a:r>
            <a:r>
              <a:rPr lang="pt-BR" i="1" dirty="0" err="1" smtClean="0"/>
              <a:t>Peak</a:t>
            </a:r>
            <a:r>
              <a:rPr lang="pt-BR" i="1" dirty="0" smtClean="0"/>
              <a:t> </a:t>
            </a:r>
            <a:r>
              <a:rPr lang="pt-BR" i="1" dirty="0" err="1" smtClean="0"/>
              <a:t>Signal</a:t>
            </a:r>
            <a:r>
              <a:rPr lang="pt-BR" i="1" dirty="0" smtClean="0"/>
              <a:t> </a:t>
            </a:r>
            <a:r>
              <a:rPr lang="pt-BR" i="1" dirty="0" err="1" smtClean="0"/>
              <a:t>Noise</a:t>
            </a:r>
            <a:r>
              <a:rPr lang="pt-BR" i="1" dirty="0" smtClean="0"/>
              <a:t> </a:t>
            </a:r>
            <a:r>
              <a:rPr lang="pt-BR" i="1" dirty="0" err="1" smtClean="0"/>
              <a:t>Ratio</a:t>
            </a:r>
            <a:r>
              <a:rPr lang="pt-BR" i="1" dirty="0" smtClean="0"/>
              <a:t> </a:t>
            </a:r>
            <a:r>
              <a:rPr lang="pt-BR" dirty="0" smtClean="0"/>
              <a:t>[32];</a:t>
            </a:r>
          </a:p>
          <a:p>
            <a:r>
              <a:rPr lang="pt-BR" dirty="0" smtClean="0"/>
              <a:t>SSIM - </a:t>
            </a:r>
            <a:r>
              <a:rPr lang="pt-BR" i="1" dirty="0" err="1" smtClean="0"/>
              <a:t>Structural</a:t>
            </a:r>
            <a:r>
              <a:rPr lang="pt-BR" i="1" dirty="0" smtClean="0"/>
              <a:t> </a:t>
            </a:r>
            <a:r>
              <a:rPr lang="pt-BR" i="1" dirty="0" err="1" smtClean="0"/>
              <a:t>Similarity</a:t>
            </a:r>
            <a:r>
              <a:rPr lang="pt-BR" i="1" dirty="0" smtClean="0"/>
              <a:t> </a:t>
            </a:r>
            <a:r>
              <a:rPr lang="pt-BR" i="1" dirty="0" err="1" smtClean="0"/>
              <a:t>Index</a:t>
            </a:r>
            <a:r>
              <a:rPr lang="pt-BR" dirty="0" smtClean="0"/>
              <a:t> [33] e; </a:t>
            </a:r>
          </a:p>
          <a:p>
            <a:r>
              <a:rPr lang="pt-BR" dirty="0" smtClean="0"/>
              <a:t>MSU VQM – </a:t>
            </a:r>
            <a:r>
              <a:rPr lang="pt-BR" i="1" dirty="0" smtClean="0"/>
              <a:t>MSU </a:t>
            </a:r>
            <a:r>
              <a:rPr lang="pt-BR" i="1" dirty="0" err="1" smtClean="0"/>
              <a:t>Video</a:t>
            </a:r>
            <a:r>
              <a:rPr lang="pt-BR" i="1" dirty="0" smtClean="0"/>
              <a:t> </a:t>
            </a:r>
            <a:r>
              <a:rPr lang="pt-BR" i="1" dirty="0" err="1" smtClean="0"/>
              <a:t>Quality</a:t>
            </a:r>
            <a:r>
              <a:rPr lang="pt-BR" i="1" dirty="0" smtClean="0"/>
              <a:t> </a:t>
            </a:r>
            <a:r>
              <a:rPr lang="pt-BR" i="1" dirty="0" err="1" smtClean="0"/>
              <a:t>Metric</a:t>
            </a:r>
            <a:r>
              <a:rPr lang="pt-BR" dirty="0" smtClean="0"/>
              <a:t> [34].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de Experiência (2)</a:t>
            </a:r>
            <a:endParaRPr lang="pt-B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snr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37" y="1928802"/>
            <a:ext cx="9013457" cy="3420000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22679" y="5425875"/>
            <a:ext cx="214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Aumento de </a:t>
            </a:r>
          </a:p>
          <a:p>
            <a:r>
              <a:rPr lang="pt-BR" dirty="0" smtClean="0"/>
              <a:t>≈ 412,14% </a:t>
            </a:r>
          </a:p>
          <a:p>
            <a:r>
              <a:rPr lang="pt-BR" dirty="0" smtClean="0"/>
              <a:t>(7,58 para 38,82)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86578" y="5429264"/>
            <a:ext cx="229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Aumento de </a:t>
            </a:r>
          </a:p>
          <a:p>
            <a:r>
              <a:rPr lang="pt-BR" dirty="0" smtClean="0"/>
              <a:t>≈ 12,88%</a:t>
            </a:r>
          </a:p>
          <a:p>
            <a:r>
              <a:rPr lang="pt-BR" dirty="0" smtClean="0"/>
              <a:t>(38,82 para 43,82)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ssi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00174"/>
            <a:ext cx="8229600" cy="4137685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q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00174"/>
            <a:ext cx="8229600" cy="3905419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ideo_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184" y="1543512"/>
            <a:ext cx="4223378" cy="3600000"/>
          </a:xfr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Conparativo</a:t>
            </a:r>
            <a:r>
              <a:rPr lang="pt-BR" dirty="0" smtClean="0"/>
              <a:t> entre vídeos recebidos</a:t>
            </a:r>
            <a:endParaRPr lang="pt-BR" dirty="0"/>
          </a:p>
        </p:txBody>
      </p:sp>
      <p:pic>
        <p:nvPicPr>
          <p:cNvPr id="5" name="Imagem 4" descr="vide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72" y="1571612"/>
            <a:ext cx="4192208" cy="360000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5344176"/>
          <a:ext cx="84058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925"/>
                <a:gridCol w="420292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Vídeo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a Arquitetura Proposta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  Vídeo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a Arquitetura Proposta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Necessidade não apenas de se considerar o acesso sem fio como mas, também considerar em conjunto: </a:t>
            </a:r>
          </a:p>
          <a:p>
            <a:r>
              <a:rPr lang="pt-BR" dirty="0" smtClean="0"/>
              <a:t>Mecanismos para reserva de recursos na parte sem fio (CoS) e </a:t>
            </a:r>
            <a:r>
              <a:rPr lang="pt-BR" dirty="0" err="1" smtClean="0"/>
              <a:t>cabeada</a:t>
            </a:r>
            <a:r>
              <a:rPr lang="pt-BR" dirty="0" smtClean="0"/>
              <a:t> da arquitetura (MPLS);</a:t>
            </a:r>
          </a:p>
          <a:p>
            <a:r>
              <a:rPr lang="pt-BR" dirty="0" smtClean="0"/>
              <a:t>Algoritmos para decisão de </a:t>
            </a:r>
            <a:r>
              <a:rPr lang="pt-BR" i="1" dirty="0" err="1" smtClean="0"/>
              <a:t>handover</a:t>
            </a:r>
            <a:r>
              <a:rPr lang="pt-BR" dirty="0" smtClean="0"/>
              <a:t> inteligentes (SFG).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Melhoria do algoritmo com adição de parâmetros e outros paradigmas de inteligência computacional;</a:t>
            </a:r>
          </a:p>
          <a:p>
            <a:pPr lvl="1"/>
            <a:r>
              <a:rPr lang="pt-BR" dirty="0" smtClean="0"/>
              <a:t>Exemplo: bateria, tamanho de tela e </a:t>
            </a:r>
            <a:r>
              <a:rPr lang="pt-BR" dirty="0" err="1" smtClean="0"/>
              <a:t>etc</a:t>
            </a:r>
            <a:r>
              <a:rPr lang="pt-BR" dirty="0" smtClean="0"/>
              <a:t>; </a:t>
            </a:r>
          </a:p>
          <a:p>
            <a:r>
              <a:rPr lang="pt-BR" dirty="0" smtClean="0"/>
              <a:t>Além disso, pretende-se avaliar uma arquitetura integrada com outras tecnologias sem fio; </a:t>
            </a:r>
          </a:p>
          <a:p>
            <a:pPr lvl="1"/>
            <a:r>
              <a:rPr lang="pt-BR" dirty="0" smtClean="0"/>
              <a:t>Por exemplo, o UMTS/LTE (</a:t>
            </a:r>
            <a:r>
              <a:rPr lang="pt-BR" i="1" dirty="0" err="1" smtClean="0"/>
              <a:t>Long</a:t>
            </a:r>
            <a:r>
              <a:rPr lang="pt-BR" i="1" dirty="0" smtClean="0"/>
              <a:t> </a:t>
            </a:r>
            <a:r>
              <a:rPr lang="pt-BR" i="1" dirty="0" err="1" smtClean="0"/>
              <a:t>Term</a:t>
            </a:r>
            <a:r>
              <a:rPr lang="pt-BR" i="1" dirty="0" smtClean="0"/>
              <a:t> </a:t>
            </a:r>
            <a:r>
              <a:rPr lang="pt-BR" i="1" dirty="0" err="1" smtClean="0"/>
              <a:t>Evolution</a:t>
            </a:r>
            <a:r>
              <a:rPr lang="pt-BR" dirty="0" smtClean="0"/>
              <a:t>).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relação à implementação do algoritmo genético espera-se integrá-lo a ferramentas para o uso de computação paralela como: 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OpenMP</a:t>
            </a:r>
            <a:r>
              <a:rPr lang="pt-BR" dirty="0" smtClean="0"/>
              <a:t> (</a:t>
            </a:r>
            <a:r>
              <a:rPr lang="pt-BR" i="1" dirty="0" smtClean="0"/>
              <a:t>Open </a:t>
            </a:r>
            <a:r>
              <a:rPr lang="pt-BR" i="1" dirty="0" err="1" smtClean="0"/>
              <a:t>Multi-Processing</a:t>
            </a:r>
            <a:r>
              <a:rPr lang="pt-BR" dirty="0" smtClean="0"/>
              <a:t>) [43];</a:t>
            </a:r>
          </a:p>
          <a:p>
            <a:pPr lvl="1"/>
            <a:r>
              <a:rPr lang="pt-BR" dirty="0" smtClean="0"/>
              <a:t> E o MPI (</a:t>
            </a:r>
            <a:r>
              <a:rPr lang="pt-BR" i="1" dirty="0" err="1" smtClean="0"/>
              <a:t>Message</a:t>
            </a:r>
            <a:r>
              <a:rPr lang="pt-BR" i="1" dirty="0" smtClean="0"/>
              <a:t> </a:t>
            </a:r>
            <a:r>
              <a:rPr lang="pt-BR" i="1" dirty="0" err="1" smtClean="0"/>
              <a:t>Passing</a:t>
            </a:r>
            <a:r>
              <a:rPr lang="pt-BR" i="1" dirty="0" smtClean="0"/>
              <a:t> Interface</a:t>
            </a:r>
            <a:r>
              <a:rPr lang="pt-BR" dirty="0" smtClean="0"/>
              <a:t>) [44];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Futuros (2)</a:t>
            </a:r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2900" dirty="0" smtClean="0"/>
              <a:t>[1]	</a:t>
            </a:r>
            <a:r>
              <a:rPr lang="en-US" sz="2900" dirty="0" err="1" smtClean="0"/>
              <a:t>Soldani</a:t>
            </a:r>
            <a:r>
              <a:rPr lang="en-US" sz="2900" dirty="0" smtClean="0"/>
              <a:t> D., Li M., </a:t>
            </a:r>
            <a:r>
              <a:rPr lang="en-US" sz="2900" dirty="0" err="1" smtClean="0"/>
              <a:t>Cuny</a:t>
            </a:r>
            <a:r>
              <a:rPr lang="en-US" sz="2900" dirty="0" smtClean="0"/>
              <a:t> R. QoS and QoE management in UMTS cellular systems, Wiley, 2006.</a:t>
            </a:r>
          </a:p>
          <a:p>
            <a:pPr lvl="0"/>
            <a:r>
              <a:rPr lang="en-US" sz="2900" dirty="0" smtClean="0"/>
              <a:t>[2] </a:t>
            </a:r>
            <a:r>
              <a:rPr lang="en-US" sz="2900" dirty="0" err="1" smtClean="0"/>
              <a:t>Gustafsson</a:t>
            </a:r>
            <a:r>
              <a:rPr lang="en-US" sz="2900" dirty="0" smtClean="0"/>
              <a:t>, E., </a:t>
            </a:r>
            <a:r>
              <a:rPr lang="en-US" sz="2900" dirty="0" err="1" smtClean="0"/>
              <a:t>Jonsson</a:t>
            </a:r>
            <a:r>
              <a:rPr lang="en-US" sz="2900" dirty="0" smtClean="0"/>
              <a:t>, A. Always Best Connected, </a:t>
            </a:r>
            <a:r>
              <a:rPr lang="en-US" sz="2900" i="1" dirty="0" smtClean="0"/>
              <a:t>IEEE Wireless Communications, IEEE</a:t>
            </a:r>
            <a:r>
              <a:rPr lang="en-US" sz="2900" dirty="0" smtClean="0"/>
              <a:t>, v. 10, ed. 1, p. 49-55, 2006.</a:t>
            </a:r>
          </a:p>
          <a:p>
            <a:pPr lvl="0"/>
            <a:r>
              <a:rPr lang="en-US" sz="2900" dirty="0" smtClean="0"/>
              <a:t>[15]	Xia L. et al. A Novel fuzzy Logic Vertical Handoff Algorithm with Aid of Differential Prediction and Pre-Decision Method, IEEE International Conference on Communications, p. 5665-5670, 2007. </a:t>
            </a:r>
          </a:p>
          <a:p>
            <a:pPr lvl="0"/>
            <a:r>
              <a:rPr lang="en-US" sz="2900" dirty="0" smtClean="0"/>
              <a:t>[16]	</a:t>
            </a:r>
            <a:r>
              <a:rPr lang="en-US" sz="2900" dirty="0" err="1" smtClean="0"/>
              <a:t>Nkansah-Gyekye</a:t>
            </a:r>
            <a:r>
              <a:rPr lang="en-US" sz="2900" dirty="0" smtClean="0"/>
              <a:t> Y., </a:t>
            </a:r>
            <a:r>
              <a:rPr lang="en-US" sz="2900" dirty="0" err="1" smtClean="0"/>
              <a:t>Agbinya</a:t>
            </a:r>
            <a:r>
              <a:rPr lang="en-US" sz="2900" dirty="0" smtClean="0"/>
              <a:t> I. J. The Vertical Handoff Decision Algorithm for Next Generation Wireless Networks, IEEE Third International Conference on Broadband Communications, Information Technology &amp; Biomedical Applications, p. 358 – 364, 2007.</a:t>
            </a:r>
          </a:p>
          <a:p>
            <a:pPr lvl="0"/>
            <a:r>
              <a:rPr lang="en-US" sz="2900" dirty="0" smtClean="0"/>
              <a:t>[17]	M. </a:t>
            </a:r>
            <a:r>
              <a:rPr lang="en-US" sz="2900" dirty="0" err="1" smtClean="0"/>
              <a:t>Kassar</a:t>
            </a:r>
            <a:r>
              <a:rPr lang="en-US" sz="2900" dirty="0" smtClean="0"/>
              <a:t> et al. An Overview of vertical handover decision strategies in heterogeneous wireless networks, Computer Communications 31, p. 2607-2620, 2008.</a:t>
            </a:r>
          </a:p>
          <a:p>
            <a:pPr lvl="0"/>
            <a:r>
              <a:rPr lang="en-US" sz="2900" dirty="0" smtClean="0"/>
              <a:t>[18]	M. </a:t>
            </a:r>
            <a:r>
              <a:rPr lang="en-US" sz="2900" dirty="0" err="1" smtClean="0"/>
              <a:t>Kassar</a:t>
            </a:r>
            <a:r>
              <a:rPr lang="en-US" sz="2900" dirty="0" smtClean="0"/>
              <a:t> et al. Architecture of an intelligent intersystem handover management scheme, Future Generation Communication and Networking 1 (2007), p. 332–337, 2008.</a:t>
            </a:r>
          </a:p>
          <a:p>
            <a:pPr lvl="0"/>
            <a:r>
              <a:rPr lang="en-US" sz="2900" dirty="0" smtClean="0"/>
              <a:t>[19]	K.W. </a:t>
            </a:r>
            <a:r>
              <a:rPr lang="en-US" sz="2900" dirty="0" err="1" smtClean="0"/>
              <a:t>Hu</a:t>
            </a:r>
            <a:r>
              <a:rPr lang="en-US" sz="2900" dirty="0" smtClean="0"/>
              <a:t> et al. An Intelligent Resource Management Scheme for </a:t>
            </a:r>
            <a:r>
              <a:rPr lang="en-US" sz="2900" dirty="0" err="1" smtClean="0"/>
              <a:t>WiFi</a:t>
            </a:r>
            <a:r>
              <a:rPr lang="en-US" sz="2900" dirty="0" smtClean="0"/>
              <a:t> and WiMAX Heterogeneous Multi-Hop Relay Networks, Expert Systems with Applications. Elsevier, p. 1134-1142, 2010.</a:t>
            </a:r>
          </a:p>
          <a:p>
            <a:pPr lvl="0"/>
            <a:r>
              <a:rPr lang="en-US" sz="2900" dirty="0" smtClean="0"/>
              <a:t>[20]	</a:t>
            </a:r>
            <a:r>
              <a:rPr lang="en-US" sz="2900" dirty="0" err="1" smtClean="0"/>
              <a:t>Hongwei</a:t>
            </a:r>
            <a:r>
              <a:rPr lang="en-US" sz="2900" dirty="0" smtClean="0"/>
              <a:t> Liao et al. A Vertical Handover Decision Algorithm Based on fuzzy Control Theory, First International Multi-Symposiums on Computer and Computational Sciences, 2006.</a:t>
            </a:r>
          </a:p>
          <a:p>
            <a:pPr lvl="0"/>
            <a:r>
              <a:rPr lang="en-US" sz="2900" dirty="0" smtClean="0"/>
              <a:t>[21]	Chan, P.M.L.; Sheriff, R.E.; </a:t>
            </a:r>
            <a:r>
              <a:rPr lang="en-US" sz="2900" dirty="0" err="1" smtClean="0"/>
              <a:t>Hu</a:t>
            </a:r>
            <a:r>
              <a:rPr lang="en-US" sz="2900" dirty="0" smtClean="0"/>
              <a:t>, Y.F.; </a:t>
            </a:r>
            <a:r>
              <a:rPr lang="en-US" sz="2900" dirty="0" err="1" smtClean="0"/>
              <a:t>Conforto</a:t>
            </a:r>
            <a:r>
              <a:rPr lang="en-US" sz="2900" dirty="0" smtClean="0"/>
              <a:t>, P.; </a:t>
            </a:r>
            <a:r>
              <a:rPr lang="en-US" sz="2900" dirty="0" err="1" smtClean="0"/>
              <a:t>Tocci</a:t>
            </a:r>
            <a:r>
              <a:rPr lang="en-US" sz="2900" dirty="0" smtClean="0"/>
              <a:t>, C.; Mobility management incorporating fuzzy logic for heterogeneous a IP environment, IEEE Communications Magazine, p. 42-51, 2001.</a:t>
            </a:r>
          </a:p>
          <a:p>
            <a:pPr lvl="0"/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r>
              <a:rPr lang="pt-BR" dirty="0" smtClean="0"/>
              <a:t>O gerenciamento eficiente da mobilidade dos usuários para o provimento de QoS e QoE;</a:t>
            </a:r>
          </a:p>
          <a:p>
            <a:r>
              <a:rPr lang="pt-BR" dirty="0" smtClean="0"/>
              <a:t>Por isso para viabilizar o </a:t>
            </a:r>
            <a:r>
              <a:rPr lang="pt-BR" i="1" dirty="0" err="1" smtClean="0"/>
              <a:t>handover</a:t>
            </a:r>
            <a:r>
              <a:rPr lang="pt-BR" dirty="0" smtClean="0"/>
              <a:t> transparente: </a:t>
            </a:r>
          </a:p>
          <a:p>
            <a:pPr lvl="1"/>
            <a:r>
              <a:rPr lang="pt-BR" dirty="0" smtClean="0"/>
              <a:t>Propõe-se uma arquitetura para decisão de </a:t>
            </a:r>
            <a:r>
              <a:rPr lang="pt-BR" i="1" dirty="0" err="1" smtClean="0"/>
              <a:t>handover</a:t>
            </a:r>
            <a:r>
              <a:rPr lang="pt-BR" dirty="0" smtClean="0"/>
              <a:t> baseado em lógica </a:t>
            </a:r>
            <a:r>
              <a:rPr lang="pt-BR" i="1" dirty="0" err="1" smtClean="0"/>
              <a:t>fuzzy</a:t>
            </a:r>
            <a:r>
              <a:rPr lang="pt-BR" dirty="0" smtClean="0"/>
              <a:t>/nebulosa, e sua otimização através do uso de algoritmo genético; </a:t>
            </a:r>
          </a:p>
          <a:p>
            <a:pPr lvl="1"/>
            <a:r>
              <a:rPr lang="pt-BR" dirty="0" smtClean="0"/>
              <a:t>E a integração do IEEE 802.16 e 802.11 com o MIPv6, MIH e MPLS.</a:t>
            </a:r>
          </a:p>
          <a:p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(Objetivos)</a:t>
            </a:r>
            <a:endParaRPr lang="pt-B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/>
              <a:t>[22]	</a:t>
            </a:r>
            <a:r>
              <a:rPr lang="en-US" sz="2800" dirty="0" err="1" smtClean="0"/>
              <a:t>Heidarinezhad</a:t>
            </a:r>
            <a:r>
              <a:rPr lang="en-US" sz="2800" dirty="0" smtClean="0"/>
              <a:t> M.R. et al. A Connection Selection Method and Vertical Handoff in Hybrid Wireless Environment, IEEE International Conference on Future Networks, p. 161-165, 2009.</a:t>
            </a:r>
          </a:p>
          <a:p>
            <a:pPr lvl="0"/>
            <a:r>
              <a:rPr lang="en-US" dirty="0" smtClean="0"/>
              <a:t>[23]	</a:t>
            </a:r>
            <a:r>
              <a:rPr lang="en-US" dirty="0" err="1" smtClean="0"/>
              <a:t>Singhrova</a:t>
            </a:r>
            <a:r>
              <a:rPr lang="en-US" dirty="0" smtClean="0"/>
              <a:t> A., </a:t>
            </a:r>
            <a:r>
              <a:rPr lang="en-US" dirty="0" err="1" smtClean="0"/>
              <a:t>Prakash</a:t>
            </a:r>
            <a:r>
              <a:rPr lang="en-US" dirty="0" smtClean="0"/>
              <a:t> N. </a:t>
            </a:r>
            <a:r>
              <a:rPr lang="en-US" dirty="0" err="1" smtClean="0"/>
              <a:t>Adaptative</a:t>
            </a:r>
            <a:r>
              <a:rPr lang="en-US" dirty="0" smtClean="0"/>
              <a:t> Vertical Handoff Decision Algorithm for wireless Heterogeneous Networks, 11th IEEE International Conference on High Performance Computing and Communications, p. 476-481, 2009.</a:t>
            </a:r>
          </a:p>
          <a:p>
            <a:pPr lvl="0"/>
            <a:r>
              <a:rPr lang="en-US" dirty="0" smtClean="0"/>
              <a:t>[24]	Yao-</a:t>
            </a:r>
            <a:r>
              <a:rPr lang="en-US" dirty="0" err="1" smtClean="0"/>
              <a:t>Tien</a:t>
            </a:r>
            <a:r>
              <a:rPr lang="en-US" dirty="0" smtClean="0"/>
              <a:t> Wang et al. Hierarchical Genetic Algorithms for Channel Allocation in Wireless Networks, IEEE Asia-Pacific Services Computing Conference, p. 168-173, 2008.</a:t>
            </a:r>
          </a:p>
          <a:p>
            <a:pPr lvl="0"/>
            <a:r>
              <a:rPr lang="en-US" dirty="0" smtClean="0"/>
              <a:t>[25]	</a:t>
            </a:r>
            <a:r>
              <a:rPr lang="en-US" dirty="0" err="1" smtClean="0"/>
              <a:t>Persaud</a:t>
            </a:r>
            <a:r>
              <a:rPr lang="en-US" dirty="0" smtClean="0"/>
              <a:t> R. et al. An MPLS-Based Micro-mobility Solution, 2006.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 &lt; http://www.springerlink.com/content/x236367463705441/&gt;.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 20 </a:t>
            </a:r>
            <a:r>
              <a:rPr lang="en-US" dirty="0" err="1" smtClean="0"/>
              <a:t>ag</a:t>
            </a:r>
            <a:r>
              <a:rPr lang="en-US" dirty="0" smtClean="0"/>
              <a:t>. 2010.</a:t>
            </a:r>
          </a:p>
          <a:p>
            <a:pPr lvl="0"/>
            <a:r>
              <a:rPr lang="en-US" dirty="0" smtClean="0"/>
              <a:t>[26]	</a:t>
            </a:r>
            <a:r>
              <a:rPr lang="en-US" dirty="0" err="1" smtClean="0"/>
              <a:t>Zagari</a:t>
            </a:r>
            <a:r>
              <a:rPr lang="en-US" dirty="0" smtClean="0"/>
              <a:t>, E. et al. MPA: a Network-Centric Architecture for Micro- Mobility Support in IP and MPLS Networks, Sixth Annual Conference on Communication Networks and Services Research (CNSR2008), 2008.</a:t>
            </a:r>
          </a:p>
          <a:p>
            <a:pPr lvl="0"/>
            <a:r>
              <a:rPr lang="en-US" dirty="0" smtClean="0"/>
              <a:t>[27]	Yao W., </a:t>
            </a:r>
            <a:r>
              <a:rPr lang="en-US" dirty="0" err="1" smtClean="0"/>
              <a:t>Mussabir</a:t>
            </a:r>
            <a:r>
              <a:rPr lang="en-US" dirty="0" smtClean="0"/>
              <a:t> Q. Optimized FMIPv6 Handover using IEEE 802.21 MIH Services, First ACM/IEEE International workshop on mobility in the </a:t>
            </a:r>
            <a:r>
              <a:rPr lang="en-US" dirty="0" err="1" smtClean="0"/>
              <a:t>envolving</a:t>
            </a:r>
            <a:r>
              <a:rPr lang="en-US" dirty="0" smtClean="0"/>
              <a:t> </a:t>
            </a:r>
            <a:r>
              <a:rPr lang="en-US" dirty="0" err="1" smtClean="0"/>
              <a:t>Intenert</a:t>
            </a:r>
            <a:r>
              <a:rPr lang="en-US" dirty="0" smtClean="0"/>
              <a:t> architecture, 2006. </a:t>
            </a:r>
          </a:p>
          <a:p>
            <a:pPr lvl="0"/>
            <a:r>
              <a:rPr lang="en-US" dirty="0" smtClean="0"/>
              <a:t>[28]	</a:t>
            </a:r>
            <a:r>
              <a:rPr lang="en-US" dirty="0" err="1" smtClean="0"/>
              <a:t>Langar</a:t>
            </a:r>
            <a:r>
              <a:rPr lang="en-US" dirty="0" smtClean="0"/>
              <a:t>, R. et al. Proposal and analysis of adaptive mobility management in </a:t>
            </a:r>
            <a:r>
              <a:rPr lang="en-US" dirty="0" err="1" smtClean="0"/>
              <a:t>ip</a:t>
            </a:r>
            <a:r>
              <a:rPr lang="en-US" dirty="0" smtClean="0"/>
              <a:t>-based mobile networks, IEEE Transactions on Wireless Communications, vol. 8, ed. 7, p. 3608-3619, 2009. </a:t>
            </a:r>
          </a:p>
          <a:p>
            <a:pPr lvl="0"/>
            <a:r>
              <a:rPr lang="en-US" dirty="0" smtClean="0"/>
              <a:t>[29]	</a:t>
            </a:r>
            <a:r>
              <a:rPr lang="en-US" dirty="0" err="1" smtClean="0"/>
              <a:t>Angori</a:t>
            </a:r>
            <a:r>
              <a:rPr lang="en-US" dirty="0" smtClean="0"/>
              <a:t> E. et al. Extending WiMAX technology to support End to End QoS guarantees, WEIRD Workshop – Coimbra, 2007. 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(2)</a:t>
            </a:r>
            <a:endParaRPr lang="pt-B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[30]	Chung-Ming Huang et al. </a:t>
            </a:r>
            <a:r>
              <a:rPr lang="en-US" dirty="0" err="1" smtClean="0"/>
              <a:t>Multihomed</a:t>
            </a:r>
            <a:r>
              <a:rPr lang="en-US" dirty="0" smtClean="0"/>
              <a:t> SIP-Based Network Mobility Using IEEE 802.21 Media Independent Handover , IEEE International Conference Communications - ICC, p. 1-5, 2009.  p. 161-165, 2009.</a:t>
            </a:r>
          </a:p>
          <a:p>
            <a:pPr lvl="0"/>
            <a:r>
              <a:rPr lang="en-US" dirty="0" smtClean="0"/>
              <a:t>[31] Shi Y., </a:t>
            </a:r>
            <a:r>
              <a:rPr lang="en-US" dirty="0" err="1" smtClean="0"/>
              <a:t>Eberhart</a:t>
            </a:r>
            <a:r>
              <a:rPr lang="en-US" dirty="0" smtClean="0"/>
              <a:t> R., Chen Y. Implementation of evolutionary </a:t>
            </a:r>
            <a:r>
              <a:rPr lang="en-US" i="1" dirty="0" smtClean="0"/>
              <a:t>fuzzy</a:t>
            </a:r>
            <a:r>
              <a:rPr lang="en-US" dirty="0" smtClean="0"/>
              <a:t> systems</a:t>
            </a:r>
            <a:r>
              <a:rPr lang="en-US" i="1" dirty="0" smtClean="0"/>
              <a:t>, </a:t>
            </a:r>
            <a:r>
              <a:rPr lang="en-US" dirty="0" smtClean="0"/>
              <a:t>IEEE Transactions on </a:t>
            </a:r>
            <a:r>
              <a:rPr lang="en-US" i="1" dirty="0" smtClean="0"/>
              <a:t>fuzzy</a:t>
            </a:r>
            <a:r>
              <a:rPr lang="en-US" dirty="0" smtClean="0"/>
              <a:t> Systems</a:t>
            </a:r>
            <a:r>
              <a:rPr lang="en-US" i="1" dirty="0" smtClean="0"/>
              <a:t>, </a:t>
            </a:r>
            <a:r>
              <a:rPr lang="en-US" dirty="0" smtClean="0"/>
              <a:t>p. 109-119, 1999.</a:t>
            </a:r>
          </a:p>
          <a:p>
            <a:pPr lvl="0"/>
            <a:r>
              <a:rPr lang="pt-BR" dirty="0" smtClean="0"/>
              <a:t>[32]	</a:t>
            </a:r>
            <a:r>
              <a:rPr lang="pt-BR" dirty="0" err="1" smtClean="0"/>
              <a:t>Winkler</a:t>
            </a:r>
            <a:r>
              <a:rPr lang="pt-BR" dirty="0" smtClean="0"/>
              <a:t> S. Perceptual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quality</a:t>
            </a:r>
            <a:r>
              <a:rPr lang="pt-BR" dirty="0" smtClean="0"/>
              <a:t> </a:t>
            </a:r>
            <a:r>
              <a:rPr lang="pt-BR" dirty="0" err="1" smtClean="0"/>
              <a:t>metrics</a:t>
            </a:r>
            <a:r>
              <a:rPr lang="pt-BR" dirty="0" smtClean="0"/>
              <a:t> – a </a:t>
            </a:r>
            <a:r>
              <a:rPr lang="pt-BR" dirty="0" err="1" smtClean="0"/>
              <a:t>review</a:t>
            </a:r>
            <a:r>
              <a:rPr lang="pt-BR" dirty="0" smtClean="0"/>
              <a:t>, in Digital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Image</a:t>
            </a:r>
            <a:r>
              <a:rPr lang="pt-BR" dirty="0" smtClean="0"/>
              <a:t> </a:t>
            </a:r>
            <a:r>
              <a:rPr lang="pt-BR" dirty="0" err="1" smtClean="0"/>
              <a:t>Quality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Perceptual </a:t>
            </a:r>
            <a:r>
              <a:rPr lang="pt-BR" dirty="0" err="1" smtClean="0"/>
              <a:t>Coding</a:t>
            </a:r>
            <a:r>
              <a:rPr lang="pt-BR" dirty="0" smtClean="0"/>
              <a:t>, cap. 5, CRC </a:t>
            </a:r>
            <a:r>
              <a:rPr lang="pt-BR" dirty="0" err="1" smtClean="0"/>
              <a:t>Press</a:t>
            </a:r>
            <a:r>
              <a:rPr lang="pt-BR" dirty="0" smtClean="0"/>
              <a:t>, 2005. </a:t>
            </a:r>
          </a:p>
          <a:p>
            <a:pPr lvl="0"/>
            <a:r>
              <a:rPr lang="pt-BR" dirty="0" smtClean="0"/>
              <a:t>[33]	</a:t>
            </a:r>
            <a:r>
              <a:rPr lang="pt-BR" dirty="0" err="1" smtClean="0"/>
              <a:t>Wang</a:t>
            </a:r>
            <a:r>
              <a:rPr lang="pt-BR" dirty="0" smtClean="0"/>
              <a:t> Z., </a:t>
            </a:r>
            <a:r>
              <a:rPr lang="pt-BR" dirty="0" err="1" smtClean="0"/>
              <a:t>Lu</a:t>
            </a:r>
            <a:r>
              <a:rPr lang="pt-BR" dirty="0" smtClean="0"/>
              <a:t> L., </a:t>
            </a:r>
            <a:r>
              <a:rPr lang="pt-BR" dirty="0" err="1" smtClean="0"/>
              <a:t>Bovik</a:t>
            </a:r>
            <a:r>
              <a:rPr lang="pt-BR" dirty="0" smtClean="0"/>
              <a:t> A.C.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quality</a:t>
            </a:r>
            <a:r>
              <a:rPr lang="pt-BR" dirty="0" smtClean="0"/>
              <a:t> </a:t>
            </a:r>
            <a:r>
              <a:rPr lang="pt-BR" dirty="0" err="1" smtClean="0"/>
              <a:t>assessment</a:t>
            </a:r>
            <a:r>
              <a:rPr lang="pt-BR" dirty="0" smtClean="0"/>
              <a:t> </a:t>
            </a:r>
            <a:r>
              <a:rPr lang="pt-BR" dirty="0" err="1" smtClean="0"/>
              <a:t>based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structural</a:t>
            </a:r>
            <a:r>
              <a:rPr lang="pt-BR" dirty="0" smtClean="0"/>
              <a:t> </a:t>
            </a:r>
            <a:r>
              <a:rPr lang="pt-BR" dirty="0" err="1" smtClean="0"/>
              <a:t>distortion</a:t>
            </a:r>
            <a:r>
              <a:rPr lang="pt-BR" dirty="0" smtClean="0"/>
              <a:t> </a:t>
            </a:r>
            <a:r>
              <a:rPr lang="pt-BR" dirty="0" err="1" smtClean="0"/>
              <a:t>measurement</a:t>
            </a:r>
            <a:r>
              <a:rPr lang="pt-BR" dirty="0" smtClean="0"/>
              <a:t>, </a:t>
            </a:r>
            <a:r>
              <a:rPr lang="pt-BR" dirty="0" err="1" smtClean="0"/>
              <a:t>Signal</a:t>
            </a:r>
            <a:r>
              <a:rPr lang="pt-BR" dirty="0" smtClean="0"/>
              <a:t> </a:t>
            </a:r>
            <a:r>
              <a:rPr lang="pt-BR" dirty="0" err="1" smtClean="0"/>
              <a:t>Processing</a:t>
            </a:r>
            <a:r>
              <a:rPr lang="pt-BR" dirty="0" smtClean="0"/>
              <a:t>: </a:t>
            </a:r>
            <a:r>
              <a:rPr lang="pt-BR" dirty="0" err="1" smtClean="0"/>
              <a:t>Image</a:t>
            </a:r>
            <a:r>
              <a:rPr lang="pt-BR" dirty="0" smtClean="0"/>
              <a:t> Communication, vol. 19, no. 2, 2004.</a:t>
            </a:r>
          </a:p>
          <a:p>
            <a:pPr lvl="0"/>
            <a:r>
              <a:rPr lang="pt-BR" dirty="0" smtClean="0"/>
              <a:t>[34]	</a:t>
            </a:r>
            <a:r>
              <a:rPr lang="pt-BR" dirty="0" err="1" smtClean="0"/>
              <a:t>Xiao</a:t>
            </a:r>
            <a:r>
              <a:rPr lang="pt-BR" dirty="0" smtClean="0"/>
              <a:t> F. </a:t>
            </a:r>
            <a:r>
              <a:rPr lang="pt-BR" dirty="0" err="1" smtClean="0"/>
              <a:t>DCT-based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Quality</a:t>
            </a:r>
            <a:r>
              <a:rPr lang="pt-BR" dirty="0" smtClean="0"/>
              <a:t> </a:t>
            </a:r>
            <a:r>
              <a:rPr lang="pt-BR" dirty="0" err="1" smtClean="0"/>
              <a:t>Evaluation</a:t>
            </a:r>
            <a:r>
              <a:rPr lang="pt-BR" dirty="0" smtClean="0"/>
              <a:t> MSU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Quality</a:t>
            </a:r>
            <a:r>
              <a:rPr lang="pt-BR" dirty="0" smtClean="0"/>
              <a:t> </a:t>
            </a:r>
            <a:r>
              <a:rPr lang="pt-BR" dirty="0" err="1" smtClean="0"/>
              <a:t>Metric</a:t>
            </a:r>
            <a:r>
              <a:rPr lang="pt-BR" dirty="0" smtClean="0"/>
              <a:t>, 2000. Disponível em: &lt;http://compression.ru/video/quality_measure/vqm.pdf&gt;. Acesso em: 20 </a:t>
            </a:r>
            <a:r>
              <a:rPr lang="pt-BR" dirty="0" err="1" smtClean="0"/>
              <a:t>ag</a:t>
            </a:r>
            <a:r>
              <a:rPr lang="pt-BR" dirty="0" smtClean="0"/>
              <a:t>. 2010</a:t>
            </a:r>
          </a:p>
          <a:p>
            <a:pPr lvl="0"/>
            <a:r>
              <a:rPr lang="pt-BR" dirty="0" smtClean="0"/>
              <a:t>[38] </a:t>
            </a:r>
            <a:r>
              <a:rPr lang="pt-BR" dirty="0" err="1" smtClean="0"/>
              <a:t>The</a:t>
            </a:r>
            <a:r>
              <a:rPr lang="pt-BR" dirty="0" smtClean="0"/>
              <a:t> Network Simulator.  Disponível em : &lt;http://www.isi.edu/nsnam/ns/&gt;. Acesso em: 20 </a:t>
            </a:r>
            <a:r>
              <a:rPr lang="pt-BR" dirty="0" err="1" smtClean="0"/>
              <a:t>ag</a:t>
            </a:r>
            <a:r>
              <a:rPr lang="pt-BR" dirty="0" smtClean="0"/>
              <a:t>. 2010.</a:t>
            </a:r>
          </a:p>
          <a:p>
            <a:pPr lvl="0"/>
            <a:r>
              <a:rPr lang="pt-BR" dirty="0" smtClean="0"/>
              <a:t>[39] NIST. Disponível em: &lt;http://w3.antd.nist.gov/seamlessandsecure/pubtool.shtml#</a:t>
            </a:r>
            <a:r>
              <a:rPr lang="pt-BR" dirty="0" err="1" smtClean="0"/>
              <a:t>tools</a:t>
            </a:r>
            <a:r>
              <a:rPr lang="pt-BR" dirty="0" smtClean="0"/>
              <a:t>&gt;, 2010.</a:t>
            </a:r>
          </a:p>
          <a:p>
            <a:pPr lvl="0"/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(3)</a:t>
            </a:r>
            <a:endParaRPr lang="pt-B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/>
          </a:bodyPr>
          <a:lstStyle/>
          <a:p>
            <a:r>
              <a:rPr lang="pt-BR" dirty="0" smtClean="0"/>
              <a:t>[47] Silva P. D., Junior F. J. J., Dias L. K., Coelho S. B. M. </a:t>
            </a:r>
            <a:r>
              <a:rPr lang="pt-BR" b="1" dirty="0" smtClean="0"/>
              <a:t>Arquitetura Heterogênea com Gerenciamento da QoE e Suporte a </a:t>
            </a:r>
            <a:r>
              <a:rPr lang="pt-BR" b="1" dirty="0" err="1" smtClean="0"/>
              <a:t>Handover</a:t>
            </a:r>
            <a:r>
              <a:rPr lang="pt-BR" b="1" dirty="0" smtClean="0"/>
              <a:t> Transparente através de um Sistema </a:t>
            </a:r>
            <a:r>
              <a:rPr lang="pt-BR" b="1" dirty="0" err="1" smtClean="0"/>
              <a:t>Fuzzy-Genético</a:t>
            </a:r>
            <a:r>
              <a:rPr lang="pt-BR" dirty="0" smtClean="0"/>
              <a:t>, </a:t>
            </a:r>
            <a:r>
              <a:rPr lang="pt-BR" dirty="0" err="1" smtClean="0"/>
              <a:t>WebMedia</a:t>
            </a:r>
            <a:r>
              <a:rPr lang="pt-BR" dirty="0" smtClean="0"/>
              <a:t> – Simpósio Brasileiro de Sistemas Multimídia e Web, 2010.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0"/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Publicação referente ao trabalho</a:t>
            </a:r>
            <a:endParaRPr lang="pt-B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 pela atenção!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Perguntas?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r>
              <a:rPr lang="pt-BR" dirty="0" smtClean="0"/>
              <a:t>O  Sistema </a:t>
            </a:r>
            <a:r>
              <a:rPr lang="pt-BR" dirty="0" err="1" smtClean="0"/>
              <a:t>Fuzzy</a:t>
            </a:r>
            <a:r>
              <a:rPr lang="pt-BR" dirty="0" smtClean="0"/>
              <a:t> (SF) é ideal para parâmetros imprecisos ou de difícil captura como a Velocidade e o sinal recebido; </a:t>
            </a:r>
          </a:p>
          <a:p>
            <a:r>
              <a:rPr lang="pt-BR" dirty="0" smtClean="0"/>
              <a:t>A maioria dos trabalhos da área sugere o uso de SF na decisão de </a:t>
            </a:r>
            <a:r>
              <a:rPr lang="pt-BR" i="1" dirty="0" err="1" smtClean="0"/>
              <a:t>handover</a:t>
            </a:r>
            <a:r>
              <a:rPr lang="pt-BR" i="1" dirty="0" smtClean="0"/>
              <a:t>  </a:t>
            </a:r>
            <a:r>
              <a:rPr lang="pt-BR" dirty="0" smtClean="0"/>
              <a:t>[17][18]</a:t>
            </a:r>
            <a:r>
              <a:rPr lang="pt-BR" i="1" dirty="0" smtClean="0"/>
              <a:t>;</a:t>
            </a:r>
          </a:p>
          <a:p>
            <a:r>
              <a:rPr lang="pt-BR" dirty="0" smtClean="0"/>
              <a:t> Desenvolver a concepção ideal do sistema </a:t>
            </a:r>
            <a:r>
              <a:rPr lang="pt-BR" i="1" dirty="0" err="1" smtClean="0"/>
              <a:t>fuzzy</a:t>
            </a:r>
            <a:r>
              <a:rPr lang="pt-BR" dirty="0" smtClean="0"/>
              <a:t> é equivalente a encontrar o ponto ótimo de uma </a:t>
            </a:r>
            <a:r>
              <a:rPr lang="pt-BR" dirty="0" err="1" smtClean="0"/>
              <a:t>hipersuperfície</a:t>
            </a:r>
            <a:r>
              <a:rPr lang="pt-BR" dirty="0" smtClean="0"/>
              <a:t>; </a:t>
            </a:r>
          </a:p>
          <a:p>
            <a:r>
              <a:rPr lang="pt-BR" dirty="0" smtClean="0"/>
              <a:t>Neste caso os algoritmos genéticos (</a:t>
            </a:r>
            <a:r>
              <a:rPr lang="pt-BR" dirty="0" err="1" smtClean="0"/>
              <a:t>AGs</a:t>
            </a:r>
            <a:r>
              <a:rPr lang="pt-BR" dirty="0" smtClean="0"/>
              <a:t>) são os mais indicados [31].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 que usar um Sistema </a:t>
            </a:r>
            <a:r>
              <a:rPr lang="pt-BR" dirty="0" err="1" smtClean="0"/>
              <a:t>Fuzzy-Genético</a:t>
            </a:r>
            <a:r>
              <a:rPr lang="pt-BR" dirty="0" smtClean="0"/>
              <a:t>? 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r>
              <a:rPr lang="pt-BR" dirty="0" smtClean="0"/>
              <a:t>Um AG sozinho não é capaz de propor um SF. O Objetivo do AG empregado na arquitetura proposta é:  </a:t>
            </a:r>
          </a:p>
          <a:p>
            <a:pPr>
              <a:buNone/>
            </a:pPr>
            <a:r>
              <a:rPr lang="pt-BR" dirty="0" smtClean="0"/>
              <a:t>		Ajudar o projetista a reduzir o </a:t>
            </a:r>
            <a:r>
              <a:rPr lang="pt-BR" b="1" dirty="0" smtClean="0"/>
              <a:t>Conjunto de Regras de Inferência</a:t>
            </a:r>
            <a:r>
              <a:rPr lang="pt-BR" dirty="0" smtClean="0"/>
              <a:t> e buscar melhores curvas para as </a:t>
            </a:r>
            <a:r>
              <a:rPr lang="pt-BR" b="1" dirty="0" smtClean="0"/>
              <a:t>Funções de Pertinência </a:t>
            </a:r>
            <a:r>
              <a:rPr lang="pt-BR" dirty="0" smtClean="0"/>
              <a:t>empregadas.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 que usar um Sistema </a:t>
            </a:r>
            <a:r>
              <a:rPr lang="pt-BR" dirty="0" err="1" smtClean="0"/>
              <a:t>Fuzzy-Genético</a:t>
            </a:r>
            <a:r>
              <a:rPr lang="pt-BR" dirty="0" smtClean="0"/>
              <a:t>? (2)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Cenário de Aplicação:</a:t>
            </a:r>
          </a:p>
          <a:p>
            <a:pPr lvl="1"/>
            <a:r>
              <a:rPr lang="pt-BR" dirty="0" smtClean="0"/>
              <a:t>Redes WMAN  com usuários deslocando-se com velocidades de até 120 km/h do qual o IEEE 802.16 é capaz de suportar; </a:t>
            </a:r>
          </a:p>
          <a:p>
            <a:pPr lvl="1"/>
            <a:r>
              <a:rPr lang="pt-BR" dirty="0" smtClean="0"/>
              <a:t>E possuindo áreas de cobertura sobreposta entre várias redes ou “ilhas” IEEE 802.11;</a:t>
            </a:r>
          </a:p>
          <a:p>
            <a:pPr lvl="1"/>
            <a:r>
              <a:rPr lang="pt-BR" dirty="0" smtClean="0"/>
              <a:t>Conectadas a rede metropolitana </a:t>
            </a:r>
            <a:r>
              <a:rPr lang="pt-BR" dirty="0" err="1" smtClean="0"/>
              <a:t>cabeada</a:t>
            </a:r>
            <a:r>
              <a:rPr lang="pt-BR" dirty="0" smtClean="0"/>
              <a:t> e capaz de acessar o servidor da operadora com suporte a MIIS (Seção 4.4).     </a:t>
            </a:r>
          </a:p>
          <a:p>
            <a:pPr lvl="1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9F4-F80A-4D4C-B4B4-9BE67190845C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4. Arquitetura Proposta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</TotalTime>
  <Words>2339</Words>
  <Application>Microsoft Office PowerPoint</Application>
  <PresentationFormat>Apresentação na tela (4:3)</PresentationFormat>
  <Paragraphs>417</Paragraphs>
  <Slides>63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Concurso</vt:lpstr>
      <vt:lpstr>Handover Transparente entre Redes IEEE 802.16 e IEEE 802.11 usando um Sistema Fuzzy-Genético</vt:lpstr>
      <vt:lpstr>Sumário da Dissertação</vt:lpstr>
      <vt:lpstr>1. Introdução (Motivação) </vt:lpstr>
      <vt:lpstr>1. Introdução (Motivação - 2)</vt:lpstr>
      <vt:lpstr>1. Introdução (Motivação -3)</vt:lpstr>
      <vt:lpstr>Introdução (Objetivos)</vt:lpstr>
      <vt:lpstr>Por que usar um Sistema Fuzzy-Genético? </vt:lpstr>
      <vt:lpstr>Por que usar um Sistema Fuzzy-Genético? (2)</vt:lpstr>
      <vt:lpstr>4. Arquitetura Proposta</vt:lpstr>
      <vt:lpstr>Cenário</vt:lpstr>
      <vt:lpstr>4. Arquitetura Proposta (2)</vt:lpstr>
      <vt:lpstr>4. Arquitetura Proposta (3)</vt:lpstr>
      <vt:lpstr>Slide 13</vt:lpstr>
      <vt:lpstr>Slide 14</vt:lpstr>
      <vt:lpstr>Slide 15</vt:lpstr>
      <vt:lpstr>4.6 Sinalização com o SFG para o Suporte a Handover  Vertical</vt:lpstr>
      <vt:lpstr>4.6 Mensagens Trocadas</vt:lpstr>
      <vt:lpstr>4.6 Sinalização com o SFG para o Suporte a Handover  Vertical</vt:lpstr>
      <vt:lpstr>4.6  Mensagens Trocadas (2)</vt:lpstr>
      <vt:lpstr>4.6 Sinalização com o SFG para o Suporte a Handover  Vertical</vt:lpstr>
      <vt:lpstr>5. Avaliação de Desempenho da Proposta</vt:lpstr>
      <vt:lpstr>Slide 22</vt:lpstr>
      <vt:lpstr>5. Modificações do ns-2 (1)</vt:lpstr>
      <vt:lpstr>Slide 24</vt:lpstr>
      <vt:lpstr>5. Modificações do ns-2 (2)</vt:lpstr>
      <vt:lpstr>Slide 26</vt:lpstr>
      <vt:lpstr>Modificações do ns-2 (3)</vt:lpstr>
      <vt:lpstr>Slide 28</vt:lpstr>
      <vt:lpstr>Avaliação de Desempenho da Proposta (2)</vt:lpstr>
      <vt:lpstr>Cenário</vt:lpstr>
      <vt:lpstr>Parâmetros usados nas Simulações</vt:lpstr>
      <vt:lpstr>Parâmetros usados nas Simulações (2)</vt:lpstr>
      <vt:lpstr>Parâmetros do AG</vt:lpstr>
      <vt:lpstr>Parâmetros do AG (2)</vt:lpstr>
      <vt:lpstr>Resultados</vt:lpstr>
      <vt:lpstr>Funcões de Pertinência</vt:lpstr>
      <vt:lpstr>Slide 37</vt:lpstr>
      <vt:lpstr>Regras de Inferência</vt:lpstr>
      <vt:lpstr>Regras de Inferência (2)</vt:lpstr>
      <vt:lpstr>Regras de Inferência (3)</vt:lpstr>
      <vt:lpstr>Slide 41</vt:lpstr>
      <vt:lpstr>Limiares </vt:lpstr>
      <vt:lpstr>Limiares (2)</vt:lpstr>
      <vt:lpstr>Vazão Média (1)</vt:lpstr>
      <vt:lpstr>Vazão Média (2)</vt:lpstr>
      <vt:lpstr>Vazão Média (3)</vt:lpstr>
      <vt:lpstr>Vazão durante o downlink (1)</vt:lpstr>
      <vt:lpstr>Vazão durante o downlink (2)</vt:lpstr>
      <vt:lpstr>Vazão durante o downlink (3)</vt:lpstr>
      <vt:lpstr>Qualidade de Experiência (QoE)</vt:lpstr>
      <vt:lpstr>Qualidade de Experiência (2)</vt:lpstr>
      <vt:lpstr>Slide 52</vt:lpstr>
      <vt:lpstr>Slide 53</vt:lpstr>
      <vt:lpstr>Slide 54</vt:lpstr>
      <vt:lpstr>Conparativo entre vídeos recebidos</vt:lpstr>
      <vt:lpstr>Conclusões</vt:lpstr>
      <vt:lpstr>Trabalhos Futuros</vt:lpstr>
      <vt:lpstr>Trabalhos Futuros (2)</vt:lpstr>
      <vt:lpstr>Referências</vt:lpstr>
      <vt:lpstr>Referências (2)</vt:lpstr>
      <vt:lpstr>Referências (3)</vt:lpstr>
      <vt:lpstr>Publicação referente ao trabalho</vt:lpstr>
      <vt:lpstr>Obrigado pela atenção!</vt:lpstr>
    </vt:vector>
  </TitlesOfParts>
  <Company>DELLNBX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Heterogênea com Gerenciamento da QoE e Suporte a Handover Transparente através de um Sistema Fuzzy-Genético</dc:title>
  <dc:creator>diegopassos</dc:creator>
  <cp:lastModifiedBy>diegopassos</cp:lastModifiedBy>
  <cp:revision>140</cp:revision>
  <dcterms:created xsi:type="dcterms:W3CDTF">2010-09-25T16:40:28Z</dcterms:created>
  <dcterms:modified xsi:type="dcterms:W3CDTF">2011-04-25T13:35:33Z</dcterms:modified>
</cp:coreProperties>
</file>