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3" r:id="rId3"/>
    <p:sldId id="340" r:id="rId4"/>
    <p:sldId id="346" r:id="rId5"/>
    <p:sldId id="347" r:id="rId6"/>
    <p:sldId id="341" r:id="rId7"/>
    <p:sldId id="334" r:id="rId8"/>
    <p:sldId id="337" r:id="rId9"/>
    <p:sldId id="335" r:id="rId10"/>
    <p:sldId id="336" r:id="rId11"/>
    <p:sldId id="345" r:id="rId12"/>
    <p:sldId id="344" r:id="rId13"/>
    <p:sldId id="343" r:id="rId14"/>
    <p:sldId id="348" r:id="rId15"/>
    <p:sldId id="339" r:id="rId16"/>
    <p:sldId id="324" r:id="rId17"/>
    <p:sldId id="325" r:id="rId18"/>
    <p:sldId id="328" r:id="rId19"/>
    <p:sldId id="329" r:id="rId20"/>
    <p:sldId id="326" r:id="rId21"/>
    <p:sldId id="330" r:id="rId22"/>
    <p:sldId id="331" r:id="rId23"/>
    <p:sldId id="332" r:id="rId24"/>
    <p:sldId id="327" r:id="rId25"/>
    <p:sldId id="333" r:id="rId26"/>
    <p:sldId id="32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647" autoAdjust="0"/>
  </p:normalViewPr>
  <p:slideViewPr>
    <p:cSldViewPr>
      <p:cViewPr varScale="1">
        <p:scale>
          <a:sx n="73" d="100"/>
          <a:sy n="73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B068E-0F3C-4746-9721-049456D941BD}" type="datetimeFigureOut">
              <a:rPr lang="pt-BR" smtClean="0"/>
              <a:pPr/>
              <a:t>25/04/2011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5FD68-D187-4E30-91B3-B10DCE9A5CF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44B03-B9F2-411F-AC48-301FC5DD25BB}" type="datetimeFigureOut">
              <a:rPr lang="en-US" smtClean="0"/>
              <a:pPr/>
              <a:t>4/25/2011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F2931-CEC7-48D0-8E60-20D97F1A9723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600" dirty="0" smtClean="0"/>
              <a:t>Eventos de falhas e atividades de reparo podem causar degradação no desempenho do sistema, portanto a análise de desempenho sem considerar os efeitos da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pode ser imprecisa. </a:t>
            </a:r>
          </a:p>
          <a:p>
            <a:r>
              <a:rPr lang="pt-BR" sz="1600" dirty="0" smtClean="0"/>
              <a:t>A metodologia de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proposta permite a avaliação de desempenho e </a:t>
            </a:r>
            <a:r>
              <a:rPr lang="pt-BR" sz="1600" dirty="0" err="1" smtClean="0"/>
              <a:t>dependabilidade</a:t>
            </a:r>
            <a:r>
              <a:rPr lang="pt-BR" sz="1600" dirty="0" smtClean="0"/>
              <a:t> por meio de modelos estocásticos </a:t>
            </a:r>
            <a:r>
              <a:rPr lang="pt-BR" sz="1600" dirty="0" err="1" smtClean="0"/>
              <a:t>expolinomiais</a:t>
            </a:r>
            <a:r>
              <a:rPr lang="pt-BR" sz="1600" dirty="0" smtClean="0"/>
              <a:t>. </a:t>
            </a:r>
          </a:p>
          <a:p>
            <a:r>
              <a:rPr lang="pt-BR" sz="1600" dirty="0" smtClean="0"/>
              <a:t>Este trabalho propõe uma política de manutenção preventiva para sistemas de transferência eletrônica de fundos e avalia o impacto desta política na degradação do desempenho destes sistemas.</a:t>
            </a:r>
          </a:p>
          <a:p>
            <a:r>
              <a:rPr lang="pt-BR" sz="1600" dirty="0" smtClean="0"/>
              <a:t>Este trabalho propõe também a análise dos efeitos das variações de temperatura na </a:t>
            </a:r>
            <a:r>
              <a:rPr lang="pt-BR" sz="1600" dirty="0" err="1" smtClean="0"/>
              <a:t>performabilidade</a:t>
            </a:r>
            <a:r>
              <a:rPr lang="pt-BR" sz="1600" dirty="0" smtClean="0"/>
              <a:t> de sistemas TEF.</a:t>
            </a:r>
            <a:endParaRPr lang="pt-BR" sz="1800" dirty="0" smtClean="0"/>
          </a:p>
          <a:p>
            <a:endParaRPr lang="pt-BR" sz="1800" dirty="0" smtClean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1F2931-CEC7-48D0-8E60-20D97F1A972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00CDA-444E-433A-98CE-9CFCF02AE119}" type="datetime1">
              <a:rPr lang="pt-BR" smtClean="0"/>
              <a:pPr/>
              <a:t>25/04/2011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329FE-2324-4BFE-A43E-59BC9E9AD09E}" type="datetime1">
              <a:rPr lang="pt-BR" smtClean="0"/>
              <a:pPr/>
              <a:t>25/04/2011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E299B-475D-48C4-A26B-89417E0415C1}" type="datetime1">
              <a:rPr lang="pt-BR" smtClean="0"/>
              <a:pPr/>
              <a:t>25/04/2011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4C899-BE80-460A-A0AD-A192F2FF411D}" type="datetime1">
              <a:rPr lang="pt-BR" smtClean="0"/>
              <a:pPr/>
              <a:t>25/04/2011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FFB9-8839-4D11-9570-53C78932A175}" type="datetime1">
              <a:rPr lang="pt-BR" smtClean="0"/>
              <a:pPr/>
              <a:t>25/04/2011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2CF84-F05D-4C24-906F-3DD9591A7AC3}" type="datetime1">
              <a:rPr lang="pt-BR" smtClean="0"/>
              <a:pPr/>
              <a:t>25/04/2011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51D8-CAE6-4A2A-B22F-8A3751CEDDC9}" type="datetime1">
              <a:rPr lang="pt-BR" smtClean="0"/>
              <a:pPr/>
              <a:t>25/04/2011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127B0-924D-43CF-BA26-A33DC7C9935B}" type="datetime1">
              <a:rPr lang="pt-BR" smtClean="0"/>
              <a:pPr/>
              <a:t>25/04/2011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D75B3-48AB-487A-A862-D37B757DFB7A}" type="datetime1">
              <a:rPr lang="pt-BR" smtClean="0"/>
              <a:pPr/>
              <a:t>25/04/2011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A715-639B-43A8-A520-361528385AD9}" type="datetime1">
              <a:rPr lang="pt-BR" smtClean="0"/>
              <a:pPr/>
              <a:t>25/04/2011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328A-036D-4AE9-9912-EC33FC725F26}" type="datetime1">
              <a:rPr lang="pt-BR" smtClean="0"/>
              <a:pPr/>
              <a:t>25/04/2011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8A69-24E8-40C0-9BD1-B6C6760B83A2}" type="datetime1">
              <a:rPr lang="pt-BR" smtClean="0"/>
              <a:pPr/>
              <a:t>25/04/2011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B9C50-8FC6-42BE-BC75-236F4609CEF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215370" cy="1470025"/>
          </a:xfrm>
        </p:spPr>
        <p:txBody>
          <a:bodyPr>
            <a:noAutofit/>
          </a:bodyPr>
          <a:lstStyle/>
          <a:p>
            <a:r>
              <a:rPr lang="pt-BR" sz="2800" dirty="0" smtClean="0">
                <a:cs typeface="Arial" pitchFamily="34" charset="0"/>
              </a:rPr>
              <a:t>Modelos Estocásticos para Avaliação de Desempenho e </a:t>
            </a:r>
            <a:r>
              <a:rPr lang="pt-BR" sz="2800" dirty="0" err="1" smtClean="0">
                <a:cs typeface="Arial" pitchFamily="34" charset="0"/>
              </a:rPr>
              <a:t>Dependabilidade</a:t>
            </a:r>
            <a:r>
              <a:rPr lang="pt-BR" sz="2800" dirty="0" smtClean="0">
                <a:cs typeface="Arial" pitchFamily="34" charset="0"/>
              </a:rPr>
              <a:t> da </a:t>
            </a:r>
            <a:r>
              <a:rPr lang="pt-BR" sz="2800" dirty="0" err="1" smtClean="0">
                <a:cs typeface="Arial" pitchFamily="34" charset="0"/>
              </a:rPr>
              <a:t>Infraestrutura</a:t>
            </a:r>
            <a:r>
              <a:rPr lang="pt-BR" sz="2800" dirty="0" smtClean="0">
                <a:cs typeface="Arial" pitchFamily="34" charset="0"/>
              </a:rPr>
              <a:t> da </a:t>
            </a:r>
            <a:r>
              <a:rPr lang="pt-BR" sz="2800" i="1" dirty="0" err="1" smtClean="0">
                <a:cs typeface="Arial" pitchFamily="34" charset="0"/>
              </a:rPr>
              <a:t>Cloud</a:t>
            </a:r>
            <a:r>
              <a:rPr lang="pt-BR" sz="2800" i="1" dirty="0" smtClean="0">
                <a:cs typeface="Arial" pitchFamily="34" charset="0"/>
              </a:rPr>
              <a:t> Computing </a:t>
            </a:r>
            <a:r>
              <a:rPr lang="pt-BR" sz="2800" dirty="0" smtClean="0">
                <a:cs typeface="Arial" pitchFamily="34" charset="0"/>
              </a:rPr>
              <a:t>Privada</a:t>
            </a:r>
            <a:endParaRPr lang="en-US" sz="2800" dirty="0"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42972" y="4071942"/>
            <a:ext cx="7272366" cy="1785950"/>
          </a:xfrm>
        </p:spPr>
        <p:txBody>
          <a:bodyPr>
            <a:normAutofit lnSpcReduction="10000"/>
          </a:bodyPr>
          <a:lstStyle/>
          <a:p>
            <a:r>
              <a:rPr lang="pt-BR" sz="2400" dirty="0" smtClean="0">
                <a:solidFill>
                  <a:schemeClr val="tx1"/>
                </a:solidFill>
              </a:rPr>
              <a:t>Centro de Informática – UFPE</a:t>
            </a:r>
          </a:p>
          <a:p>
            <a:endParaRPr lang="pt-BR" sz="2000" dirty="0" smtClean="0">
              <a:solidFill>
                <a:schemeClr val="tx1"/>
              </a:solidFill>
            </a:endParaRPr>
          </a:p>
          <a:p>
            <a:pPr algn="l"/>
            <a:r>
              <a:rPr lang="pt-BR" sz="2000" dirty="0" smtClean="0">
                <a:solidFill>
                  <a:schemeClr val="tx1"/>
                </a:solidFill>
              </a:rPr>
              <a:t>Erica Teixeira Gomes de Sousa – etgs@cin.ufpe.br</a:t>
            </a:r>
          </a:p>
          <a:p>
            <a:pPr algn="l"/>
            <a:r>
              <a:rPr lang="en-US" sz="2000" dirty="0" err="1" smtClean="0">
                <a:solidFill>
                  <a:schemeClr val="tx1"/>
                </a:solidFill>
              </a:rPr>
              <a:t>Orientador</a:t>
            </a:r>
            <a:r>
              <a:rPr lang="en-US" sz="2000" dirty="0" smtClean="0">
                <a:solidFill>
                  <a:schemeClr val="tx1"/>
                </a:solidFill>
              </a:rPr>
              <a:t>: Prof. Dr. Paulo Romero Martins </a:t>
            </a:r>
            <a:r>
              <a:rPr lang="en-US" sz="2000" dirty="0" err="1" smtClean="0">
                <a:solidFill>
                  <a:schemeClr val="tx1"/>
                </a:solidFill>
              </a:rPr>
              <a:t>Maciel</a:t>
            </a:r>
            <a:r>
              <a:rPr lang="en-US" sz="2000" dirty="0" smtClean="0">
                <a:solidFill>
                  <a:schemeClr val="tx1"/>
                </a:solidFill>
              </a:rPr>
              <a:t> – prmm@cin.ufpe.br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4B4D-D49D-48CA-A9C7-565E072C6B81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Objetivos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As avaliações com o auxílio dos formalismos matemáticos de redes de </a:t>
            </a:r>
            <a:r>
              <a:rPr lang="pt-BR" sz="2400" i="1" dirty="0" err="1" smtClean="0"/>
              <a:t>Petri</a:t>
            </a:r>
            <a:r>
              <a:rPr lang="pt-BR" sz="2400" i="1" dirty="0" smtClean="0"/>
              <a:t> </a:t>
            </a:r>
            <a:r>
              <a:rPr lang="pt-BR" sz="2400" dirty="0" smtClean="0"/>
              <a:t>estocásticas e diagramas de bloco de confiabilidade.</a:t>
            </a:r>
          </a:p>
          <a:p>
            <a:r>
              <a:rPr lang="pt-BR" sz="2400" dirty="0" smtClean="0"/>
              <a:t>Planejamento de capacidade dos recursos/serviços oferecidos na </a:t>
            </a:r>
            <a:r>
              <a:rPr lang="pt-BR" sz="2400" i="1" dirty="0" err="1" smtClean="0"/>
              <a:t>cloud</a:t>
            </a:r>
            <a:r>
              <a:rPr lang="pt-BR" sz="2400" dirty="0" smtClean="0"/>
              <a:t>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Cenário Analisado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pt-BR" sz="2400" dirty="0" smtClean="0"/>
              <a:t>Plataforma </a:t>
            </a:r>
            <a:r>
              <a:rPr lang="pt-BR" sz="2400" i="1" dirty="0" err="1" smtClean="0"/>
              <a:t>Eucalyptus</a:t>
            </a:r>
            <a:r>
              <a:rPr lang="pt-BR" sz="2400" dirty="0" smtClean="0"/>
              <a:t> / </a:t>
            </a:r>
            <a:r>
              <a:rPr lang="pt-BR" sz="2400" i="1" dirty="0" err="1" smtClean="0"/>
              <a:t>Ubuntu</a:t>
            </a:r>
            <a:r>
              <a:rPr lang="pt-BR" sz="2400" i="1" dirty="0" smtClean="0"/>
              <a:t> Enterprise </a:t>
            </a:r>
            <a:r>
              <a:rPr lang="pt-BR" sz="2400" i="1" dirty="0" err="1" smtClean="0"/>
              <a:t>Cloud</a:t>
            </a:r>
            <a:endParaRPr lang="pt-BR" sz="2400" i="1" dirty="0" smtClean="0"/>
          </a:p>
          <a:p>
            <a:r>
              <a:rPr lang="pt-BR" sz="2400" i="1" dirty="0" err="1" smtClean="0"/>
              <a:t>Eucalyptus</a:t>
            </a:r>
            <a:r>
              <a:rPr lang="pt-BR" sz="2400" dirty="0" smtClean="0"/>
              <a:t> é um software usado para implementar </a:t>
            </a:r>
            <a:r>
              <a:rPr lang="pt-BR" sz="2400" i="1" dirty="0" err="1" smtClean="0"/>
              <a:t>clouds</a:t>
            </a:r>
            <a:r>
              <a:rPr lang="pt-BR" sz="2400" i="1" dirty="0" smtClean="0"/>
              <a:t> privadas</a:t>
            </a:r>
            <a:r>
              <a:rPr lang="pt-BR" sz="2400" dirty="0" smtClean="0"/>
              <a:t> e híbridas no estilo </a:t>
            </a:r>
            <a:r>
              <a:rPr lang="pt-BR" sz="2400" dirty="0" err="1" smtClean="0"/>
              <a:t>Infrastructure</a:t>
            </a:r>
            <a:r>
              <a:rPr lang="pt-BR" sz="2400" dirty="0" smtClean="0"/>
              <a:t> as a </a:t>
            </a:r>
            <a:r>
              <a:rPr lang="pt-BR" sz="2400" dirty="0" err="1" smtClean="0"/>
              <a:t>Service</a:t>
            </a:r>
            <a:r>
              <a:rPr lang="pt-BR" sz="2400" dirty="0" smtClean="0"/>
              <a:t> (</a:t>
            </a:r>
            <a:r>
              <a:rPr lang="pt-BR" sz="2400" dirty="0" err="1" smtClean="0"/>
              <a:t>IaaS</a:t>
            </a:r>
            <a:r>
              <a:rPr lang="pt-BR" sz="2400" dirty="0" smtClean="0"/>
              <a:t>).</a:t>
            </a:r>
          </a:p>
          <a:p>
            <a:pPr>
              <a:buNone/>
            </a:pPr>
            <a:endParaRPr lang="pt-BR" sz="2400" dirty="0" smtClean="0"/>
          </a:p>
          <a:p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Cenário Analisado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400" dirty="0" smtClean="0"/>
              <a:t>Arquitetura</a:t>
            </a:r>
          </a:p>
          <a:p>
            <a:pPr marL="800100" lvl="3" indent="-342900"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200" dirty="0" smtClean="0"/>
              <a:t>Host controlador geral</a:t>
            </a:r>
          </a:p>
          <a:p>
            <a:pPr marL="1257300" lvl="5" indent="-342900"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dirty="0" err="1" smtClean="0"/>
              <a:t>Cloud</a:t>
            </a:r>
            <a:r>
              <a:rPr lang="pt-BR" dirty="0" smtClean="0"/>
              <a:t> </a:t>
            </a:r>
            <a:r>
              <a:rPr lang="pt-BR" dirty="0" err="1" smtClean="0"/>
              <a:t>Controller</a:t>
            </a:r>
            <a:r>
              <a:rPr lang="pt-BR" dirty="0" smtClean="0"/>
              <a:t> </a:t>
            </a:r>
          </a:p>
          <a:p>
            <a:pPr marL="1257300" lvl="5" indent="-342900"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dirty="0" smtClean="0"/>
              <a:t>Cluster </a:t>
            </a:r>
            <a:r>
              <a:rPr lang="pt-BR" dirty="0" err="1" smtClean="0"/>
              <a:t>Controller</a:t>
            </a:r>
            <a:endParaRPr lang="pt-BR" dirty="0" smtClean="0"/>
          </a:p>
          <a:p>
            <a:pPr marL="1257300" lvl="5" indent="-342900"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dirty="0" err="1" smtClean="0"/>
              <a:t>Storage</a:t>
            </a:r>
            <a:r>
              <a:rPr lang="pt-BR" dirty="0" smtClean="0"/>
              <a:t> </a:t>
            </a:r>
            <a:r>
              <a:rPr lang="pt-BR" dirty="0" err="1" smtClean="0"/>
              <a:t>Controller</a:t>
            </a:r>
            <a:endParaRPr lang="pt-BR" dirty="0" smtClean="0"/>
          </a:p>
          <a:p>
            <a:pPr marL="1257300" lvl="5" indent="-342900"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dirty="0" err="1" smtClean="0"/>
              <a:t>Walrus</a:t>
            </a:r>
            <a:r>
              <a:rPr lang="pt-BR" dirty="0" smtClean="0"/>
              <a:t> </a:t>
            </a:r>
            <a:r>
              <a:rPr lang="pt-BR" dirty="0" err="1" smtClean="0"/>
              <a:t>Controller</a:t>
            </a:r>
            <a:endParaRPr lang="pt-BR" dirty="0" smtClean="0"/>
          </a:p>
          <a:p>
            <a:pPr marL="800100" lvl="3" indent="-342900"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200" dirty="0" smtClean="0"/>
              <a:t>Hosts para execução das </a:t>
            </a:r>
            <a:r>
              <a:rPr lang="pt-BR" sz="2200" dirty="0" err="1" smtClean="0"/>
              <a:t>VMs</a:t>
            </a:r>
            <a:r>
              <a:rPr lang="pt-BR" sz="2200" dirty="0" smtClean="0"/>
              <a:t> (</a:t>
            </a:r>
            <a:r>
              <a:rPr lang="pt-BR" sz="2200" dirty="0" err="1" smtClean="0"/>
              <a:t>node</a:t>
            </a:r>
            <a:r>
              <a:rPr lang="pt-BR" sz="2200" dirty="0" smtClean="0"/>
              <a:t> </a:t>
            </a:r>
            <a:r>
              <a:rPr lang="pt-BR" sz="2200" dirty="0" err="1" smtClean="0"/>
              <a:t>controllers</a:t>
            </a:r>
            <a:r>
              <a:rPr lang="pt-BR" sz="2200" dirty="0" smtClean="0"/>
              <a:t>)</a:t>
            </a:r>
          </a:p>
          <a:p>
            <a:endParaRPr lang="pt-BR" sz="2400" dirty="0" smtClean="0"/>
          </a:p>
          <a:p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Cenário Analisado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pt-BR" sz="2400" dirty="0" smtClean="0"/>
              <a:t>Tipos de </a:t>
            </a:r>
            <a:r>
              <a:rPr lang="pt-BR" sz="2400" dirty="0" err="1" smtClean="0"/>
              <a:t>VMs</a:t>
            </a:r>
            <a:endParaRPr lang="pt-BR" sz="2400" dirty="0" smtClean="0"/>
          </a:p>
          <a:p>
            <a:pPr lvl="1"/>
            <a:r>
              <a:rPr lang="pt-BR" sz="2200" dirty="0" smtClean="0"/>
              <a:t>Extra </a:t>
            </a:r>
            <a:r>
              <a:rPr lang="pt-BR" sz="2200" dirty="0" err="1" smtClean="0"/>
              <a:t>Large</a:t>
            </a:r>
            <a:endParaRPr lang="pt-BR" sz="2200" dirty="0" smtClean="0"/>
          </a:p>
          <a:p>
            <a:pPr lvl="1"/>
            <a:r>
              <a:rPr lang="pt-BR" sz="2200" dirty="0" err="1" smtClean="0"/>
              <a:t>Large</a:t>
            </a:r>
            <a:endParaRPr lang="pt-BR" sz="2200" dirty="0" smtClean="0"/>
          </a:p>
          <a:p>
            <a:pPr lvl="1"/>
            <a:r>
              <a:rPr lang="pt-BR" sz="2200" dirty="0" err="1" smtClean="0"/>
              <a:t>Medium</a:t>
            </a:r>
            <a:endParaRPr lang="pt-BR" sz="2200" dirty="0" smtClean="0"/>
          </a:p>
          <a:p>
            <a:pPr lvl="1"/>
            <a:r>
              <a:rPr lang="pt-BR" sz="2200" dirty="0" smtClean="0"/>
              <a:t>Small</a:t>
            </a:r>
          </a:p>
          <a:p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Cenário Analisado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93000"/>
              </a:lnSpc>
              <a:spcAft>
                <a:spcPts val="1425"/>
              </a:spcAft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400" dirty="0" smtClean="0"/>
              <a:t>Estrutura</a:t>
            </a:r>
          </a:p>
          <a:p>
            <a:pPr marL="800100" lvl="3" indent="-342900">
              <a:lnSpc>
                <a:spcPct val="103000"/>
              </a:lnSpc>
              <a:spcAft>
                <a:spcPts val="1425"/>
              </a:spcAft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200" dirty="0" smtClean="0"/>
              <a:t>4 computadores </a:t>
            </a:r>
          </a:p>
          <a:p>
            <a:pPr marL="800100" lvl="3" indent="-342900">
              <a:lnSpc>
                <a:spcPct val="103000"/>
              </a:lnSpc>
              <a:spcAft>
                <a:spcPts val="1425"/>
              </a:spcAft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200" i="1" dirty="0" smtClean="0"/>
              <a:t>Core2Duo</a:t>
            </a:r>
            <a:r>
              <a:rPr lang="pt-BR" sz="2200" dirty="0" smtClean="0"/>
              <a:t> </a:t>
            </a:r>
          </a:p>
          <a:p>
            <a:pPr marL="800100" lvl="3" indent="-342900">
              <a:lnSpc>
                <a:spcPct val="103000"/>
              </a:lnSpc>
              <a:spcAft>
                <a:spcPts val="1425"/>
              </a:spcAft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200" dirty="0" smtClean="0"/>
              <a:t>2 GB memória DDR2</a:t>
            </a:r>
          </a:p>
          <a:p>
            <a:pPr marL="800100" lvl="3" indent="-342900">
              <a:lnSpc>
                <a:spcPct val="103000"/>
              </a:lnSpc>
              <a:spcAft>
                <a:spcPts val="1425"/>
              </a:spcAft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200" dirty="0" smtClean="0"/>
              <a:t>HD de 80 GB </a:t>
            </a:r>
          </a:p>
          <a:p>
            <a:pPr marL="800100" lvl="3" indent="-342900">
              <a:lnSpc>
                <a:spcPct val="103000"/>
              </a:lnSpc>
              <a:spcAft>
                <a:spcPts val="1425"/>
              </a:spcAft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200" dirty="0" smtClean="0"/>
              <a:t>1 </a:t>
            </a:r>
            <a:r>
              <a:rPr lang="pt-BR" sz="2200" dirty="0" smtClean="0"/>
              <a:t>máquina </a:t>
            </a:r>
            <a:r>
              <a:rPr lang="pt-BR" sz="2200" dirty="0" smtClean="0"/>
              <a:t>com </a:t>
            </a:r>
            <a:r>
              <a:rPr lang="pt-BR" sz="2200" i="1" dirty="0" err="1" smtClean="0"/>
              <a:t>Ubuntu</a:t>
            </a:r>
            <a:r>
              <a:rPr lang="pt-BR" sz="2200" i="1" dirty="0" smtClean="0"/>
              <a:t> Enterprise </a:t>
            </a:r>
            <a:r>
              <a:rPr lang="pt-BR" sz="2200" i="1" dirty="0" err="1" smtClean="0"/>
              <a:t>Cloud</a:t>
            </a:r>
            <a:r>
              <a:rPr lang="pt-BR" sz="2200" i="1" dirty="0" smtClean="0"/>
              <a:t> </a:t>
            </a:r>
            <a:r>
              <a:rPr lang="pt-BR" sz="2200" dirty="0" smtClean="0"/>
              <a:t>10.10/ </a:t>
            </a:r>
            <a:r>
              <a:rPr lang="pt-BR" sz="2200" i="1" dirty="0" err="1" smtClean="0"/>
              <a:t>Eucalyptus</a:t>
            </a:r>
            <a:r>
              <a:rPr lang="pt-BR" sz="2200" i="1" dirty="0" smtClean="0"/>
              <a:t> 2</a:t>
            </a:r>
            <a:r>
              <a:rPr lang="pt-BR" sz="2200" dirty="0" smtClean="0"/>
              <a:t>.0.2</a:t>
            </a:r>
          </a:p>
          <a:p>
            <a:pPr marL="800100" lvl="3" indent="-342900">
              <a:lnSpc>
                <a:spcPct val="103000"/>
              </a:lnSpc>
              <a:spcAft>
                <a:spcPts val="1425"/>
              </a:spcAft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200" dirty="0" smtClean="0"/>
              <a:t>3 </a:t>
            </a:r>
            <a:r>
              <a:rPr lang="pt-BR" sz="2200" dirty="0" smtClean="0"/>
              <a:t>máquinas </a:t>
            </a:r>
            <a:r>
              <a:rPr lang="pt-BR" sz="2200" dirty="0" smtClean="0"/>
              <a:t>com </a:t>
            </a:r>
            <a:r>
              <a:rPr lang="pt-BR" sz="2200" i="1" dirty="0" err="1" smtClean="0"/>
              <a:t>Ubuntu</a:t>
            </a:r>
            <a:r>
              <a:rPr lang="pt-BR" sz="2200" i="1" dirty="0" smtClean="0"/>
              <a:t> Enterprise </a:t>
            </a:r>
            <a:r>
              <a:rPr lang="pt-BR" sz="2200" i="1" dirty="0" err="1" smtClean="0"/>
              <a:t>Cloud</a:t>
            </a:r>
            <a:r>
              <a:rPr lang="pt-BR" sz="2200" i="1" dirty="0" smtClean="0"/>
              <a:t> </a:t>
            </a:r>
            <a:r>
              <a:rPr lang="pt-BR" sz="2200" dirty="0" smtClean="0"/>
              <a:t>10.10</a:t>
            </a:r>
          </a:p>
          <a:p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Experimentos de Desempenho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342900" lvl="2" indent="-342900"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i="1" dirty="0" smtClean="0"/>
              <a:t>Script</a:t>
            </a:r>
            <a:r>
              <a:rPr lang="pt-BR" dirty="0" smtClean="0"/>
              <a:t> para inicialização/</a:t>
            </a:r>
            <a:r>
              <a:rPr lang="pt-BR" dirty="0" err="1" smtClean="0"/>
              <a:t>reinicialização</a:t>
            </a:r>
            <a:r>
              <a:rPr lang="pt-BR" dirty="0" smtClean="0"/>
              <a:t>/exclusão das </a:t>
            </a:r>
            <a:r>
              <a:rPr lang="pt-BR" dirty="0" err="1" smtClean="0"/>
              <a:t>VMs</a:t>
            </a:r>
            <a:r>
              <a:rPr lang="pt-BR" dirty="0" smtClean="0"/>
              <a:t>.</a:t>
            </a:r>
          </a:p>
          <a:p>
            <a:pPr marL="342900" lvl="2" indent="-342900"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dirty="0" smtClean="0"/>
              <a:t>A cada 10 minutos reinicia todas as </a:t>
            </a:r>
            <a:r>
              <a:rPr lang="pt-BR" dirty="0" err="1" smtClean="0"/>
              <a:t>VMs</a:t>
            </a:r>
            <a:endParaRPr lang="pt-BR" dirty="0" smtClean="0"/>
          </a:p>
          <a:p>
            <a:pPr marL="342900" lvl="1" indent="-342900">
              <a:buFont typeface="Arial" pitchFamily="34" charset="0"/>
              <a:buChar char="•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endParaRPr lang="pt-BR" sz="2400" dirty="0" smtClean="0"/>
          </a:p>
          <a:p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Trabalhos Relacionados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Avaliação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Dependabilidade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Infraestrutura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i="1" dirty="0" smtClean="0"/>
              <a:t>Cloud Computing.</a:t>
            </a:r>
          </a:p>
          <a:p>
            <a:r>
              <a:rPr lang="en-US" sz="2400" dirty="0" err="1" smtClean="0"/>
              <a:t>Avaliação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Desempenho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Infraestrutura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i="1" dirty="0" smtClean="0"/>
              <a:t>Cloud Computing.</a:t>
            </a:r>
          </a:p>
          <a:p>
            <a:r>
              <a:rPr lang="en-US" sz="2400" dirty="0" err="1" smtClean="0"/>
              <a:t>Avaliação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Performabilidade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Infraestrutura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i="1" dirty="0" smtClean="0"/>
              <a:t>Cloud Computing.</a:t>
            </a:r>
          </a:p>
          <a:p>
            <a:endParaRPr lang="en-US" sz="2400" i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Trabalhos Relacionados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Avaliação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Dependabilidade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Infraestrutura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i="1" dirty="0" smtClean="0"/>
              <a:t>Cloud Computing.</a:t>
            </a:r>
          </a:p>
          <a:p>
            <a:pPr lvl="1"/>
            <a:r>
              <a:rPr lang="en-US" sz="2200" dirty="0" smtClean="0"/>
              <a:t>A Trust Evaluation Model for </a:t>
            </a:r>
            <a:r>
              <a:rPr lang="en-US" sz="2200" dirty="0" err="1" smtClean="0"/>
              <a:t>QoS</a:t>
            </a:r>
            <a:r>
              <a:rPr lang="en-US" sz="2200" dirty="0" smtClean="0"/>
              <a:t> Guarantee in Cloud Systems [1].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Trabalhos Relacionados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Trust Evaluation Model for </a:t>
            </a:r>
            <a:r>
              <a:rPr lang="en-US" sz="2400" dirty="0" err="1" smtClean="0"/>
              <a:t>QoS</a:t>
            </a:r>
            <a:r>
              <a:rPr lang="en-US" sz="2400" dirty="0" smtClean="0"/>
              <a:t> Guarantee in Cloud Systems [1].</a:t>
            </a:r>
          </a:p>
          <a:p>
            <a:pPr lvl="1"/>
            <a:r>
              <a:rPr lang="pt-BR" sz="2200" dirty="0" smtClean="0"/>
              <a:t>O modelo proporciona a reconfiguração e alocação dinâmica de recursos computacionais de um </a:t>
            </a:r>
            <a:r>
              <a:rPr lang="pt-BR" sz="2200" i="1" dirty="0" smtClean="0"/>
              <a:t>data </a:t>
            </a:r>
            <a:r>
              <a:rPr lang="pt-BR" sz="2200" i="1" dirty="0" err="1" smtClean="0"/>
              <a:t>center</a:t>
            </a:r>
            <a:r>
              <a:rPr lang="pt-BR" sz="2200" i="1" dirty="0" smtClean="0"/>
              <a:t> </a:t>
            </a:r>
            <a:r>
              <a:rPr lang="pt-BR" sz="2200" dirty="0" smtClean="0"/>
              <a:t>que provê serviço na </a:t>
            </a:r>
            <a:r>
              <a:rPr lang="pt-BR" sz="2200" i="1" dirty="0" err="1" smtClean="0"/>
              <a:t>cloud</a:t>
            </a:r>
            <a:r>
              <a:rPr lang="pt-BR" sz="2200" dirty="0" smtClean="0"/>
              <a:t>.</a:t>
            </a:r>
          </a:p>
          <a:p>
            <a:pPr lvl="1"/>
            <a:r>
              <a:rPr lang="pt-BR" sz="2200" dirty="0" smtClean="0"/>
              <a:t>O modelo analisa a confiabilidade com base em dados históricos coletados dos servidores que compõem a </a:t>
            </a:r>
            <a:r>
              <a:rPr lang="pt-BR" sz="2200" dirty="0" err="1" smtClean="0"/>
              <a:t>infraestrutura</a:t>
            </a:r>
            <a:r>
              <a:rPr lang="pt-BR" sz="2200" dirty="0" smtClean="0"/>
              <a:t> da </a:t>
            </a:r>
            <a:r>
              <a:rPr lang="pt-BR" sz="2200" i="1" dirty="0" err="1" smtClean="0"/>
              <a:t>cloud</a:t>
            </a:r>
            <a:r>
              <a:rPr lang="pt-BR" sz="2200" dirty="0" smtClean="0"/>
              <a:t>. </a:t>
            </a:r>
          </a:p>
          <a:p>
            <a:pPr lvl="1"/>
            <a:r>
              <a:rPr lang="pt-BR" sz="2200" dirty="0" smtClean="0"/>
              <a:t>Emprega a </a:t>
            </a:r>
            <a:r>
              <a:rPr lang="pt-BR" sz="2200" i="1" dirty="0" err="1" smtClean="0"/>
              <a:t>Probabilistic</a:t>
            </a:r>
            <a:r>
              <a:rPr lang="pt-BR" sz="2200" i="1" dirty="0" smtClean="0"/>
              <a:t> </a:t>
            </a:r>
            <a:r>
              <a:rPr lang="pt-BR" sz="2200" i="1" dirty="0" err="1" smtClean="0"/>
              <a:t>Latent</a:t>
            </a:r>
            <a:r>
              <a:rPr lang="pt-BR" sz="2200" i="1" dirty="0" smtClean="0"/>
              <a:t> </a:t>
            </a:r>
            <a:r>
              <a:rPr lang="pt-BR" sz="2200" i="1" dirty="0" err="1" smtClean="0"/>
              <a:t>Semantic</a:t>
            </a:r>
            <a:r>
              <a:rPr lang="pt-BR" sz="2200" i="1" dirty="0" smtClean="0"/>
              <a:t> </a:t>
            </a:r>
            <a:r>
              <a:rPr lang="pt-BR" sz="2200" i="1" dirty="0" err="1" smtClean="0"/>
              <a:t>Analysis</a:t>
            </a:r>
            <a:r>
              <a:rPr lang="pt-BR" sz="2200" i="1" dirty="0" smtClean="0"/>
              <a:t> </a:t>
            </a:r>
            <a:r>
              <a:rPr lang="pt-BR" sz="2200" dirty="0" smtClean="0"/>
              <a:t>para estimar a disponibilidade dos recursos/serviços com base nos dados históricos de utilização deles.</a:t>
            </a:r>
          </a:p>
          <a:p>
            <a:pPr lvl="1"/>
            <a:endParaRPr lang="en-US" sz="20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Trabalhos Relacionados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Trust Evaluation Model for </a:t>
            </a:r>
            <a:r>
              <a:rPr lang="en-US" sz="2400" dirty="0" err="1" smtClean="0"/>
              <a:t>QoS</a:t>
            </a:r>
            <a:r>
              <a:rPr lang="en-US" sz="2400" dirty="0" smtClean="0"/>
              <a:t> Guarantee in Cloud Systems [1].</a:t>
            </a:r>
          </a:p>
          <a:p>
            <a:pPr lvl="1"/>
            <a:r>
              <a:rPr lang="pt-BR" sz="2200" dirty="0" smtClean="0"/>
              <a:t>Os padrões de utilização dos recursos computacionais foram analisados considerando um ambiente composto de máquinas físicas, máquinas virtuais e de um gerenciador de SLA.   </a:t>
            </a:r>
          </a:p>
          <a:p>
            <a:pPr lvl="1"/>
            <a:r>
              <a:rPr lang="pt-BR" sz="2200" dirty="0" smtClean="0"/>
              <a:t>Os dados analisados foram utilização dos recursos/serviços, tempo de resposta e taxa de tarefas realizadas com sucesso.</a:t>
            </a:r>
          </a:p>
          <a:p>
            <a:pPr lvl="1"/>
            <a:endParaRPr lang="en-US" sz="20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Agenda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786346"/>
          </a:xfrm>
        </p:spPr>
        <p:txBody>
          <a:bodyPr>
            <a:noAutofit/>
          </a:bodyPr>
          <a:lstStyle/>
          <a:p>
            <a:r>
              <a:rPr lang="pt-BR" sz="2400" i="1" dirty="0" err="1" smtClean="0"/>
              <a:t>Cloud</a:t>
            </a:r>
            <a:r>
              <a:rPr lang="pt-BR" sz="2400" i="1" dirty="0" smtClean="0"/>
              <a:t> computing</a:t>
            </a:r>
          </a:p>
          <a:p>
            <a:r>
              <a:rPr lang="pt-BR" sz="2400" dirty="0" smtClean="0"/>
              <a:t>Tipos de </a:t>
            </a:r>
            <a:r>
              <a:rPr lang="pt-BR" sz="2400" i="1" dirty="0" err="1" smtClean="0"/>
              <a:t>cloud</a:t>
            </a:r>
            <a:r>
              <a:rPr lang="pt-BR" sz="2400" i="1" dirty="0" smtClean="0"/>
              <a:t> computing</a:t>
            </a:r>
          </a:p>
          <a:p>
            <a:r>
              <a:rPr lang="pt-BR" sz="2400" dirty="0" smtClean="0"/>
              <a:t>Motivação</a:t>
            </a:r>
          </a:p>
          <a:p>
            <a:r>
              <a:rPr lang="pt-BR" sz="2400" dirty="0" smtClean="0"/>
              <a:t>Justificativa</a:t>
            </a:r>
          </a:p>
          <a:p>
            <a:r>
              <a:rPr lang="pt-BR" sz="2400" dirty="0" smtClean="0"/>
              <a:t>Objetivos</a:t>
            </a:r>
          </a:p>
          <a:p>
            <a:r>
              <a:rPr lang="pt-BR" sz="2400" dirty="0" smtClean="0"/>
              <a:t>Cenário Analisado</a:t>
            </a:r>
          </a:p>
          <a:p>
            <a:r>
              <a:rPr lang="pt-BR" sz="2400" dirty="0" smtClean="0"/>
              <a:t>Experimentos de Desempenho</a:t>
            </a:r>
          </a:p>
          <a:p>
            <a:r>
              <a:rPr lang="pt-BR" sz="2400" dirty="0" smtClean="0"/>
              <a:t>Trabalhos relacionados</a:t>
            </a:r>
          </a:p>
          <a:p>
            <a:pPr lvl="1"/>
            <a:r>
              <a:rPr lang="en-US" sz="2000" dirty="0" err="1" smtClean="0"/>
              <a:t>Avaliação</a:t>
            </a:r>
            <a:r>
              <a:rPr lang="en-US" sz="2000" dirty="0" smtClean="0"/>
              <a:t> de </a:t>
            </a:r>
            <a:r>
              <a:rPr lang="en-US" sz="2000" dirty="0" err="1" smtClean="0"/>
              <a:t>Dependabilidade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Infraestrutura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i="1" dirty="0" smtClean="0"/>
              <a:t>Cloud Computing.</a:t>
            </a:r>
          </a:p>
          <a:p>
            <a:pPr lvl="1"/>
            <a:r>
              <a:rPr lang="en-US" sz="2000" dirty="0" err="1" smtClean="0"/>
              <a:t>Avaliação</a:t>
            </a:r>
            <a:r>
              <a:rPr lang="en-US" sz="2000" dirty="0" smtClean="0"/>
              <a:t> de </a:t>
            </a:r>
            <a:r>
              <a:rPr lang="en-US" sz="2000" dirty="0" err="1" smtClean="0"/>
              <a:t>Desempenho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Infraestrutura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i="1" dirty="0" smtClean="0"/>
              <a:t>Cloud Computing.</a:t>
            </a:r>
          </a:p>
          <a:p>
            <a:pPr lvl="1"/>
            <a:r>
              <a:rPr lang="en-US" sz="2000" dirty="0" err="1" smtClean="0"/>
              <a:t>Avaliação</a:t>
            </a:r>
            <a:r>
              <a:rPr lang="en-US" sz="2000" dirty="0" smtClean="0"/>
              <a:t> de </a:t>
            </a:r>
            <a:r>
              <a:rPr lang="en-US" sz="2000" dirty="0" err="1" smtClean="0"/>
              <a:t>Performabilidade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Infraestrutura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i="1" dirty="0" smtClean="0"/>
              <a:t>Cloud Computing.</a:t>
            </a:r>
          </a:p>
          <a:p>
            <a:r>
              <a:rPr lang="pt-BR" sz="2400" dirty="0" smtClean="0"/>
              <a:t>Bibliografia</a:t>
            </a:r>
          </a:p>
          <a:p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094E5-C473-4F03-A3ED-33701792E8AD}" type="datetime1">
              <a:rPr lang="pt-BR" smtClean="0"/>
              <a:pPr/>
              <a:t>25/04/2011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Trabalhos Relacionados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Avaliação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Desempenho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Infraestrutura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i="1" dirty="0" smtClean="0"/>
              <a:t>Cloud Computing.</a:t>
            </a:r>
          </a:p>
          <a:p>
            <a:pPr lvl="1"/>
            <a:r>
              <a:rPr lang="en-US" sz="2200" dirty="0" smtClean="0"/>
              <a:t>Service Performance and Analysis in Cloud Computing [2].</a:t>
            </a:r>
          </a:p>
          <a:p>
            <a:pPr lvl="1"/>
            <a:r>
              <a:rPr lang="en-US" sz="2200" dirty="0" smtClean="0"/>
              <a:t>A Performance Analysis of EC2 Cloud Computing Services for Scientific Computing [3].</a:t>
            </a:r>
          </a:p>
          <a:p>
            <a:pPr lvl="1"/>
            <a:r>
              <a:rPr lang="en-US" sz="2200" dirty="0" smtClean="0"/>
              <a:t>Performance Analysis of Cloud Computing Services for Many-Tasks Scientific Computing [4].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Trabalhos Relacionados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Service Performance and Analysis in Cloud Computing [2].</a:t>
            </a:r>
          </a:p>
          <a:p>
            <a:pPr lvl="1"/>
            <a:r>
              <a:rPr lang="pt-BR" sz="2200" dirty="0" smtClean="0"/>
              <a:t>Modelo de rede de filas para avaliação de desempenho da </a:t>
            </a:r>
            <a:r>
              <a:rPr lang="pt-BR" sz="2200" dirty="0" err="1" smtClean="0"/>
              <a:t>infraestrutura</a:t>
            </a:r>
            <a:r>
              <a:rPr lang="pt-BR" sz="2200" dirty="0" smtClean="0"/>
              <a:t> da </a:t>
            </a:r>
            <a:r>
              <a:rPr lang="pt-BR" sz="2200" i="1" dirty="0" err="1" smtClean="0"/>
              <a:t>cloud</a:t>
            </a:r>
            <a:r>
              <a:rPr lang="pt-BR" sz="2200" dirty="0" smtClean="0"/>
              <a:t>.</a:t>
            </a:r>
          </a:p>
          <a:p>
            <a:pPr lvl="1"/>
            <a:r>
              <a:rPr lang="pt-BR" sz="2200" dirty="0" smtClean="0"/>
              <a:t>O dado analisado foi o percentual do tempo de resposta. Percentual do tempo de resposta seria considerar que o tempo para executar uma solicitação de serviço é percentualmente inferior a um valor pré-determinado. </a:t>
            </a:r>
          </a:p>
          <a:p>
            <a:pPr lvl="1"/>
            <a:r>
              <a:rPr lang="pt-BR" sz="2200" dirty="0" smtClean="0"/>
              <a:t>Método para realização do cálculo da distribuição de probabilidade do tempo de resposta. </a:t>
            </a:r>
          </a:p>
          <a:p>
            <a:pPr lvl="1"/>
            <a:r>
              <a:rPr lang="pt-BR" sz="2200" dirty="0" smtClean="0"/>
              <a:t>Estudo da relação entre o número máximo de usuários, os recursos/serviços mínimos e o maior nível de serviço.</a:t>
            </a:r>
            <a:endParaRPr lang="en-US" sz="22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Trabalhos Relacionados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600" dirty="0" smtClean="0"/>
              <a:t>A Performance Analysis of EC2 Cloud Computing Services for Scientific Computing [3].</a:t>
            </a:r>
          </a:p>
          <a:p>
            <a:pPr lvl="1"/>
            <a:r>
              <a:rPr lang="pt-BR" sz="2400" dirty="0" smtClean="0"/>
              <a:t>Avaliação de desempenho da </a:t>
            </a:r>
            <a:r>
              <a:rPr lang="pt-BR" sz="2400" i="1" dirty="0" err="1" smtClean="0"/>
              <a:t>Amazon</a:t>
            </a:r>
            <a:r>
              <a:rPr lang="pt-BR" sz="2400" i="1" dirty="0" smtClean="0"/>
              <a:t> </a:t>
            </a:r>
            <a:r>
              <a:rPr lang="pt-BR" sz="2400" i="1" dirty="0" err="1" smtClean="0"/>
              <a:t>Elastic</a:t>
            </a:r>
            <a:r>
              <a:rPr lang="pt-BR" sz="2400" i="1" dirty="0" smtClean="0"/>
              <a:t> Compute </a:t>
            </a:r>
            <a:r>
              <a:rPr lang="pt-BR" sz="2400" i="1" dirty="0" err="1" smtClean="0"/>
              <a:t>Cloud</a:t>
            </a:r>
            <a:r>
              <a:rPr lang="pt-BR" sz="2400" dirty="0" smtClean="0"/>
              <a:t>.</a:t>
            </a:r>
          </a:p>
          <a:p>
            <a:pPr lvl="1"/>
            <a:r>
              <a:rPr lang="pt-BR" sz="2400" dirty="0" smtClean="0"/>
              <a:t>Análise dos efeitos da variação da carga de trabalho no desempenho da </a:t>
            </a:r>
            <a:r>
              <a:rPr lang="pt-BR" sz="2400" dirty="0" err="1" smtClean="0"/>
              <a:t>infraestrutura</a:t>
            </a:r>
            <a:r>
              <a:rPr lang="pt-BR" sz="2400" dirty="0" smtClean="0"/>
              <a:t> da </a:t>
            </a:r>
            <a:r>
              <a:rPr lang="pt-BR" sz="2400" i="1" dirty="0" err="1" smtClean="0"/>
              <a:t>cloud</a:t>
            </a:r>
            <a:r>
              <a:rPr lang="pt-BR" sz="2400" dirty="0" smtClean="0"/>
              <a:t>.</a:t>
            </a:r>
          </a:p>
          <a:p>
            <a:pPr lvl="1"/>
            <a:r>
              <a:rPr lang="pt-BR" sz="2400" dirty="0" smtClean="0"/>
              <a:t>Experimentos com aquisição e liberação de instâncias (máquinas virtuais). </a:t>
            </a:r>
          </a:p>
          <a:p>
            <a:pPr lvl="2"/>
            <a:r>
              <a:rPr lang="pt-BR" sz="2200" dirty="0" smtClean="0"/>
              <a:t>Para períodos curtos, uma ou mais instâncias de mesmo tipo são adquiridas e liberadas repetidamente durante alguns minutos. </a:t>
            </a:r>
          </a:p>
          <a:p>
            <a:pPr lvl="2"/>
            <a:r>
              <a:rPr lang="pt-BR" sz="2200" dirty="0" smtClean="0"/>
              <a:t>Para períodos longos, uma instância é adquirida e liberada a cada 2 minutos durante o período de uma semana.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Trabalhos Relacionados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600" dirty="0" smtClean="0"/>
              <a:t>Performance Analysis of Cloud Computing Services for Many-Tasks Scientific Computing [4].</a:t>
            </a:r>
          </a:p>
          <a:p>
            <a:pPr lvl="1"/>
            <a:r>
              <a:rPr lang="pt-BR" sz="2400" dirty="0" smtClean="0"/>
              <a:t>Avaliação de desempenho dos serviços de quatro </a:t>
            </a:r>
            <a:r>
              <a:rPr lang="pt-BR" sz="2400" i="1" dirty="0" err="1" smtClean="0"/>
              <a:t>cloud</a:t>
            </a:r>
            <a:r>
              <a:rPr lang="pt-BR" sz="2400" i="1" dirty="0" smtClean="0"/>
              <a:t> computing</a:t>
            </a:r>
            <a:r>
              <a:rPr lang="pt-BR" sz="2400" dirty="0" smtClean="0"/>
              <a:t> comerciais. </a:t>
            </a:r>
          </a:p>
          <a:p>
            <a:pPr lvl="1"/>
            <a:r>
              <a:rPr lang="pt-BR" sz="2400" dirty="0" smtClean="0"/>
              <a:t>As </a:t>
            </a:r>
            <a:r>
              <a:rPr lang="pt-BR" sz="2400" i="1" dirty="0" err="1" smtClean="0"/>
              <a:t>clouds</a:t>
            </a:r>
            <a:r>
              <a:rPr lang="pt-BR" sz="2400" dirty="0" smtClean="0"/>
              <a:t> comerciais analisadas foram a </a:t>
            </a:r>
            <a:r>
              <a:rPr lang="pt-BR" sz="2400" i="1" dirty="0" err="1" smtClean="0"/>
              <a:t>Amazon</a:t>
            </a:r>
            <a:r>
              <a:rPr lang="pt-BR" sz="2400" i="1" dirty="0" smtClean="0"/>
              <a:t> EC2</a:t>
            </a:r>
            <a:r>
              <a:rPr lang="pt-BR" sz="2400" dirty="0" smtClean="0"/>
              <a:t>, </a:t>
            </a:r>
            <a:r>
              <a:rPr lang="pt-BR" sz="2400" i="1" dirty="0" err="1" smtClean="0"/>
              <a:t>GoGrid</a:t>
            </a:r>
            <a:r>
              <a:rPr lang="pt-BR" sz="2400" i="1" dirty="0" smtClean="0"/>
              <a:t> - (GG)</a:t>
            </a:r>
            <a:r>
              <a:rPr lang="pt-BR" sz="2400" dirty="0" smtClean="0"/>
              <a:t>, </a:t>
            </a:r>
            <a:r>
              <a:rPr lang="pt-BR" sz="2400" i="1" dirty="0" err="1" smtClean="0"/>
              <a:t>ElasticHosts</a:t>
            </a:r>
            <a:r>
              <a:rPr lang="pt-BR" sz="2400" i="1" dirty="0" smtClean="0"/>
              <a:t> - (EH)</a:t>
            </a:r>
            <a:r>
              <a:rPr lang="pt-BR" sz="2400" dirty="0" smtClean="0"/>
              <a:t> e </a:t>
            </a:r>
            <a:r>
              <a:rPr lang="pt-BR" sz="2400" i="1" dirty="0" err="1" smtClean="0"/>
              <a:t>Mosso</a:t>
            </a:r>
            <a:r>
              <a:rPr lang="pt-BR" sz="2400" dirty="0" smtClean="0"/>
              <a:t>.</a:t>
            </a:r>
          </a:p>
          <a:p>
            <a:pPr lvl="1"/>
            <a:r>
              <a:rPr lang="pt-BR" sz="2400" dirty="0" smtClean="0"/>
              <a:t>Análise dos efeitos da variação da carga de trabalho no desempenho da </a:t>
            </a:r>
            <a:r>
              <a:rPr lang="pt-BR" sz="2400" dirty="0" err="1" smtClean="0"/>
              <a:t>infraestrutura</a:t>
            </a:r>
            <a:r>
              <a:rPr lang="pt-BR" sz="2400" dirty="0" smtClean="0"/>
              <a:t> da </a:t>
            </a:r>
            <a:r>
              <a:rPr lang="pt-BR" sz="2400" i="1" dirty="0" err="1" smtClean="0"/>
              <a:t>cloud</a:t>
            </a:r>
            <a:r>
              <a:rPr lang="pt-BR" sz="2400" dirty="0" smtClean="0"/>
              <a:t>.</a:t>
            </a:r>
          </a:p>
          <a:p>
            <a:pPr lvl="1"/>
            <a:r>
              <a:rPr lang="pt-BR" sz="2400" dirty="0" smtClean="0"/>
              <a:t>Experimentos com aquisição e liberação de instâncias (máquinas virtuais). </a:t>
            </a:r>
          </a:p>
          <a:p>
            <a:pPr lvl="2"/>
            <a:r>
              <a:rPr lang="pt-BR" sz="2200" dirty="0" smtClean="0"/>
              <a:t>Com uma instância, foram realizados 20 experimentos com instâncias do mesmo tipo.</a:t>
            </a:r>
          </a:p>
          <a:p>
            <a:pPr lvl="2"/>
            <a:r>
              <a:rPr lang="pt-BR" sz="2200" dirty="0" smtClean="0"/>
              <a:t>Com várias instâncias, foram realizados experimentos com 2, 4, 8, 16 ou 20 instâncias ao mesmo tempo. </a:t>
            </a:r>
            <a:endParaRPr lang="en-US" sz="22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Trabalhos Relacionados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Avaliação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Performabilidade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Infraestrutura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i="1" dirty="0" smtClean="0"/>
              <a:t>Cloud Computing.</a:t>
            </a:r>
          </a:p>
          <a:p>
            <a:pPr lvl="1"/>
            <a:r>
              <a:rPr lang="en-US" sz="2200" dirty="0" smtClean="0"/>
              <a:t>End-to-End </a:t>
            </a:r>
            <a:r>
              <a:rPr lang="en-US" sz="2200" dirty="0" err="1" smtClean="0"/>
              <a:t>Performability</a:t>
            </a:r>
            <a:r>
              <a:rPr lang="en-US" sz="2200" dirty="0" smtClean="0"/>
              <a:t> Analysis for Infrastructure-as-a-Service Cloud: An Interacting Stochastic Models Approach [5].</a:t>
            </a:r>
            <a:endParaRPr lang="pt-BR" sz="22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Trabalhos Relacionados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End-to-End </a:t>
            </a:r>
            <a:r>
              <a:rPr lang="en-US" sz="2400" dirty="0" err="1" smtClean="0"/>
              <a:t>Performability</a:t>
            </a:r>
            <a:r>
              <a:rPr lang="en-US" sz="2400" dirty="0" smtClean="0"/>
              <a:t> Analysis for Infrastructure-as-a-Service Cloud: An Interacting Stochastic Models Approach [5].</a:t>
            </a:r>
          </a:p>
          <a:p>
            <a:pPr lvl="1"/>
            <a:r>
              <a:rPr lang="pt-BR" sz="2000" dirty="0" smtClean="0"/>
              <a:t>Uma metodologia para avaliação de </a:t>
            </a:r>
            <a:r>
              <a:rPr lang="pt-BR" sz="2000" dirty="0" err="1" smtClean="0"/>
              <a:t>performabilidade</a:t>
            </a:r>
            <a:r>
              <a:rPr lang="pt-BR" sz="2000" dirty="0" smtClean="0"/>
              <a:t> de serviços na </a:t>
            </a:r>
            <a:r>
              <a:rPr lang="pt-BR" sz="2000" i="1" dirty="0" err="1" smtClean="0"/>
              <a:t>cloud</a:t>
            </a:r>
            <a:r>
              <a:rPr lang="pt-BR" sz="2000" dirty="0" smtClean="0"/>
              <a:t> e a avaliação de métricas como disponibilidade e tempo de resposta. </a:t>
            </a:r>
          </a:p>
          <a:p>
            <a:pPr lvl="1"/>
            <a:r>
              <a:rPr lang="pt-BR" sz="2000" dirty="0" smtClean="0"/>
              <a:t>Modelo analítico constituído de sub-modelos para representar a </a:t>
            </a:r>
            <a:r>
              <a:rPr lang="pt-BR" sz="2000" dirty="0" err="1" smtClean="0"/>
              <a:t>infraestrutura</a:t>
            </a:r>
            <a:r>
              <a:rPr lang="pt-BR" sz="2000" dirty="0" smtClean="0"/>
              <a:t> da </a:t>
            </a:r>
            <a:r>
              <a:rPr lang="pt-BR" sz="2000" i="1" dirty="0" err="1" smtClean="0"/>
              <a:t>cloud</a:t>
            </a:r>
            <a:r>
              <a:rPr lang="pt-BR" sz="2000" dirty="0" smtClean="0"/>
              <a:t>.</a:t>
            </a:r>
          </a:p>
          <a:p>
            <a:pPr lvl="1"/>
            <a:r>
              <a:rPr lang="pt-BR" sz="2000" dirty="0" smtClean="0"/>
              <a:t>Modelo analítico baseado em cadeias de </a:t>
            </a:r>
            <a:r>
              <a:rPr lang="pt-BR" sz="2000" i="1" dirty="0" err="1" smtClean="0"/>
              <a:t>Markov</a:t>
            </a:r>
            <a:r>
              <a:rPr lang="pt-BR" sz="2000" dirty="0" smtClean="0"/>
              <a:t>.</a:t>
            </a:r>
          </a:p>
          <a:p>
            <a:pPr lvl="1"/>
            <a:r>
              <a:rPr lang="pt-BR" sz="2000" dirty="0" smtClean="0"/>
              <a:t>A metodologia pode representar diferentes requisições, prioridades, tempos de chegadas que são representados por distribuições de probabilidade diferentes da distribuição de </a:t>
            </a:r>
            <a:r>
              <a:rPr lang="pt-BR" sz="2000" i="1" dirty="0" smtClean="0"/>
              <a:t>Poisson</a:t>
            </a:r>
            <a:r>
              <a:rPr lang="pt-BR" sz="2000" dirty="0" smtClean="0"/>
              <a:t> e tempos de serviço que são representados por distribuições de probabilidade não-exponenciais.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Bibliografia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500" dirty="0" smtClean="0"/>
              <a:t>[1] H. Kim, H. Lee, W. Kim, Y. Kim. A Trust Evaluation Model for </a:t>
            </a:r>
            <a:r>
              <a:rPr lang="en-US" sz="3500" dirty="0" err="1" smtClean="0"/>
              <a:t>QoS</a:t>
            </a:r>
            <a:r>
              <a:rPr lang="en-US" sz="3500" dirty="0" smtClean="0"/>
              <a:t> Guarantee in Cloud Systems. </a:t>
            </a:r>
            <a:r>
              <a:rPr lang="pt-BR" sz="3500" dirty="0" err="1" smtClean="0"/>
              <a:t>International</a:t>
            </a:r>
            <a:r>
              <a:rPr lang="pt-BR" sz="3500" dirty="0" smtClean="0"/>
              <a:t> </a:t>
            </a:r>
            <a:r>
              <a:rPr lang="pt-BR" sz="3500" dirty="0" err="1" smtClean="0"/>
              <a:t>Journal</a:t>
            </a:r>
            <a:r>
              <a:rPr lang="pt-BR" sz="3500" dirty="0" smtClean="0"/>
              <a:t> </a:t>
            </a:r>
            <a:r>
              <a:rPr lang="pt-BR" sz="3500" dirty="0" err="1" smtClean="0"/>
              <a:t>of</a:t>
            </a:r>
            <a:r>
              <a:rPr lang="pt-BR" sz="3500" dirty="0" smtClean="0"/>
              <a:t> </a:t>
            </a:r>
            <a:r>
              <a:rPr lang="pt-BR" sz="3500" dirty="0" err="1" smtClean="0"/>
              <a:t>Grid</a:t>
            </a:r>
            <a:r>
              <a:rPr lang="pt-BR" sz="3500" dirty="0" smtClean="0"/>
              <a:t> </a:t>
            </a:r>
            <a:r>
              <a:rPr lang="pt-BR" sz="3500" dirty="0" err="1" smtClean="0"/>
              <a:t>and</a:t>
            </a:r>
            <a:r>
              <a:rPr lang="pt-BR" sz="3500" dirty="0" smtClean="0"/>
              <a:t> </a:t>
            </a:r>
            <a:r>
              <a:rPr lang="pt-BR" sz="3500" dirty="0" err="1" smtClean="0"/>
              <a:t>Distributed</a:t>
            </a:r>
            <a:r>
              <a:rPr lang="pt-BR" sz="3500" dirty="0" smtClean="0"/>
              <a:t> Computing Volume 3, </a:t>
            </a:r>
            <a:r>
              <a:rPr lang="pt-BR" sz="3500" dirty="0" err="1" smtClean="0"/>
              <a:t>Number</a:t>
            </a:r>
            <a:r>
              <a:rPr lang="pt-BR" sz="3500" dirty="0" smtClean="0"/>
              <a:t> 1, 2010.  </a:t>
            </a:r>
          </a:p>
          <a:p>
            <a:r>
              <a:rPr lang="en-US" sz="3500" dirty="0" smtClean="0"/>
              <a:t>[2] </a:t>
            </a:r>
            <a:r>
              <a:rPr lang="en-US" sz="3500" dirty="0" err="1" smtClean="0"/>
              <a:t>Xiong</a:t>
            </a:r>
            <a:r>
              <a:rPr lang="en-US" sz="3500" dirty="0" smtClean="0"/>
              <a:t>, K. and </a:t>
            </a:r>
            <a:r>
              <a:rPr lang="en-US" sz="3500" dirty="0" err="1" smtClean="0"/>
              <a:t>Perros</a:t>
            </a:r>
            <a:r>
              <a:rPr lang="en-US" sz="3500" dirty="0" smtClean="0"/>
              <a:t>, H. Service Performance and Analysis in Cloud Computing. 2009 Congress on Services-I, 2010.</a:t>
            </a:r>
          </a:p>
          <a:p>
            <a:r>
              <a:rPr lang="en-US" sz="3500" dirty="0" smtClean="0"/>
              <a:t>[3] </a:t>
            </a:r>
            <a:r>
              <a:rPr lang="en-US" sz="3500" dirty="0" err="1" smtClean="0"/>
              <a:t>Ostermann</a:t>
            </a:r>
            <a:r>
              <a:rPr lang="en-US" sz="3500" dirty="0" smtClean="0"/>
              <a:t>, S., </a:t>
            </a:r>
            <a:r>
              <a:rPr lang="en-US" sz="3500" dirty="0" err="1" smtClean="0"/>
              <a:t>Iosup</a:t>
            </a:r>
            <a:r>
              <a:rPr lang="en-US" sz="3500" dirty="0" smtClean="0"/>
              <a:t>, A., </a:t>
            </a:r>
            <a:r>
              <a:rPr lang="en-US" sz="3500" dirty="0" err="1" smtClean="0"/>
              <a:t>Yigitbasi</a:t>
            </a:r>
            <a:r>
              <a:rPr lang="en-US" sz="3500" dirty="0" smtClean="0"/>
              <a:t>, N., </a:t>
            </a:r>
            <a:r>
              <a:rPr lang="en-US" sz="3500" dirty="0" err="1" smtClean="0"/>
              <a:t>Prodan</a:t>
            </a:r>
            <a:r>
              <a:rPr lang="en-US" sz="3500" dirty="0" smtClean="0"/>
              <a:t> R., </a:t>
            </a:r>
            <a:r>
              <a:rPr lang="en-US" sz="3500" dirty="0" err="1" smtClean="0"/>
              <a:t>Fahringer</a:t>
            </a:r>
            <a:r>
              <a:rPr lang="en-US" sz="3500" dirty="0" smtClean="0"/>
              <a:t>, T. and </a:t>
            </a:r>
            <a:r>
              <a:rPr lang="en-US" sz="3500" dirty="0" err="1" smtClean="0"/>
              <a:t>Epema</a:t>
            </a:r>
            <a:r>
              <a:rPr lang="en-US" sz="3500" dirty="0" smtClean="0"/>
              <a:t>, D. A Performance Analysis of EC2 Cloud Computing Services for Scientific Computing. First International Conference on Cloud Computing 2009, 2010.</a:t>
            </a:r>
          </a:p>
          <a:p>
            <a:r>
              <a:rPr lang="en-US" sz="3500" dirty="0" smtClean="0"/>
              <a:t>[4] </a:t>
            </a:r>
            <a:r>
              <a:rPr lang="en-US" sz="3500" dirty="0" err="1" smtClean="0"/>
              <a:t>Iosup</a:t>
            </a:r>
            <a:r>
              <a:rPr lang="en-US" sz="3500" dirty="0" smtClean="0"/>
              <a:t>, A. and </a:t>
            </a:r>
            <a:r>
              <a:rPr lang="en-US" sz="3500" dirty="0" err="1" smtClean="0"/>
              <a:t>Ostermann</a:t>
            </a:r>
            <a:r>
              <a:rPr lang="en-US" sz="3500" dirty="0" smtClean="0"/>
              <a:t>, S. and </a:t>
            </a:r>
            <a:r>
              <a:rPr lang="en-US" sz="3500" dirty="0" err="1" smtClean="0"/>
              <a:t>Yigitbasi</a:t>
            </a:r>
            <a:r>
              <a:rPr lang="en-US" sz="3500" dirty="0" smtClean="0"/>
              <a:t>, N. and </a:t>
            </a:r>
            <a:r>
              <a:rPr lang="en-US" sz="3500" dirty="0" err="1" smtClean="0"/>
              <a:t>Prodan</a:t>
            </a:r>
            <a:r>
              <a:rPr lang="en-US" sz="3500" dirty="0" smtClean="0"/>
              <a:t>, R. and </a:t>
            </a:r>
            <a:r>
              <a:rPr lang="en-US" sz="3500" dirty="0" err="1" smtClean="0"/>
              <a:t>Fahringer</a:t>
            </a:r>
            <a:r>
              <a:rPr lang="en-US" sz="3500" dirty="0" smtClean="0"/>
              <a:t>, T. and </a:t>
            </a:r>
            <a:r>
              <a:rPr lang="en-US" sz="3500" dirty="0" err="1" smtClean="0"/>
              <a:t>Epema</a:t>
            </a:r>
            <a:r>
              <a:rPr lang="en-US" sz="3500" dirty="0" smtClean="0"/>
              <a:t>, D. Performance Analysis of Cloud Computing Services for Many-Tasks Scientific Computing. IEEE Transactions on Parallel and Distributed Systems, 2010.</a:t>
            </a:r>
          </a:p>
          <a:p>
            <a:r>
              <a:rPr lang="pt-BR" sz="3600" dirty="0" smtClean="0"/>
              <a:t>[5] R. </a:t>
            </a:r>
            <a:r>
              <a:rPr lang="pt-BR" sz="3600" dirty="0" err="1" smtClean="0"/>
              <a:t>Ghosh</a:t>
            </a:r>
            <a:r>
              <a:rPr lang="pt-BR" sz="3600" dirty="0" smtClean="0"/>
              <a:t>, K. S. </a:t>
            </a:r>
            <a:r>
              <a:rPr lang="pt-BR" sz="3600" dirty="0" err="1" smtClean="0"/>
              <a:t>Trivedi</a:t>
            </a:r>
            <a:r>
              <a:rPr lang="pt-BR" sz="3600" dirty="0" smtClean="0"/>
              <a:t>, V. K. </a:t>
            </a:r>
            <a:r>
              <a:rPr lang="pt-BR" sz="3600" dirty="0" err="1" smtClean="0"/>
              <a:t>Naik</a:t>
            </a:r>
            <a:r>
              <a:rPr lang="pt-BR" sz="3600" dirty="0" smtClean="0"/>
              <a:t>, D. S. Kim. </a:t>
            </a:r>
            <a:r>
              <a:rPr lang="pt-BR" sz="3600" dirty="0" err="1" smtClean="0"/>
              <a:t>End-to-End</a:t>
            </a:r>
            <a:r>
              <a:rPr lang="pt-BR" sz="3600" dirty="0" smtClean="0"/>
              <a:t> </a:t>
            </a:r>
            <a:r>
              <a:rPr lang="pt-BR" sz="3600" dirty="0" err="1" smtClean="0"/>
              <a:t>Performability</a:t>
            </a:r>
            <a:r>
              <a:rPr lang="pt-BR" sz="3600" dirty="0" smtClean="0"/>
              <a:t> </a:t>
            </a:r>
            <a:r>
              <a:rPr lang="pt-BR" sz="3600" dirty="0" err="1" smtClean="0"/>
              <a:t>Analysis</a:t>
            </a:r>
            <a:r>
              <a:rPr lang="pt-BR" sz="3600" dirty="0" smtClean="0"/>
              <a:t> for Infrastructure-as-a-Service </a:t>
            </a:r>
            <a:r>
              <a:rPr lang="pt-BR" sz="3600" dirty="0" err="1" smtClean="0"/>
              <a:t>Cloud</a:t>
            </a:r>
            <a:r>
              <a:rPr lang="pt-BR" sz="3600" dirty="0" smtClean="0"/>
              <a:t>: </a:t>
            </a:r>
            <a:r>
              <a:rPr lang="pt-BR" sz="3600" dirty="0" err="1" smtClean="0"/>
              <a:t>An</a:t>
            </a:r>
            <a:r>
              <a:rPr lang="pt-BR" sz="3600" dirty="0" smtClean="0"/>
              <a:t> </a:t>
            </a:r>
            <a:r>
              <a:rPr lang="pt-BR" sz="3600" dirty="0" err="1" smtClean="0"/>
              <a:t>Interacting</a:t>
            </a:r>
            <a:r>
              <a:rPr lang="pt-BR" sz="3600" dirty="0" smtClean="0"/>
              <a:t> </a:t>
            </a:r>
            <a:r>
              <a:rPr lang="pt-BR" sz="3600" dirty="0" err="1" smtClean="0"/>
              <a:t>Stochastic</a:t>
            </a:r>
            <a:r>
              <a:rPr lang="pt-BR" sz="3600" dirty="0" smtClean="0"/>
              <a:t> </a:t>
            </a:r>
            <a:r>
              <a:rPr lang="pt-BR" sz="3600" dirty="0" err="1" smtClean="0"/>
              <a:t>Models</a:t>
            </a:r>
            <a:r>
              <a:rPr lang="pt-BR" sz="3600" dirty="0" smtClean="0"/>
              <a:t> Approach. 16th IEEE </a:t>
            </a:r>
            <a:r>
              <a:rPr lang="pt-BR" sz="3600" dirty="0" err="1" smtClean="0"/>
              <a:t>Pacific</a:t>
            </a:r>
            <a:r>
              <a:rPr lang="pt-BR" sz="3600" dirty="0" smtClean="0"/>
              <a:t> Rim </a:t>
            </a:r>
            <a:r>
              <a:rPr lang="pt-BR" sz="3600" dirty="0" err="1" smtClean="0"/>
              <a:t>International</a:t>
            </a:r>
            <a:r>
              <a:rPr lang="pt-BR" sz="3600" dirty="0" smtClean="0"/>
              <a:t> </a:t>
            </a:r>
            <a:r>
              <a:rPr lang="pt-BR" sz="3600" dirty="0" err="1" smtClean="0"/>
              <a:t>Symposium</a:t>
            </a:r>
            <a:r>
              <a:rPr lang="pt-BR" sz="3600" dirty="0" smtClean="0"/>
              <a:t> </a:t>
            </a:r>
            <a:r>
              <a:rPr lang="pt-BR" sz="3600" dirty="0" err="1" smtClean="0"/>
              <a:t>on</a:t>
            </a:r>
            <a:r>
              <a:rPr lang="pt-BR" sz="3600" dirty="0" smtClean="0"/>
              <a:t> </a:t>
            </a:r>
            <a:r>
              <a:rPr lang="pt-BR" sz="3600" dirty="0" err="1" smtClean="0"/>
              <a:t>Dependable</a:t>
            </a:r>
            <a:r>
              <a:rPr lang="pt-BR" sz="3600" dirty="0" smtClean="0"/>
              <a:t> Computing, 2010.</a:t>
            </a:r>
            <a:endParaRPr lang="pt-BR" sz="3400" dirty="0" smtClean="0"/>
          </a:p>
          <a:p>
            <a:pPr lvl="1"/>
            <a:endParaRPr lang="en-US" sz="22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sz="2200" dirty="0" smtClean="0"/>
          </a:p>
          <a:p>
            <a:endParaRPr lang="en-US" sz="2400" dirty="0" smtClean="0"/>
          </a:p>
          <a:p>
            <a:endParaRPr lang="en-US" sz="2400" i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i="1" dirty="0" err="1" smtClean="0"/>
              <a:t>Cloud</a:t>
            </a:r>
            <a:r>
              <a:rPr lang="pt-BR" sz="3600" i="1" dirty="0" smtClean="0"/>
              <a:t> Computing</a:t>
            </a:r>
            <a:endParaRPr lang="en-US" sz="3600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93000"/>
              </a:lnSpc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400" dirty="0" smtClean="0"/>
              <a:t>Surgiu em 2006, em uma palestra de </a:t>
            </a:r>
            <a:r>
              <a:rPr lang="pt-BR" sz="2400" i="1" dirty="0" smtClean="0"/>
              <a:t>Eric Schmidt </a:t>
            </a:r>
            <a:r>
              <a:rPr lang="pt-BR" sz="2400" dirty="0" smtClean="0"/>
              <a:t>do </a:t>
            </a:r>
            <a:r>
              <a:rPr lang="pt-BR" sz="2400" i="1" dirty="0" smtClean="0"/>
              <a:t>Google</a:t>
            </a:r>
            <a:r>
              <a:rPr lang="pt-BR" sz="2400" dirty="0" smtClean="0"/>
              <a:t>.</a:t>
            </a:r>
          </a:p>
          <a:p>
            <a:pPr>
              <a:lnSpc>
                <a:spcPct val="93000"/>
              </a:lnSpc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400" i="1" dirty="0" smtClean="0"/>
              <a:t>Eric </a:t>
            </a:r>
            <a:r>
              <a:rPr lang="pt-BR" sz="2400" i="1" dirty="0" err="1" smtClean="0"/>
              <a:t>schmidt</a:t>
            </a:r>
            <a:r>
              <a:rPr lang="pt-BR" sz="2400" i="1" dirty="0" smtClean="0"/>
              <a:t> </a:t>
            </a:r>
            <a:r>
              <a:rPr lang="pt-BR" sz="2400" dirty="0" smtClean="0"/>
              <a:t>descreveu como sua empresa gerenciava seus próprios </a:t>
            </a:r>
            <a:r>
              <a:rPr lang="pt-BR" sz="2400" i="1" dirty="0" smtClean="0"/>
              <a:t>data </a:t>
            </a:r>
            <a:r>
              <a:rPr lang="pt-BR" sz="2400" i="1" dirty="0" err="1" smtClean="0"/>
              <a:t>centers</a:t>
            </a:r>
            <a:r>
              <a:rPr lang="pt-BR" sz="2400" dirty="0" smtClean="0"/>
              <a:t>.</a:t>
            </a:r>
          </a:p>
          <a:p>
            <a:pPr>
              <a:lnSpc>
                <a:spcPct val="93000"/>
              </a:lnSpc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400" dirty="0" smtClean="0"/>
              <a:t>O termo </a:t>
            </a:r>
            <a:r>
              <a:rPr lang="pt-BR" sz="2400" i="1" dirty="0" err="1" smtClean="0"/>
              <a:t>cloud</a:t>
            </a:r>
            <a:r>
              <a:rPr lang="pt-BR" sz="2400" i="1" dirty="0" smtClean="0"/>
              <a:t> </a:t>
            </a:r>
            <a:r>
              <a:rPr lang="pt-BR" sz="2400" dirty="0" smtClean="0"/>
              <a:t>tornou-se popular quando a </a:t>
            </a:r>
            <a:r>
              <a:rPr lang="pt-BR" sz="2400" i="1" dirty="0" err="1" smtClean="0"/>
              <a:t>Amazon</a:t>
            </a:r>
            <a:r>
              <a:rPr lang="pt-BR" sz="2400" dirty="0" smtClean="0"/>
              <a:t> anunciou sua oferta de EC2 (</a:t>
            </a:r>
            <a:r>
              <a:rPr lang="pt-BR" sz="2400" i="1" dirty="0" err="1" smtClean="0"/>
              <a:t>Elastic</a:t>
            </a:r>
            <a:r>
              <a:rPr lang="pt-BR" sz="2400" i="1" dirty="0" smtClean="0"/>
              <a:t> Computing </a:t>
            </a:r>
            <a:r>
              <a:rPr lang="pt-BR" sz="2400" i="1" dirty="0" err="1" smtClean="0"/>
              <a:t>Cloud</a:t>
            </a:r>
            <a:r>
              <a:rPr lang="pt-BR" sz="2400" dirty="0" smtClean="0"/>
              <a:t>).</a:t>
            </a:r>
          </a:p>
          <a:p>
            <a:endParaRPr lang="pt-BR" sz="2400" dirty="0" smtClean="0"/>
          </a:p>
          <a:p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i="1" dirty="0" err="1" smtClean="0"/>
              <a:t>Cloud</a:t>
            </a:r>
            <a:r>
              <a:rPr lang="pt-BR" sz="3600" i="1" dirty="0" smtClean="0"/>
              <a:t> Computing</a:t>
            </a:r>
            <a:endParaRPr lang="en-US" sz="3600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93000"/>
              </a:lnSpc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400" dirty="0" smtClean="0"/>
              <a:t>Conjunto de recursos disponibilizados na </a:t>
            </a:r>
            <a:r>
              <a:rPr lang="pt-BR" sz="2400" i="1" dirty="0" smtClean="0"/>
              <a:t>Internet</a:t>
            </a:r>
            <a:r>
              <a:rPr lang="pt-BR" sz="2400" dirty="0" smtClean="0"/>
              <a:t>:</a:t>
            </a:r>
          </a:p>
          <a:p>
            <a:pPr marL="742950" lvl="2" indent="-342900">
              <a:lnSpc>
                <a:spcPct val="93000"/>
              </a:lnSpc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200" dirty="0" smtClean="0"/>
              <a:t>Processamento</a:t>
            </a:r>
          </a:p>
          <a:p>
            <a:pPr marL="742950" lvl="2" indent="-342900">
              <a:lnSpc>
                <a:spcPct val="93000"/>
              </a:lnSpc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200" dirty="0" smtClean="0"/>
              <a:t>Armazenamento</a:t>
            </a:r>
          </a:p>
          <a:p>
            <a:pPr marL="742950" lvl="2" indent="-342900">
              <a:lnSpc>
                <a:spcPct val="93000"/>
              </a:lnSpc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200" dirty="0" smtClean="0"/>
              <a:t>Plataformas</a:t>
            </a:r>
          </a:p>
          <a:p>
            <a:pPr marL="742950" lvl="2" indent="-342900">
              <a:lnSpc>
                <a:spcPct val="93000"/>
              </a:lnSpc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200" dirty="0" smtClean="0"/>
              <a:t>Aplicações</a:t>
            </a:r>
          </a:p>
          <a:p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i="1" dirty="0" err="1" smtClean="0"/>
              <a:t>Cloud</a:t>
            </a:r>
            <a:r>
              <a:rPr lang="pt-BR" sz="3600" i="1" dirty="0" smtClean="0"/>
              <a:t> Computing</a:t>
            </a:r>
            <a:endParaRPr lang="en-US" sz="3600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93000"/>
              </a:lnSpc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400" dirty="0" smtClean="0"/>
              <a:t>Uma pequena parcela da potência dos computadores é utilizada realmente.</a:t>
            </a:r>
          </a:p>
          <a:p>
            <a:pPr>
              <a:lnSpc>
                <a:spcPct val="93000"/>
              </a:lnSpc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400" dirty="0" smtClean="0"/>
              <a:t>A maioria apresenta níveis de utilização muito baixos, chegando de 5% a 10% da capacidade de processamento disponível.</a:t>
            </a:r>
          </a:p>
          <a:p>
            <a:pPr>
              <a:lnSpc>
                <a:spcPct val="93000"/>
              </a:lnSpc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400" dirty="0" smtClean="0"/>
              <a:t>Em períodos de pico, há níveis utilização de 30% a 40% da capacidade de processamento disponível.</a:t>
            </a:r>
          </a:p>
          <a:p>
            <a:endParaRPr lang="pt-BR" sz="2400" dirty="0" smtClean="0"/>
          </a:p>
          <a:p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Tipos de </a:t>
            </a:r>
            <a:r>
              <a:rPr lang="pt-BR" sz="3600" i="1" dirty="0" err="1" smtClean="0"/>
              <a:t>Cloud</a:t>
            </a:r>
            <a:r>
              <a:rPr lang="pt-BR" sz="3600" i="1" dirty="0" smtClean="0"/>
              <a:t> Computing</a:t>
            </a:r>
            <a:endParaRPr lang="en-US" sz="3600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93000"/>
              </a:lnSpc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400" dirty="0" smtClean="0"/>
              <a:t>Públicas: o serviço é contratado a um provedor externo. Aplicação em empresas de pequeno e médio porte.</a:t>
            </a:r>
          </a:p>
          <a:p>
            <a:pPr>
              <a:lnSpc>
                <a:spcPct val="93000"/>
              </a:lnSpc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400" dirty="0" smtClean="0"/>
              <a:t>Privadas: propriedade da empresa que controla a execução das aplicações. Aplicação em empresas de grande porte.</a:t>
            </a:r>
          </a:p>
          <a:p>
            <a:pPr>
              <a:lnSpc>
                <a:spcPct val="93000"/>
              </a:lnSpc>
              <a:spcAft>
                <a:spcPts val="1425"/>
              </a:spcAft>
              <a:buClr>
                <a:schemeClr val="accent1">
                  <a:lumMod val="75000"/>
                </a:schemeClr>
              </a:buClr>
              <a:buSzPct val="45000"/>
              <a:tabLst>
                <a:tab pos="415925" algn="l"/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</a:tabLst>
            </a:pPr>
            <a:r>
              <a:rPr lang="pt-BR" sz="2400" dirty="0" smtClean="0"/>
              <a:t>Híbridas: combinação da pública e privada.</a:t>
            </a:r>
          </a:p>
          <a:p>
            <a:endParaRPr lang="pt-BR" sz="2400" dirty="0" smtClean="0"/>
          </a:p>
          <a:p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Motivação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pt-BR" sz="2400" dirty="0" smtClean="0"/>
              <a:t>As plataforma de </a:t>
            </a:r>
            <a:r>
              <a:rPr lang="pt-BR" sz="2400" i="1" dirty="0" err="1" smtClean="0"/>
              <a:t>cloud</a:t>
            </a:r>
            <a:r>
              <a:rPr lang="pt-BR" sz="2400" i="1" dirty="0" smtClean="0"/>
              <a:t> computing</a:t>
            </a:r>
            <a:r>
              <a:rPr lang="pt-BR" sz="2400" dirty="0" smtClean="0"/>
              <a:t> oferecem </a:t>
            </a:r>
            <a:r>
              <a:rPr lang="pt-BR" sz="2400" dirty="0" smtClean="0"/>
              <a:t>alta </a:t>
            </a:r>
            <a:r>
              <a:rPr lang="pt-BR" sz="2400" dirty="0" smtClean="0"/>
              <a:t>capacidade computacional e </a:t>
            </a:r>
            <a:r>
              <a:rPr lang="pt-BR" sz="2400" dirty="0" err="1" smtClean="0"/>
              <a:t>infraestrutura</a:t>
            </a:r>
            <a:r>
              <a:rPr lang="pt-BR" sz="2400" dirty="0" smtClean="0"/>
              <a:t> de armazenamento como serviço por meio da </a:t>
            </a:r>
            <a:r>
              <a:rPr lang="pt-BR" sz="2400" i="1" dirty="0" smtClean="0"/>
              <a:t>Internet</a:t>
            </a:r>
            <a:r>
              <a:rPr lang="pt-BR" sz="2400" dirty="0" smtClean="0"/>
              <a:t>. </a:t>
            </a:r>
          </a:p>
          <a:p>
            <a:r>
              <a:rPr lang="pt-BR" sz="2400" dirty="0" smtClean="0"/>
              <a:t>Os recursos computacionais são alocados dinamicamente para usuários conforme a solicitação. </a:t>
            </a:r>
          </a:p>
          <a:p>
            <a:r>
              <a:rPr lang="pt-BR" sz="2400" dirty="0" smtClean="0"/>
              <a:t>Esses recursos são pagos de acordo a utilização e a qualidade da oferta. </a:t>
            </a:r>
          </a:p>
          <a:p>
            <a:r>
              <a:rPr lang="pt-BR" sz="2400" dirty="0" smtClean="0"/>
              <a:t>A avaliação de desempenho e </a:t>
            </a:r>
            <a:r>
              <a:rPr lang="pt-BR" sz="2400" dirty="0" err="1" smtClean="0"/>
              <a:t>dependabilidade</a:t>
            </a:r>
            <a:r>
              <a:rPr lang="pt-BR" sz="2400" dirty="0" smtClean="0"/>
              <a:t> desse ambiente permite o atendimento das solicitações dos usuários com um nível de qualidade de serviço previamente estabelecido no acordo de nível de serviço.</a:t>
            </a:r>
          </a:p>
          <a:p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Justificativa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pt-BR" sz="2400" dirty="0" smtClean="0"/>
              <a:t>Pequenas e médias empresas optam por </a:t>
            </a:r>
            <a:r>
              <a:rPr lang="pt-BR" sz="2400" i="1" dirty="0" err="1" smtClean="0"/>
              <a:t>clouds</a:t>
            </a:r>
            <a:r>
              <a:rPr lang="pt-BR" sz="2400" dirty="0" smtClean="0"/>
              <a:t> públicas e as grandes empresas preferem as </a:t>
            </a:r>
            <a:r>
              <a:rPr lang="pt-BR" sz="2400" i="1" dirty="0" err="1" smtClean="0"/>
              <a:t>clouds</a:t>
            </a:r>
            <a:r>
              <a:rPr lang="pt-BR" sz="2400" dirty="0" smtClean="0"/>
              <a:t> privadas.</a:t>
            </a:r>
          </a:p>
          <a:p>
            <a:r>
              <a:rPr lang="pt-BR" sz="2400" i="1" dirty="0" smtClean="0"/>
              <a:t>A </a:t>
            </a:r>
            <a:r>
              <a:rPr lang="pt-BR" sz="2400" i="1" dirty="0" err="1" smtClean="0"/>
              <a:t>cloud</a:t>
            </a:r>
            <a:r>
              <a:rPr lang="pt-BR" sz="2400" i="1" dirty="0" smtClean="0"/>
              <a:t> computing </a:t>
            </a:r>
            <a:r>
              <a:rPr lang="pt-BR" sz="2400" dirty="0" smtClean="0"/>
              <a:t>privada mantém os benefícios das </a:t>
            </a:r>
            <a:r>
              <a:rPr lang="pt-BR" sz="2400" i="1" dirty="0" err="1" smtClean="0"/>
              <a:t>clouds</a:t>
            </a:r>
            <a:r>
              <a:rPr lang="pt-BR" sz="2400" dirty="0" smtClean="0"/>
              <a:t> públicas mas implementa mecanismos de segurança e confiabilidade mais severos.</a:t>
            </a:r>
          </a:p>
          <a:p>
            <a:endParaRPr lang="pt-BR" sz="2400" dirty="0" smtClean="0"/>
          </a:p>
          <a:p>
            <a:endParaRPr lang="pt-BR" sz="2400" dirty="0" smtClean="0"/>
          </a:p>
          <a:p>
            <a:pPr>
              <a:buNone/>
            </a:pPr>
            <a:endParaRPr lang="pt-BR" sz="2400" dirty="0" smtClean="0"/>
          </a:p>
          <a:p>
            <a:endParaRPr lang="pt-BR" sz="240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600" dirty="0" smtClean="0"/>
              <a:t>Objetivos</a:t>
            </a:r>
            <a:endParaRPr lang="en-US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Concepção de modelos estocásticos para avaliação de desempenho e </a:t>
            </a:r>
            <a:r>
              <a:rPr lang="pt-BR" sz="2400" dirty="0" err="1" smtClean="0"/>
              <a:t>dependabilidade</a:t>
            </a:r>
            <a:r>
              <a:rPr lang="pt-BR" sz="2400" dirty="0" smtClean="0"/>
              <a:t> da </a:t>
            </a:r>
            <a:r>
              <a:rPr lang="pt-BR" sz="2400" dirty="0" err="1" smtClean="0"/>
              <a:t>infraestrutura</a:t>
            </a:r>
            <a:r>
              <a:rPr lang="pt-BR" sz="2400" dirty="0" smtClean="0"/>
              <a:t> da </a:t>
            </a:r>
            <a:r>
              <a:rPr lang="pt-BR" sz="2400" i="1" dirty="0" err="1" smtClean="0"/>
              <a:t>cloud</a:t>
            </a:r>
            <a:r>
              <a:rPr lang="pt-BR" sz="2400" i="1" dirty="0" smtClean="0"/>
              <a:t> computing</a:t>
            </a:r>
            <a:r>
              <a:rPr lang="pt-BR" sz="2400" dirty="0" smtClean="0"/>
              <a:t>. </a:t>
            </a:r>
          </a:p>
          <a:p>
            <a:r>
              <a:rPr lang="pt-BR" sz="2400" dirty="0" smtClean="0"/>
              <a:t>Modelagem dos componentes da </a:t>
            </a:r>
            <a:r>
              <a:rPr lang="pt-BR" sz="2400" dirty="0" err="1" smtClean="0"/>
              <a:t>infraestrutura</a:t>
            </a:r>
            <a:r>
              <a:rPr lang="pt-BR" sz="2400" dirty="0" smtClean="0"/>
              <a:t> por meio de sub-modelos os quais proporcionarão a análise de métricas tais como disponibilidade, confiabilidade, tempo de resposta, </a:t>
            </a:r>
            <a:r>
              <a:rPr lang="pt-BR" sz="2400" i="1" dirty="0" err="1" smtClean="0"/>
              <a:t>throughput</a:t>
            </a:r>
            <a:r>
              <a:rPr lang="pt-BR" sz="2400" dirty="0" smtClean="0"/>
              <a:t> e utilização.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B9C50-8FC6-42BE-BC75-236F4609CEF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7295E-C41C-4C86-A929-22704111296F}" type="datetime1">
              <a:rPr lang="pt-BR" smtClean="0"/>
              <a:pPr/>
              <a:t>25/04/2011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7135</TotalTime>
  <Words>3791</Words>
  <Application>Microsoft Office PowerPoint</Application>
  <PresentationFormat>Apresentação na tela (4:3)</PresentationFormat>
  <Paragraphs>326</Paragraphs>
  <Slides>26</Slides>
  <Notes>26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Tema do Office</vt:lpstr>
      <vt:lpstr>Modelos Estocásticos para Avaliação de Desempenho e Dependabilidade da Infraestrutura da Cloud Computing Privada</vt:lpstr>
      <vt:lpstr>Agenda</vt:lpstr>
      <vt:lpstr>Cloud Computing</vt:lpstr>
      <vt:lpstr>Cloud Computing</vt:lpstr>
      <vt:lpstr>Cloud Computing</vt:lpstr>
      <vt:lpstr>Tipos de Cloud Computing</vt:lpstr>
      <vt:lpstr>Motivação</vt:lpstr>
      <vt:lpstr>Justificativa</vt:lpstr>
      <vt:lpstr>Objetivos</vt:lpstr>
      <vt:lpstr>Objetivos</vt:lpstr>
      <vt:lpstr>Cenário Analisado</vt:lpstr>
      <vt:lpstr>Cenário Analisado</vt:lpstr>
      <vt:lpstr>Cenário Analisado</vt:lpstr>
      <vt:lpstr>Cenário Analisado</vt:lpstr>
      <vt:lpstr>Experimentos de Desempenho</vt:lpstr>
      <vt:lpstr>Trabalhos Relacionados</vt:lpstr>
      <vt:lpstr>Trabalhos Relacionados</vt:lpstr>
      <vt:lpstr>Trabalhos Relacionados</vt:lpstr>
      <vt:lpstr>Trabalhos Relacionados</vt:lpstr>
      <vt:lpstr>Trabalhos Relacionados</vt:lpstr>
      <vt:lpstr>Trabalhos Relacionados</vt:lpstr>
      <vt:lpstr>Trabalhos Relacionados</vt:lpstr>
      <vt:lpstr>Trabalhos Relacionados</vt:lpstr>
      <vt:lpstr>Trabalhos Relacionados</vt:lpstr>
      <vt:lpstr>Trabalhos Relacionados</vt:lpstr>
      <vt:lpstr>Bibliografia</vt:lpstr>
    </vt:vector>
  </TitlesOfParts>
  <Company>erica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erica</dc:creator>
  <cp:lastModifiedBy>ERICA</cp:lastModifiedBy>
  <cp:revision>550</cp:revision>
  <dcterms:created xsi:type="dcterms:W3CDTF">2009-08-18T02:23:58Z</dcterms:created>
  <dcterms:modified xsi:type="dcterms:W3CDTF">2011-04-25T11:14:03Z</dcterms:modified>
</cp:coreProperties>
</file>