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73" r:id="rId5"/>
    <p:sldId id="269" r:id="rId6"/>
    <p:sldId id="262" r:id="rId7"/>
    <p:sldId id="272" r:id="rId8"/>
    <p:sldId id="271" r:id="rId9"/>
    <p:sldId id="263" r:id="rId10"/>
    <p:sldId id="264" r:id="rId11"/>
    <p:sldId id="265" r:id="rId12"/>
    <p:sldId id="266" r:id="rId13"/>
    <p:sldId id="267" r:id="rId14"/>
    <p:sldId id="270" r:id="rId15"/>
    <p:sldId id="268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rico" initials="E" lastIdx="6" clrIdx="0"/>
  <p:cmAuthor id="1" name="ERICA" initials="E" lastIdx="1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767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rico\Documents\testes-compressio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rico\Documents\testes-compression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rico\Documents\testes-compression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rico\Documents\testes-compressi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v>Utilização (%)</c:v>
          </c:tx>
          <c:cat>
            <c:strRef>
              <c:f>'CPU %'!$B$135:$B$139</c:f>
              <c:strCache>
                <c:ptCount val="5"/>
                <c:pt idx="0">
                  <c:v>m1.small</c:v>
                </c:pt>
                <c:pt idx="1">
                  <c:v>c1.medium</c:v>
                </c:pt>
                <c:pt idx="2">
                  <c:v>m1.large</c:v>
                </c:pt>
                <c:pt idx="3">
                  <c:v>m1.xlarge</c:v>
                </c:pt>
                <c:pt idx="4">
                  <c:v>Servidor Físico</c:v>
                </c:pt>
              </c:strCache>
            </c:strRef>
          </c:cat>
          <c:val>
            <c:numRef>
              <c:f>'CPU %'!$C$135:$C$139</c:f>
              <c:numCache>
                <c:formatCode>General</c:formatCode>
                <c:ptCount val="5"/>
                <c:pt idx="0">
                  <c:v>63.247049813953474</c:v>
                </c:pt>
                <c:pt idx="1">
                  <c:v>50.364109434782598</c:v>
                </c:pt>
                <c:pt idx="2">
                  <c:v>38.605262739130431</c:v>
                </c:pt>
                <c:pt idx="3">
                  <c:v>26.305494250000002</c:v>
                </c:pt>
                <c:pt idx="4">
                  <c:v>47.560048300000005</c:v>
                </c:pt>
              </c:numCache>
            </c:numRef>
          </c:val>
        </c:ser>
        <c:shape val="box"/>
        <c:axId val="83692160"/>
        <c:axId val="83472768"/>
        <c:axId val="0"/>
      </c:bar3DChart>
      <c:catAx>
        <c:axId val="83692160"/>
        <c:scaling>
          <c:orientation val="minMax"/>
        </c:scaling>
        <c:axPos val="b"/>
        <c:tickLblPos val="nextTo"/>
        <c:crossAx val="83472768"/>
        <c:crosses val="autoZero"/>
        <c:auto val="1"/>
        <c:lblAlgn val="ctr"/>
        <c:lblOffset val="100"/>
      </c:catAx>
      <c:valAx>
        <c:axId val="83472768"/>
        <c:scaling>
          <c:orientation val="minMax"/>
          <c:max val="100"/>
          <c:min val="0"/>
        </c:scaling>
        <c:axPos val="l"/>
        <c:majorGridlines/>
        <c:numFmt formatCode="General" sourceLinked="1"/>
        <c:tickLblPos val="nextTo"/>
        <c:crossAx val="8369216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plotArea>
      <c:layout/>
      <c:barChart>
        <c:barDir val="col"/>
        <c:grouping val="clustered"/>
        <c:ser>
          <c:idx val="0"/>
          <c:order val="0"/>
          <c:tx>
            <c:v>m1.small</c:v>
          </c:tx>
          <c:cat>
            <c:strLit>
              <c:ptCount val="3"/>
              <c:pt idx="0">
                <c:v>KB/s lido</c:v>
              </c:pt>
              <c:pt idx="1">
                <c:v>KB/s gravado</c:v>
              </c:pt>
              <c:pt idx="2">
                <c:v>Espera Média</c:v>
              </c:pt>
            </c:strLit>
          </c:cat>
          <c:val>
            <c:numRef>
              <c:f>(Disco!$G$140;Disco!$H$140)</c:f>
              <c:numCache>
                <c:formatCode>General</c:formatCode>
                <c:ptCount val="2"/>
                <c:pt idx="0">
                  <c:v>1606.4497674418619</c:v>
                </c:pt>
                <c:pt idx="1">
                  <c:v>1357.847906976745</c:v>
                </c:pt>
              </c:numCache>
            </c:numRef>
          </c:val>
        </c:ser>
        <c:ser>
          <c:idx val="1"/>
          <c:order val="1"/>
          <c:tx>
            <c:v>c1.medium</c:v>
          </c:tx>
          <c:cat>
            <c:strLit>
              <c:ptCount val="3"/>
              <c:pt idx="0">
                <c:v>KB/s lido</c:v>
              </c:pt>
              <c:pt idx="1">
                <c:v>KB/s gravado</c:v>
              </c:pt>
              <c:pt idx="2">
                <c:v>Espera Média</c:v>
              </c:pt>
            </c:strLit>
          </c:cat>
          <c:val>
            <c:numRef>
              <c:f>(Disco!$G$141;Disco!$H$141)</c:f>
              <c:numCache>
                <c:formatCode>General</c:formatCode>
                <c:ptCount val="2"/>
                <c:pt idx="0">
                  <c:v>2153.4234782608696</c:v>
                </c:pt>
                <c:pt idx="1">
                  <c:v>2324.0826086956499</c:v>
                </c:pt>
              </c:numCache>
            </c:numRef>
          </c:val>
        </c:ser>
        <c:ser>
          <c:idx val="2"/>
          <c:order val="2"/>
          <c:tx>
            <c:v>m1.large</c:v>
          </c:tx>
          <c:cat>
            <c:strLit>
              <c:ptCount val="3"/>
              <c:pt idx="0">
                <c:v>KB/s lido</c:v>
              </c:pt>
              <c:pt idx="1">
                <c:v>KB/s gravado</c:v>
              </c:pt>
              <c:pt idx="2">
                <c:v>Espera Média</c:v>
              </c:pt>
            </c:strLit>
          </c:cat>
          <c:val>
            <c:numRef>
              <c:f>(Disco!$G$142;Disco!$H$142)</c:f>
              <c:numCache>
                <c:formatCode>General</c:formatCode>
                <c:ptCount val="2"/>
                <c:pt idx="0">
                  <c:v>2067.6440906493158</c:v>
                </c:pt>
                <c:pt idx="1">
                  <c:v>2179.6812959950767</c:v>
                </c:pt>
              </c:numCache>
            </c:numRef>
          </c:val>
        </c:ser>
        <c:ser>
          <c:idx val="3"/>
          <c:order val="3"/>
          <c:tx>
            <c:v>m1.xlarge</c:v>
          </c:tx>
          <c:cat>
            <c:strLit>
              <c:ptCount val="3"/>
              <c:pt idx="0">
                <c:v>KB/s lido</c:v>
              </c:pt>
              <c:pt idx="1">
                <c:v>KB/s gravado</c:v>
              </c:pt>
              <c:pt idx="2">
                <c:v>Espera Média</c:v>
              </c:pt>
            </c:strLit>
          </c:cat>
          <c:val>
            <c:numRef>
              <c:f>(Disco!$G$143;Disco!$H$143)</c:f>
              <c:numCache>
                <c:formatCode>General</c:formatCode>
                <c:ptCount val="2"/>
                <c:pt idx="0">
                  <c:v>2120.223</c:v>
                </c:pt>
                <c:pt idx="1">
                  <c:v>2281.8300000000017</c:v>
                </c:pt>
              </c:numCache>
            </c:numRef>
          </c:val>
        </c:ser>
        <c:ser>
          <c:idx val="4"/>
          <c:order val="4"/>
          <c:tx>
            <c:v>SF</c:v>
          </c:tx>
          <c:cat>
            <c:strLit>
              <c:ptCount val="3"/>
              <c:pt idx="0">
                <c:v>KB/s lido</c:v>
              </c:pt>
              <c:pt idx="1">
                <c:v>KB/s gravado</c:v>
              </c:pt>
              <c:pt idx="2">
                <c:v>Espera Média</c:v>
              </c:pt>
            </c:strLit>
          </c:cat>
          <c:val>
            <c:numRef>
              <c:f>(Disco!$G$144;Disco!$H$144)</c:f>
              <c:numCache>
                <c:formatCode>General</c:formatCode>
                <c:ptCount val="2"/>
                <c:pt idx="0">
                  <c:v>3575.1099999999997</c:v>
                </c:pt>
                <c:pt idx="1">
                  <c:v>9614.3749999999873</c:v>
                </c:pt>
              </c:numCache>
            </c:numRef>
          </c:val>
        </c:ser>
        <c:axId val="84103552"/>
        <c:axId val="84105088"/>
      </c:barChart>
      <c:catAx>
        <c:axId val="84103552"/>
        <c:scaling>
          <c:orientation val="minMax"/>
        </c:scaling>
        <c:axPos val="b"/>
        <c:tickLblPos val="nextTo"/>
        <c:txPr>
          <a:bodyPr/>
          <a:lstStyle/>
          <a:p>
            <a:pPr>
              <a:defRPr lang="pt-BR"/>
            </a:pPr>
            <a:endParaRPr lang="pt-BR"/>
          </a:p>
        </c:txPr>
        <c:crossAx val="84105088"/>
        <c:crosses val="autoZero"/>
        <c:auto val="1"/>
        <c:lblAlgn val="ctr"/>
        <c:lblOffset val="100"/>
      </c:catAx>
      <c:valAx>
        <c:axId val="8410508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pt-BR"/>
            </a:pPr>
            <a:endParaRPr lang="pt-BR"/>
          </a:p>
        </c:txPr>
        <c:crossAx val="8410355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pt-BR"/>
          </a:pPr>
          <a:endParaRPr lang="pt-BR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autoTitleDeleted val="1"/>
    <c:plotArea>
      <c:layout/>
      <c:barChart>
        <c:barDir val="col"/>
        <c:grouping val="clustered"/>
        <c:ser>
          <c:idx val="0"/>
          <c:order val="0"/>
          <c:tx>
            <c:v>Espera Média (ms)</c:v>
          </c:tx>
          <c:cat>
            <c:strRef>
              <c:f>Disco!$A$140:$A$144</c:f>
              <c:strCache>
                <c:ptCount val="5"/>
                <c:pt idx="0">
                  <c:v>m1.small</c:v>
                </c:pt>
                <c:pt idx="1">
                  <c:v>c1.medium</c:v>
                </c:pt>
                <c:pt idx="2">
                  <c:v>m1.large</c:v>
                </c:pt>
                <c:pt idx="3">
                  <c:v>m1.xlarge</c:v>
                </c:pt>
                <c:pt idx="4">
                  <c:v>Servido Físico</c:v>
                </c:pt>
              </c:strCache>
            </c:strRef>
          </c:cat>
          <c:val>
            <c:numRef>
              <c:f>Disco!$K$140:$K$144</c:f>
              <c:numCache>
                <c:formatCode>General</c:formatCode>
                <c:ptCount val="5"/>
                <c:pt idx="0">
                  <c:v>1757.283488372093</c:v>
                </c:pt>
                <c:pt idx="1">
                  <c:v>1134.4378260869566</c:v>
                </c:pt>
                <c:pt idx="2">
                  <c:v>1287.2382054776458</c:v>
                </c:pt>
                <c:pt idx="3">
                  <c:v>1299.0250000000003</c:v>
                </c:pt>
                <c:pt idx="4">
                  <c:v>26.514999999999997</c:v>
                </c:pt>
              </c:numCache>
            </c:numRef>
          </c:val>
        </c:ser>
        <c:axId val="86774144"/>
        <c:axId val="86775680"/>
      </c:barChart>
      <c:catAx>
        <c:axId val="86774144"/>
        <c:scaling>
          <c:orientation val="minMax"/>
        </c:scaling>
        <c:axPos val="b"/>
        <c:tickLblPos val="nextTo"/>
        <c:crossAx val="86775680"/>
        <c:crosses val="autoZero"/>
        <c:auto val="1"/>
        <c:lblAlgn val="ctr"/>
        <c:lblOffset val="100"/>
      </c:catAx>
      <c:valAx>
        <c:axId val="86775680"/>
        <c:scaling>
          <c:orientation val="minMax"/>
        </c:scaling>
        <c:axPos val="l"/>
        <c:majorGridlines/>
        <c:numFmt formatCode="General" sourceLinked="1"/>
        <c:tickLblPos val="nextTo"/>
        <c:crossAx val="8677414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plotArea>
      <c:layout/>
      <c:barChart>
        <c:barDir val="col"/>
        <c:grouping val="clustered"/>
        <c:ser>
          <c:idx val="0"/>
          <c:order val="0"/>
          <c:tx>
            <c:v>m1.small</c:v>
          </c:tx>
          <c:cat>
            <c:strRef>
              <c:f>('Duração Compressão'!$L$1,'Duração Compressão'!$H$1,'Duração Compressão'!$H$9)</c:f>
              <c:strCache>
                <c:ptCount val="3"/>
                <c:pt idx="0">
                  <c:v>tempo (%SF)</c:v>
                </c:pt>
                <c:pt idx="1">
                  <c:v>rendimento (4NCs) (%SF)</c:v>
                </c:pt>
                <c:pt idx="2">
                  <c:v>rendimento (50NCs) (%SF)</c:v>
                </c:pt>
              </c:strCache>
            </c:strRef>
          </c:cat>
          <c:val>
            <c:numRef>
              <c:f>('Duração Compressão'!$L$2,'Duração Compressão'!$H$2,'Duração Compressão'!$H$10)</c:f>
              <c:numCache>
                <c:formatCode>General</c:formatCode>
                <c:ptCount val="3"/>
                <c:pt idx="0">
                  <c:v>137.21152235674109</c:v>
                </c:pt>
                <c:pt idx="1">
                  <c:v>59.428097937448662</c:v>
                </c:pt>
                <c:pt idx="2">
                  <c:v>95.377571001775323</c:v>
                </c:pt>
              </c:numCache>
            </c:numRef>
          </c:val>
        </c:ser>
        <c:ser>
          <c:idx val="1"/>
          <c:order val="1"/>
          <c:tx>
            <c:v>c1.medium</c:v>
          </c:tx>
          <c:cat>
            <c:strRef>
              <c:f>('Duração Compressão'!$L$1,'Duração Compressão'!$H$1,'Duração Compressão'!$H$9)</c:f>
              <c:strCache>
                <c:ptCount val="3"/>
                <c:pt idx="0">
                  <c:v>tempo (%SF)</c:v>
                </c:pt>
                <c:pt idx="1">
                  <c:v>rendimento (4NCs) (%SF)</c:v>
                </c:pt>
                <c:pt idx="2">
                  <c:v>rendimento (50NCs) (%SF)</c:v>
                </c:pt>
              </c:strCache>
            </c:strRef>
          </c:cat>
          <c:val>
            <c:numRef>
              <c:f>('Duração Compressão'!$L$3,'Duração Compressão'!$H$3,'Duração Compressão'!$H$11)</c:f>
              <c:numCache>
                <c:formatCode>General</c:formatCode>
                <c:ptCount val="3"/>
                <c:pt idx="0">
                  <c:v>117.46372260186695</c:v>
                </c:pt>
                <c:pt idx="1">
                  <c:v>-13.047147897354289</c:v>
                </c:pt>
                <c:pt idx="2">
                  <c:v>6.559867772850124</c:v>
                </c:pt>
              </c:numCache>
            </c:numRef>
          </c:val>
        </c:ser>
        <c:ser>
          <c:idx val="2"/>
          <c:order val="2"/>
          <c:tx>
            <c:v>m1.large</c:v>
          </c:tx>
          <c:cat>
            <c:strRef>
              <c:f>('Duração Compressão'!$L$1,'Duração Compressão'!$H$1,'Duração Compressão'!$H$9)</c:f>
              <c:strCache>
                <c:ptCount val="3"/>
                <c:pt idx="0">
                  <c:v>tempo (%SF)</c:v>
                </c:pt>
                <c:pt idx="1">
                  <c:v>rendimento (4NCs) (%SF)</c:v>
                </c:pt>
                <c:pt idx="2">
                  <c:v>rendimento (50NCs) (%SF)</c:v>
                </c:pt>
              </c:strCache>
            </c:strRef>
          </c:cat>
          <c:val>
            <c:numRef>
              <c:f>('Duração Compressão'!$L$4,'Duração Compressão'!$H$4,'Duração Compressão'!$H$12)</c:f>
              <c:numCache>
                <c:formatCode>General</c:formatCode>
                <c:ptCount val="3"/>
                <c:pt idx="0">
                  <c:v>94.250482110411099</c:v>
                </c:pt>
                <c:pt idx="1">
                  <c:v>-2.6561442542877938</c:v>
                </c:pt>
                <c:pt idx="2">
                  <c:v>19.293940864843393</c:v>
                </c:pt>
              </c:numCache>
            </c:numRef>
          </c:val>
        </c:ser>
        <c:ser>
          <c:idx val="3"/>
          <c:order val="3"/>
          <c:tx>
            <c:v>m1.xlarge</c:v>
          </c:tx>
          <c:cat>
            <c:strRef>
              <c:f>('Duração Compressão'!$L$1,'Duração Compressão'!$H$1,'Duração Compressão'!$H$9)</c:f>
              <c:strCache>
                <c:ptCount val="3"/>
                <c:pt idx="0">
                  <c:v>tempo (%SF)</c:v>
                </c:pt>
                <c:pt idx="1">
                  <c:v>rendimento (4NCs) (%SF)</c:v>
                </c:pt>
                <c:pt idx="2">
                  <c:v>rendimento (50NCs) (%SF)</c:v>
                </c:pt>
              </c:strCache>
            </c:strRef>
          </c:cat>
          <c:val>
            <c:numRef>
              <c:f>('Duração Compressão'!$L$5,'Duração Compressão'!$H$5,'Duração Compressão'!$H$13)</c:f>
              <c:numCache>
                <c:formatCode>General</c:formatCode>
                <c:ptCount val="3"/>
                <c:pt idx="0">
                  <c:v>72.61480388146002</c:v>
                </c:pt>
                <c:pt idx="1">
                  <c:v>9.5450128488189847</c:v>
                </c:pt>
                <c:pt idx="2">
                  <c:v>34.246339275513463</c:v>
                </c:pt>
              </c:numCache>
            </c:numRef>
          </c:val>
        </c:ser>
        <c:axId val="68282624"/>
        <c:axId val="74448896"/>
      </c:barChart>
      <c:catAx>
        <c:axId val="68282624"/>
        <c:scaling>
          <c:orientation val="minMax"/>
        </c:scaling>
        <c:axPos val="b"/>
        <c:tickLblPos val="low"/>
        <c:crossAx val="74448896"/>
        <c:crosses val="autoZero"/>
        <c:auto val="1"/>
        <c:lblAlgn val="ctr"/>
        <c:lblOffset val="500"/>
        <c:tickMarkSkip val="1"/>
      </c:catAx>
      <c:valAx>
        <c:axId val="74448896"/>
        <c:scaling>
          <c:orientation val="minMax"/>
          <c:max val="140"/>
          <c:min val="-20"/>
        </c:scaling>
        <c:axPos val="l"/>
        <c:majorGridlines/>
        <c:numFmt formatCode="General" sourceLinked="1"/>
        <c:tickLblPos val="nextTo"/>
        <c:crossAx val="6828262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2817D-BC74-4DE5-ACC8-99120D9F5907}" type="datetimeFigureOut">
              <a:rPr lang="pt-BR" smtClean="0"/>
              <a:pPr/>
              <a:t>15/03/2012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48A44-CB6F-42B6-87E5-4EC1040C135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2817D-BC74-4DE5-ACC8-99120D9F5907}" type="datetimeFigureOut">
              <a:rPr lang="pt-BR" smtClean="0"/>
              <a:pPr/>
              <a:t>15/03/2012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48A44-CB6F-42B6-87E5-4EC1040C135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2817D-BC74-4DE5-ACC8-99120D9F5907}" type="datetimeFigureOut">
              <a:rPr lang="pt-BR" smtClean="0"/>
              <a:pPr/>
              <a:t>15/03/2012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48A44-CB6F-42B6-87E5-4EC1040C135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2817D-BC74-4DE5-ACC8-99120D9F5907}" type="datetimeFigureOut">
              <a:rPr lang="pt-BR" smtClean="0"/>
              <a:pPr/>
              <a:t>15/03/2012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48A44-CB6F-42B6-87E5-4EC1040C135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2817D-BC74-4DE5-ACC8-99120D9F5907}" type="datetimeFigureOut">
              <a:rPr lang="pt-BR" smtClean="0"/>
              <a:pPr/>
              <a:t>15/03/2012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48A44-CB6F-42B6-87E5-4EC1040C135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2817D-BC74-4DE5-ACC8-99120D9F5907}" type="datetimeFigureOut">
              <a:rPr lang="pt-BR" smtClean="0"/>
              <a:pPr/>
              <a:t>15/03/2012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48A44-CB6F-42B6-87E5-4EC1040C135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2817D-BC74-4DE5-ACC8-99120D9F5907}" type="datetimeFigureOut">
              <a:rPr lang="pt-BR" smtClean="0"/>
              <a:pPr/>
              <a:t>15/03/2012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48A44-CB6F-42B6-87E5-4EC1040C135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2817D-BC74-4DE5-ACC8-99120D9F5907}" type="datetimeFigureOut">
              <a:rPr lang="pt-BR" smtClean="0"/>
              <a:pPr/>
              <a:t>15/03/2012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48A44-CB6F-42B6-87E5-4EC1040C135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2817D-BC74-4DE5-ACC8-99120D9F5907}" type="datetimeFigureOut">
              <a:rPr lang="pt-BR" smtClean="0"/>
              <a:pPr/>
              <a:t>15/03/2012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48A44-CB6F-42B6-87E5-4EC1040C135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2817D-BC74-4DE5-ACC8-99120D9F5907}" type="datetimeFigureOut">
              <a:rPr lang="pt-BR" smtClean="0"/>
              <a:pPr/>
              <a:t>15/03/2012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48A44-CB6F-42B6-87E5-4EC1040C135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2817D-BC74-4DE5-ACC8-99120D9F5907}" type="datetimeFigureOut">
              <a:rPr lang="pt-BR" smtClean="0"/>
              <a:pPr/>
              <a:t>15/03/2012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48A44-CB6F-42B6-87E5-4EC1040C135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2817D-BC74-4DE5-ACC8-99120D9F5907}" type="datetimeFigureOut">
              <a:rPr lang="pt-BR" smtClean="0"/>
              <a:pPr/>
              <a:t>15/03/2012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48A44-CB6F-42B6-87E5-4EC1040C135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E7674"/>
            </a:gs>
            <a:gs pos="64999">
              <a:schemeClr val="accent2">
                <a:lumMod val="75000"/>
              </a:schemeClr>
            </a:gs>
            <a:gs pos="100000">
              <a:schemeClr val="accent2">
                <a:lumMod val="5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1470025"/>
          </a:xfrm>
        </p:spPr>
        <p:txBody>
          <a:bodyPr>
            <a:normAutofit/>
          </a:bodyPr>
          <a:lstStyle/>
          <a:p>
            <a:r>
              <a:rPr lang="pt-BR" sz="4000" dirty="0" smtClean="0"/>
              <a:t>Workshop MODCS 2012.1</a:t>
            </a:r>
            <a:endParaRPr lang="pt-BR" sz="4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55576" y="2928934"/>
            <a:ext cx="7704856" cy="2590729"/>
          </a:xfrm>
        </p:spPr>
        <p:txBody>
          <a:bodyPr>
            <a:normAutofit fontScale="92500" lnSpcReduction="20000"/>
          </a:bodyPr>
          <a:lstStyle/>
          <a:p>
            <a:r>
              <a:rPr lang="pt-BR" dirty="0">
                <a:solidFill>
                  <a:schemeClr val="bg1">
                    <a:lumMod val="75000"/>
                  </a:schemeClr>
                </a:solidFill>
              </a:rPr>
              <a:t>Avaliação de Desempenho de Máquinas Virtuais </a:t>
            </a:r>
            <a:r>
              <a:rPr lang="pt-BR" dirty="0" err="1">
                <a:solidFill>
                  <a:schemeClr val="bg1">
                    <a:lumMod val="75000"/>
                  </a:schemeClr>
                </a:solidFill>
              </a:rPr>
              <a:t>Eucalyptus</a:t>
            </a:r>
            <a:r>
              <a:rPr lang="pt-BR" dirty="0">
                <a:solidFill>
                  <a:schemeClr val="bg1">
                    <a:lumMod val="75000"/>
                  </a:schemeClr>
                </a:solidFill>
              </a:rPr>
              <a:t> Considerando a Compressão de Arquivos</a:t>
            </a:r>
            <a:r>
              <a:rPr lang="pt-BR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</a:p>
          <a:p>
            <a:endParaRPr lang="pt-BR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pt-BR" dirty="0" smtClean="0">
                <a:solidFill>
                  <a:schemeClr val="bg1"/>
                </a:solidFill>
              </a:rPr>
              <a:t>Aluno:Érico </a:t>
            </a:r>
            <a:r>
              <a:rPr lang="pt-BR" dirty="0" err="1" smtClean="0">
                <a:solidFill>
                  <a:schemeClr val="bg1"/>
                </a:solidFill>
              </a:rPr>
              <a:t>Moutinho</a:t>
            </a:r>
            <a:r>
              <a:rPr lang="pt-BR" dirty="0" smtClean="0">
                <a:solidFill>
                  <a:schemeClr val="bg1"/>
                </a:solidFill>
              </a:rPr>
              <a:t> Medeiros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Professor: Eduardo Tavares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3600" dirty="0" smtClean="0"/>
              <a:t>Resultados Disco</a:t>
            </a:r>
            <a:endParaRPr lang="pt-BR" sz="3600" dirty="0">
              <a:solidFill>
                <a:srgbClr val="FF0000"/>
              </a:solidFill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3600" dirty="0" smtClean="0"/>
              <a:t>Resultados Disco</a:t>
            </a:r>
            <a:endParaRPr lang="pt-BR" sz="3600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3600" dirty="0" smtClean="0"/>
              <a:t>Resultados Compressão</a:t>
            </a:r>
            <a:endParaRPr lang="pt-BR" sz="3600" dirty="0">
              <a:solidFill>
                <a:srgbClr val="FF0000"/>
              </a:solidFill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Quanto mais máquinas virtuais competem para </a:t>
            </a:r>
            <a:r>
              <a:rPr lang="pt-BR" dirty="0" smtClean="0"/>
              <a:t>o </a:t>
            </a:r>
            <a:r>
              <a:rPr lang="pt-BR" dirty="0" smtClean="0"/>
              <a:t>uso de </a:t>
            </a:r>
            <a:r>
              <a:rPr lang="pt-BR" dirty="0" smtClean="0"/>
              <a:t>recursos de armazenamento, </a:t>
            </a:r>
            <a:r>
              <a:rPr lang="pt-BR" dirty="0" smtClean="0"/>
              <a:t>menor o desempenho direto da compressão.</a:t>
            </a:r>
          </a:p>
          <a:p>
            <a:pPr algn="just"/>
            <a:r>
              <a:rPr lang="pt-BR" dirty="0" smtClean="0"/>
              <a:t>Ao compartilhar os recursos, a nuvem faz aproveitamento máximo deles.</a:t>
            </a:r>
          </a:p>
          <a:p>
            <a:pPr algn="just"/>
            <a:r>
              <a:rPr lang="pt-BR" dirty="0" smtClean="0"/>
              <a:t>Assim, a redução de custos podem ser repassadas para os clientes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Trabalhos Futuros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pt-BR" dirty="0" smtClean="0"/>
              <a:t>Avaliar a variação desempenho em nuvens privadas e </a:t>
            </a:r>
            <a:r>
              <a:rPr lang="pt-BR" dirty="0" smtClean="0"/>
              <a:t>públicas. Ex.:</a:t>
            </a:r>
          </a:p>
          <a:p>
            <a:pPr lvl="1"/>
            <a:r>
              <a:rPr lang="pt-BR" dirty="0" err="1" smtClean="0"/>
              <a:t>Amazon</a:t>
            </a:r>
            <a:r>
              <a:rPr lang="pt-BR" dirty="0" smtClean="0"/>
              <a:t> EC2</a:t>
            </a:r>
            <a:endParaRPr lang="pt-BR" dirty="0" smtClean="0"/>
          </a:p>
          <a:p>
            <a:r>
              <a:rPr lang="pt-BR" smtClean="0"/>
              <a:t>Utilizar </a:t>
            </a:r>
            <a:r>
              <a:rPr lang="pt-BR" dirty="0" smtClean="0"/>
              <a:t>outros tipos de arquivo, além de texto puro.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3000372"/>
            <a:ext cx="8229600" cy="1143000"/>
          </a:xfrm>
        </p:spPr>
        <p:txBody>
          <a:bodyPr/>
          <a:lstStyle/>
          <a:p>
            <a:r>
              <a:rPr lang="pt-BR" dirty="0" smtClean="0"/>
              <a:t>Perguntas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Agenda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Apresentação</a:t>
            </a:r>
          </a:p>
          <a:p>
            <a:r>
              <a:rPr lang="pt-BR" dirty="0" smtClean="0"/>
              <a:t>Motivação</a:t>
            </a:r>
          </a:p>
          <a:p>
            <a:r>
              <a:rPr lang="pt-BR" dirty="0" smtClean="0"/>
              <a:t>Objetivos</a:t>
            </a:r>
            <a:endParaRPr lang="pt-BR" dirty="0" smtClean="0"/>
          </a:p>
          <a:p>
            <a:r>
              <a:rPr lang="pt-BR" dirty="0" smtClean="0"/>
              <a:t>Ambiente de teste</a:t>
            </a:r>
          </a:p>
          <a:p>
            <a:r>
              <a:rPr lang="pt-BR" dirty="0" smtClean="0"/>
              <a:t>Resultados</a:t>
            </a:r>
          </a:p>
          <a:p>
            <a:r>
              <a:rPr lang="pt-BR" dirty="0" smtClean="0"/>
              <a:t>Conclusão</a:t>
            </a:r>
          </a:p>
          <a:p>
            <a:r>
              <a:rPr lang="pt-BR" dirty="0" smtClean="0"/>
              <a:t>Trabalhos Futuros</a:t>
            </a:r>
            <a:endParaRPr lang="pt-B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 smtClean="0"/>
              <a:t>Motivação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Problemas  de desempenho no compartilhamento de recursos de armazenamento na </a:t>
            </a:r>
            <a:r>
              <a:rPr lang="pt-BR" b="1" dirty="0" smtClean="0"/>
              <a:t>Nuvem</a:t>
            </a:r>
          </a:p>
          <a:p>
            <a:r>
              <a:rPr lang="pt-BR" dirty="0" smtClean="0"/>
              <a:t>Comparar </a:t>
            </a:r>
            <a:r>
              <a:rPr lang="pt-BR" dirty="0" smtClean="0"/>
              <a:t>desempenho de compressão em máquinas </a:t>
            </a:r>
            <a:r>
              <a:rPr lang="pt-BR" b="1" dirty="0" smtClean="0"/>
              <a:t>virtuais </a:t>
            </a:r>
            <a:r>
              <a:rPr lang="pt-BR" dirty="0" smtClean="0"/>
              <a:t>e em máquina </a:t>
            </a:r>
            <a:r>
              <a:rPr lang="pt-BR" b="1" dirty="0" smtClean="0"/>
              <a:t>convencional</a:t>
            </a:r>
            <a:r>
              <a:rPr lang="pt-BR" dirty="0" smtClean="0"/>
              <a:t>.</a:t>
            </a:r>
          </a:p>
          <a:p>
            <a:r>
              <a:rPr lang="pt-BR" dirty="0" smtClean="0"/>
              <a:t>Aprimoramento de </a:t>
            </a:r>
            <a:r>
              <a:rPr lang="pt-BR" b="1" dirty="0" smtClean="0"/>
              <a:t>Backups</a:t>
            </a:r>
            <a:r>
              <a:rPr lang="pt-BR" dirty="0" smtClean="0"/>
              <a:t> e </a:t>
            </a:r>
            <a:r>
              <a:rPr lang="pt-BR" b="1" dirty="0" smtClean="0"/>
              <a:t>Serviços </a:t>
            </a:r>
            <a:r>
              <a:rPr lang="pt-BR" dirty="0" smtClean="0"/>
              <a:t>de Armazenamento sob demanda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Objetivos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Avaliar desempenho de processador, disco e aproveitamento de compressão em máquinas virtuais e servidor físico.</a:t>
            </a:r>
          </a:p>
          <a:p>
            <a:r>
              <a:rPr lang="pt-BR" dirty="0" smtClean="0"/>
              <a:t>Verificar a aplicabilidade de Nuvem para Backups usando compressão.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Ambiente de teste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pt-BR" sz="2800" dirty="0" smtClean="0"/>
              <a:t>Nuvem</a:t>
            </a:r>
          </a:p>
          <a:p>
            <a:pPr lvl="1"/>
            <a:r>
              <a:rPr lang="pt-BR" sz="2400" dirty="0" smtClean="0"/>
              <a:t>5 Máquinas</a:t>
            </a:r>
          </a:p>
          <a:p>
            <a:pPr lvl="1"/>
            <a:r>
              <a:rPr lang="pt-BR" sz="2400" dirty="0" smtClean="0"/>
              <a:t>Core 2 Duo </a:t>
            </a:r>
            <a:r>
              <a:rPr lang="pt-BR" sz="2400" dirty="0" err="1" smtClean="0"/>
              <a:t>VPro</a:t>
            </a:r>
            <a:endParaRPr lang="pt-BR" sz="2400" dirty="0" smtClean="0"/>
          </a:p>
          <a:p>
            <a:pPr lvl="1"/>
            <a:r>
              <a:rPr lang="pt-BR" sz="2400" dirty="0" smtClean="0"/>
              <a:t>2GB RAM DDR2</a:t>
            </a:r>
          </a:p>
          <a:p>
            <a:pPr lvl="1"/>
            <a:r>
              <a:rPr lang="pt-BR" sz="2400" dirty="0" smtClean="0"/>
              <a:t>160GB HD</a:t>
            </a:r>
          </a:p>
          <a:p>
            <a:pPr lvl="1"/>
            <a:r>
              <a:rPr lang="pt-BR" sz="2400" dirty="0" smtClean="0"/>
              <a:t>Custo: ~R$550,00 (usada)</a:t>
            </a:r>
          </a:p>
          <a:p>
            <a:pPr lvl="1"/>
            <a:r>
              <a:rPr lang="pt-BR" sz="2400" dirty="0" err="1" smtClean="0"/>
              <a:t>Eucalyptus</a:t>
            </a:r>
            <a:r>
              <a:rPr lang="pt-BR" sz="2400" dirty="0" smtClean="0"/>
              <a:t> 2.0.0 (</a:t>
            </a:r>
            <a:r>
              <a:rPr lang="pt-BR" sz="2400" dirty="0" err="1" smtClean="0"/>
              <a:t>Ubuntu</a:t>
            </a:r>
            <a:r>
              <a:rPr lang="pt-BR" sz="2400" dirty="0" smtClean="0"/>
              <a:t> 10.04)</a:t>
            </a:r>
          </a:p>
          <a:p>
            <a:pPr lvl="1"/>
            <a:endParaRPr lang="pt-BR" sz="2400" dirty="0" smtClean="0"/>
          </a:p>
          <a:p>
            <a:r>
              <a:rPr lang="pt-BR" sz="2800" dirty="0" smtClean="0"/>
              <a:t>Máquina Convencional</a:t>
            </a:r>
          </a:p>
          <a:p>
            <a:pPr lvl="1"/>
            <a:r>
              <a:rPr lang="pt-BR" sz="2400" dirty="0" smtClean="0"/>
              <a:t>1 Máquina</a:t>
            </a:r>
          </a:p>
          <a:p>
            <a:pPr lvl="1"/>
            <a:r>
              <a:rPr lang="pt-BR" sz="2400" dirty="0" smtClean="0"/>
              <a:t>Core i5</a:t>
            </a:r>
          </a:p>
          <a:p>
            <a:pPr lvl="1"/>
            <a:r>
              <a:rPr lang="pt-BR" sz="2400" dirty="0" smtClean="0"/>
              <a:t>4GB RAM DDR3</a:t>
            </a:r>
          </a:p>
          <a:p>
            <a:pPr lvl="1"/>
            <a:r>
              <a:rPr lang="pt-BR" sz="2400" dirty="0" smtClean="0"/>
              <a:t>1TB HD</a:t>
            </a:r>
          </a:p>
          <a:p>
            <a:pPr lvl="1"/>
            <a:r>
              <a:rPr lang="pt-BR" sz="2400" dirty="0" smtClean="0"/>
              <a:t>Custo: ~R$1300,00 (nova)</a:t>
            </a:r>
          </a:p>
          <a:p>
            <a:pPr lvl="1"/>
            <a:r>
              <a:rPr lang="pt-BR" sz="2400" dirty="0" err="1" smtClean="0"/>
              <a:t>Ubuntu</a:t>
            </a:r>
            <a:r>
              <a:rPr lang="pt-BR" sz="2400" dirty="0" smtClean="0"/>
              <a:t> 11.04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Ambiente de Teste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395536" y="3501008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Nome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CPU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RAM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Disco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m1.small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 core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512MB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10GB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c1.</a:t>
                      </a:r>
                      <a:r>
                        <a:rPr lang="pt-BR" dirty="0" err="1" smtClean="0"/>
                        <a:t>medium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 core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1024MB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10GB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m1.</a:t>
                      </a:r>
                      <a:r>
                        <a:rPr lang="pt-BR" dirty="0" err="1" smtClean="0"/>
                        <a:t>large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 core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1024MB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10GB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m1.</a:t>
                      </a:r>
                      <a:r>
                        <a:rPr lang="pt-BR" dirty="0" err="1" smtClean="0"/>
                        <a:t>xlarge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 core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1536MB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10GB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611560" y="1556792"/>
            <a:ext cx="79208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3200" dirty="0" smtClean="0"/>
              <a:t> 1 </a:t>
            </a:r>
            <a:r>
              <a:rPr lang="pt-BR" sz="3200" dirty="0" smtClean="0"/>
              <a:t>cloud/cluster/</a:t>
            </a:r>
            <a:r>
              <a:rPr lang="pt-BR" sz="3200" dirty="0" err="1" smtClean="0"/>
              <a:t>walrus</a:t>
            </a:r>
            <a:r>
              <a:rPr lang="pt-BR" sz="3200" dirty="0" smtClean="0"/>
              <a:t>/</a:t>
            </a:r>
            <a:r>
              <a:rPr lang="pt-BR" sz="3200" dirty="0" err="1" smtClean="0"/>
              <a:t>storage</a:t>
            </a:r>
            <a:r>
              <a:rPr lang="pt-BR" sz="3200" dirty="0" smtClean="0"/>
              <a:t> </a:t>
            </a:r>
            <a:r>
              <a:rPr lang="pt-BR" sz="3200" dirty="0" err="1" smtClean="0"/>
              <a:t>controller</a:t>
            </a:r>
            <a:endParaRPr lang="pt-BR" sz="3200" dirty="0" smtClean="0"/>
          </a:p>
          <a:p>
            <a:pPr>
              <a:buFont typeface="Arial" pitchFamily="34" charset="0"/>
              <a:buChar char="•"/>
            </a:pPr>
            <a:r>
              <a:rPr lang="pt-BR" sz="3200" dirty="0" smtClean="0"/>
              <a:t> 4 </a:t>
            </a:r>
            <a:r>
              <a:rPr lang="pt-BR" sz="3200" dirty="0" err="1" smtClean="0"/>
              <a:t>node</a:t>
            </a:r>
            <a:r>
              <a:rPr lang="pt-BR" sz="3200" dirty="0" smtClean="0"/>
              <a:t> </a:t>
            </a:r>
            <a:r>
              <a:rPr lang="pt-BR" sz="3200" dirty="0" err="1" smtClean="0"/>
              <a:t>controllers</a:t>
            </a:r>
            <a:endParaRPr lang="pt-B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Ambiente de teste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7zip</a:t>
            </a:r>
          </a:p>
          <a:p>
            <a:pPr lvl="1"/>
            <a:r>
              <a:rPr lang="pt-BR" dirty="0" smtClean="0"/>
              <a:t>Ferramenta Open Source para Linux/Windows</a:t>
            </a:r>
          </a:p>
          <a:p>
            <a:pPr lvl="1"/>
            <a:r>
              <a:rPr lang="pt-BR" dirty="0" smtClean="0"/>
              <a:t>Oferece diferentes níveis de </a:t>
            </a:r>
            <a:r>
              <a:rPr lang="pt-BR" dirty="0" smtClean="0"/>
              <a:t>compressão.</a:t>
            </a:r>
          </a:p>
          <a:p>
            <a:pPr lvl="1"/>
            <a:r>
              <a:rPr lang="pt-BR" dirty="0" smtClean="0"/>
              <a:t>Resultados 30% melhores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Ambiente de Teste</a:t>
            </a:r>
            <a:endParaRPr lang="pt-BR" dirty="0"/>
          </a:p>
        </p:txBody>
      </p:sp>
      <p:pic>
        <p:nvPicPr>
          <p:cNvPr id="1026" name="Picture 2" descr="C:\Users\Erico\Desktop\c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204864"/>
            <a:ext cx="2634054" cy="3119066"/>
          </a:xfrm>
          <a:prstGeom prst="rect">
            <a:avLst/>
          </a:prstGeom>
          <a:noFill/>
        </p:spPr>
      </p:pic>
      <p:pic>
        <p:nvPicPr>
          <p:cNvPr id="1027" name="Picture 3" descr="C:\Users\Erico\Desktop\ncs-ini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2060848"/>
            <a:ext cx="2963687" cy="3478150"/>
          </a:xfrm>
          <a:prstGeom prst="rect">
            <a:avLst/>
          </a:prstGeom>
          <a:noFill/>
        </p:spPr>
      </p:pic>
      <p:pic>
        <p:nvPicPr>
          <p:cNvPr id="1028" name="Picture 4" descr="C:\Users\Erico\Desktop\ncs-ins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2060848"/>
            <a:ext cx="2952582" cy="3465116"/>
          </a:xfrm>
          <a:prstGeom prst="rect">
            <a:avLst/>
          </a:prstGeom>
          <a:noFill/>
        </p:spPr>
      </p:pic>
      <p:pic>
        <p:nvPicPr>
          <p:cNvPr id="1029" name="Picture 5" descr="C:\Users\Erico\Desktop\ncs-busy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088" y="2080344"/>
            <a:ext cx="2952328" cy="3464819"/>
          </a:xfrm>
          <a:prstGeom prst="rect">
            <a:avLst/>
          </a:prstGeom>
          <a:noFill/>
        </p:spPr>
      </p:pic>
      <p:pic>
        <p:nvPicPr>
          <p:cNvPr id="1030" name="Picture 6" descr="C:\Users\Erico\Desktop\seta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71800" y="3212977"/>
            <a:ext cx="4752528" cy="1152128"/>
          </a:xfrm>
          <a:prstGeom prst="rect">
            <a:avLst/>
          </a:prstGeom>
          <a:noFill/>
        </p:spPr>
      </p:pic>
      <p:sp>
        <p:nvSpPr>
          <p:cNvPr id="9" name="CaixaDeTexto 8"/>
          <p:cNvSpPr txBox="1"/>
          <p:nvPr/>
        </p:nvSpPr>
        <p:spPr>
          <a:xfrm>
            <a:off x="3419872" y="2564904"/>
            <a:ext cx="12961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Instancia Máquinas Virtuais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3275856" y="2492896"/>
            <a:ext cx="1656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Copia Arquivos e inicia 7zip</a:t>
            </a:r>
            <a:endParaRPr lang="pt-BR" dirty="0"/>
          </a:p>
        </p:txBody>
      </p:sp>
      <p:pic>
        <p:nvPicPr>
          <p:cNvPr id="1031" name="Picture 7" descr="C:\Users\Erico\Desktop\seta2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979712" y="3284984"/>
            <a:ext cx="5421412" cy="1080120"/>
          </a:xfrm>
          <a:prstGeom prst="rect">
            <a:avLst/>
          </a:prstGeom>
          <a:noFill/>
        </p:spPr>
      </p:pic>
      <p:sp>
        <p:nvSpPr>
          <p:cNvPr id="12" name="CaixaDeTexto 11"/>
          <p:cNvSpPr txBox="1"/>
          <p:nvPr/>
        </p:nvSpPr>
        <p:spPr>
          <a:xfrm>
            <a:off x="3563888" y="4293096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Copia Resultados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3491880" y="4293096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Termina Máquinas Virtuais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0" grpId="0"/>
      <p:bldP spid="10" grpId="1"/>
      <p:bldP spid="12" grpId="0"/>
      <p:bldP spid="12" grpId="1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3600" dirty="0" smtClean="0"/>
              <a:t>Resultados Processador</a:t>
            </a:r>
            <a:endParaRPr lang="pt-BR" sz="3600" dirty="0"/>
          </a:p>
        </p:txBody>
      </p:sp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elvetica">
      <a:majorFont>
        <a:latin typeface="HelveticaRounded LT Std Bd"/>
        <a:ea typeface=""/>
        <a:cs typeface=""/>
      </a:majorFont>
      <a:minorFont>
        <a:latin typeface="HelveticaNeueLT Com 55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294</Words>
  <Application>Microsoft Office PowerPoint</Application>
  <PresentationFormat>Apresentação na tela (4:3)</PresentationFormat>
  <Paragraphs>82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Tema do Office</vt:lpstr>
      <vt:lpstr>Workshop MODCS 2012.1</vt:lpstr>
      <vt:lpstr>Agenda</vt:lpstr>
      <vt:lpstr>Motivação</vt:lpstr>
      <vt:lpstr>Objetivos</vt:lpstr>
      <vt:lpstr>Ambiente de teste</vt:lpstr>
      <vt:lpstr>Ambiente de Teste</vt:lpstr>
      <vt:lpstr>Ambiente de teste</vt:lpstr>
      <vt:lpstr>Ambiente de Teste</vt:lpstr>
      <vt:lpstr>Resultados Processador</vt:lpstr>
      <vt:lpstr>Resultados Disco</vt:lpstr>
      <vt:lpstr>Resultados Disco</vt:lpstr>
      <vt:lpstr>Resultados Compressão</vt:lpstr>
      <vt:lpstr>Conclusão</vt:lpstr>
      <vt:lpstr>Trabalhos Futuros</vt:lpstr>
      <vt:lpstr>Perguntas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Semestral MODCS</dc:title>
  <dc:creator>Erico</dc:creator>
  <cp:lastModifiedBy>Erico</cp:lastModifiedBy>
  <cp:revision>47</cp:revision>
  <dcterms:created xsi:type="dcterms:W3CDTF">2012-03-09T11:15:13Z</dcterms:created>
  <dcterms:modified xsi:type="dcterms:W3CDTF">2012-03-15T19:22:02Z</dcterms:modified>
</cp:coreProperties>
</file>