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2" r:id="rId27"/>
    <p:sldId id="281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22" autoAdjust="0"/>
  </p:normalViewPr>
  <p:slideViewPr>
    <p:cSldViewPr>
      <p:cViewPr varScale="1">
        <p:scale>
          <a:sx n="68" d="100"/>
          <a:sy n="68" d="100"/>
        </p:scale>
        <p:origin x="-12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F0499-702A-4ED2-8BB2-4E8AC1B0A8A0}" type="datetimeFigureOut">
              <a:rPr lang="pt-BR" smtClean="0"/>
              <a:t>22/9/2010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A51C8-2D4C-422D-9696-D8521C5FE6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849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Quantum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Bit </a:t>
            </a:r>
            <a:r>
              <a:rPr lang="pt-B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Generator</a:t>
            </a:r>
            <a:r>
              <a:rPr lang="pt-B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 (QRBG Service) foi motivado pela necessidade científica de rodar várias simulações (principalmente nas áreas de cluster/grid), cujos resultados são frequentemente muito afetados pela qualidade (distribuição, não determinismo) do uso de números aleatórios.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A51C8-2D4C-422D-9696-D8521C5FE69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71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transformada inversa é um método para encontrar a inversa de uma função.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A51C8-2D4C-422D-9696-D8521C5FE69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578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Veja que o primeiro passo é gerar um número aleatório que segue uma distribuição arbitrária.</a:t>
            </a:r>
            <a:r>
              <a:rPr lang="pt-BR" baseline="0" dirty="0" smtClean="0"/>
              <a:t> Então pode-se utilizar o método da transformada inversa para fazer isso.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A51C8-2D4C-422D-9696-D8521C5FE69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565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variável que</a:t>
            </a:r>
            <a:r>
              <a:rPr lang="pt-BR" baseline="0" dirty="0" smtClean="0"/>
              <a:t> segue a distribuição de Laplace é mais facilmente calculada pelo método da transformada inversa.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A51C8-2D4C-422D-9696-D8521C5FE694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050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08002A-B6AA-49BF-869E-91978E9A575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dirty="0" smtClean="0"/>
              <a:t>Geração de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r>
              <a:rPr lang="pt-BR" i="1" dirty="0" smtClean="0"/>
              <a:t> </a:t>
            </a:r>
            <a:r>
              <a:rPr lang="pt-BR" dirty="0" smtClean="0"/>
              <a:t>– Renata Carvalho</a:t>
            </a:r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808002A-B6AA-49BF-869E-91978E9A575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08002A-B6AA-49BF-869E-91978E9A575B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0808002A-B6AA-49BF-869E-91978E9A575B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Renata Carvalho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Geração de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endParaRPr lang="pt-BR" i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370888" y="6356350"/>
            <a:ext cx="2133600" cy="274320"/>
          </a:xfrm>
        </p:spPr>
        <p:txBody>
          <a:bodyPr/>
          <a:lstStyle/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294967295"/>
          </p:nvPr>
        </p:nvSpPr>
        <p:spPr>
          <a:xfrm>
            <a:off x="3048000" y="6356350"/>
            <a:ext cx="3352800" cy="274320"/>
          </a:xfrm>
        </p:spPr>
        <p:txBody>
          <a:bodyPr/>
          <a:lstStyle/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234680" y="6355080"/>
            <a:ext cx="582966" cy="274320"/>
          </a:xfrm>
        </p:spPr>
        <p:txBody>
          <a:bodyPr/>
          <a:lstStyle/>
          <a:p>
            <a:fld id="{0808002A-B6AA-49BF-869E-91978E9A575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11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Características de um bom gerador:</a:t>
            </a:r>
          </a:p>
          <a:p>
            <a:pPr lvl="1"/>
            <a:r>
              <a:rPr lang="pt-BR" dirty="0" smtClean="0"/>
              <a:t>Não repetição: a sequência não entra em ciclo;</a:t>
            </a:r>
          </a:p>
          <a:p>
            <a:pPr lvl="1"/>
            <a:r>
              <a:rPr lang="pt-BR" dirty="0" smtClean="0"/>
              <a:t>Boa distribuição numérica: a quantidade de cada número gerado deve ser aproximadamente igual após um período de tempo;</a:t>
            </a:r>
          </a:p>
          <a:p>
            <a:pPr lvl="1"/>
            <a:r>
              <a:rPr lang="pt-BR" dirty="0" smtClean="0"/>
              <a:t>Ausência de previsões: não tem como prever o próximo número, a não ser que você conheça a fórmula do gerador.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10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Gerador de números aleatórios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138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gerador mostrado segue alguma distribuição de probabilidade?</a:t>
            </a:r>
          </a:p>
          <a:p>
            <a:pPr lvl="1"/>
            <a:r>
              <a:rPr lang="pt-BR" dirty="0" smtClean="0"/>
              <a:t>Uniforme</a:t>
            </a:r>
          </a:p>
          <a:p>
            <a:r>
              <a:rPr lang="pt-BR" dirty="0" smtClean="0"/>
              <a:t>E se quisermos gerar números aleatórios que representem, por exemplo, o tempo de serviço ou o tempo entre chegadas de um sistema?</a:t>
            </a:r>
          </a:p>
          <a:p>
            <a:pPr lvl="1"/>
            <a:r>
              <a:rPr lang="pt-BR" dirty="0" smtClean="0"/>
              <a:t>Distribuição exponencial</a:t>
            </a:r>
          </a:p>
          <a:p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endParaRPr lang="pt-BR" i="1" dirty="0" smtClean="0"/>
          </a:p>
          <a:p>
            <a:pPr lvl="1"/>
            <a:r>
              <a:rPr lang="pt-BR" dirty="0" smtClean="0"/>
              <a:t>Números aleatórios gerados a partir de uma distribuição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11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Gerador de números aleatórios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773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r>
              <a:rPr lang="pt-BR" i="1" dirty="0" smtClean="0"/>
              <a:t> </a:t>
            </a:r>
            <a:r>
              <a:rPr lang="pt-BR" dirty="0" smtClean="0"/>
              <a:t>de qualquer distribuição podem ser obtidas transformando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r>
              <a:rPr lang="pt-BR" i="1" dirty="0" smtClean="0"/>
              <a:t> </a:t>
            </a:r>
            <a:r>
              <a:rPr lang="pt-BR" dirty="0" smtClean="0"/>
              <a:t>de uma distribuição U[0,1];</a:t>
            </a:r>
          </a:p>
          <a:p>
            <a:r>
              <a:rPr lang="pt-BR" dirty="0" smtClean="0"/>
              <a:t>Existem vários métodos utilizados gerar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r>
              <a:rPr lang="pt-BR" dirty="0" smtClean="0"/>
              <a:t> não uniformes;</a:t>
            </a:r>
          </a:p>
          <a:p>
            <a:r>
              <a:rPr lang="pt-BR" dirty="0" smtClean="0"/>
              <a:t>Cada método é aplicável a um </a:t>
            </a:r>
            <a:r>
              <a:rPr lang="pt-BR" dirty="0" err="1" smtClean="0"/>
              <a:t>sub-conjunto</a:t>
            </a:r>
            <a:r>
              <a:rPr lang="pt-BR" dirty="0" smtClean="0"/>
              <a:t> de distribuições.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12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de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33974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Métodos mais utilizados:</a:t>
            </a:r>
          </a:p>
          <a:p>
            <a:pPr lvl="1"/>
            <a:r>
              <a:rPr lang="pt-BR" dirty="0" smtClean="0"/>
              <a:t>Transformada inversa;</a:t>
            </a:r>
          </a:p>
          <a:p>
            <a:pPr lvl="1"/>
            <a:r>
              <a:rPr lang="pt-BR" dirty="0" smtClean="0"/>
              <a:t>Composição;</a:t>
            </a:r>
          </a:p>
          <a:p>
            <a:pPr lvl="1"/>
            <a:r>
              <a:rPr lang="pt-BR" dirty="0" err="1" smtClean="0"/>
              <a:t>Convolução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Caracterização;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13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de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endParaRPr lang="pt-BR" i="1" dirty="0"/>
          </a:p>
        </p:txBody>
      </p:sp>
    </p:spTree>
    <p:extLst>
      <p:ext uri="{BB962C8B-B14F-4D97-AF65-F5344CB8AC3E}">
        <p14:creationId xmlns:p14="http://schemas.microsoft.com/office/powerpoint/2010/main" val="104269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Se uma variável aleatória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possui função de densidade acumulada (CDF)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𝐹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, então a variável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𝑢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𝐹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é uniformemente distribuída entre 0 e 1.</a:t>
                </a:r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pode ser obtido gerando números aleatórios uniformes e calculando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𝑢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7" t="-12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14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Geração de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r>
              <a:rPr lang="pt-BR" i="1" dirty="0" smtClean="0"/>
              <a:t/>
            </a:r>
            <a:br>
              <a:rPr lang="pt-BR" i="1" dirty="0" smtClean="0"/>
            </a:br>
            <a:r>
              <a:rPr lang="pt-BR" sz="2400" i="1" dirty="0" smtClean="0"/>
              <a:t>transformada inversa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17475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Exemplo 1:</a:t>
                </a:r>
              </a:p>
              <a:p>
                <a:r>
                  <a:rPr lang="pt-BR" dirty="0" smtClean="0"/>
                  <a:t>Gerar </a:t>
                </a:r>
                <a:r>
                  <a:rPr lang="pt-BR" i="1" dirty="0" err="1" smtClean="0"/>
                  <a:t>random</a:t>
                </a:r>
                <a:r>
                  <a:rPr lang="pt-BR" i="1" dirty="0" smtClean="0"/>
                  <a:t> </a:t>
                </a:r>
                <a:r>
                  <a:rPr lang="pt-BR" i="1" dirty="0" err="1" smtClean="0"/>
                  <a:t>variates</a:t>
                </a:r>
                <a:r>
                  <a:rPr lang="pt-BR" i="1" dirty="0" smtClean="0"/>
                  <a:t> </a:t>
                </a:r>
                <a:r>
                  <a:rPr lang="pt-BR" dirty="0" smtClean="0"/>
                  <a:t>baseadas em distribuição exponencial: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 </m:t>
                    </m:r>
                    <m:r>
                      <a:rPr lang="pt-BR" b="0" i="1" smtClean="0">
                        <a:latin typeface="Cambria Math"/>
                        <a:ea typeface="Cambria Math"/>
                      </a:rPr>
                      <m:t>𝜆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=1−</m:t>
                    </m:r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pt-BR" b="0" i="1" smtClean="0">
                        <a:latin typeface="Cambria Math"/>
                      </a:rPr>
                      <m:t>=</m:t>
                    </m:r>
                    <m:r>
                      <a:rPr lang="pt-BR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pt-BR" dirty="0" smtClean="0"/>
                  <a:t>   ou  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  <a:ea typeface="Cambria Math"/>
                          </a:rPr>
                          <m:t>𝜆</m:t>
                        </m:r>
                      </m:den>
                    </m:f>
                    <m:r>
                      <m:rPr>
                        <m:sty m:val="p"/>
                      </m:rPr>
                      <a:rPr lang="pt-BR" b="0" i="0" smtClean="0">
                        <a:latin typeface="Cambria Math"/>
                      </a:rPr>
                      <m:t>ln</m:t>
                    </m:r>
                    <m:r>
                      <a:rPr lang="pt-BR" b="0" i="1" smtClean="0">
                        <a:latin typeface="Cambria Math"/>
                      </a:rPr>
                      <m:t>⁡(1−</m:t>
                    </m:r>
                    <m:r>
                      <a:rPr lang="pt-BR" b="0" i="1" smtClean="0">
                        <a:latin typeface="Cambria Math"/>
                      </a:rPr>
                      <m:t>𝑢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endParaRPr lang="pt-BR" dirty="0" smtClean="0"/>
              </a:p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pt-BR" dirty="0" smtClean="0"/>
                  <a:t> é uniformemente distribuída entre 0 e 1, então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1−</m:t>
                    </m:r>
                    <m:r>
                      <a:rPr lang="pt-BR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pt-BR" dirty="0" smtClean="0"/>
                  <a:t> também é.</a:t>
                </a:r>
              </a:p>
              <a:p>
                <a:pPr marL="4572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0" i="1" smtClean="0">
                          <a:latin typeface="Cambria Math"/>
                        </a:rPr>
                        <m:t>𝑥</m:t>
                      </m:r>
                      <m:r>
                        <a:rPr lang="pt-BR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pt-B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𝜆</m:t>
                          </m:r>
                        </m:den>
                      </m:f>
                      <m:r>
                        <m:rPr>
                          <m:sty m:val="p"/>
                        </m:rPr>
                        <a:rPr lang="pt-BR" b="0" i="0" smtClean="0">
                          <a:latin typeface="Cambria Math"/>
                        </a:rPr>
                        <m:t>ln</m:t>
                      </m:r>
                      <m:r>
                        <a:rPr lang="pt-BR" b="0" i="1" smtClean="0">
                          <a:latin typeface="Cambria Math"/>
                        </a:rPr>
                        <m:t>⁡(</m:t>
                      </m:r>
                      <m:r>
                        <a:rPr lang="pt-BR" b="0" i="1" smtClean="0">
                          <a:latin typeface="Cambria Math"/>
                        </a:rPr>
                        <m:t>𝑢</m:t>
                      </m:r>
                      <m:r>
                        <a:rPr lang="pt-B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07" t="-2213" r="-15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15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/>
              <a:t>transformada inversa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1266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Exemplo 2:</a:t>
            </a:r>
          </a:p>
          <a:p>
            <a:r>
              <a:rPr lang="pt-BR" dirty="0" smtClean="0"/>
              <a:t>O tamanho dos pacotes de uma rede foram medidos e encontrou-se:</a:t>
            </a:r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16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/>
              <a:t>transformada inversa</a:t>
            </a:r>
            <a:endParaRPr lang="pt-BR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67757"/>
              </p:ext>
            </p:extLst>
          </p:nvPr>
        </p:nvGraphicFramePr>
        <p:xfrm>
          <a:off x="1475656" y="350100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Tamanho (bytes)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Probabilidade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64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0,7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128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0,1</a:t>
                      </a:r>
                      <a:endParaRPr lang="pt-BR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512</a:t>
                      </a:r>
                      <a:endParaRPr lang="pt-B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0,2</a:t>
                      </a:r>
                      <a:endParaRPr lang="pt-B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1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CDF para a distribuição: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0,0   0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&lt;64        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0,7   64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&lt;128   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0,8   128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&lt;512 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1,0   512 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pt-BR" b="0" i="1" smtClean="0">
                                <a:latin typeface="Cambria Math"/>
                                <a:ea typeface="Cambria Math"/>
                              </a:rPr>
                              <m:t>            </m:t>
                            </m:r>
                          </m:e>
                        </m:eqArr>
                      </m:e>
                    </m:d>
                  </m:oMath>
                </a14:m>
                <a:endParaRPr lang="pt-BR" dirty="0"/>
              </a:p>
              <a:p>
                <a:r>
                  <a:rPr lang="pt-BR" dirty="0" smtClean="0"/>
                  <a:t>A inversa da CDF: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𝐹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64     0&lt;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≤0,7   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128   0,7&lt;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≤0,8</m:t>
                            </m:r>
                          </m:e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512   0,8&lt;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pt-BR" b="0" i="1" smtClean="0">
                                <a:latin typeface="Cambria Math"/>
                              </a:rPr>
                              <m:t> ≤1   </m:t>
                            </m:r>
                          </m:e>
                        </m:eqArr>
                      </m:e>
                    </m:d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7" t="-12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17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/>
              <a:t>transformada inversa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21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Aplicações da técnica da Transformada Inversa:</a:t>
            </a:r>
          </a:p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18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/>
              <a:t>transformada inversa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81498"/>
                  </p:ext>
                </p:extLst>
              </p:nvPr>
            </p:nvGraphicFramePr>
            <p:xfrm>
              <a:off x="971600" y="2348881"/>
              <a:ext cx="7128792" cy="3929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6264"/>
                    <a:gridCol w="2376264"/>
                    <a:gridCol w="2376264"/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Distribuição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CDF  - </a:t>
                          </a:r>
                          <a14:m>
                            <m:oMath xmlns:m="http://schemas.openxmlformats.org/officeDocument/2006/math">
                              <m:r>
                                <a:rPr lang="pt-BR" b="1" i="1" smtClean="0">
                                  <a:latin typeface="Cambria Math"/>
                                </a:rPr>
                                <m:t>𝑭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Inversa -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pt-BR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p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𝟏</m:t>
                                  </m:r>
                                </m:sup>
                              </m:sSup>
                              <m:r>
                                <a:rPr lang="pt-BR" b="1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pt-BR" dirty="0"/>
                        </a:p>
                      </a:txBody>
                      <a:tcPr/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Exponencial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/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/>
                                  </a:rPr>
                                  <m:t>ln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⁡(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Valor extremo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)/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𝑏</m:t>
                                </m:r>
                                <m:func>
                                  <m:func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t-BR" b="0" i="0" smtClean="0">
                                        <a:latin typeface="Cambria Math"/>
                                      </a:rPr>
                                      <m:t>ln</m:t>
                                    </m:r>
                                  </m:fName>
                                  <m:e>
                                    <m:func>
                                      <m:func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func>
                                  </m:e>
                                </m:func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Geométrica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(1−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⌈"/>
                                    <m:endChr m:val="⌉"/>
                                    <m:ctrlPr>
                                      <a:rPr lang="pt-BR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func>
                                          <m:funcPr>
                                            <m:ctrlPr>
                                              <a:rPr lang="pt-BR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t-BR" b="0" i="0" smtClean="0">
                                                <a:latin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a:rPr lang="pt-BR" b="0" i="1" smtClean="0">
                                                <a:latin typeface="Cambria Math"/>
                                              </a:rPr>
                                              <m:t>(</m:t>
                                            </m:r>
                                            <m:r>
                                              <a:rPr lang="pt-BR" b="0" i="1" smtClean="0">
                                                <a:latin typeface="Cambria Math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pt-BR" b="0" i="1" smtClean="0">
                                                <a:latin typeface="Cambria Math"/>
                                              </a:rPr>
                                              <m:t>)</m:t>
                                            </m:r>
                                          </m:e>
                                        </m:func>
                                      </m:num>
                                      <m:den>
                                        <m:func>
                                          <m:funcPr>
                                            <m:ctrlPr>
                                              <a:rPr lang="pt-BR" b="0" i="1" smtClean="0">
                                                <a:latin typeface="Cambria Math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pt-BR" b="0" i="0" smtClean="0">
                                                <a:latin typeface="Cambria Math"/>
                                              </a:rPr>
                                              <m:t>ln</m:t>
                                            </m:r>
                                          </m:fName>
                                          <m:e>
                                            <m:r>
                                              <a:rPr lang="pt-BR" b="0" i="1" smtClean="0">
                                                <a:latin typeface="Cambria Math"/>
                                              </a:rPr>
                                              <m:t>(1−</m:t>
                                            </m:r>
                                            <m:r>
                                              <a:rPr lang="pt-BR" b="0" i="1" smtClean="0">
                                                <a:latin typeface="Cambria Math"/>
                                              </a:rPr>
                                              <m:t>𝑝</m:t>
                                            </m:r>
                                            <m:r>
                                              <a:rPr lang="pt-BR" b="0" i="1" smtClean="0">
                                                <a:latin typeface="Cambria Math"/>
                                              </a:rPr>
                                              <m:t>) </m:t>
                                            </m:r>
                                          </m:e>
                                        </m:func>
                                      </m:den>
                                    </m:f>
                                  </m:e>
                                </m:d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Logística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𝜇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)/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i="1" smtClean="0">
                                    <a:latin typeface="Cambria Math"/>
                                    <a:ea typeface="Cambria Math"/>
                                  </a:rPr>
                                  <m:t>𝜇</m:t>
                                </m:r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𝑏</m:t>
                                </m:r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BR" b="0" i="0" smtClean="0">
                                    <a:latin typeface="Cambria Math"/>
                                    <a:ea typeface="Cambria Math"/>
                                  </a:rPr>
                                  <m:t>ln</m:t>
                                </m:r>
                                <m:d>
                                  <m:dPr>
                                    <m:ctrlP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pt-BR" b="0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pt-BR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pt-BR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𝑢</m:t>
                                        </m:r>
                                      </m:den>
                                    </m:f>
                                    <m:r>
                                      <a:rPr lang="pt-BR" b="0" i="1" smtClean="0">
                                        <a:latin typeface="Cambria Math"/>
                                        <a:ea typeface="Cambria Math"/>
                                      </a:rPr>
                                      <m:t>−1</m:t>
                                    </m:r>
                                  </m:e>
                                </m:d>
                                <m:r>
                                  <a:rPr lang="pt-BR" b="0" i="1" smtClean="0">
                                    <a:latin typeface="Cambria Math"/>
                                    <a:ea typeface="Cambria Math"/>
                                  </a:rPr>
                                  <m:t>⁡</m:t>
                                </m:r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Pareto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1/</m:t>
                                </m:r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1/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err="1" smtClean="0"/>
                            <a:t>Weibull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sSup>
                                      <m:sSup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/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𝑎</m:t>
                                        </m:r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b="0" i="1" smtClean="0">
                                    <a:latin typeface="Cambria Math"/>
                                  </a:rPr>
                                  <m:t>𝑎</m:t>
                                </m:r>
                                <m:r>
                                  <a:rPr lang="pt-BR" b="0" i="1" smtClean="0">
                                    <a:latin typeface="Cambria Math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pt-BR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unc>
                                      <m:funcPr>
                                        <m:ctrlPr>
                                          <a:rPr lang="pt-BR" b="0" i="1" smtClean="0">
                                            <a:latin typeface="Cambria Math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pt-BR" b="0" i="0" smtClean="0">
                                            <a:latin typeface="Cambria Math"/>
                                          </a:rPr>
                                          <m:t>ln</m:t>
                                        </m:r>
                                      </m:fName>
                                      <m:e>
                                        <m:r>
                                          <a:rPr lang="pt-BR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</m:e>
                                    </m:func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1/</m:t>
                                    </m:r>
                                    <m:r>
                                      <a:rPr lang="pt-BR" b="0" i="1" smtClean="0">
                                        <a:latin typeface="Cambria Math"/>
                                      </a:rPr>
                                      <m:t>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t-BR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ela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381498"/>
                  </p:ext>
                </p:extLst>
              </p:nvPr>
            </p:nvGraphicFramePr>
            <p:xfrm>
              <a:off x="971600" y="2348881"/>
              <a:ext cx="7128792" cy="39295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76264"/>
                    <a:gridCol w="2376264"/>
                    <a:gridCol w="2376264"/>
                  </a:tblGrid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Distribuição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6024" r="-100000" b="-677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6024" b="-677108"/>
                          </a:stretch>
                        </a:blipFill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Exponencial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107317" r="-100000" b="-58536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107317" b="-585366"/>
                          </a:stretch>
                        </a:blipFill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Valor extremo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04819" r="-100000" b="-4783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204819" b="-478313"/>
                          </a:stretch>
                        </a:blipFill>
                      </a:tcPr>
                    </a:tc>
                  </a:tr>
                  <a:tr h="7017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Geométrica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220000" r="-100000" b="-24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220000" b="-245217"/>
                          </a:stretch>
                        </a:blipFill>
                      </a:tcPr>
                    </a:tc>
                  </a:tr>
                  <a:tr h="7077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Logística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314530" r="-100000" b="-1410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314530" b="-141026"/>
                          </a:stretch>
                        </a:blipFill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smtClean="0"/>
                            <a:t>Pareto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591463" r="-100000" b="-1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591463" b="-101220"/>
                          </a:stretch>
                        </a:blipFill>
                      </a:tcPr>
                    </a:tc>
                  </a:tr>
                  <a:tr h="5040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dirty="0" err="1" smtClean="0"/>
                            <a:t>Weibull</a:t>
                          </a:r>
                          <a:endParaRPr lang="pt-B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000" t="-683133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0000" t="-68313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53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>
              <a:xfrm>
                <a:off x="380999" y="1719070"/>
                <a:ext cx="8407893" cy="451824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t-BR" dirty="0" smtClean="0"/>
                  <a:t>Esta técnica é usada quando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𝐹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pode ser expressada pela soma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outras </a:t>
                </a:r>
                <a:r>
                  <a:rPr lang="pt-BR" dirty="0" err="1" smtClean="0"/>
                  <a:t>CDFs</a:t>
                </a:r>
                <a:r>
                  <a:rPr lang="pt-BR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𝑖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 </m:t>
                        </m:r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nary>
                  </m:oMath>
                </a14:m>
                <a:endParaRPr lang="pt-BR" dirty="0" smtClean="0"/>
              </a:p>
              <a:p>
                <a:r>
                  <a:rPr lang="pt-BR" dirty="0" smtClean="0"/>
                  <a:t>A técnica também pode ser usada 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r>
                      <a:rPr lang="pt-BR" b="0" i="1" smtClean="0">
                        <a:latin typeface="Cambria Math"/>
                      </a:rPr>
                      <m:t>(</m:t>
                    </m:r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t-BR" dirty="0" smtClean="0"/>
                  <a:t> pode ser expressada pela soma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outras funções de densidade: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pt-BR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t-BR" b="0" i="1" smtClean="0">
                            <a:latin typeface="Cambria Math"/>
                          </a:rPr>
                          <m:t>𝑖</m:t>
                        </m:r>
                        <m:r>
                          <a:rPr lang="pt-BR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pt-BR" b="0" i="1" smtClean="0">
                            <a:latin typeface="Cambria Math"/>
                          </a:rPr>
                          <m:t>(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pt-BR" dirty="0" smtClean="0"/>
              </a:p>
              <a:p>
                <a:r>
                  <a:rPr lang="pt-BR" dirty="0"/>
                  <a:t>Em ambos os casos, deve-se:</a:t>
                </a:r>
              </a:p>
              <a:p>
                <a:pPr lvl="1"/>
                <a:r>
                  <a:rPr lang="pt-BR" dirty="0"/>
                  <a:t>Gerar um inteiro aleatório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𝐼</m:t>
                    </m:r>
                  </m:oMath>
                </a14:m>
                <a:r>
                  <a:rPr lang="pt-BR" dirty="0"/>
                  <a:t> tal que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pt-BR" i="1">
                            <a:latin typeface="Cambria Math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</a:rPr>
                          <m:t>𝐼</m:t>
                        </m:r>
                        <m:r>
                          <a:rPr lang="pt-BR" i="1">
                            <a:latin typeface="Cambria Math"/>
                          </a:rPr>
                          <m:t>=</m:t>
                        </m:r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pt-BR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pt-BR" dirty="0"/>
              </a:p>
              <a:p>
                <a:pPr lvl="1"/>
                <a:r>
                  <a:rPr lang="pt-BR" dirty="0"/>
                  <a:t>Gerar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/>
                  <a:t> com a i-</a:t>
                </a:r>
                <a:r>
                  <a:rPr lang="pt-BR" dirty="0" err="1"/>
                  <a:t>ésima</a:t>
                </a:r>
                <a:r>
                  <a:rPr lang="pt-BR" dirty="0"/>
                  <a:t> função de densidade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(</m:t>
                    </m:r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)</m:t>
                    </m:r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0999" y="1719070"/>
                <a:ext cx="8407893" cy="4518241"/>
              </a:xfrm>
              <a:blipFill rotWithShape="1">
                <a:blip r:embed="rId3"/>
                <a:stretch>
                  <a:fillRect l="-507" t="-2159" b="-13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19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 smtClean="0"/>
              <a:t>Composição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216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termo aleatório é bastante utilizado em estatística;</a:t>
            </a:r>
          </a:p>
          <a:p>
            <a:r>
              <a:rPr lang="pt-BR" dirty="0" smtClean="0"/>
              <a:t>Designa quebra de ordem (neutralidade ou correlação), imprevisibilidade;</a:t>
            </a:r>
          </a:p>
          <a:p>
            <a:r>
              <a:rPr lang="pt-BR" dirty="0" smtClean="0"/>
              <a:t>“</a:t>
            </a:r>
            <a:r>
              <a:rPr lang="pt-BR" i="1" dirty="0" err="1" smtClean="0"/>
              <a:t>What</a:t>
            </a:r>
            <a:r>
              <a:rPr lang="pt-BR" i="1" dirty="0" smtClean="0"/>
              <a:t> </a:t>
            </a:r>
            <a:r>
              <a:rPr lang="pt-BR" i="1" dirty="0" err="1" smtClean="0"/>
              <a:t>is</a:t>
            </a:r>
            <a:r>
              <a:rPr lang="pt-BR" i="1" dirty="0" smtClean="0"/>
              <a:t> real </a:t>
            </a:r>
            <a:r>
              <a:rPr lang="pt-BR" i="1" dirty="0" err="1" smtClean="0"/>
              <a:t>is</a:t>
            </a:r>
            <a:r>
              <a:rPr lang="pt-BR" i="1" dirty="0" smtClean="0"/>
              <a:t> </a:t>
            </a:r>
            <a:r>
              <a:rPr lang="pt-BR" i="1" dirty="0" err="1" smtClean="0"/>
              <a:t>random</a:t>
            </a:r>
            <a:r>
              <a:rPr lang="pt-BR" dirty="0" smtClean="0"/>
              <a:t>” (Einstein)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Aleatório (</a:t>
            </a:r>
            <a:r>
              <a:rPr lang="pt-BR" i="1" dirty="0" err="1" smtClean="0"/>
              <a:t>random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66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Exemplo:</a:t>
                </a:r>
              </a:p>
              <a:p>
                <a:r>
                  <a:rPr lang="pt-BR" dirty="0" smtClean="0"/>
                  <a:t>Distribuição de Laplace é dada por: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t-B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t-BR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den>
                    </m:f>
                    <m:sSup>
                      <m:sSupPr>
                        <m:ctrlPr>
                          <a:rPr lang="pt-B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t-B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pt-BR" b="0" i="1" smtClean="0">
                            <a:latin typeface="Cambria Math"/>
                          </a:rPr>
                          <m:t>−|</m:t>
                        </m:r>
                        <m:r>
                          <a:rPr lang="pt-BR" b="0" i="1" smtClean="0">
                            <a:latin typeface="Cambria Math"/>
                          </a:rPr>
                          <m:t>𝑥</m:t>
                        </m:r>
                        <m:r>
                          <a:rPr lang="pt-BR" b="0" i="1" smtClean="0">
                            <a:latin typeface="Cambria Math"/>
                          </a:rPr>
                          <m:t>|/</m:t>
                        </m:r>
                        <m:r>
                          <a:rPr lang="pt-BR" b="0" i="1" smtClean="0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endParaRPr lang="pt-BR" dirty="0" smtClean="0"/>
              </a:p>
              <a:p>
                <a:r>
                  <a:rPr lang="pt-BR" dirty="0" smtClean="0"/>
                  <a:t>Características:</a:t>
                </a:r>
              </a:p>
              <a:p>
                <a:pPr lvl="1"/>
                <a:r>
                  <a:rPr lang="pt-BR" dirty="0" smtClean="0"/>
                  <a:t>A função de densidade é a                                                      composição de duas exponenciais;</a:t>
                </a:r>
              </a:p>
              <a:p>
                <a:pPr lvl="1"/>
                <a:r>
                  <a:rPr lang="pt-BR" dirty="0" smtClean="0"/>
                  <a:t>A probabilidade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ser positivo                                                      é ½ e de ser negativo é ½.</a:t>
                </a:r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7" t="-12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20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/>
              <a:t>Composição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12976"/>
            <a:ext cx="350678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Exemplo:</a:t>
                </a:r>
              </a:p>
              <a:p>
                <a:r>
                  <a:rPr lang="pt-BR" dirty="0" smtClean="0"/>
                  <a:t>Usando a técnica de composição, a </a:t>
                </a:r>
                <a:r>
                  <a:rPr lang="pt-BR" i="1" dirty="0" err="1" smtClean="0"/>
                  <a:t>random</a:t>
                </a:r>
                <a:r>
                  <a:rPr lang="pt-BR" i="1" dirty="0" smtClean="0"/>
                  <a:t> </a:t>
                </a:r>
                <a:r>
                  <a:rPr lang="pt-BR" i="1" dirty="0" err="1" smtClean="0"/>
                  <a:t>variate</a:t>
                </a:r>
                <a:r>
                  <a:rPr lang="pt-BR" i="1" dirty="0" smtClean="0"/>
                  <a:t> </a:t>
                </a:r>
                <a:r>
                  <a:rPr lang="pt-BR" dirty="0" smtClean="0"/>
                  <a:t>que segue a distribuição de Laplace é gerada de forma a:</a:t>
                </a:r>
              </a:p>
              <a:p>
                <a:pPr lvl="1"/>
                <a:r>
                  <a:rPr lang="pt-BR" dirty="0" smtClean="0"/>
                  <a:t>Gerar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 ~ </m:t>
                    </m:r>
                    <m:r>
                      <a:rPr lang="pt-BR" b="0" i="1" smtClean="0">
                        <a:latin typeface="Cambria Math"/>
                      </a:rPr>
                      <m:t>𝑈</m:t>
                    </m:r>
                    <m:r>
                      <a:rPr lang="pt-BR" b="0" i="1" smtClean="0">
                        <a:latin typeface="Cambria Math"/>
                      </a:rPr>
                      <m:t>(0,1)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i="1">
                        <a:latin typeface="Cambria Math"/>
                      </a:rPr>
                      <m:t> ~ </m:t>
                    </m:r>
                    <m:r>
                      <a:rPr lang="pt-BR" i="1">
                        <a:latin typeface="Cambria Math"/>
                      </a:rPr>
                      <m:t>𝑈</m:t>
                    </m:r>
                    <m:r>
                      <a:rPr lang="pt-BR" i="1">
                        <a:latin typeface="Cambria Math"/>
                      </a:rPr>
                      <m:t>(0,1)</m:t>
                    </m:r>
                  </m:oMath>
                </a14:m>
                <a:endParaRPr lang="pt-BR" dirty="0" smtClean="0"/>
              </a:p>
              <a:p>
                <a:pPr lvl="1"/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&lt;0,5</m:t>
                    </m:r>
                  </m:oMath>
                </a14:m>
                <a:r>
                  <a:rPr lang="pt-BR" dirty="0" smtClean="0"/>
                  <a:t>, então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=−</m:t>
                    </m:r>
                    <m:r>
                      <a:rPr lang="pt-BR" b="0" i="1" smtClean="0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pt-BR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 b="0" i="0" smtClean="0">
                            <a:latin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pt-B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pt-B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r>
                  <a:rPr lang="pt-BR" dirty="0" smtClean="0"/>
                  <a:t>; caso contrário,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𝑥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𝑎</m:t>
                    </m:r>
                    <m:func>
                      <m:funcPr>
                        <m:ctrlPr>
                          <a:rPr lang="pt-BR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t-BR">
                            <a:latin typeface="Cambria Math"/>
                          </a:rPr>
                          <m:t>ln</m:t>
                        </m:r>
                      </m:fName>
                      <m:e>
                        <m:sSub>
                          <m:sSubPr>
                            <m:ctrlPr>
                              <a:rPr lang="pt-B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pt-BR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func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507" t="-12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21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/>
              <a:t>Composição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71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Esta técnica é usada quando uma variável aleatória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pode ser expressada como a soma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variáveis aleatórias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, …, 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dirty="0" smtClean="0"/>
                  <a:t>;</a:t>
                </a:r>
              </a:p>
              <a:p>
                <a:r>
                  <a:rPr lang="pt-BR" dirty="0" smtClean="0"/>
                  <a:t>É gerada como: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  <m:r>
                      <a:rPr lang="pt-BR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t-BR" b="0" i="1" smtClean="0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pt-B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pt-BR" dirty="0" smtClean="0"/>
              </a:p>
              <a:p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é gerado gerando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</a:t>
                </a:r>
                <a:r>
                  <a:rPr lang="pt-BR" i="1" dirty="0" err="1" smtClean="0"/>
                  <a:t>random</a:t>
                </a:r>
                <a:r>
                  <a:rPr lang="pt-BR" i="1" dirty="0" smtClean="0"/>
                  <a:t> </a:t>
                </a:r>
                <a:r>
                  <a:rPr lang="pt-BR" i="1" dirty="0" err="1" smtClean="0"/>
                  <a:t>variates</a:t>
                </a:r>
                <a:r>
                  <a:rPr lang="pt-BR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t-BR" b="0" i="1" smtClean="0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pt-BR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/>
                  <a:t>’s e somando-as.</a:t>
                </a:r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7" t="-1245" r="-21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22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 err="1" smtClean="0"/>
              <a:t>convolução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1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Se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é a soma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variáveis aleatórias, então a função de densidade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 smtClean="0"/>
                  <a:t> é obtida pela </a:t>
                </a:r>
                <a:r>
                  <a:rPr lang="pt-BR" dirty="0" err="1" smtClean="0"/>
                  <a:t>convolução</a:t>
                </a:r>
                <a:r>
                  <a:rPr lang="pt-BR" dirty="0" smtClean="0"/>
                  <a:t> das funções de densidade das outras variáveis aleatórias.</a:t>
                </a:r>
              </a:p>
              <a:p>
                <a:r>
                  <a:rPr lang="pt-BR" dirty="0" smtClean="0"/>
                  <a:t>Qual a diferença entre a técnica de composição para a de </a:t>
                </a:r>
                <a:r>
                  <a:rPr lang="pt-BR" dirty="0" err="1" smtClean="0"/>
                  <a:t>convolução</a:t>
                </a:r>
                <a:r>
                  <a:rPr lang="pt-BR" dirty="0" smtClean="0"/>
                  <a:t>?</a:t>
                </a:r>
              </a:p>
              <a:p>
                <a:pPr lvl="1"/>
                <a:r>
                  <a:rPr lang="pt-BR" dirty="0" smtClean="0"/>
                  <a:t>Composição: função de densidade e CDF</a:t>
                </a:r>
              </a:p>
              <a:p>
                <a:pPr lvl="1"/>
                <a:r>
                  <a:rPr lang="pt-BR" dirty="0" err="1" smtClean="0"/>
                  <a:t>Convolução</a:t>
                </a:r>
                <a:r>
                  <a:rPr lang="pt-BR" dirty="0" smtClean="0"/>
                  <a:t>: variáveis aleatórias</a:t>
                </a:r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7" t="-1245" r="-202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23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 err="1"/>
              <a:t>convolução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739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Exemplos:</a:t>
                </a:r>
              </a:p>
              <a:p>
                <a:pPr lvl="1"/>
                <a:r>
                  <a:rPr lang="pt-BR" dirty="0" smtClean="0"/>
                  <a:t>Uma variável binomial com parâmetros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pt-BR" dirty="0" smtClean="0"/>
                  <a:t> é a soma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 smtClean="0"/>
                  <a:t> variáveis de Bernoulli com probabilidade de sucesso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pt-BR" dirty="0" smtClean="0"/>
                  <a:t>.</a:t>
                </a:r>
              </a:p>
              <a:p>
                <a:pPr lvl="1"/>
                <a:r>
                  <a:rPr lang="pt-BR" dirty="0" smtClean="0"/>
                  <a:t>Uma variável </a:t>
                </a:r>
                <a:r>
                  <a:rPr lang="pt-BR" dirty="0" err="1" smtClean="0"/>
                  <a:t>Erlang</a:t>
                </a:r>
                <a:r>
                  <a:rPr lang="pt-BR" dirty="0" smtClean="0"/>
                  <a:t>-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pt-BR" dirty="0" smtClean="0"/>
                  <a:t> é a soma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pt-BR" dirty="0" smtClean="0"/>
                  <a:t> variáveis exponenciais.</a:t>
                </a:r>
              </a:p>
              <a:p>
                <a:pPr lvl="1"/>
                <a:r>
                  <a:rPr lang="pt-BR" dirty="0" smtClean="0"/>
                  <a:t>Uma variável que segue uma distribuição </a:t>
                </a:r>
                <a:r>
                  <a:rPr lang="pt-BR" dirty="0" err="1" smtClean="0"/>
                  <a:t>qui</a:t>
                </a:r>
                <a:r>
                  <a:rPr lang="pt-BR" dirty="0" smtClean="0"/>
                  <a:t>-quadrado com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pt-BR" dirty="0" smtClean="0"/>
                  <a:t> graus de liberdade é a soma de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pt-BR" dirty="0" smtClean="0"/>
                  <a:t> variáveis que seguem a distribuição normal padrão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/>
                      </a:rPr>
                      <m:t>𝑁</m:t>
                    </m:r>
                    <m:r>
                      <a:rPr lang="pt-BR" b="0" i="1" smtClean="0">
                        <a:latin typeface="Cambria Math"/>
                      </a:rPr>
                      <m:t>(0,1)</m:t>
                    </m:r>
                  </m:oMath>
                </a14:m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 xmlns="">
          <p:sp>
            <p:nvSpPr>
              <p:cNvPr id="2" name="Espaço Reservado para Conteú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07" t="-12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24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 err="1"/>
              <a:t>convolução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63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Características especiais de algumas distribuições permitem que as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r>
              <a:rPr lang="pt-BR" i="1" dirty="0" smtClean="0"/>
              <a:t> </a:t>
            </a:r>
            <a:r>
              <a:rPr lang="pt-BR" dirty="0" smtClean="0"/>
              <a:t>sejam geradas por algoritmos específicos.</a:t>
            </a:r>
          </a:p>
          <a:p>
            <a:r>
              <a:rPr lang="pt-BR" dirty="0" smtClean="0"/>
              <a:t>Exemplo:</a:t>
            </a:r>
          </a:p>
          <a:p>
            <a:pPr lvl="1"/>
            <a:r>
              <a:rPr lang="pt-BR" dirty="0" smtClean="0"/>
              <a:t>Uma variável que segue uma distribuição </a:t>
            </a:r>
            <a:r>
              <a:rPr lang="pt-BR" dirty="0" err="1" smtClean="0"/>
              <a:t>qui</a:t>
            </a:r>
            <a:r>
              <a:rPr lang="pt-BR" dirty="0" smtClean="0"/>
              <a:t>-quadrado com grau de liberdade par, pode-se transformá-la em uma variável que segue uma distribuição </a:t>
            </a:r>
            <a:r>
              <a:rPr lang="pt-BR" dirty="0" err="1" smtClean="0"/>
              <a:t>gamma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25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/>
              <a:t>variates</a:t>
            </a:r>
            <a:r>
              <a:rPr lang="pt-BR" i="1" dirty="0"/>
              <a:t/>
            </a:r>
            <a:br>
              <a:rPr lang="pt-BR" i="1" dirty="0"/>
            </a:br>
            <a:r>
              <a:rPr lang="pt-BR" sz="2400" i="1" dirty="0" smtClean="0"/>
              <a:t>caracterização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25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Ferramentas:</a:t>
            </a:r>
          </a:p>
          <a:p>
            <a:pPr lvl="1"/>
            <a:r>
              <a:rPr lang="pt-BR" dirty="0" smtClean="0"/>
              <a:t>SIMPAK</a:t>
            </a:r>
          </a:p>
          <a:p>
            <a:pPr lvl="1"/>
            <a:r>
              <a:rPr lang="pt-BR" dirty="0" smtClean="0"/>
              <a:t>R</a:t>
            </a:r>
          </a:p>
          <a:p>
            <a:pPr lvl="1"/>
            <a:r>
              <a:rPr lang="pt-BR" dirty="0" smtClean="0"/>
              <a:t>Outras ferramentas estatísticas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26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Geração de </a:t>
            </a:r>
            <a:r>
              <a:rPr lang="pt-BR" i="1" dirty="0" err="1"/>
              <a:t>random</a:t>
            </a:r>
            <a:r>
              <a:rPr lang="pt-BR" i="1" dirty="0"/>
              <a:t> </a:t>
            </a:r>
            <a:r>
              <a:rPr lang="pt-BR" i="1" dirty="0" err="1" smtClean="0"/>
              <a:t>variates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61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Renata Carvalho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Geração de </a:t>
            </a:r>
            <a:r>
              <a:rPr lang="pt-BR" i="1" dirty="0" err="1" smtClean="0"/>
              <a:t>random</a:t>
            </a:r>
            <a:r>
              <a:rPr lang="pt-BR" i="1" dirty="0" smtClean="0"/>
              <a:t> </a:t>
            </a:r>
            <a:r>
              <a:rPr lang="pt-BR" i="1" dirty="0" err="1" smtClean="0"/>
              <a:t>variates</a:t>
            </a:r>
            <a:endParaRPr lang="pt-BR" i="1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370888" y="6356350"/>
            <a:ext cx="2133600" cy="274320"/>
          </a:xfrm>
        </p:spPr>
        <p:txBody>
          <a:bodyPr/>
          <a:lstStyle/>
          <a:p>
            <a:r>
              <a:rPr lang="pt-BR" smtClean="0"/>
              <a:t>23/09/2010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294967295"/>
          </p:nvPr>
        </p:nvSpPr>
        <p:spPr>
          <a:xfrm>
            <a:off x="3048000" y="6356350"/>
            <a:ext cx="3352800" cy="274320"/>
          </a:xfrm>
        </p:spPr>
        <p:txBody>
          <a:bodyPr/>
          <a:lstStyle/>
          <a:p>
            <a:r>
              <a:rPr lang="pt-BR" smtClean="0"/>
              <a:t>Geração de Random Variates – Renata Carvalho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294967295"/>
          </p:nvPr>
        </p:nvSpPr>
        <p:spPr>
          <a:xfrm>
            <a:off x="8234680" y="6355080"/>
            <a:ext cx="582966" cy="274320"/>
          </a:xfrm>
        </p:spPr>
        <p:txBody>
          <a:bodyPr/>
          <a:lstStyle/>
          <a:p>
            <a:fld id="{0808002A-B6AA-49BF-869E-91978E9A575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307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28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convolução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2565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18511"/>
            <a:ext cx="6408711" cy="407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49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29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convolução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484784"/>
            <a:ext cx="5479698" cy="484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97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Definição:</a:t>
            </a:r>
          </a:p>
          <a:p>
            <a:pPr lvl="1"/>
            <a:r>
              <a:rPr lang="pt-BR" dirty="0" smtClean="0"/>
              <a:t>Pertence a uma série numérica;</a:t>
            </a:r>
          </a:p>
          <a:p>
            <a:pPr lvl="1"/>
            <a:r>
              <a:rPr lang="pt-BR" dirty="0" smtClean="0"/>
              <a:t>Não pode ser previsto a partir dos anteriores;</a:t>
            </a:r>
          </a:p>
          <a:p>
            <a:r>
              <a:rPr lang="pt-BR" dirty="0" smtClean="0"/>
              <a:t>Podem ser reproduzidos por um programa de computador?</a:t>
            </a:r>
          </a:p>
          <a:p>
            <a:r>
              <a:rPr lang="pt-BR" dirty="0"/>
              <a:t>Não se gerou uma sequência de dígitos (0-9) e provou que essa era aleatória;</a:t>
            </a:r>
          </a:p>
          <a:p>
            <a:pPr lvl="1"/>
            <a:r>
              <a:rPr lang="pt-BR" dirty="0"/>
              <a:t>Resultantes de cálculos </a:t>
            </a:r>
            <a:r>
              <a:rPr lang="pt-BR" dirty="0" smtClean="0"/>
              <a:t>determinísticos</a:t>
            </a:r>
            <a:r>
              <a:rPr lang="pt-BR" dirty="0"/>
              <a:t>.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3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Números aleatórios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34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Como conseguir?</a:t>
            </a:r>
          </a:p>
          <a:p>
            <a:r>
              <a:rPr lang="pt-BR" dirty="0" smtClean="0"/>
              <a:t>Fonte natural;</a:t>
            </a:r>
          </a:p>
          <a:p>
            <a:r>
              <a:rPr lang="pt-BR" dirty="0" smtClean="0"/>
              <a:t> </a:t>
            </a:r>
            <a:r>
              <a:rPr lang="pt-BR" dirty="0" smtClean="0"/>
              <a:t>Utilizando artefatos de </a:t>
            </a:r>
            <a:r>
              <a:rPr lang="pt-BR" smtClean="0"/>
              <a:t>fontes naturais</a:t>
            </a:r>
            <a:endParaRPr lang="pt-BR" dirty="0" smtClean="0"/>
          </a:p>
          <a:p>
            <a:pPr lvl="1"/>
            <a:r>
              <a:rPr lang="pt-BR" dirty="0" smtClean="0"/>
              <a:t>Quantum </a:t>
            </a:r>
            <a:r>
              <a:rPr lang="pt-BR" dirty="0" err="1" smtClean="0"/>
              <a:t>Random</a:t>
            </a:r>
            <a:r>
              <a:rPr lang="pt-BR" dirty="0" smtClean="0"/>
              <a:t> Bit </a:t>
            </a:r>
            <a:r>
              <a:rPr lang="pt-BR" dirty="0" err="1" smtClean="0"/>
              <a:t>Generator</a:t>
            </a:r>
            <a:r>
              <a:rPr lang="pt-BR" dirty="0" smtClean="0"/>
              <a:t> (QRBG)</a:t>
            </a:r>
          </a:p>
          <a:p>
            <a:pPr lvl="1"/>
            <a:r>
              <a:rPr lang="pt-BR" dirty="0" smtClean="0"/>
              <a:t>Baseado na aleatoriedade do processo de física quântica de emissões </a:t>
            </a:r>
            <a:r>
              <a:rPr lang="pt-BR" dirty="0" err="1" smtClean="0"/>
              <a:t>fotônicas</a:t>
            </a:r>
            <a:r>
              <a:rPr lang="pt-BR" dirty="0" smtClean="0"/>
              <a:t> em semicondutores.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4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Números verdadeiramente aleatórios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96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Não são verdadeiramente aleatórios;</a:t>
            </a:r>
            <a:endParaRPr lang="pt-BR" dirty="0"/>
          </a:p>
          <a:p>
            <a:r>
              <a:rPr lang="pt-BR" dirty="0" smtClean="0"/>
              <a:t>Terminologia para números aleatórios gerados por computador;</a:t>
            </a:r>
          </a:p>
          <a:p>
            <a:r>
              <a:rPr lang="pt-BR" dirty="0" smtClean="0"/>
              <a:t>Como gerar números </a:t>
            </a:r>
            <a:r>
              <a:rPr lang="pt-BR" dirty="0" err="1" smtClean="0"/>
              <a:t>pseudo-aleatórios</a:t>
            </a:r>
            <a:r>
              <a:rPr lang="pt-BR" dirty="0" smtClean="0"/>
              <a:t>?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5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Números </a:t>
            </a:r>
            <a:r>
              <a:rPr lang="pt-BR" dirty="0" err="1" smtClean="0"/>
              <a:t>pseudo-aleatórios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6184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Semente</a:t>
            </a:r>
          </a:p>
          <a:p>
            <a:pPr lvl="1"/>
            <a:r>
              <a:rPr lang="pt-BR" dirty="0" smtClean="0"/>
              <a:t>Valor de início do gerador de números aleatórios;</a:t>
            </a:r>
          </a:p>
          <a:p>
            <a:r>
              <a:rPr lang="pt-BR" dirty="0" smtClean="0"/>
              <a:t>A semente é transformada para obter o primeiro valor da sequência;</a:t>
            </a:r>
          </a:p>
          <a:p>
            <a:r>
              <a:rPr lang="pt-BR" dirty="0" smtClean="0"/>
              <a:t>Aplica-se novamente a transformação para obter o próximo valor;</a:t>
            </a:r>
          </a:p>
          <a:p>
            <a:r>
              <a:rPr lang="pt-BR" dirty="0" smtClean="0"/>
              <a:t>Para uma mesma semente, a mesma sequência de números aleatórios será gerada.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6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Gerador de números aleatórios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8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Existem vantagens?</a:t>
            </a:r>
          </a:p>
          <a:p>
            <a:pPr lvl="1"/>
            <a:r>
              <a:rPr lang="pt-BR" dirty="0" smtClean="0"/>
              <a:t>Os valores são gerados rapidamente;</a:t>
            </a:r>
          </a:p>
          <a:p>
            <a:pPr lvl="1"/>
            <a:r>
              <a:rPr lang="pt-BR" dirty="0" smtClean="0"/>
              <a:t>Números reproduzidos sob demanda:</a:t>
            </a:r>
          </a:p>
          <a:p>
            <a:pPr lvl="2"/>
            <a:r>
              <a:rPr lang="pt-BR" dirty="0" smtClean="0"/>
              <a:t>Depuração;</a:t>
            </a:r>
          </a:p>
          <a:p>
            <a:pPr lvl="2"/>
            <a:r>
              <a:rPr lang="pt-BR" dirty="0" smtClean="0"/>
              <a:t>Comparação de algoritmos.</a:t>
            </a:r>
          </a:p>
          <a:p>
            <a:r>
              <a:rPr lang="pt-BR" dirty="0" smtClean="0"/>
              <a:t>Existe maneira de gerar sequências sempre diferentes?</a:t>
            </a:r>
          </a:p>
          <a:p>
            <a:pPr lvl="1"/>
            <a:r>
              <a:rPr lang="pt-BR" dirty="0" smtClean="0"/>
              <a:t>Iniciando com uma semente sempre diferente:</a:t>
            </a:r>
          </a:p>
          <a:p>
            <a:pPr lvl="2"/>
            <a:r>
              <a:rPr lang="pt-BR" dirty="0" smtClean="0"/>
              <a:t>Utilizando data e hora locais.</a:t>
            </a: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7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Gerador de números aleatórios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2736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Primeiros números gerados:</a:t>
            </a:r>
          </a:p>
          <a:p>
            <a:pPr lvl="1"/>
            <a:r>
              <a:rPr lang="pt-BR" b="1" dirty="0" smtClean="0"/>
              <a:t>4, 4, 6, 0, 7, 4, 2, 3, 5, 0, 5, 6, 6, 4, 5, 6, 7, 6, 7, 4</a:t>
            </a:r>
          </a:p>
          <a:p>
            <a:r>
              <a:rPr lang="pt-BR" dirty="0" smtClean="0"/>
              <a:t>Após gerar 10.000 números:</a:t>
            </a:r>
          </a:p>
          <a:p>
            <a:pPr lvl="1"/>
            <a:r>
              <a:rPr lang="pt-BR" b="1" dirty="0"/>
              <a:t>0 </a:t>
            </a:r>
            <a:r>
              <a:rPr lang="pt-BR" b="1" dirty="0" smtClean="0"/>
              <a:t>– 1015</a:t>
            </a:r>
            <a:endParaRPr lang="pt-BR" dirty="0"/>
          </a:p>
          <a:p>
            <a:pPr lvl="1"/>
            <a:r>
              <a:rPr lang="pt-BR" b="1" dirty="0" smtClean="0"/>
              <a:t>1 – 1024</a:t>
            </a:r>
            <a:endParaRPr lang="pt-BR" dirty="0"/>
          </a:p>
          <a:p>
            <a:pPr lvl="1"/>
            <a:r>
              <a:rPr lang="pt-BR" b="1" dirty="0" smtClean="0"/>
              <a:t>2 – 1048</a:t>
            </a:r>
            <a:endParaRPr lang="pt-BR" dirty="0"/>
          </a:p>
          <a:p>
            <a:pPr lvl="1"/>
            <a:r>
              <a:rPr lang="pt-BR" b="1" dirty="0" smtClean="0"/>
              <a:t>3 – 996</a:t>
            </a:r>
            <a:endParaRPr lang="pt-BR" dirty="0"/>
          </a:p>
          <a:p>
            <a:pPr lvl="1"/>
            <a:r>
              <a:rPr lang="pt-BR" b="1" dirty="0" smtClean="0"/>
              <a:t>4 – 988</a:t>
            </a:r>
            <a:endParaRPr lang="pt-BR" dirty="0"/>
          </a:p>
          <a:p>
            <a:pPr lvl="1"/>
            <a:r>
              <a:rPr lang="pt-BR" b="1" dirty="0" smtClean="0"/>
              <a:t>5 – 1001</a:t>
            </a:r>
            <a:endParaRPr lang="pt-BR" dirty="0"/>
          </a:p>
          <a:p>
            <a:pPr lvl="1"/>
            <a:r>
              <a:rPr lang="pt-BR" b="1" dirty="0" smtClean="0"/>
              <a:t>6 – 996</a:t>
            </a:r>
            <a:endParaRPr lang="pt-BR" dirty="0"/>
          </a:p>
          <a:p>
            <a:pPr lvl="1"/>
            <a:r>
              <a:rPr lang="pt-BR" b="1" dirty="0" smtClean="0"/>
              <a:t>7 – 1006</a:t>
            </a:r>
            <a:endParaRPr lang="pt-BR" dirty="0"/>
          </a:p>
          <a:p>
            <a:pPr lvl="1"/>
            <a:r>
              <a:rPr lang="pt-BR" b="1" dirty="0" smtClean="0"/>
              <a:t>8 – 965</a:t>
            </a:r>
            <a:endParaRPr lang="pt-BR" dirty="0"/>
          </a:p>
          <a:p>
            <a:pPr lvl="1"/>
            <a:r>
              <a:rPr lang="pt-BR" b="1" dirty="0" smtClean="0"/>
              <a:t>9 – 961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8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Gerador de números aleatórios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07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Exemplo</a:t>
            </a:r>
          </a:p>
          <a:p>
            <a:pPr lvl="1"/>
            <a:r>
              <a:rPr lang="pt-BR" dirty="0"/>
              <a:t>"A Linguagem de Programação em C", de </a:t>
            </a:r>
            <a:r>
              <a:rPr lang="pt-BR" dirty="0" err="1"/>
              <a:t>Kernighan</a:t>
            </a:r>
            <a:r>
              <a:rPr lang="pt-BR" dirty="0"/>
              <a:t> e Ritchie</a:t>
            </a:r>
            <a:endParaRPr lang="pt-BR" dirty="0" smtClean="0"/>
          </a:p>
          <a:p>
            <a:r>
              <a:rPr lang="pt-BR" dirty="0" err="1"/>
              <a:t>int</a:t>
            </a:r>
            <a:r>
              <a:rPr lang="pt-BR" dirty="0"/>
              <a:t> </a:t>
            </a:r>
            <a:r>
              <a:rPr lang="pt-BR" dirty="0" err="1" smtClean="0"/>
              <a:t>rand</a:t>
            </a:r>
            <a:r>
              <a:rPr lang="pt-BR" dirty="0" smtClean="0"/>
              <a:t>()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{</a:t>
            </a:r>
            <a:br>
              <a:rPr lang="pt-BR" dirty="0"/>
            </a:br>
            <a:r>
              <a:rPr lang="pt-BR" dirty="0" smtClean="0"/>
              <a:t>    </a:t>
            </a:r>
            <a:r>
              <a:rPr lang="pt-BR" dirty="0" err="1" smtClean="0"/>
              <a:t>random_seed</a:t>
            </a:r>
            <a:r>
              <a:rPr lang="pt-BR" dirty="0" smtClean="0"/>
              <a:t> </a:t>
            </a:r>
            <a:r>
              <a:rPr lang="pt-BR" dirty="0"/>
              <a:t>= </a:t>
            </a:r>
            <a:r>
              <a:rPr lang="pt-BR" dirty="0" err="1"/>
              <a:t>random_seed</a:t>
            </a:r>
            <a:r>
              <a:rPr lang="pt-BR" dirty="0"/>
              <a:t> * 1103515245 </a:t>
            </a:r>
            <a:r>
              <a:rPr lang="pt-BR" dirty="0" smtClean="0"/>
              <a:t>        +</a:t>
            </a:r>
            <a:r>
              <a:rPr lang="pt-BR" dirty="0"/>
              <a:t>12345;</a:t>
            </a:r>
            <a:br>
              <a:rPr lang="pt-BR" dirty="0"/>
            </a:br>
            <a:r>
              <a:rPr lang="pt-BR" dirty="0" smtClean="0"/>
              <a:t>    </a:t>
            </a:r>
            <a:r>
              <a:rPr lang="pt-BR" dirty="0" err="1" smtClean="0"/>
              <a:t>return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err="1"/>
              <a:t>unsigned</a:t>
            </a:r>
            <a:r>
              <a:rPr lang="pt-BR" dirty="0"/>
              <a:t> </a:t>
            </a:r>
            <a:r>
              <a:rPr lang="pt-BR" dirty="0" err="1"/>
              <a:t>int</a:t>
            </a:r>
            <a:r>
              <a:rPr lang="pt-BR" dirty="0"/>
              <a:t>)(</a:t>
            </a:r>
            <a:r>
              <a:rPr lang="pt-BR" dirty="0" err="1"/>
              <a:t>random_seed</a:t>
            </a:r>
            <a:r>
              <a:rPr lang="pt-BR" dirty="0"/>
              <a:t> / 65536) % 32768;</a:t>
            </a:r>
            <a:br>
              <a:rPr lang="pt-BR" dirty="0"/>
            </a:br>
            <a:r>
              <a:rPr lang="pt-BR" dirty="0"/>
              <a:t>}</a:t>
            </a:r>
          </a:p>
          <a:p>
            <a:pPr marL="45720" indent="0">
              <a:buNone/>
            </a:pPr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t-BR" smtClean="0"/>
              <a:t>23/09/2010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Geração de </a:t>
            </a:r>
            <a:r>
              <a:rPr lang="pt-BR" i="1" smtClean="0"/>
              <a:t>Random Variates </a:t>
            </a:r>
            <a:r>
              <a:rPr lang="pt-BR" smtClean="0"/>
              <a:t>– Renata Carvalho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002A-B6AA-49BF-869E-91978E9A575B}" type="slidenum">
              <a:rPr lang="pt-BR" smtClean="0"/>
              <a:t>9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Gerador de números aleatórios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33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de">
  <a:themeElements>
    <a:clrScheme name="Grade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ade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ad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422</TotalTime>
  <Words>1827</Words>
  <Application>Microsoft Office PowerPoint</Application>
  <PresentationFormat>Apresentação na tela (4:3)</PresentationFormat>
  <Paragraphs>270</Paragraphs>
  <Slides>29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Grade</vt:lpstr>
      <vt:lpstr>Geração de random variates</vt:lpstr>
      <vt:lpstr>Aleatório (random)</vt:lpstr>
      <vt:lpstr>Números aleatórios</vt:lpstr>
      <vt:lpstr>Números verdadeiramente aleatórios</vt:lpstr>
      <vt:lpstr>Números pseudo-aleatórios</vt:lpstr>
      <vt:lpstr>Gerador de números aleatórios</vt:lpstr>
      <vt:lpstr>Gerador de números aleatórios</vt:lpstr>
      <vt:lpstr>Gerador de números aleatórios</vt:lpstr>
      <vt:lpstr>Gerador de números aleatórios</vt:lpstr>
      <vt:lpstr>Gerador de números aleatórios</vt:lpstr>
      <vt:lpstr>Gerador de números aleatórios</vt:lpstr>
      <vt:lpstr>Geração de random variates</vt:lpstr>
      <vt:lpstr>Geração de random variates</vt:lpstr>
      <vt:lpstr>Geração de random variates transformada inversa</vt:lpstr>
      <vt:lpstr>Geração de random variates transformada inversa</vt:lpstr>
      <vt:lpstr>Geração de random variates transformada inversa</vt:lpstr>
      <vt:lpstr>Geração de random variates transformada inversa</vt:lpstr>
      <vt:lpstr>Geração de random variates transformada inversa</vt:lpstr>
      <vt:lpstr>Geração de random variates Composição</vt:lpstr>
      <vt:lpstr>Geração de random variates Composição</vt:lpstr>
      <vt:lpstr>Geração de random variates Composição</vt:lpstr>
      <vt:lpstr>Geração de random variates convolução</vt:lpstr>
      <vt:lpstr>Geração de random variates convolução</vt:lpstr>
      <vt:lpstr>Geração de random variates convolução</vt:lpstr>
      <vt:lpstr>Geração de random variates caracterização</vt:lpstr>
      <vt:lpstr>Geração de random variates</vt:lpstr>
      <vt:lpstr>Geração de random variates</vt:lpstr>
      <vt:lpstr>convolução</vt:lpstr>
      <vt:lpstr>convolução</vt:lpstr>
    </vt:vector>
  </TitlesOfParts>
  <Company>Carvalho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Geração de random variates</dc:title>
  <dc:creator>Renata</dc:creator>
  <cp:lastModifiedBy>Renata</cp:lastModifiedBy>
  <cp:revision>34</cp:revision>
  <dcterms:created xsi:type="dcterms:W3CDTF">2010-09-19T23:40:17Z</dcterms:created>
  <dcterms:modified xsi:type="dcterms:W3CDTF">2010-09-23T00:15:32Z</dcterms:modified>
</cp:coreProperties>
</file>