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9" r:id="rId3"/>
    <p:sldId id="423" r:id="rId4"/>
    <p:sldId id="426" r:id="rId5"/>
    <p:sldId id="427" r:id="rId6"/>
    <p:sldId id="411" r:id="rId7"/>
    <p:sldId id="437" r:id="rId8"/>
    <p:sldId id="413" r:id="rId9"/>
    <p:sldId id="414" r:id="rId10"/>
    <p:sldId id="449" r:id="rId11"/>
    <p:sldId id="450" r:id="rId12"/>
    <p:sldId id="418" r:id="rId13"/>
    <p:sldId id="428" r:id="rId14"/>
    <p:sldId id="435" r:id="rId15"/>
    <p:sldId id="432" r:id="rId16"/>
    <p:sldId id="433" r:id="rId17"/>
    <p:sldId id="436" r:id="rId18"/>
    <p:sldId id="438" r:id="rId19"/>
    <p:sldId id="439" r:id="rId20"/>
    <p:sldId id="441" r:id="rId21"/>
    <p:sldId id="443" r:id="rId22"/>
    <p:sldId id="442" r:id="rId23"/>
    <p:sldId id="451" r:id="rId24"/>
    <p:sldId id="452" r:id="rId25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CCFF"/>
    <a:srgbClr val="CCFFFF"/>
    <a:srgbClr val="CCECFF"/>
    <a:srgbClr val="3366CC"/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6" autoAdjust="0"/>
    <p:restoredTop sz="79197" autoAdjust="0"/>
  </p:normalViewPr>
  <p:slideViewPr>
    <p:cSldViewPr>
      <p:cViewPr varScale="1">
        <p:scale>
          <a:sx n="45" d="100"/>
          <a:sy n="45" d="100"/>
        </p:scale>
        <p:origin x="-1214" y="-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4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7E327D1-A5B3-4602-8EF2-7BF62CF566B0}" type="datetime1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2E1450E-3281-4121-A913-E216038BFD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31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4-23T16:54:15.856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4,'0'0,"0"0,47 0,1 0,-48 0,47 0,1 0,-1 0,-47 0,48 0,-1 47,-47-47,0 47,0-47,-47 0,47 48,-48-48,1 0,-1 0,48 47,-47-47,-1 47,48 0,48-47,-48 47,47-47,1 47,-1-47,-47 0,48 49,-48-49,0 0,-48 0,1 47,-1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4-23T16:54:19.280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1,'0'0,"47"0,47 47,-47-47,-47 0,47 0,0 47,-47-47,47 0,0 0,0 0,-47 0,47 0,0 0,0 0,-47 0,-47 47,0-47,47 48,-47-48,0 0,0 47,47 0,-47-47,0 47,47-47,-47 0,47 47,0 1,0 0,47-48,47 47,-47-47,-47 0,94 47,-94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EEB4AE24-6A04-467F-BA11-98128E2B4686}" type="datetime1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estilos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A418703-508F-4013-925F-5023BD78E0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6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C804-6168-4972-B693-640CA3D98B4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To study </a:t>
            </a:r>
            <a:r>
              <a:rPr lang="en-US" sz="2000" b="1" dirty="0" smtClean="0"/>
              <a:t>hardened computing </a:t>
            </a:r>
            <a:r>
              <a:rPr lang="en-US" sz="2000" dirty="0" smtClean="0"/>
              <a:t>and its associated metrics (e.g., </a:t>
            </a:r>
            <a:r>
              <a:rPr lang="en-US" sz="2000" b="1" dirty="0" smtClean="0"/>
              <a:t>Thermal</a:t>
            </a:r>
            <a:r>
              <a:rPr lang="en-US" sz="2000" dirty="0" smtClean="0"/>
              <a:t>, Contamination, </a:t>
            </a:r>
            <a:r>
              <a:rPr lang="en-US" sz="2000" b="1" dirty="0" smtClean="0"/>
              <a:t>Humid</a:t>
            </a:r>
            <a:r>
              <a:rPr lang="en-US" sz="2000" dirty="0" smtClean="0"/>
              <a:t>, </a:t>
            </a:r>
            <a:r>
              <a:rPr lang="en-US" sz="2000" b="1" dirty="0" smtClean="0"/>
              <a:t>Power dissipation</a:t>
            </a:r>
            <a:r>
              <a:rPr lang="en-US" sz="2000" dirty="0" smtClean="0"/>
              <a:t>, System </a:t>
            </a:r>
            <a:r>
              <a:rPr lang="en-US" sz="2000" b="1" dirty="0" smtClean="0"/>
              <a:t>architecture</a:t>
            </a:r>
            <a:r>
              <a:rPr lang="en-US" sz="2000" dirty="0" smtClean="0"/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8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6" name="Retângulo de cantos arredondados 5"/>
          <p:cNvSpPr/>
          <p:nvPr userDrawn="1"/>
        </p:nvSpPr>
        <p:spPr>
          <a:xfrm>
            <a:off x="381000" y="1285875"/>
            <a:ext cx="9144000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D796-73B3-429E-8161-AF51CEF1AFAD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8073-2231-4412-A2B2-0DA73F8538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9EB0-EEE9-4639-B29D-85788EA43CDD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6E62-037A-4A6E-9E45-18799E40B1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2892-E354-41B7-986B-B32E4D6EF2D1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99FD-DC1E-40E3-A2E0-2AF2EC252B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6AE4-6968-49DD-B3C9-F8FDF80BB66B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F16D-C082-48CE-AA38-EE3DB698F3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Bk" pitchFamily="34" charset="0"/>
              </a:defRPr>
            </a:lvl1pPr>
            <a:lvl2pPr>
              <a:defRPr>
                <a:latin typeface="Futura Bk" pitchFamily="34" charset="0"/>
              </a:defRPr>
            </a:lvl2pPr>
            <a:lvl3pPr>
              <a:defRPr>
                <a:latin typeface="Futura Bk" pitchFamily="34" charset="0"/>
              </a:defRPr>
            </a:lvl3pPr>
            <a:lvl4pPr>
              <a:defRPr>
                <a:latin typeface="Futura Bk" pitchFamily="34" charset="0"/>
              </a:defRPr>
            </a:lvl4pPr>
            <a:lvl5pPr>
              <a:defRPr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4F05-6CCB-4631-BC78-9FAACFAD00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23E5-FEBE-46A7-9FD2-FEB1163ADB5C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14EF-4163-4C57-A84E-BC1E468138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31E4-EB29-464C-8F7C-6BBBD619561C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38AF-DC17-4896-90CD-B2AC92CF8B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B988-8810-4776-A82A-E7122CEF6331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BF95-63ED-4456-B0E7-FE263F998E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EAE9-6BAA-401F-9852-ECA39E00BD0C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7B6C-67DD-43E2-B2CF-441A167B57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8F05-17AF-4538-82FA-FEF91D95AEDB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4B53-7365-4CD2-BC29-17F670FEEA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0541-32B4-4E17-A5C6-197815D66E0C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7B56-A2FC-4A33-9259-A2EA6E444E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34D8-A845-4AB9-A098-5AECCCC553B9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00D1-E0AD-4360-A155-33497DC49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3EFC-0AA8-407E-A9F3-A50B29602095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56CE-7992-43B1-A4B9-EAB8B3CA38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214313"/>
            <a:ext cx="725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915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5313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41203FB-9222-455B-A1EC-AD80357B5373}" type="datetime8">
              <a:rPr lang="pt-BR" smtClean="0"/>
              <a:pPr>
                <a:defRPr/>
              </a:pPr>
              <a:t>25/04/2011 09:19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000750"/>
            <a:ext cx="3136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25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71184FB-D8E0-45E5-9729-C97DC9A9B1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80" name="Imagem 15" descr="modcs.bmp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30" r:id="rId1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5" y="1643063"/>
            <a:ext cx="8858250" cy="1470025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Assessment to support the planning of sustainable data centers with high availability</a:t>
            </a:r>
            <a:endParaRPr lang="pt-BR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092" y="4286250"/>
            <a:ext cx="9429816" cy="207170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t-BR" sz="2400" dirty="0" smtClean="0"/>
              <a:t>Gustavo </a:t>
            </a:r>
            <a:r>
              <a:rPr lang="pt-BR" sz="2400" dirty="0" err="1" smtClean="0"/>
              <a:t>Rau</a:t>
            </a:r>
            <a:r>
              <a:rPr lang="pt-BR" sz="2400" dirty="0" smtClean="0"/>
              <a:t> de Almeida </a:t>
            </a:r>
            <a:r>
              <a:rPr lang="pt-BR" sz="2400" dirty="0" err="1" smtClean="0"/>
              <a:t>Callou</a:t>
            </a:r>
            <a:endParaRPr lang="pt-BR" sz="2400" dirty="0" smtClean="0"/>
          </a:p>
          <a:p>
            <a:pPr algn="ctr">
              <a:lnSpc>
                <a:spcPct val="80000"/>
              </a:lnSpc>
            </a:pPr>
            <a:r>
              <a:rPr lang="pt-BR" sz="1800" dirty="0" smtClean="0"/>
              <a:t>grac@cin.ufpe.br</a:t>
            </a:r>
          </a:p>
          <a:p>
            <a:pPr algn="ctr">
              <a:lnSpc>
                <a:spcPct val="80000"/>
              </a:lnSpc>
            </a:pPr>
            <a:endParaRPr lang="pt-BR" sz="2400" dirty="0" smtClean="0"/>
          </a:p>
          <a:p>
            <a:pPr algn="ctr">
              <a:lnSpc>
                <a:spcPct val="80000"/>
              </a:lnSpc>
            </a:pPr>
            <a:r>
              <a:rPr lang="pt-BR" sz="2000" dirty="0" smtClean="0"/>
              <a:t>Supervisor: Prof. Paulo Romero Martins Maciel</a:t>
            </a:r>
          </a:p>
          <a:p>
            <a:pPr algn="ctr">
              <a:lnSpc>
                <a:spcPct val="80000"/>
              </a:lnSpc>
            </a:pPr>
            <a:r>
              <a:rPr lang="pt-BR" sz="1800" dirty="0" smtClean="0"/>
              <a:t>prmm@cin.ufpe.br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115888"/>
            <a:ext cx="15859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metric that indicates the </a:t>
            </a:r>
            <a:r>
              <a:rPr lang="en-US" dirty="0" smtClean="0"/>
              <a:t>impact of </a:t>
            </a:r>
            <a:r>
              <a:rPr lang="en-US" dirty="0"/>
              <a:t>a particular component in the system's </a:t>
            </a:r>
            <a:r>
              <a:rPr lang="en-US" dirty="0" smtClean="0"/>
              <a:t>reliability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Various  </a:t>
            </a:r>
            <a:r>
              <a:rPr lang="en-US" dirty="0"/>
              <a:t>measures  are  available  for  estimating  </a:t>
            </a:r>
            <a:r>
              <a:rPr lang="en-US" dirty="0" smtClean="0"/>
              <a:t>component importance, we adopted reliability importance.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Component</a:t>
            </a:r>
            <a:r>
              <a:rPr lang="pt-BR" dirty="0" smtClean="0"/>
              <a:t> </a:t>
            </a:r>
            <a:r>
              <a:rPr lang="pt-BR" dirty="0" err="1" smtClean="0"/>
              <a:t>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 of component </a:t>
            </a:r>
            <a:r>
              <a:rPr lang="en-US" i="1" dirty="0"/>
              <a:t>i</a:t>
            </a:r>
            <a:r>
              <a:rPr lang="en-US" dirty="0"/>
              <a:t> can </a:t>
            </a:r>
            <a:r>
              <a:rPr lang="en-US" dirty="0" smtClean="0"/>
              <a:t>be estimated </a:t>
            </a:r>
            <a:r>
              <a:rPr lang="en-US" dirty="0"/>
              <a:t>as</a:t>
            </a:r>
            <a:r>
              <a:rPr lang="en-US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   = 1</a:t>
            </a:r>
            <a:r>
              <a:rPr lang="pt-BR" baseline="-25000" dirty="0" smtClean="0"/>
              <a:t>1</a:t>
            </a:r>
            <a:r>
              <a:rPr lang="pt-BR" dirty="0" smtClean="0"/>
              <a:t> * p</a:t>
            </a:r>
            <a:r>
              <a:rPr lang="pt-BR" baseline="-25000" dirty="0" smtClean="0"/>
              <a:t>2</a:t>
            </a:r>
            <a:r>
              <a:rPr lang="pt-BR" dirty="0" smtClean="0"/>
              <a:t> * p</a:t>
            </a:r>
            <a:r>
              <a:rPr lang="pt-BR" baseline="-25000" dirty="0" smtClean="0"/>
              <a:t>3</a:t>
            </a:r>
            <a:r>
              <a:rPr lang="pt-BR" dirty="0" smtClean="0"/>
              <a:t> – 0</a:t>
            </a:r>
            <a:r>
              <a:rPr lang="pt-BR" baseline="-25000" dirty="0" smtClean="0"/>
              <a:t>1</a:t>
            </a:r>
            <a:r>
              <a:rPr lang="pt-BR" dirty="0" smtClean="0"/>
              <a:t> * p</a:t>
            </a:r>
            <a:r>
              <a:rPr lang="pt-BR" baseline="-25000" dirty="0" smtClean="0"/>
              <a:t>2</a:t>
            </a:r>
            <a:r>
              <a:rPr lang="pt-BR" dirty="0" smtClean="0"/>
              <a:t> * p</a:t>
            </a:r>
            <a:r>
              <a:rPr lang="pt-BR" baseline="-25000" dirty="0" smtClean="0"/>
              <a:t>3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   = 1 * 0.6 * 0.65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   = 0.39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Reliability</a:t>
            </a:r>
            <a:r>
              <a:rPr lang="pt-BR" dirty="0" smtClean="0"/>
              <a:t> </a:t>
            </a:r>
            <a:r>
              <a:rPr lang="pt-BR" dirty="0" err="1" smtClean="0"/>
              <a:t>Importance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2182666"/>
            <a:ext cx="4680520" cy="67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29" y="4869160"/>
            <a:ext cx="6951587" cy="11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005064"/>
            <a:ext cx="3667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Methodology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916832"/>
            <a:ext cx="7633241" cy="210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Energetic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endParaRPr lang="pt-BR" dirty="0" smtClean="0"/>
          </a:p>
          <a:p>
            <a:pPr lvl="1"/>
            <a:r>
              <a:rPr lang="en-US" dirty="0"/>
              <a:t>The </a:t>
            </a:r>
            <a:r>
              <a:rPr lang="en-US" b="1" dirty="0"/>
              <a:t>system</a:t>
            </a:r>
            <a:r>
              <a:rPr lang="en-US" dirty="0"/>
              <a:t> under evaluation can be </a:t>
            </a:r>
            <a:r>
              <a:rPr lang="en-US" b="1" dirty="0"/>
              <a:t>correctly</a:t>
            </a:r>
            <a:r>
              <a:rPr lang="en-US" dirty="0"/>
              <a:t> </a:t>
            </a:r>
            <a:r>
              <a:rPr lang="en-US" b="1" dirty="0"/>
              <a:t>arranged</a:t>
            </a:r>
            <a:r>
              <a:rPr lang="en-US" dirty="0"/>
              <a:t>, </a:t>
            </a:r>
            <a:r>
              <a:rPr lang="en-US" b="1" dirty="0" smtClean="0"/>
              <a:t>but</a:t>
            </a:r>
            <a:r>
              <a:rPr lang="en-US" dirty="0" smtClean="0"/>
              <a:t> they </a:t>
            </a:r>
            <a:r>
              <a:rPr lang="en-US" b="1" dirty="0"/>
              <a:t>may not</a:t>
            </a:r>
            <a:r>
              <a:rPr lang="en-US" dirty="0"/>
              <a:t> be able to </a:t>
            </a:r>
            <a:r>
              <a:rPr lang="en-US" b="1" dirty="0"/>
              <a:t>meet</a:t>
            </a:r>
            <a:r>
              <a:rPr lang="en-US" dirty="0"/>
              <a:t> </a:t>
            </a:r>
            <a:r>
              <a:rPr lang="en-US" b="1" dirty="0"/>
              <a:t>system demand</a:t>
            </a:r>
            <a:r>
              <a:rPr lang="en-US" dirty="0"/>
              <a:t> for </a:t>
            </a:r>
            <a:r>
              <a:rPr lang="en-US" dirty="0" smtClean="0"/>
              <a:t>electrical energy  </a:t>
            </a:r>
            <a:r>
              <a:rPr lang="en-US" dirty="0"/>
              <a:t>or  thermal  load.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74" y="3573016"/>
            <a:ext cx="747395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Energetic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Definition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849338"/>
            <a:ext cx="61912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Energetic</a:t>
            </a:r>
            <a:r>
              <a:rPr lang="pt-BR" dirty="0" smtClean="0"/>
              <a:t> </a:t>
            </a:r>
            <a:r>
              <a:rPr lang="pt-BR" dirty="0" err="1" smtClean="0"/>
              <a:t>Algorithm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3" y="1844824"/>
            <a:ext cx="68484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34" y="2564904"/>
            <a:ext cx="4924425" cy="173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Seta para a direita 8"/>
          <p:cNvSpPr/>
          <p:nvPr/>
        </p:nvSpPr>
        <p:spPr>
          <a:xfrm rot="18754366">
            <a:off x="4631102" y="4720451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Sustainability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endParaRPr lang="en-US" dirty="0" smtClean="0"/>
          </a:p>
          <a:p>
            <a:pPr lvl="1"/>
            <a:r>
              <a:rPr lang="pt-BR" sz="2400" dirty="0" err="1"/>
              <a:t>Metrics</a:t>
            </a:r>
            <a:endParaRPr lang="pt-BR" sz="2400" dirty="0"/>
          </a:p>
          <a:p>
            <a:pPr lvl="2"/>
            <a:r>
              <a:rPr lang="pt-BR" sz="2000" dirty="0" err="1"/>
              <a:t>Embedded</a:t>
            </a:r>
            <a:r>
              <a:rPr lang="pt-BR" sz="2000" dirty="0"/>
              <a:t> </a:t>
            </a:r>
            <a:r>
              <a:rPr lang="pt-BR" sz="2000" dirty="0" err="1"/>
              <a:t>Exergy</a:t>
            </a:r>
            <a:endParaRPr lang="pt-BR" sz="2000" dirty="0"/>
          </a:p>
          <a:p>
            <a:endParaRPr lang="pt-BR" sz="2800" dirty="0"/>
          </a:p>
          <a:p>
            <a:endParaRPr lang="pt-BR" sz="2800" dirty="0"/>
          </a:p>
          <a:p>
            <a:pPr lvl="2"/>
            <a:r>
              <a:rPr lang="pt-BR" sz="2000" dirty="0" err="1"/>
              <a:t>Operational</a:t>
            </a:r>
            <a:r>
              <a:rPr lang="pt-BR" sz="2000" dirty="0"/>
              <a:t> </a:t>
            </a:r>
            <a:r>
              <a:rPr lang="pt-BR" sz="2000" dirty="0" err="1"/>
              <a:t>Exergy</a:t>
            </a:r>
            <a:r>
              <a:rPr lang="pt-BR" sz="2000" dirty="0"/>
              <a:t>:</a:t>
            </a:r>
          </a:p>
          <a:p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4" y="2707134"/>
            <a:ext cx="74041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4" y="4133850"/>
            <a:ext cx="4129459" cy="9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60" y="1700808"/>
            <a:ext cx="66802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>
          <a:xfrm rot="19433627">
            <a:off x="3860868" y="4112892"/>
            <a:ext cx="517302" cy="366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Dependability</a:t>
            </a:r>
            <a:r>
              <a:rPr lang="pt-BR" dirty="0" smtClean="0"/>
              <a:t> </a:t>
            </a:r>
            <a:r>
              <a:rPr lang="pt-BR" dirty="0" err="1" smtClean="0"/>
              <a:t>Models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RBD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SPN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1774315"/>
            <a:ext cx="7272808" cy="41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95" y="2852936"/>
            <a:ext cx="66008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Tinta 10"/>
              <p14:cNvContentPartPr/>
              <p14:nvPr/>
            </p14:nvContentPartPr>
            <p14:xfrm>
              <a:off x="9143507" y="4976893"/>
              <a:ext cx="119880" cy="188640"/>
            </p14:xfrm>
          </p:contentPart>
        </mc:Choice>
        <mc:Fallback xmlns="">
          <p:pic>
            <p:nvPicPr>
              <p:cNvPr id="11" name="Tint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1307" y="4872133"/>
                <a:ext cx="2242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Tinta 11"/>
              <p14:cNvContentPartPr/>
              <p14:nvPr/>
            </p14:nvContentPartPr>
            <p14:xfrm>
              <a:off x="8483627" y="4977973"/>
              <a:ext cx="203400" cy="221400"/>
            </p14:xfrm>
          </p:contentPart>
        </mc:Choice>
        <mc:Fallback xmlns="">
          <p:pic>
            <p:nvPicPr>
              <p:cNvPr id="12" name="Tint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1067" y="4873213"/>
                <a:ext cx="308520" cy="43092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Conector de seta reta 13"/>
          <p:cNvCxnSpPr/>
          <p:nvPr/>
        </p:nvCxnSpPr>
        <p:spPr>
          <a:xfrm>
            <a:off x="8841432" y="3602533"/>
            <a:ext cx="362015" cy="10506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300384" y="4127834"/>
            <a:ext cx="181008" cy="5973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 baseline data </a:t>
            </a:r>
            <a:r>
              <a:rPr lang="en-US" dirty="0"/>
              <a:t>center power </a:t>
            </a:r>
            <a:r>
              <a:rPr lang="en-US" dirty="0" smtClean="0"/>
              <a:t>infrastructures, we propose 6 architectures.</a:t>
            </a:r>
          </a:p>
          <a:p>
            <a:r>
              <a:rPr lang="pt-BR" dirty="0" err="1" smtClean="0"/>
              <a:t>Reliability</a:t>
            </a:r>
            <a:r>
              <a:rPr lang="pt-BR" dirty="0" smtClean="0"/>
              <a:t> </a:t>
            </a:r>
            <a:r>
              <a:rPr lang="pt-BR" dirty="0" err="1" smtClean="0"/>
              <a:t>Importance</a:t>
            </a:r>
            <a:r>
              <a:rPr lang="pt-BR" dirty="0" smtClean="0"/>
              <a:t>.</a:t>
            </a:r>
            <a:endParaRPr lang="en-US" dirty="0"/>
          </a:p>
          <a:p>
            <a:r>
              <a:rPr lang="en-US" dirty="0"/>
              <a:t>For each architecture, we estimate: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i) availability;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ii) the sustainability impact and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iii) the total cost ownership.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 </a:t>
            </a:r>
            <a:r>
              <a:rPr lang="pt-BR" dirty="0" err="1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Power </a:t>
            </a:r>
            <a:r>
              <a:rPr lang="pt-BR" dirty="0" err="1" smtClean="0"/>
              <a:t>Architectures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" y="1052736"/>
            <a:ext cx="98426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loud-computing-kitchen-s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3878148"/>
            <a:ext cx="3252757" cy="2143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928670"/>
            <a:ext cx="8915400" cy="46434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dirty="0" smtClean="0"/>
              <a:t>Data centers are growing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Fact (Considering U.S.)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Data centers consume </a:t>
            </a:r>
            <a:r>
              <a:rPr lang="en-US" sz="1600" dirty="0"/>
              <a:t>about 2 % </a:t>
            </a:r>
            <a:endParaRPr lang="en-US" sz="1600" dirty="0" smtClean="0"/>
          </a:p>
          <a:p>
            <a:pPr lvl="2">
              <a:lnSpc>
                <a:spcPct val="100000"/>
              </a:lnSpc>
              <a:buNone/>
            </a:pPr>
            <a:r>
              <a:rPr lang="en-US" sz="1600" dirty="0" smtClean="0"/>
              <a:t>    of the  whole power generated 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Concern about</a:t>
            </a:r>
            <a:endParaRPr lang="en-US" sz="2000" dirty="0" smtClean="0"/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Energy Consumption,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Environmental Sustainability.</a:t>
            </a:r>
          </a:p>
          <a:p>
            <a:pPr lvl="1"/>
            <a:r>
              <a:rPr lang="en-US" dirty="0" smtClean="0"/>
              <a:t>Sustainable data centers</a:t>
            </a:r>
            <a:endParaRPr lang="pt-BR" dirty="0" smtClean="0"/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Least amount of materials, 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/>
              <a:t>Least energy consumption.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Availability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Fault-Tolerance</a:t>
            </a:r>
          </a:p>
          <a:p>
            <a:pPr lvl="1">
              <a:lnSpc>
                <a:spcPct val="100000"/>
              </a:lnSpc>
            </a:pPr>
            <a:endParaRPr lang="en-US" sz="1400" dirty="0" smtClean="0"/>
          </a:p>
          <a:p>
            <a:pPr lvl="1">
              <a:lnSpc>
                <a:spcPct val="100000"/>
              </a:lnSpc>
            </a:pPr>
            <a:endParaRPr lang="en-US" sz="1200" dirty="0" smtClean="0"/>
          </a:p>
          <a:p>
            <a:pPr lvl="1">
              <a:lnSpc>
                <a:spcPct val="100000"/>
              </a:lnSpc>
            </a:pPr>
            <a:endParaRPr lang="en-US" sz="1400" dirty="0" smtClean="0"/>
          </a:p>
          <a:p>
            <a:pPr lvl="1">
              <a:lnSpc>
                <a:spcPct val="200000"/>
              </a:lnSpc>
            </a:pPr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" name="Imagem 9" descr="HPL-2006-5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2493" y="1253118"/>
            <a:ext cx="3253507" cy="22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" y="1052736"/>
            <a:ext cx="98426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Power </a:t>
            </a:r>
            <a:r>
              <a:rPr lang="pt-BR" dirty="0" err="1" smtClean="0"/>
              <a:t>Architectures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26" y="4686300"/>
            <a:ext cx="746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2000672" y="4509120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" y="1052736"/>
            <a:ext cx="98426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Power </a:t>
            </a:r>
            <a:r>
              <a:rPr lang="pt-BR" dirty="0" err="1" smtClean="0"/>
              <a:t>Architectures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26" y="4686300"/>
            <a:ext cx="746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3440832" y="4725144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Results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 </a:t>
            </a:r>
            <a:r>
              <a:rPr lang="pt-BR" dirty="0" err="1" smtClean="0"/>
              <a:t>Study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23" y="1798381"/>
            <a:ext cx="74390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Presented</a:t>
            </a:r>
            <a:r>
              <a:rPr lang="pt-BR" dirty="0" smtClean="0"/>
              <a:t>:</a:t>
            </a:r>
          </a:p>
          <a:p>
            <a:pPr lvl="1"/>
            <a:r>
              <a:rPr lang="en-US" sz="2400" dirty="0"/>
              <a:t>a set of formal </a:t>
            </a:r>
            <a:r>
              <a:rPr lang="en-US" sz="2400" dirty="0" smtClean="0"/>
              <a:t>models to </a:t>
            </a:r>
            <a:r>
              <a:rPr lang="en-US" sz="2400" dirty="0"/>
              <a:t>estimate the availability, TCO and sustainability impacts of data center infrastructures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A methodology that considers the advantages of both SPN and RBD formalisms;</a:t>
            </a:r>
          </a:p>
          <a:p>
            <a:pPr lvl="1"/>
            <a:r>
              <a:rPr lang="en-US" sz="2400" dirty="0" smtClean="0"/>
              <a:t>reliability </a:t>
            </a:r>
            <a:r>
              <a:rPr lang="en-US" sz="2400" dirty="0"/>
              <a:t>importance index to propose architectures with higher availability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Experiments demonstrated the applicability of the proposed approach</a:t>
            </a:r>
            <a:r>
              <a:rPr lang="en-US" sz="2400" dirty="0" smtClean="0"/>
              <a:t>.</a:t>
            </a:r>
            <a:endParaRPr lang="pt-BR" sz="2800" dirty="0"/>
          </a:p>
          <a:p>
            <a:r>
              <a:rPr lang="pt-BR" sz="2800" dirty="0"/>
              <a:t>As a future </a:t>
            </a:r>
            <a:r>
              <a:rPr lang="pt-BR" sz="2800" dirty="0" err="1"/>
              <a:t>work</a:t>
            </a:r>
            <a:r>
              <a:rPr lang="pt-BR" sz="2800" dirty="0"/>
              <a:t>, </a:t>
            </a:r>
            <a:r>
              <a:rPr lang="pt-BR" sz="2800" dirty="0" err="1"/>
              <a:t>we</a:t>
            </a:r>
            <a:r>
              <a:rPr lang="pt-BR" sz="2800" dirty="0"/>
              <a:t> </a:t>
            </a:r>
            <a:r>
              <a:rPr lang="pt-BR" sz="2800" dirty="0" err="1"/>
              <a:t>intend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en-US" sz="2800" dirty="0" smtClean="0"/>
              <a:t>analyze other scenarios.</a:t>
            </a:r>
            <a:endParaRPr lang="en-US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6000" dirty="0" smtClean="0"/>
          </a:p>
          <a:p>
            <a:pPr marL="0" indent="0" algn="ctr">
              <a:buNone/>
            </a:pPr>
            <a:r>
              <a:rPr lang="pt-BR" sz="6000" dirty="0" err="1" smtClean="0"/>
              <a:t>Thanks</a:t>
            </a:r>
            <a:r>
              <a:rPr lang="pt-BR" sz="6000" dirty="0" smtClean="0"/>
              <a:t>!</a:t>
            </a:r>
            <a:endParaRPr lang="en-US" sz="6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err="1" smtClean="0"/>
              <a:t>To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provide</a:t>
            </a:r>
            <a:r>
              <a:rPr lang="pt-BR" sz="2800" b="1" dirty="0" smtClean="0"/>
              <a:t>: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Assessment to </a:t>
            </a:r>
            <a:r>
              <a:rPr lang="en-US" sz="2400" b="1" dirty="0"/>
              <a:t>support the planning of </a:t>
            </a:r>
            <a:r>
              <a:rPr lang="en-US" sz="2400" b="1" dirty="0" smtClean="0"/>
              <a:t>data center power and cooling infrastructures regarding sustainability impact, dependability metrics and cost issues.</a:t>
            </a:r>
            <a:endParaRPr lang="en-US" sz="1600" dirty="0" smtClean="0"/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7096125" y="6000750"/>
            <a:ext cx="2311400" cy="428625"/>
          </a:xfrm>
        </p:spPr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416496" y="3375341"/>
            <a:ext cx="94895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1800" dirty="0" smtClean="0"/>
              <a:t>High-level models        </a:t>
            </a:r>
            <a:r>
              <a:rPr lang="en-US" sz="1800" dirty="0" smtClean="0">
                <a:sym typeface="Wingdings" pitchFamily="2" charset="2"/>
              </a:rPr>
              <a:t>          </a:t>
            </a:r>
            <a:r>
              <a:rPr lang="en-US" sz="1800" dirty="0" smtClean="0"/>
              <a:t>SPN or RBD        </a:t>
            </a:r>
            <a:r>
              <a:rPr lang="en-US" sz="1800" dirty="0" smtClean="0">
                <a:sym typeface="Wingdings" pitchFamily="2" charset="2"/>
              </a:rPr>
              <a:t>     availability, </a:t>
            </a:r>
          </a:p>
          <a:p>
            <a:pPr marL="0" lvl="1">
              <a:buNone/>
            </a:pPr>
            <a:r>
              <a:rPr lang="en-US" sz="1800" dirty="0" smtClean="0">
                <a:sym typeface="Wingdings" pitchFamily="2" charset="2"/>
              </a:rPr>
              <a:t>                                                                               sustainability impact, etc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864" y="3717032"/>
            <a:ext cx="1944216" cy="127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b="19916"/>
          <a:stretch>
            <a:fillRect/>
          </a:stretch>
        </p:blipFill>
        <p:spPr bwMode="auto">
          <a:xfrm>
            <a:off x="3440832" y="5085184"/>
            <a:ext cx="30293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168" y="4149080"/>
            <a:ext cx="3351981" cy="21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810331"/>
            <a:ext cx="19716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9530" y="1143000"/>
            <a:ext cx="9286940" cy="4643438"/>
          </a:xfrm>
        </p:spPr>
        <p:txBody>
          <a:bodyPr/>
          <a:lstStyle/>
          <a:p>
            <a:r>
              <a:rPr lang="en-US" sz="2800" dirty="0" smtClean="0"/>
              <a:t>More specifically, the objectives are:</a:t>
            </a:r>
          </a:p>
          <a:p>
            <a:pPr lvl="1"/>
            <a:r>
              <a:rPr lang="pt-BR" sz="2000" dirty="0" err="1" smtClean="0"/>
              <a:t>To</a:t>
            </a:r>
            <a:r>
              <a:rPr lang="pt-BR" sz="2000" dirty="0" smtClean="0"/>
              <a:t> </a:t>
            </a:r>
            <a:r>
              <a:rPr lang="pt-BR" sz="2000" b="1" dirty="0" err="1"/>
              <a:t>propose</a:t>
            </a:r>
            <a:r>
              <a:rPr lang="pt-BR" sz="2000" dirty="0"/>
              <a:t> a set </a:t>
            </a:r>
            <a:r>
              <a:rPr lang="pt-BR" sz="2000" dirty="0" err="1"/>
              <a:t>of</a:t>
            </a:r>
            <a:r>
              <a:rPr lang="pt-BR" sz="2000" dirty="0"/>
              <a:t> formal </a:t>
            </a:r>
            <a:r>
              <a:rPr lang="pt-BR" sz="2000" b="1" dirty="0" err="1"/>
              <a:t>models</a:t>
            </a:r>
            <a:r>
              <a:rPr lang="pt-BR" sz="2000" b="1" dirty="0"/>
              <a:t> </a:t>
            </a:r>
            <a:r>
              <a:rPr lang="en-US" sz="2000" b="1" dirty="0"/>
              <a:t> for </a:t>
            </a:r>
            <a:r>
              <a:rPr lang="en-US" sz="2000" dirty="0" smtClean="0"/>
              <a:t>estimating </a:t>
            </a:r>
            <a:r>
              <a:rPr lang="en-US" sz="2000" b="1" dirty="0"/>
              <a:t>sustainability</a:t>
            </a:r>
            <a:r>
              <a:rPr lang="en-US" sz="2000" dirty="0"/>
              <a:t> impact, total </a:t>
            </a:r>
            <a:r>
              <a:rPr lang="en-US" sz="2000" b="1" dirty="0"/>
              <a:t>cost</a:t>
            </a:r>
            <a:r>
              <a:rPr lang="en-US" sz="2000" dirty="0"/>
              <a:t> of ownership and </a:t>
            </a:r>
            <a:r>
              <a:rPr lang="en-US" sz="2000" b="1" dirty="0"/>
              <a:t>dependability</a:t>
            </a:r>
            <a:r>
              <a:rPr lang="en-US" sz="2000" dirty="0"/>
              <a:t> metrics </a:t>
            </a:r>
            <a:r>
              <a:rPr lang="en-US" sz="2000" dirty="0" smtClean="0"/>
              <a:t>of </a:t>
            </a:r>
            <a:r>
              <a:rPr lang="en-US" sz="2000" b="1" dirty="0"/>
              <a:t>power and cooling</a:t>
            </a:r>
            <a:r>
              <a:rPr lang="en-US" sz="2000" dirty="0"/>
              <a:t> data center infrastructures.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b="1" dirty="0" smtClean="0"/>
              <a:t>construct</a:t>
            </a:r>
            <a:r>
              <a:rPr lang="en-US" sz="2000" dirty="0" smtClean="0"/>
              <a:t> models that represent data center </a:t>
            </a:r>
            <a:r>
              <a:rPr lang="en-US" sz="2000" b="1" dirty="0" smtClean="0"/>
              <a:t>power</a:t>
            </a:r>
            <a:r>
              <a:rPr lang="en-US" sz="2000" dirty="0" smtClean="0"/>
              <a:t> and </a:t>
            </a:r>
            <a:r>
              <a:rPr lang="en-US" sz="2000" b="1" dirty="0" smtClean="0"/>
              <a:t>cooling</a:t>
            </a:r>
            <a:r>
              <a:rPr lang="en-US" sz="2000" dirty="0" smtClean="0"/>
              <a:t> infrastructures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perform the </a:t>
            </a:r>
            <a:r>
              <a:rPr lang="en-US" sz="2000" b="1" dirty="0" smtClean="0"/>
              <a:t>evaluation</a:t>
            </a:r>
            <a:r>
              <a:rPr lang="en-US" sz="2000" dirty="0" smtClean="0"/>
              <a:t> of those </a:t>
            </a:r>
            <a:r>
              <a:rPr lang="en-US" sz="2000" b="1" dirty="0" smtClean="0"/>
              <a:t>models</a:t>
            </a:r>
            <a:r>
              <a:rPr lang="en-US" sz="2000" dirty="0" smtClean="0"/>
              <a:t> in order to compare the results as well as to identify system parts that may be improved.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To propose data center architectures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More specifically, the objectives are:</a:t>
            </a:r>
          </a:p>
          <a:p>
            <a:pPr lvl="1"/>
            <a:r>
              <a:rPr lang="en-US" sz="2000" dirty="0" smtClean="0"/>
              <a:t>To consider a </a:t>
            </a:r>
            <a:r>
              <a:rPr lang="en-US" sz="2000" b="1" dirty="0" smtClean="0"/>
              <a:t>methodology</a:t>
            </a:r>
            <a:r>
              <a:rPr lang="en-US" sz="2000" dirty="0" smtClean="0"/>
              <a:t> that allows data center designers to analyze the </a:t>
            </a:r>
            <a:r>
              <a:rPr lang="en-US" sz="2000" b="1" dirty="0" smtClean="0"/>
              <a:t>system</a:t>
            </a:r>
            <a:r>
              <a:rPr lang="en-US" sz="2000" dirty="0" smtClean="0"/>
              <a:t> </a:t>
            </a:r>
            <a:r>
              <a:rPr lang="en-US" sz="2000" b="1" dirty="0" smtClean="0"/>
              <a:t>piecewise </a:t>
            </a:r>
            <a:r>
              <a:rPr lang="en-US" sz="2000" dirty="0" smtClean="0"/>
              <a:t>as well as to combine the evaluation results</a:t>
            </a:r>
            <a:endParaRPr lang="en-US" sz="2000" b="1" dirty="0" smtClean="0"/>
          </a:p>
          <a:p>
            <a:pPr lvl="2"/>
            <a:endParaRPr lang="en-US" sz="1600" b="1" dirty="0" smtClean="0"/>
          </a:p>
          <a:p>
            <a:pPr lvl="1"/>
            <a:r>
              <a:rPr lang="en-US" sz="2000" b="1" dirty="0" smtClean="0"/>
              <a:t>To develop </a:t>
            </a:r>
            <a:r>
              <a:rPr lang="en-US" sz="2000" b="1" dirty="0"/>
              <a:t>a tool </a:t>
            </a:r>
            <a:r>
              <a:rPr lang="en-US" sz="2000" dirty="0"/>
              <a:t>that implements the above models and enables a data center designer/administrator </a:t>
            </a:r>
            <a:r>
              <a:rPr lang="en-US" sz="2000" b="1" dirty="0"/>
              <a:t>to estimate those metrics </a:t>
            </a:r>
            <a:r>
              <a:rPr lang="en-US" sz="2000" dirty="0"/>
              <a:t>without the knowledge of formal models. </a:t>
            </a:r>
            <a:endParaRPr lang="en-US" sz="2000" dirty="0" smtClean="0"/>
          </a:p>
          <a:p>
            <a:pPr lvl="2"/>
            <a:endParaRPr lang="pt-BR" sz="1600" dirty="0"/>
          </a:p>
          <a:p>
            <a:pPr lvl="1"/>
            <a:r>
              <a:rPr lang="pt-BR" sz="2000" dirty="0" err="1" smtClean="0"/>
              <a:t>To</a:t>
            </a:r>
            <a:r>
              <a:rPr lang="pt-BR" sz="2000" dirty="0" smtClean="0"/>
              <a:t> </a:t>
            </a:r>
            <a:r>
              <a:rPr lang="pt-BR" sz="2000" dirty="0" err="1" smtClean="0"/>
              <a:t>consider</a:t>
            </a:r>
            <a:r>
              <a:rPr lang="pt-BR" sz="2000" dirty="0" smtClean="0"/>
              <a:t> </a:t>
            </a:r>
            <a:r>
              <a:rPr lang="pt-BR" sz="2000" b="1" dirty="0" err="1" smtClean="0"/>
              <a:t>other</a:t>
            </a:r>
            <a:r>
              <a:rPr lang="pt-BR" sz="2000" dirty="0" smtClean="0"/>
              <a:t> </a:t>
            </a:r>
            <a:r>
              <a:rPr lang="pt-BR" sz="2000" b="1" dirty="0" err="1" smtClean="0"/>
              <a:t>sustainability</a:t>
            </a:r>
            <a:r>
              <a:rPr lang="pt-BR" sz="2000" dirty="0" smtClean="0"/>
              <a:t> </a:t>
            </a:r>
            <a:r>
              <a:rPr lang="pt-BR" sz="2000" b="1" dirty="0" err="1" smtClean="0"/>
              <a:t>impacts</a:t>
            </a:r>
            <a:r>
              <a:rPr lang="pt-BR" sz="2000" dirty="0" smtClean="0"/>
              <a:t> </a:t>
            </a:r>
            <a:r>
              <a:rPr lang="pt-BR" sz="2000" dirty="0" err="1" smtClean="0"/>
              <a:t>besides</a:t>
            </a:r>
            <a:r>
              <a:rPr lang="pt-BR" sz="2000" dirty="0" smtClean="0"/>
              <a:t> </a:t>
            </a:r>
            <a:r>
              <a:rPr lang="pt-BR" sz="2000" dirty="0" err="1" smtClean="0"/>
              <a:t>exergy</a:t>
            </a:r>
            <a:r>
              <a:rPr lang="pt-BR" sz="2000" dirty="0" smtClean="0"/>
              <a:t> (e.g., PUE)</a:t>
            </a:r>
            <a:endParaRPr lang="en-US" sz="2000" dirty="0" smtClean="0"/>
          </a:p>
          <a:p>
            <a:pPr lvl="2"/>
            <a:endParaRPr lang="en-US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CA191C-E274-4372-8868-3793F6635E30}" type="datetime8">
              <a:rPr lang="en-US" smtClean="0"/>
              <a:pPr>
                <a:defRPr/>
              </a:pPr>
              <a:t>4/25/2011 9:19 AM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628" y="1357298"/>
            <a:ext cx="38283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IT infrastructure: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Servers,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Networking equipment,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Storage devices.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Power infrastructure:</a:t>
            </a:r>
          </a:p>
          <a:p>
            <a:pPr lvl="2">
              <a:lnSpc>
                <a:spcPct val="100000"/>
              </a:lnSpc>
            </a:pPr>
            <a:r>
              <a:rPr lang="en-US" sz="1800" dirty="0" smtClean="0"/>
              <a:t>SDT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transfer switches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UPS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PDUs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rack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Cooling infrastructure: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sym typeface="Wingdings" pitchFamily="2" charset="2"/>
              </a:rPr>
              <a:t>Extracts heat  prevents overheating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sym typeface="Wingdings" pitchFamily="2" charset="2"/>
              </a:rPr>
              <a:t>CRAC, Cooling Tower, Chiller</a:t>
            </a:r>
            <a:endParaRPr lang="en-US" sz="20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Infrastructure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628" y="1357298"/>
            <a:ext cx="38283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IT infrastructure: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Servers,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Networking equipment,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Storage devices.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Power infrastructure:</a:t>
            </a:r>
          </a:p>
          <a:p>
            <a:pPr lvl="2">
              <a:lnSpc>
                <a:spcPct val="100000"/>
              </a:lnSpc>
            </a:pPr>
            <a:r>
              <a:rPr lang="en-US" sz="1800" b="1" dirty="0" smtClean="0"/>
              <a:t>SDT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transfer switches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UPS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PDUs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rack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Cooling infrastructure: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>
                <a:sym typeface="Wingdings" pitchFamily="2" charset="2"/>
              </a:rPr>
              <a:t>Extracts heat  prevents overheating</a:t>
            </a:r>
          </a:p>
          <a:p>
            <a:pPr lvl="2">
              <a:lnSpc>
                <a:spcPct val="100000"/>
              </a:lnSpc>
            </a:pPr>
            <a:r>
              <a:rPr lang="en-US" sz="2000" b="1" dirty="0" smtClean="0">
                <a:sym typeface="Wingdings" pitchFamily="2" charset="2"/>
              </a:rPr>
              <a:t>CRAC, Cooling Tower, Chiller</a:t>
            </a:r>
            <a:endParaRPr lang="en-US" sz="2000" b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Infrastructure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23875" y="945802"/>
            <a:ext cx="8915400" cy="4643438"/>
          </a:xfrm>
        </p:spPr>
        <p:txBody>
          <a:bodyPr/>
          <a:lstStyle/>
          <a:p>
            <a:pPr lvl="1"/>
            <a:r>
              <a:rPr lang="en-US" sz="2400" dirty="0" err="1" smtClean="0"/>
              <a:t>Exergy</a:t>
            </a:r>
            <a:r>
              <a:rPr lang="en-US" sz="2400" dirty="0" smtClean="0"/>
              <a:t> (available energy)</a:t>
            </a:r>
            <a:endParaRPr lang="pt-BR" sz="2000" dirty="0" smtClean="0"/>
          </a:p>
          <a:p>
            <a:pPr lvl="2"/>
            <a:r>
              <a:rPr lang="pt-BR" sz="2000" dirty="0" err="1" smtClean="0"/>
              <a:t>We</a:t>
            </a:r>
            <a:r>
              <a:rPr lang="pt-BR" sz="2000" dirty="0" smtClean="0"/>
              <a:t> </a:t>
            </a:r>
            <a:r>
              <a:rPr lang="pt-BR" sz="2000" dirty="0" err="1" smtClean="0"/>
              <a:t>choose</a:t>
            </a:r>
            <a:r>
              <a:rPr lang="pt-BR" sz="2000" dirty="0" smtClean="0"/>
              <a:t>  </a:t>
            </a:r>
            <a:r>
              <a:rPr lang="pt-BR" sz="2000" dirty="0" err="1" smtClean="0"/>
              <a:t>quantify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environmental</a:t>
            </a:r>
            <a:r>
              <a:rPr lang="pt-BR" sz="2000" dirty="0" smtClean="0"/>
              <a:t> </a:t>
            </a:r>
            <a:r>
              <a:rPr lang="pt-BR" sz="2000" dirty="0" err="1" smtClean="0"/>
              <a:t>impact</a:t>
            </a:r>
            <a:r>
              <a:rPr lang="pt-BR" sz="2000" dirty="0" smtClean="0"/>
              <a:t> in </a:t>
            </a:r>
            <a:r>
              <a:rPr lang="pt-BR" sz="2000" dirty="0" err="1" smtClean="0"/>
              <a:t>terms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exergy</a:t>
            </a:r>
            <a:r>
              <a:rPr lang="pt-BR" sz="2000" dirty="0" smtClean="0"/>
              <a:t>.</a:t>
            </a:r>
          </a:p>
          <a:p>
            <a:pPr lvl="2"/>
            <a:r>
              <a:rPr lang="en-US" sz="2000" dirty="0" smtClean="0"/>
              <a:t>Represents the maximal </a:t>
            </a:r>
            <a:r>
              <a:rPr lang="en-US" sz="2000" dirty="0"/>
              <a:t>theoretical portion of the energy that could be </a:t>
            </a:r>
            <a:r>
              <a:rPr lang="en-US" sz="2000" dirty="0" smtClean="0"/>
              <a:t>converted </a:t>
            </a:r>
            <a:r>
              <a:rPr lang="en-US" sz="2000" dirty="0"/>
              <a:t>into </a:t>
            </a:r>
            <a:r>
              <a:rPr lang="en-US" sz="2000" dirty="0" smtClean="0"/>
              <a:t>work;</a:t>
            </a:r>
          </a:p>
          <a:p>
            <a:pPr lvl="2"/>
            <a:r>
              <a:rPr lang="en-US" sz="2000" dirty="0" smtClean="0"/>
              <a:t>A system which consumes the least amount of </a:t>
            </a:r>
            <a:r>
              <a:rPr lang="en-US" sz="2000" dirty="0" err="1" smtClean="0"/>
              <a:t>exergy</a:t>
            </a:r>
            <a:r>
              <a:rPr lang="en-US" sz="2000" dirty="0" smtClean="0"/>
              <a:t> is often the most sustainable;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 smtClean="0">
                <a:latin typeface="Futura Bk" pitchFamily="34" charset="0"/>
                <a:ea typeface="+mj-ea"/>
                <a:cs typeface="+mj-cs"/>
              </a:rPr>
              <a:t>Sustainability Metrics</a:t>
            </a:r>
            <a:endParaRPr lang="pt-BR" dirty="0">
              <a:latin typeface="Futura Bk" pitchFamily="34" charset="0"/>
              <a:ea typeface="+mj-ea"/>
              <a:cs typeface="+mj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31" y="3284984"/>
            <a:ext cx="927139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76536" y="5879013"/>
            <a:ext cx="91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The total </a:t>
            </a:r>
            <a:r>
              <a:rPr lang="en-US" sz="1800" dirty="0" err="1" smtClean="0"/>
              <a:t>exergy</a:t>
            </a:r>
            <a:r>
              <a:rPr lang="en-US" sz="1800" dirty="0" smtClean="0"/>
              <a:t> destroyed across a product’s lifetime (“lifetime </a:t>
            </a:r>
            <a:r>
              <a:rPr lang="en-US" sz="1800" dirty="0" err="1" smtClean="0"/>
              <a:t>exergy</a:t>
            </a:r>
            <a:r>
              <a:rPr lang="en-US" sz="1800" dirty="0" smtClean="0"/>
              <a:t> consumption”).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34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The </a:t>
            </a:r>
            <a:r>
              <a:rPr lang="pt-BR" sz="2400" dirty="0" err="1" smtClean="0"/>
              <a:t>following</a:t>
            </a:r>
            <a:r>
              <a:rPr lang="pt-BR" sz="2400" dirty="0" smtClean="0"/>
              <a:t> </a:t>
            </a:r>
            <a:r>
              <a:rPr lang="pt-BR" sz="2400" dirty="0" err="1" smtClean="0"/>
              <a:t>phases</a:t>
            </a:r>
            <a:r>
              <a:rPr lang="pt-BR" sz="2400" dirty="0" smtClean="0"/>
              <a:t> are </a:t>
            </a:r>
            <a:r>
              <a:rPr lang="pt-BR" sz="2400" dirty="0" err="1" smtClean="0"/>
              <a:t>considered</a:t>
            </a:r>
            <a:r>
              <a:rPr lang="pt-BR" sz="2400" dirty="0" smtClean="0"/>
              <a:t> in </a:t>
            </a:r>
            <a:r>
              <a:rPr lang="pt-BR" sz="2400" dirty="0" err="1" smtClean="0"/>
              <a:t>our</a:t>
            </a:r>
            <a:r>
              <a:rPr lang="pt-BR" sz="2400" dirty="0" smtClean="0"/>
              <a:t> </a:t>
            </a:r>
            <a:r>
              <a:rPr lang="pt-BR" sz="2400" dirty="0" err="1" smtClean="0"/>
              <a:t>evaluation</a:t>
            </a:r>
            <a:r>
              <a:rPr lang="pt-BR" sz="2400" dirty="0" smtClean="0"/>
              <a:t>:</a:t>
            </a:r>
          </a:p>
          <a:p>
            <a:pPr lvl="2"/>
            <a:endParaRPr lang="pt-BR" sz="2000" b="1" dirty="0" smtClean="0"/>
          </a:p>
          <a:p>
            <a:pPr lvl="2"/>
            <a:r>
              <a:rPr lang="pt-BR" sz="2000" b="1" dirty="0" err="1" smtClean="0"/>
              <a:t>Embedded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phase</a:t>
            </a:r>
            <a:r>
              <a:rPr lang="pt-BR" sz="2000" dirty="0" smtClean="0"/>
              <a:t> - I</a:t>
            </a:r>
            <a:r>
              <a:rPr lang="en-US" sz="2000" dirty="0" err="1" smtClean="0"/>
              <a:t>nvolves</a:t>
            </a:r>
            <a:r>
              <a:rPr lang="en-US" sz="2000" dirty="0" smtClean="0"/>
              <a:t> impacts </a:t>
            </a:r>
            <a:r>
              <a:rPr lang="en-US" sz="2000" dirty="0"/>
              <a:t>related to product design </a:t>
            </a:r>
            <a:r>
              <a:rPr lang="en-US" sz="2000" dirty="0" smtClean="0"/>
              <a:t>decisions (material extraction, manufacturing and recycle).</a:t>
            </a:r>
            <a:endParaRPr lang="pt-BR" sz="2000" b="1" dirty="0" smtClean="0"/>
          </a:p>
          <a:p>
            <a:pPr lvl="2"/>
            <a:endParaRPr lang="pt-BR" sz="2000" b="1" dirty="0" smtClean="0"/>
          </a:p>
          <a:p>
            <a:pPr lvl="2"/>
            <a:r>
              <a:rPr lang="pt-BR" sz="2000" b="1" dirty="0" err="1" smtClean="0"/>
              <a:t>Operational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phase</a:t>
            </a:r>
            <a:r>
              <a:rPr lang="pt-BR" sz="2000" dirty="0" smtClean="0"/>
              <a:t> – </a:t>
            </a:r>
            <a:r>
              <a:rPr lang="pt-BR" sz="2000" dirty="0" err="1" smtClean="0"/>
              <a:t>Involves</a:t>
            </a:r>
            <a:r>
              <a:rPr lang="pt-BR" sz="2000" dirty="0" smtClean="0"/>
              <a:t> </a:t>
            </a:r>
            <a:r>
              <a:rPr lang="pt-BR" sz="2000" dirty="0" err="1" smtClean="0"/>
              <a:t>impacts</a:t>
            </a:r>
            <a:r>
              <a:rPr lang="pt-BR" sz="2000" dirty="0" smtClean="0"/>
              <a:t> </a:t>
            </a:r>
            <a:r>
              <a:rPr lang="pt-BR" sz="2000" dirty="0" err="1" smtClean="0"/>
              <a:t>related</a:t>
            </a:r>
            <a:r>
              <a:rPr lang="pt-BR" sz="2000" dirty="0" smtClean="0"/>
              <a:t> to </a:t>
            </a:r>
            <a:r>
              <a:rPr lang="pt-BR" sz="2000" dirty="0" err="1" smtClean="0"/>
              <a:t>decisions</a:t>
            </a:r>
            <a:r>
              <a:rPr lang="pt-BR" sz="2000" dirty="0" smtClean="0"/>
              <a:t> </a:t>
            </a:r>
            <a:r>
              <a:rPr lang="pt-BR" sz="2000" dirty="0" err="1" smtClean="0"/>
              <a:t>during</a:t>
            </a:r>
            <a:r>
              <a:rPr lang="pt-BR" sz="2000" dirty="0" smtClean="0"/>
              <a:t> </a:t>
            </a:r>
            <a:r>
              <a:rPr lang="pt-BR" sz="2000" dirty="0" err="1" smtClean="0"/>
              <a:t>product</a:t>
            </a:r>
            <a:r>
              <a:rPr lang="pt-BR" sz="2000" dirty="0" smtClean="0"/>
              <a:t> use (</a:t>
            </a:r>
            <a:r>
              <a:rPr lang="pt-BR" sz="2000" dirty="0" err="1" smtClean="0"/>
              <a:t>operational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maintenance</a:t>
            </a:r>
            <a:r>
              <a:rPr lang="pt-BR" sz="2000" dirty="0" smtClean="0"/>
              <a:t>).</a:t>
            </a:r>
            <a:endParaRPr lang="en-US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24F05-6CCB-4631-BC78-9FAACFAD00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403721</TotalTime>
  <Words>723</Words>
  <Application>Microsoft Office PowerPoint</Application>
  <PresentationFormat>Papel A4 (210 x 297 mm)</PresentationFormat>
  <Paragraphs>172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Design padrão</vt:lpstr>
      <vt:lpstr>Assessment to support the planning of sustainable data centers with high availability</vt:lpstr>
      <vt:lpstr>Introduction</vt:lpstr>
      <vt:lpstr>Objective</vt:lpstr>
      <vt:lpstr>Objective</vt:lpstr>
      <vt:lpstr>Objective</vt:lpstr>
      <vt:lpstr>Data Center Infrastructure</vt:lpstr>
      <vt:lpstr>Data Center Infrastructure</vt:lpstr>
      <vt:lpstr>Sustainability Metrics</vt:lpstr>
      <vt:lpstr>Sustainability Metrics</vt:lpstr>
      <vt:lpstr>Component Importance</vt:lpstr>
      <vt:lpstr>Reliability Importance</vt:lpstr>
      <vt:lpstr>Methodology</vt:lpstr>
      <vt:lpstr>Models</vt:lpstr>
      <vt:lpstr>Models</vt:lpstr>
      <vt:lpstr>Models</vt:lpstr>
      <vt:lpstr>Models</vt:lpstr>
      <vt:lpstr>Models</vt:lpstr>
      <vt:lpstr>Case Study</vt:lpstr>
      <vt:lpstr>Power Architectures</vt:lpstr>
      <vt:lpstr>Power Architectures</vt:lpstr>
      <vt:lpstr>Power Architectures</vt:lpstr>
      <vt:lpstr>Case Study</vt:lpstr>
      <vt:lpstr>Conclusion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suporte à decisão para sistemas produtivos</dc:title>
  <dc:creator>Bruno</dc:creator>
  <cp:lastModifiedBy>Gustavo</cp:lastModifiedBy>
  <cp:revision>410</cp:revision>
  <dcterms:created xsi:type="dcterms:W3CDTF">2005-08-29T15:00:12Z</dcterms:created>
  <dcterms:modified xsi:type="dcterms:W3CDTF">2011-04-25T12:53:51Z</dcterms:modified>
</cp:coreProperties>
</file>