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70" r:id="rId4"/>
    <p:sldId id="280" r:id="rId5"/>
    <p:sldId id="271" r:id="rId6"/>
    <p:sldId id="272" r:id="rId7"/>
    <p:sldId id="273" r:id="rId8"/>
    <p:sldId id="281" r:id="rId9"/>
    <p:sldId id="283" r:id="rId10"/>
    <p:sldId id="285" r:id="rId11"/>
    <p:sldId id="286" r:id="rId12"/>
    <p:sldId id="287" r:id="rId13"/>
    <p:sldId id="288" r:id="rId14"/>
    <p:sldId id="277" r:id="rId15"/>
    <p:sldId id="289" r:id="rId16"/>
    <p:sldId id="290" r:id="rId17"/>
    <p:sldId id="292" r:id="rId18"/>
    <p:sldId id="293" r:id="rId1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Estilo Médio 3 - Ênfas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5BE263C-DBD7-4A20-BB59-AAB30ACAA65A}" styleName="Estilo Médio 3 - Ênfas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5EB28A-4E73-4990-B16C-CFB41668C6FF}" type="datetimeFigureOut">
              <a:rPr lang="pt-BR" smtClean="0"/>
              <a:t>15/03/2012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0CC2A0-2A52-46AC-B516-491EDADA10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5886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pt-BR" sz="1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MoDCS</a:t>
            </a:r>
            <a:r>
              <a:rPr lang="pt-BR" sz="1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- </a:t>
            </a:r>
            <a:r>
              <a:rPr lang="en-US" sz="1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Modelling</a:t>
            </a:r>
            <a:r>
              <a:rPr lang="en-US" sz="1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of Distributed and Concurrent Systems &lt;www.modcs.org&gt;</a:t>
            </a:r>
            <a:r>
              <a:rPr lang="pt-BR" sz="1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</p:txBody>
      </p:sp>
      <p:sp>
        <p:nvSpPr>
          <p:cNvPr id="5" name="Retângulo 4"/>
          <p:cNvSpPr/>
          <p:nvPr/>
        </p:nvSpPr>
        <p:spPr>
          <a:xfrm>
            <a:off x="0" y="785814"/>
            <a:ext cx="9144000" cy="7143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pt-BR" sz="1800"/>
          </a:p>
        </p:txBody>
      </p:sp>
      <p:sp>
        <p:nvSpPr>
          <p:cNvPr id="6" name="Retângulo de cantos arredondados 5"/>
          <p:cNvSpPr/>
          <p:nvPr/>
        </p:nvSpPr>
        <p:spPr>
          <a:xfrm>
            <a:off x="351693" y="1285876"/>
            <a:ext cx="8440615" cy="214312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pt-BR" sz="180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516916" y="3857628"/>
            <a:ext cx="5627084" cy="1428760"/>
          </a:xfrm>
        </p:spPr>
        <p:txBody>
          <a:bodyPr/>
          <a:lstStyle>
            <a:lvl1pPr marL="0" indent="0" algn="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 dirty="0"/>
          </a:p>
        </p:txBody>
      </p:sp>
      <p:sp>
        <p:nvSpPr>
          <p:cNvPr id="15" name="Título 1"/>
          <p:cNvSpPr>
            <a:spLocks noGrp="1"/>
          </p:cNvSpPr>
          <p:nvPr>
            <p:ph type="ctrTitle"/>
          </p:nvPr>
        </p:nvSpPr>
        <p:spPr>
          <a:xfrm>
            <a:off x="549491" y="1500175"/>
            <a:ext cx="7847190" cy="1470025"/>
          </a:xfrm>
        </p:spPr>
        <p:txBody>
          <a:bodyPr/>
          <a:lstStyle>
            <a:lvl1pPr>
              <a:defRPr>
                <a:latin typeface="Arial Black" pitchFamily="34" charset="0"/>
              </a:defRPr>
            </a:lvl1pPr>
          </a:lstStyle>
          <a:p>
            <a:r>
              <a:rPr lang="pt-BR" smtClean="0"/>
              <a:t>Clique para editar o título mestre</a:t>
            </a:r>
            <a:endParaRPr lang="pt-B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76C2DC-1F09-490D-9E83-4ACC94537019}" type="datetime1">
              <a:rPr lang="pt-BR" smtClean="0"/>
              <a:t>15/03/2012</a:t>
            </a:fld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BF605D-5AAA-49F6-90DE-173D10EB199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161336" y="-26988"/>
            <a:ext cx="2234711" cy="6153151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1" y="-26988"/>
            <a:ext cx="6563458" cy="6153151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D608A7-AADD-49EA-8721-876635EC8354}" type="datetime1">
              <a:rPr lang="pt-BR" smtClean="0"/>
              <a:t>15/03/2012</a:t>
            </a:fld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BF605D-5AAA-49F6-90DE-173D10EB199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99239" y="-26988"/>
            <a:ext cx="6696808" cy="1143001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457200" y="1600201"/>
            <a:ext cx="4044462" cy="452596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2338" y="1600201"/>
            <a:ext cx="4044462" cy="452596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4C2C5B-6049-46F0-BF87-4872DAAD1040}" type="datetime1">
              <a:rPr lang="pt-BR" smtClean="0"/>
              <a:t>15/03/2012</a:t>
            </a:fld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BF605D-5AAA-49F6-90DE-173D10EB199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ítulo e texto e 2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99239" y="-26988"/>
            <a:ext cx="6696808" cy="1143001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457200" y="1600201"/>
            <a:ext cx="4044462" cy="452596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4642338" y="1600200"/>
            <a:ext cx="4044462" cy="21859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3"/>
          </p:nvPr>
        </p:nvSpPr>
        <p:spPr>
          <a:xfrm>
            <a:off x="4642338" y="3938589"/>
            <a:ext cx="4044462" cy="2187575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B1F5A9-9B8A-4A85-AA3C-E784020E7C7D}" type="datetime1">
              <a:rPr lang="pt-BR" smtClean="0"/>
              <a:t>15/03/2012</a:t>
            </a:fld>
            <a:endParaRPr lang="pt-B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BF605D-5AAA-49F6-90DE-173D10EB199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98077" y="0"/>
            <a:ext cx="6696808" cy="785794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28AF83-75CC-4982-86D0-A2955048E24F}" type="datetime1">
              <a:rPr lang="pt-BR" smtClean="0"/>
              <a:t>15/03/2012</a:t>
            </a:fld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BF605D-5AAA-49F6-90DE-173D10EB199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435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C2AB1A-D202-49FC-9313-3324FEFEDA22}" type="datetime1">
              <a:rPr lang="pt-BR" smtClean="0"/>
              <a:t>15/03/2012</a:t>
            </a:fld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BF605D-5AAA-49F6-90DE-173D10EB199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4446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2338" y="1600201"/>
            <a:ext cx="404446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907464-7F87-4E68-9730-3DBF3D32337E}" type="datetime1">
              <a:rPr lang="pt-BR" smtClean="0"/>
              <a:t>15/03/2012</a:t>
            </a:fld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BF605D-5AAA-49F6-90DE-173D10EB199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270" y="1535113"/>
            <a:ext cx="404153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270" y="2174875"/>
            <a:ext cx="40415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71E6E5-03A3-4360-B967-60E7D5433132}" type="datetime1">
              <a:rPr lang="pt-BR" smtClean="0"/>
              <a:t>15/03/2012</a:t>
            </a:fld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BF605D-5AAA-49F6-90DE-173D10EB199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2A4D03-37BA-4E6C-8ADB-5703E31AD6F2}" type="datetime1">
              <a:rPr lang="pt-BR" smtClean="0"/>
              <a:t>15/03/2012</a:t>
            </a:fld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BF605D-5AAA-49F6-90DE-173D10EB199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F44DBF-23AF-4646-B839-561C8195B90E}" type="datetime1">
              <a:rPr lang="pt-BR" smtClean="0"/>
              <a:t>15/03/2012</a:t>
            </a:fld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BF605D-5AAA-49F6-90DE-173D10EB199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43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538" y="273051"/>
            <a:ext cx="511126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43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AB9430-14AD-47A3-B835-8F6764192FC4}" type="datetime1">
              <a:rPr lang="pt-BR" smtClean="0"/>
              <a:t>15/03/2012</a:t>
            </a:fld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BF605D-5AAA-49F6-90DE-173D10EB199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C83993-17FE-4C64-9301-77C2B5D12364}" type="datetime1">
              <a:rPr lang="pt-BR" smtClean="0"/>
              <a:t>15/03/2012</a:t>
            </a:fld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BF605D-5AAA-49F6-90DE-173D10EB199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98077" y="214313"/>
            <a:ext cx="6696808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 para editar o estilo do título mestre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83577" y="1143000"/>
            <a:ext cx="8229600" cy="464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 para editar os estilos do texto mestre</a:t>
            </a:r>
          </a:p>
          <a:p>
            <a:pPr lvl="1"/>
            <a:r>
              <a:rPr lang="en-US" smtClean="0"/>
              <a:t>Segundo nível</a:t>
            </a:r>
          </a:p>
          <a:p>
            <a:pPr lvl="2"/>
            <a:r>
              <a:rPr lang="en-US" smtClean="0"/>
              <a:t>Terceiro nível</a:t>
            </a:r>
          </a:p>
          <a:p>
            <a:pPr lvl="3"/>
            <a:r>
              <a:rPr lang="en-US" smtClean="0"/>
              <a:t>Quarto nível</a:t>
            </a:r>
          </a:p>
          <a:p>
            <a:pPr lvl="4"/>
            <a:r>
              <a:rPr lang="en-US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49520" y="6000751"/>
            <a:ext cx="21336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FontTx/>
              <a:buNone/>
              <a:defRPr sz="1400">
                <a:latin typeface="Arial" charset="0"/>
              </a:defRPr>
            </a:lvl1pPr>
          </a:lstStyle>
          <a:p>
            <a:fld id="{FF2ED177-D4FA-4324-98BF-2792FDAFDE14}" type="datetime1">
              <a:rPr lang="pt-BR" smtClean="0"/>
              <a:t>15/03/2012</a:t>
            </a:fld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1269" y="6000750"/>
            <a:ext cx="2895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buFontTx/>
              <a:buNone/>
              <a:defRPr sz="1400">
                <a:latin typeface="Arial" charset="0"/>
              </a:defRPr>
            </a:lvl1pPr>
          </a:lstStyle>
          <a:p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0269" y="6000751"/>
            <a:ext cx="21336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FontTx/>
              <a:buNone/>
              <a:defRPr sz="1400">
                <a:latin typeface="Arial" charset="0"/>
              </a:defRPr>
            </a:lvl1pPr>
          </a:lstStyle>
          <a:p>
            <a:fld id="{B6BF605D-5AAA-49F6-90DE-173D10EB199B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Retângulo 9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pt-BR" sz="1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MoDCS</a:t>
            </a:r>
            <a:r>
              <a:rPr lang="pt-BR" sz="1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- </a:t>
            </a:r>
            <a:r>
              <a:rPr lang="en-US" sz="1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Modelling</a:t>
            </a:r>
            <a:r>
              <a:rPr lang="en-US" sz="1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of Distributed and Concurrent Systems &lt;www.modcs.org&gt;</a:t>
            </a:r>
            <a:r>
              <a:rPr lang="pt-BR" sz="1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</p:txBody>
      </p:sp>
      <p:pic>
        <p:nvPicPr>
          <p:cNvPr id="3080" name="Imagem 15" descr="modcs.bmp"/>
          <p:cNvPicPr>
            <a:picLocks noChangeAspect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0"/>
            <a:ext cx="2391508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Retângulo 16"/>
          <p:cNvSpPr/>
          <p:nvPr/>
        </p:nvSpPr>
        <p:spPr>
          <a:xfrm>
            <a:off x="0" y="785814"/>
            <a:ext cx="9144000" cy="7143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pt-BR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  <a:cs typeface="Arial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  <a:cs typeface="Arial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  <a:cs typeface="Arial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rmm@cin.ufpe.br" TargetMode="External"/><Relationship Id="rId2" Type="http://schemas.openxmlformats.org/officeDocument/2006/relationships/hyperlink" Target="mailto:jrd@cin.ufpe.br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7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Análise de Estratégias de Dependabilidade em </a:t>
            </a:r>
            <a:r>
              <a:rPr lang="pt-BR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Infraestruturas</a:t>
            </a:r>
            <a:r>
              <a:rPr lang="en-US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de Cloud Computing </a:t>
            </a:r>
            <a:r>
              <a:rPr lang="pt-BR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Baseadas</a:t>
            </a:r>
            <a:r>
              <a:rPr lang="en-US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no </a:t>
            </a:r>
            <a:r>
              <a:rPr lang="pt-BR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Sistema</a:t>
            </a:r>
            <a:r>
              <a:rPr lang="en-US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Eucalyptus.</a:t>
            </a:r>
            <a:endParaRPr lang="pt-B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0" y="4286250"/>
            <a:ext cx="9144000" cy="1591022"/>
          </a:xfrm>
        </p:spPr>
        <p:txBody>
          <a:bodyPr lIns="0" tIns="0" rIns="0" bIns="0"/>
          <a:lstStyle/>
          <a:p>
            <a:pPr algn="ctr" eaLnBrk="1" hangingPunct="1">
              <a:lnSpc>
                <a:spcPct val="95000"/>
              </a:lnSpc>
              <a:spcBef>
                <a:spcPct val="0"/>
              </a:spcBef>
            </a:pPr>
            <a:r>
              <a:rPr lang="en-US" sz="2800" dirty="0" err="1" smtClean="0">
                <a:solidFill>
                  <a:srgbClr val="000000"/>
                </a:solidFill>
                <a:latin typeface="Arial" pitchFamily="34" charset="0"/>
              </a:rPr>
              <a:t>Jamilson</a:t>
            </a: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pitchFamily="34" charset="0"/>
              </a:rPr>
              <a:t>Ramalho</a:t>
            </a: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pitchFamily="34" charset="0"/>
              </a:rPr>
              <a:t>Dantas</a:t>
            </a:r>
            <a:endParaRPr lang="en-US" dirty="0" smtClean="0"/>
          </a:p>
          <a:p>
            <a:pPr algn="ctr" eaLnBrk="1" hangingPunct="1">
              <a:lnSpc>
                <a:spcPct val="95000"/>
              </a:lnSpc>
              <a:spcBef>
                <a:spcPct val="0"/>
              </a:spcBef>
            </a:pPr>
            <a:r>
              <a:rPr lang="en-US" sz="2200" dirty="0" smtClean="0">
                <a:solidFill>
                  <a:srgbClr val="000000"/>
                </a:solidFill>
                <a:latin typeface="Arial" pitchFamily="34" charset="0"/>
                <a:hlinkClick r:id="rId2"/>
              </a:rPr>
              <a:t>jrd@cin.ufpe.br</a:t>
            </a:r>
            <a:endParaRPr lang="en-US" sz="2200" dirty="0" smtClean="0">
              <a:solidFill>
                <a:srgbClr val="000000"/>
              </a:solidFill>
              <a:latin typeface="Arial" pitchFamily="34" charset="0"/>
            </a:endParaRPr>
          </a:p>
          <a:p>
            <a:pPr algn="ctr">
              <a:lnSpc>
                <a:spcPct val="95000"/>
              </a:lnSpc>
              <a:spcBef>
                <a:spcPct val="0"/>
              </a:spcBef>
            </a:pPr>
            <a:r>
              <a:rPr lang="en-US" sz="2800" dirty="0" err="1" smtClean="0">
                <a:solidFill>
                  <a:srgbClr val="000000"/>
                </a:solidFill>
                <a:latin typeface="Arial" pitchFamily="34" charset="0"/>
              </a:rPr>
              <a:t>Orientador</a:t>
            </a: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</a:rPr>
              <a:t>: Prof. Paulo Romero Martins </a:t>
            </a:r>
            <a:r>
              <a:rPr lang="en-US" sz="2800" dirty="0" err="1" smtClean="0">
                <a:solidFill>
                  <a:srgbClr val="000000"/>
                </a:solidFill>
                <a:latin typeface="Arial" pitchFamily="34" charset="0"/>
              </a:rPr>
              <a:t>Maciel</a:t>
            </a:r>
            <a:endParaRPr lang="en-US" dirty="0" smtClean="0"/>
          </a:p>
          <a:p>
            <a:pPr algn="ctr" eaLnBrk="1" hangingPunct="1">
              <a:lnSpc>
                <a:spcPct val="95000"/>
              </a:lnSpc>
              <a:spcBef>
                <a:spcPct val="0"/>
              </a:spcBef>
            </a:pPr>
            <a:r>
              <a:rPr lang="en-US" sz="2200" dirty="0" smtClean="0">
                <a:solidFill>
                  <a:srgbClr val="000000"/>
                </a:solidFill>
                <a:latin typeface="Arial" pitchFamily="34" charset="0"/>
                <a:hlinkClick r:id="rId3"/>
              </a:rPr>
              <a:t>prmm@cin.ufpe.br</a:t>
            </a:r>
            <a:endParaRPr lang="en-US" sz="2200" dirty="0" smtClean="0">
              <a:solidFill>
                <a:srgbClr val="000000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9881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Estudo </a:t>
            </a:r>
            <a:r>
              <a:rPr lang="pt-BR" dirty="0" smtClean="0"/>
              <a:t>de Caso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pt-BR" sz="2400" dirty="0" smtClean="0"/>
          </a:p>
          <a:p>
            <a:pPr algn="just"/>
            <a:r>
              <a:rPr lang="pt-BR" sz="2400" dirty="0" smtClean="0"/>
              <a:t>Para um </a:t>
            </a:r>
            <a:r>
              <a:rPr lang="pt-BR" sz="2400" i="1" dirty="0" err="1" smtClean="0"/>
              <a:t>baseline</a:t>
            </a:r>
            <a:r>
              <a:rPr lang="pt-BR" sz="2400" dirty="0" smtClean="0"/>
              <a:t> é proposto 5 arquiteturas.</a:t>
            </a:r>
          </a:p>
          <a:p>
            <a:pPr algn="just"/>
            <a:r>
              <a:rPr lang="pt-BR" sz="2400" dirty="0" smtClean="0"/>
              <a:t>Para cada arquitetura é estimada.</a:t>
            </a:r>
          </a:p>
          <a:p>
            <a:pPr lvl="1" algn="just"/>
            <a:r>
              <a:rPr lang="pt-BR" sz="2000" dirty="0" smtClean="0"/>
              <a:t>Disponibilidade</a:t>
            </a:r>
          </a:p>
          <a:p>
            <a:endParaRPr lang="pt-BR" sz="2400" dirty="0" smtClean="0"/>
          </a:p>
          <a:p>
            <a:pPr marL="0" indent="0">
              <a:buNone/>
            </a:pPr>
            <a:r>
              <a:rPr lang="pt-BR" sz="2400" b="1" dirty="0" smtClean="0"/>
              <a:t>Arquitetura 1</a:t>
            </a:r>
            <a:endParaRPr lang="pt-BR" sz="2400" dirty="0"/>
          </a:p>
          <a:p>
            <a:pPr lvl="1"/>
            <a:r>
              <a:rPr lang="pt-BR" sz="2000" dirty="0" smtClean="0"/>
              <a:t>Controlador Geral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8AF83-75CC-4982-86D0-A2955048E24F}" type="datetime1">
              <a:rPr lang="pt-BR" smtClean="0"/>
              <a:t>15/03/2012</a:t>
            </a:fld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F605D-5AAA-49F6-90DE-173D10EB199B}" type="slidenum">
              <a:rPr lang="pt-BR" smtClean="0"/>
              <a:t>10</a:t>
            </a:fld>
            <a:endParaRPr lang="pt-BR"/>
          </a:p>
        </p:txBody>
      </p:sp>
      <p:graphicFrame>
        <p:nvGraphicFramePr>
          <p:cNvPr id="13" name="Tabe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2728421"/>
              </p:ext>
            </p:extLst>
          </p:nvPr>
        </p:nvGraphicFramePr>
        <p:xfrm>
          <a:off x="2596977" y="4869160"/>
          <a:ext cx="3744416" cy="79208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748913"/>
                <a:gridCol w="1995503"/>
              </a:tblGrid>
              <a:tr h="359466">
                <a:tc>
                  <a:txBody>
                    <a:bodyPr/>
                    <a:lstStyle/>
                    <a:p>
                      <a:pPr algn="l"/>
                      <a:r>
                        <a:rPr lang="pt-BR" sz="1400" dirty="0" smtClean="0"/>
                        <a:t>Descrição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Availability:</a:t>
                      </a:r>
                      <a:endParaRPr lang="pt-BR" sz="1400" dirty="0"/>
                    </a:p>
                  </a:txBody>
                  <a:tcPr anchor="ctr"/>
                </a:tc>
              </a:tr>
              <a:tr h="432622">
                <a:tc>
                  <a:txBody>
                    <a:bodyPr/>
                    <a:lstStyle/>
                    <a:p>
                      <a:pPr marL="0" indent="0" algn="ctr">
                        <a:buFont typeface="Arial" pitchFamily="34" charset="0"/>
                        <a:buNone/>
                      </a:pPr>
                      <a:r>
                        <a:rPr lang="pt-BR" sz="1200" dirty="0" smtClean="0"/>
                        <a:t>Controlador Geral</a:t>
                      </a:r>
                      <a:endParaRPr lang="pt-BR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0,9946672</a:t>
                      </a:r>
                      <a:endParaRPr lang="pt-BR" sz="12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102049"/>
            <a:ext cx="7715250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24059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Estudo de Caso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pt-BR" sz="2400" dirty="0" smtClean="0"/>
          </a:p>
          <a:p>
            <a:pPr algn="just"/>
            <a:r>
              <a:rPr lang="pt-BR" sz="2400" b="1" dirty="0" smtClean="0"/>
              <a:t>Arquitetura 2</a:t>
            </a:r>
            <a:endParaRPr lang="pt-BR" sz="800" b="1" dirty="0" smtClean="0"/>
          </a:p>
          <a:p>
            <a:pPr lvl="1"/>
            <a:r>
              <a:rPr lang="pt-BR" sz="2000" dirty="0" smtClean="0"/>
              <a:t>Nó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8AF83-75CC-4982-86D0-A2955048E24F}" type="datetime1">
              <a:rPr lang="pt-BR" smtClean="0"/>
              <a:t>15/03/2012</a:t>
            </a:fld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F605D-5AAA-49F6-90DE-173D10EB199B}" type="slidenum">
              <a:rPr lang="pt-BR" smtClean="0"/>
              <a:t>11</a:t>
            </a:fld>
            <a:endParaRPr lang="pt-BR"/>
          </a:p>
        </p:txBody>
      </p:sp>
      <p:graphicFrame>
        <p:nvGraphicFramePr>
          <p:cNvPr id="13" name="Tabe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5963024"/>
              </p:ext>
            </p:extLst>
          </p:nvPr>
        </p:nvGraphicFramePr>
        <p:xfrm>
          <a:off x="2339752" y="4005064"/>
          <a:ext cx="3744416" cy="79208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748913"/>
                <a:gridCol w="1995503"/>
              </a:tblGrid>
              <a:tr h="359466">
                <a:tc>
                  <a:txBody>
                    <a:bodyPr/>
                    <a:lstStyle/>
                    <a:p>
                      <a:pPr algn="l"/>
                      <a:r>
                        <a:rPr lang="pt-BR" sz="1400" dirty="0" smtClean="0"/>
                        <a:t>Descrição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Availability:</a:t>
                      </a:r>
                      <a:endParaRPr lang="pt-BR" sz="1400" dirty="0"/>
                    </a:p>
                  </a:txBody>
                  <a:tcPr anchor="ctr"/>
                </a:tc>
              </a:tr>
              <a:tr h="432622">
                <a:tc>
                  <a:txBody>
                    <a:bodyPr/>
                    <a:lstStyle/>
                    <a:p>
                      <a:pPr marL="0" indent="0" algn="ctr">
                        <a:buFont typeface="Arial" pitchFamily="34" charset="0"/>
                        <a:buNone/>
                      </a:pPr>
                      <a:r>
                        <a:rPr lang="pt-BR" sz="1200" dirty="0" smtClean="0"/>
                        <a:t>Nó</a:t>
                      </a:r>
                      <a:endParaRPr lang="pt-BR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0,9981103</a:t>
                      </a:r>
                      <a:endParaRPr lang="pt-BR" sz="12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497881"/>
            <a:ext cx="4752528" cy="836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85781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Estudo de Caso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pt-BR" sz="2400" dirty="0" smtClean="0"/>
          </a:p>
          <a:p>
            <a:pPr algn="just"/>
            <a:r>
              <a:rPr lang="pt-BR" sz="2400" b="1" dirty="0" smtClean="0"/>
              <a:t>Arquitetura 3</a:t>
            </a:r>
            <a:endParaRPr lang="pt-BR" sz="2000" b="1" dirty="0" smtClean="0"/>
          </a:p>
          <a:p>
            <a:endParaRPr lang="pt-BR" sz="2400" dirty="0" smtClean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8AF83-75CC-4982-86D0-A2955048E24F}" type="datetime1">
              <a:rPr lang="pt-BR" smtClean="0"/>
              <a:t>15/03/2012</a:t>
            </a:fld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F605D-5AAA-49F6-90DE-173D10EB199B}" type="slidenum">
              <a:rPr lang="pt-BR" smtClean="0"/>
              <a:t>12</a:t>
            </a:fld>
            <a:endParaRPr lang="pt-BR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988840"/>
            <a:ext cx="3199660" cy="4032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3" name="Tabe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1678573"/>
              </p:ext>
            </p:extLst>
          </p:nvPr>
        </p:nvGraphicFramePr>
        <p:xfrm>
          <a:off x="683568" y="3212976"/>
          <a:ext cx="3744416" cy="79208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748913"/>
                <a:gridCol w="1995503"/>
              </a:tblGrid>
              <a:tr h="359466">
                <a:tc>
                  <a:txBody>
                    <a:bodyPr/>
                    <a:lstStyle/>
                    <a:p>
                      <a:pPr algn="l"/>
                      <a:r>
                        <a:rPr lang="pt-BR" sz="1400" dirty="0" smtClean="0"/>
                        <a:t>Descrição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Availability:</a:t>
                      </a:r>
                      <a:endParaRPr lang="pt-BR" sz="1400" dirty="0"/>
                    </a:p>
                  </a:txBody>
                  <a:tcPr anchor="ctr"/>
                </a:tc>
              </a:tr>
              <a:tr h="432622">
                <a:tc>
                  <a:txBody>
                    <a:bodyPr/>
                    <a:lstStyle/>
                    <a:p>
                      <a:pPr marL="0" indent="0" algn="ctr">
                        <a:buFont typeface="Arial" pitchFamily="34" charset="0"/>
                        <a:buNone/>
                      </a:pPr>
                      <a:r>
                        <a:rPr lang="pt-BR" sz="1200" dirty="0" smtClean="0"/>
                        <a:t>Sistema da Nuvem</a:t>
                      </a:r>
                      <a:endParaRPr lang="pt-BR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aseline="0" dirty="0" smtClean="0"/>
                        <a:t>0,9946782</a:t>
                      </a:r>
                      <a:endParaRPr lang="pt-BR" sz="12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6961185" y="1548403"/>
            <a:ext cx="4972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Nó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5940152" y="3140968"/>
            <a:ext cx="526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CG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96573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Estudo de Caso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pt-BR" sz="2400" dirty="0" smtClean="0"/>
          </a:p>
          <a:p>
            <a:pPr algn="just"/>
            <a:r>
              <a:rPr lang="pt-BR" sz="2400" b="1" dirty="0" smtClean="0"/>
              <a:t>Arquitetura 4</a:t>
            </a:r>
            <a:endParaRPr lang="pt-BR" sz="2000" b="1" dirty="0" smtClean="0"/>
          </a:p>
          <a:p>
            <a:endParaRPr lang="pt-BR" sz="2400" dirty="0" smtClean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8AF83-75CC-4982-86D0-A2955048E24F}" type="datetime1">
              <a:rPr lang="pt-BR" smtClean="0"/>
              <a:t>15/03/2012</a:t>
            </a:fld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F605D-5AAA-49F6-90DE-173D10EB199B}" type="slidenum">
              <a:rPr lang="pt-BR" smtClean="0"/>
              <a:t>13</a:t>
            </a:fld>
            <a:endParaRPr lang="pt-BR"/>
          </a:p>
        </p:txBody>
      </p:sp>
      <p:graphicFrame>
        <p:nvGraphicFramePr>
          <p:cNvPr id="13" name="Tabe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0960344"/>
              </p:ext>
            </p:extLst>
          </p:nvPr>
        </p:nvGraphicFramePr>
        <p:xfrm>
          <a:off x="107504" y="2869729"/>
          <a:ext cx="3744416" cy="816666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748913"/>
                <a:gridCol w="1995503"/>
              </a:tblGrid>
              <a:tr h="359466">
                <a:tc>
                  <a:txBody>
                    <a:bodyPr/>
                    <a:lstStyle/>
                    <a:p>
                      <a:pPr algn="l"/>
                      <a:r>
                        <a:rPr lang="pt-BR" sz="1400" dirty="0" smtClean="0"/>
                        <a:t>Descrição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Availability:</a:t>
                      </a:r>
                      <a:endParaRPr lang="pt-BR" sz="1400" dirty="0"/>
                    </a:p>
                  </a:txBody>
                  <a:tcPr anchor="ctr"/>
                </a:tc>
              </a:tr>
              <a:tr h="432622">
                <a:tc>
                  <a:txBody>
                    <a:bodyPr/>
                    <a:lstStyle/>
                    <a:p>
                      <a:pPr marL="0" indent="0" algn="ctr">
                        <a:buFont typeface="Arial" pitchFamily="34" charset="0"/>
                        <a:buNone/>
                      </a:pPr>
                      <a:r>
                        <a:rPr lang="pt-BR" sz="1200" dirty="0" smtClean="0"/>
                        <a:t>Controlador Geral - Replicado</a:t>
                      </a:r>
                      <a:endParaRPr lang="pt-BR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aseline="0" dirty="0" smtClean="0"/>
                        <a:t>0,999955480</a:t>
                      </a:r>
                      <a:endParaRPr lang="pt-BR" sz="12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6147" name="Picture 3" descr="C:\Users\Jamilson\Desktop\Deskto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9081" y="1306362"/>
            <a:ext cx="5121077" cy="3746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168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Estudo de Caso</a:t>
            </a:r>
          </a:p>
        </p:txBody>
      </p:sp>
      <p:sp>
        <p:nvSpPr>
          <p:cNvPr id="10" name="Retângulo 9"/>
          <p:cNvSpPr/>
          <p:nvPr/>
        </p:nvSpPr>
        <p:spPr>
          <a:xfrm>
            <a:off x="467544" y="1124744"/>
            <a:ext cx="84060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pt-BR" sz="2400" b="1" dirty="0" smtClean="0"/>
              <a:t>Arquitetura 5</a:t>
            </a:r>
            <a:endParaRPr lang="pt-BR" sz="2000" dirty="0" smtClean="0"/>
          </a:p>
        </p:txBody>
      </p:sp>
      <p:graphicFrame>
        <p:nvGraphicFramePr>
          <p:cNvPr id="14" name="Tabe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9622418"/>
              </p:ext>
            </p:extLst>
          </p:nvPr>
        </p:nvGraphicFramePr>
        <p:xfrm>
          <a:off x="2596744" y="5278964"/>
          <a:ext cx="3589875" cy="79208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748913"/>
                <a:gridCol w="1840962"/>
              </a:tblGrid>
              <a:tr h="359466">
                <a:tc>
                  <a:txBody>
                    <a:bodyPr/>
                    <a:lstStyle/>
                    <a:p>
                      <a:pPr algn="l"/>
                      <a:r>
                        <a:rPr lang="pt-BR" sz="1400" dirty="0" smtClean="0"/>
                        <a:t>Descrição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Availability:</a:t>
                      </a:r>
                      <a:endParaRPr lang="pt-BR" sz="1400" dirty="0"/>
                    </a:p>
                  </a:txBody>
                  <a:tcPr anchor="ctr"/>
                </a:tc>
              </a:tr>
              <a:tr h="432622">
                <a:tc>
                  <a:txBody>
                    <a:bodyPr/>
                    <a:lstStyle/>
                    <a:p>
                      <a:pPr marL="0" indent="0" algn="just">
                        <a:buFont typeface="Arial" pitchFamily="34" charset="0"/>
                        <a:buNone/>
                      </a:pPr>
                      <a:r>
                        <a:rPr lang="pt-BR" sz="1200" dirty="0" smtClean="0"/>
                        <a:t>CG – Redundante</a:t>
                      </a:r>
                      <a:endParaRPr lang="pt-BR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aseline="0" dirty="0" smtClean="0"/>
                        <a:t>0,999955479</a:t>
                      </a:r>
                      <a:endParaRPr lang="pt-BR" sz="12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863778"/>
            <a:ext cx="2590030" cy="32641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Conector de seta reta 4"/>
          <p:cNvCxnSpPr/>
          <p:nvPr/>
        </p:nvCxnSpPr>
        <p:spPr>
          <a:xfrm>
            <a:off x="3131840" y="3140968"/>
            <a:ext cx="2520280" cy="1774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Retângulo de cantos arredondados 8"/>
          <p:cNvSpPr/>
          <p:nvPr/>
        </p:nvSpPr>
        <p:spPr>
          <a:xfrm>
            <a:off x="6186619" y="3314277"/>
            <a:ext cx="432048" cy="266162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4BD11-77F2-4B03-A319-44252D59DE95}" type="datetime1">
              <a:rPr lang="pt-BR" smtClean="0"/>
              <a:t>15/03/2012</a:t>
            </a:fld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F605D-5AAA-49F6-90DE-173D10EB199B}" type="slidenum">
              <a:rPr lang="pt-BR" smtClean="0"/>
              <a:t>14</a:t>
            </a:fld>
            <a:endParaRPr lang="pt-BR"/>
          </a:p>
        </p:txBody>
      </p:sp>
      <p:pic>
        <p:nvPicPr>
          <p:cNvPr id="12" name="Picture 3" descr="C:\Users\Jamilson\Desktop\Desktop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348" y="2031743"/>
            <a:ext cx="3517086" cy="2573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7061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Estudo de Caso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pt-BR" sz="2400" dirty="0" smtClean="0"/>
          </a:p>
          <a:p>
            <a:endParaRPr lang="pt-BR" sz="2400" dirty="0" smtClean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8AF83-75CC-4982-86D0-A2955048E24F}" type="datetime1">
              <a:rPr lang="pt-BR" smtClean="0"/>
              <a:t>15/03/2012</a:t>
            </a:fld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F605D-5AAA-49F6-90DE-173D10EB199B}" type="slidenum">
              <a:rPr lang="pt-BR" smtClean="0"/>
              <a:t>15</a:t>
            </a:fld>
            <a:endParaRPr lang="pt-BR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1" name="Tabela 1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99886831"/>
                  </p:ext>
                </p:extLst>
              </p:nvPr>
            </p:nvGraphicFramePr>
            <p:xfrm>
              <a:off x="249045" y="1700808"/>
              <a:ext cx="8352927" cy="1565728"/>
            </p:xfrm>
            <a:graphic>
              <a:graphicData uri="http://schemas.openxmlformats.org/drawingml/2006/table">
                <a:tbl>
                  <a:tblPr firstRow="1" bandRow="1">
                    <a:tableStyleId>{85BE263C-DBD7-4A20-BB59-AAB30ACAA65A}</a:tableStyleId>
                  </a:tblPr>
                  <a:tblGrid>
                    <a:gridCol w="3816422"/>
                    <a:gridCol w="2016224"/>
                    <a:gridCol w="2520281"/>
                  </a:tblGrid>
                  <a:tr h="31523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BR" sz="1400" dirty="0" smtClean="0"/>
                            <a:t>Fórmula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BR" sz="1400" dirty="0" smtClean="0"/>
                            <a:t>Descrição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BR" sz="1400" dirty="0" smtClean="0"/>
                            <a:t>taxa</a:t>
                          </a:r>
                          <a:endParaRPr lang="pt-BR" sz="1400" dirty="0"/>
                        </a:p>
                      </a:txBody>
                      <a:tcPr anchor="ctr"/>
                    </a:tc>
                  </a:tr>
                  <a:tr h="151518">
                    <a:tc rowSpan="3"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pt-BR" sz="14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pt-BR" sz="1400" i="1">
                                        <a:latin typeface="Cambria Math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pt-BR" sz="1400" i="1">
                                        <a:latin typeface="Cambria Math"/>
                                      </a:rPr>
                                      <m:t>𝑀</m:t>
                                    </m:r>
                                    <m:r>
                                      <a:rPr lang="pt-BR" sz="1400" i="1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pt-BR" sz="1400" i="1">
                                    <a:latin typeface="Cambria Math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pt-BR" sz="1400" i="1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pt-BR" sz="1400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pt-BR" sz="1400">
                                            <a:latin typeface="Cambria Math"/>
                                          </a:rPr>
                                          <m:t>μ</m:t>
                                        </m:r>
                                      </m:e>
                                      <m:sub>
                                        <m:r>
                                          <m:rPr>
                                            <m:sty m:val="p"/>
                                          </m:rPr>
                                          <a:rPr lang="pt-BR" sz="1400">
                                            <a:latin typeface="Cambria Math"/>
                                          </a:rPr>
                                          <m:t>s</m:t>
                                        </m:r>
                                        <m:r>
                                          <a:rPr lang="pt-BR" sz="1400">
                                            <a:latin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r>
                                      <a:rPr lang="pt-BR" sz="1400" i="1">
                                        <a:latin typeface="Cambria Math"/>
                                      </a:rPr>
                                      <m:t>+</m:t>
                                    </m:r>
                                    <m:f>
                                      <m:fPr>
                                        <m:ctrlPr>
                                          <a:rPr lang="pt-BR" sz="1400" i="1">
                                            <a:latin typeface="Cambria Math"/>
                                          </a:rPr>
                                        </m:ctrlPr>
                                      </m:fPr>
                                      <m:num>
                                        <m:sSub>
                                          <m:sSubPr>
                                            <m:ctrlPr>
                                              <a:rPr lang="pt-BR" sz="1400" i="1">
                                                <a:latin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pt-BR" sz="1400" i="1">
                                                <a:latin typeface="Cambria Math"/>
                                              </a:rPr>
                                              <m:t>𝑠𝑜</m:t>
                                            </m:r>
                                          </m:e>
                                          <m:sub>
                                            <m:r>
                                              <a:rPr lang="pt-BR" sz="1400" i="1">
                                                <a:latin typeface="Cambria Math"/>
                                              </a:rPr>
                                              <m:t>𝑠</m:t>
                                            </m:r>
                                            <m:r>
                                              <a:rPr lang="pt-BR" sz="1400" i="1">
                                                <a:latin typeface="Cambria Math"/>
                                              </a:rPr>
                                              <m:t>2</m:t>
                                            </m:r>
                                          </m:sub>
                                        </m:sSub>
                                        <m:sSub>
                                          <m:sSubPr>
                                            <m:ctrlPr>
                                              <a:rPr lang="pt-BR" sz="1400" i="1">
                                                <a:latin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pt-BR" sz="1400">
                                                <a:latin typeface="Cambria Math"/>
                                              </a:rPr>
                                              <m:t>λ</m:t>
                                            </m:r>
                                          </m:e>
                                          <m:sub>
                                            <m:r>
                                              <a:rPr lang="pt-BR" sz="1400" i="1">
                                                <a:latin typeface="Cambria Math"/>
                                              </a:rPr>
                                              <m:t>𝑠</m:t>
                                            </m:r>
                                            <m:r>
                                              <a:rPr lang="pt-BR" sz="1400" i="1">
                                                <a:latin typeface="Cambria Math"/>
                                              </a:rPr>
                                              <m:t>1</m:t>
                                            </m:r>
                                          </m:sub>
                                        </m:sSub>
                                        <m:r>
                                          <a:rPr lang="pt-BR" sz="1400" i="1">
                                            <a:latin typeface="Cambria Math"/>
                                          </a:rPr>
                                          <m:t>(</m:t>
                                        </m:r>
                                        <m:sSub>
                                          <m:sSubPr>
                                            <m:ctrlPr>
                                              <a:rPr lang="pt-BR" sz="1400" i="1">
                                                <a:latin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pt-BR" sz="1400">
                                                <a:latin typeface="Cambria Math"/>
                                              </a:rPr>
                                              <m:t>μ</m:t>
                                            </m:r>
                                          </m:e>
                                          <m:sub>
                                            <m:r>
                                              <a:rPr lang="pt-BR" sz="1400" i="1">
                                                <a:latin typeface="Cambria Math"/>
                                              </a:rPr>
                                              <m:t>𝑠</m:t>
                                            </m:r>
                                            <m:r>
                                              <a:rPr lang="pt-BR" sz="1400" b="0" i="1" smtClean="0">
                                                <a:latin typeface="Cambria Math"/>
                                              </a:rPr>
                                              <m:t>1</m:t>
                                            </m:r>
                                          </m:sub>
                                        </m:sSub>
                                        <m:r>
                                          <a:rPr lang="pt-BR" sz="1400" i="1">
                                            <a:latin typeface="Cambria Math"/>
                                          </a:rPr>
                                          <m:t>+</m:t>
                                        </m:r>
                                        <m:sSub>
                                          <m:sSubPr>
                                            <m:ctrlPr>
                                              <a:rPr lang="pt-BR" sz="1400" i="1">
                                                <a:latin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pt-BR" sz="1400">
                                                <a:latin typeface="Cambria Math"/>
                                              </a:rPr>
                                              <m:t>μ</m:t>
                                            </m:r>
                                          </m:e>
                                          <m:sub>
                                            <m:r>
                                              <a:rPr lang="pt-BR" sz="1400" i="1">
                                                <a:latin typeface="Cambria Math"/>
                                              </a:rPr>
                                              <m:t>𝑠</m:t>
                                            </m:r>
                                            <m:r>
                                              <a:rPr lang="pt-BR" sz="1400" b="0" i="1" smtClean="0">
                                                <a:latin typeface="Cambria Math"/>
                                              </a:rPr>
                                              <m:t>2</m:t>
                                            </m:r>
                                          </m:sub>
                                        </m:sSub>
                                        <m:r>
                                          <a:rPr lang="pt-BR" sz="1400" i="1">
                                            <a:latin typeface="Cambria Math"/>
                                          </a:rPr>
                                          <m:t>)</m:t>
                                        </m:r>
                                      </m:num>
                                      <m:den>
                                        <m:sSub>
                                          <m:sSubPr>
                                            <m:ctrlPr>
                                              <a:rPr lang="pt-BR" sz="1400" i="1">
                                                <a:latin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pt-BR" sz="1400" i="1">
                                                <a:latin typeface="Cambria Math"/>
                                              </a:rPr>
                                              <m:t>(</m:t>
                                            </m:r>
                                            <m:r>
                                              <a:rPr lang="pt-BR" sz="1400" i="1">
                                                <a:latin typeface="Cambria Math"/>
                                              </a:rPr>
                                              <m:t>𝑠𝑜</m:t>
                                            </m:r>
                                          </m:e>
                                          <m:sub>
                                            <m:r>
                                              <a:rPr lang="pt-BR" sz="1400" i="1">
                                                <a:latin typeface="Cambria Math"/>
                                              </a:rPr>
                                              <m:t>𝑠</m:t>
                                            </m:r>
                                            <m:r>
                                              <a:rPr lang="pt-BR" sz="1400" i="1">
                                                <a:latin typeface="Cambria Math"/>
                                              </a:rPr>
                                              <m:t>2</m:t>
                                            </m:r>
                                          </m:sub>
                                        </m:sSub>
                                        <m:r>
                                          <a:rPr lang="pt-BR" sz="1400" i="1">
                                            <a:latin typeface="Cambria Math"/>
                                          </a:rPr>
                                          <m:t>+</m:t>
                                        </m:r>
                                        <m:sSub>
                                          <m:sSubPr>
                                            <m:ctrlPr>
                                              <a:rPr lang="pt-BR" sz="1400" i="1">
                                                <a:latin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pt-BR" sz="1400">
                                                <a:latin typeface="Cambria Math"/>
                                              </a:rPr>
                                              <m:t>μ</m:t>
                                            </m:r>
                                          </m:e>
                                          <m:sub>
                                            <m:r>
                                              <a:rPr lang="pt-BR" sz="1400" i="1">
                                                <a:latin typeface="Cambria Math"/>
                                              </a:rPr>
                                              <m:t>𝑠</m:t>
                                            </m:r>
                                            <m:r>
                                              <a:rPr lang="pt-BR" sz="1400" i="1">
                                                <a:latin typeface="Cambria Math"/>
                                              </a:rPr>
                                              <m:t>1</m:t>
                                            </m:r>
                                          </m:sub>
                                        </m:sSub>
                                        <m:r>
                                          <a:rPr lang="pt-BR" sz="1400" i="1">
                                            <a:latin typeface="Cambria Math"/>
                                          </a:rPr>
                                          <m:t>)(</m:t>
                                        </m:r>
                                        <m:sSub>
                                          <m:sSubPr>
                                            <m:ctrlPr>
                                              <a:rPr lang="pt-BR" sz="1400" i="1">
                                                <a:latin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pt-BR" sz="1400">
                                                <a:latin typeface="Cambria Math"/>
                                              </a:rPr>
                                              <m:t>λ</m:t>
                                            </m:r>
                                          </m:e>
                                          <m:sub>
                                            <m:r>
                                              <a:rPr lang="pt-BR" sz="1400" i="1">
                                                <a:latin typeface="Cambria Math"/>
                                              </a:rPr>
                                              <m:t>𝑠</m:t>
                                            </m:r>
                                            <m:r>
                                              <a:rPr lang="pt-BR" sz="1400" i="1">
                                                <a:latin typeface="Cambria Math"/>
                                              </a:rPr>
                                              <m:t>2</m:t>
                                            </m:r>
                                          </m:sub>
                                        </m:sSub>
                                        <m:r>
                                          <a:rPr lang="pt-BR" sz="1400" i="1">
                                            <a:latin typeface="Cambria Math"/>
                                          </a:rPr>
                                          <m:t>+</m:t>
                                        </m:r>
                                        <m:sSub>
                                          <m:sSubPr>
                                            <m:ctrlPr>
                                              <a:rPr lang="pt-BR" sz="1400" i="1">
                                                <a:latin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pt-BR" sz="1400">
                                                <a:latin typeface="Cambria Math"/>
                                              </a:rPr>
                                              <m:t>μ</m:t>
                                            </m:r>
                                          </m:e>
                                          <m:sub>
                                            <m:r>
                                              <a:rPr lang="pt-BR" sz="1400" i="1">
                                                <a:latin typeface="Cambria Math"/>
                                              </a:rPr>
                                              <m:t>𝑠</m:t>
                                            </m:r>
                                            <m:r>
                                              <a:rPr lang="pt-BR" sz="1400" i="1">
                                                <a:latin typeface="Cambria Math"/>
                                              </a:rPr>
                                              <m:t>1</m:t>
                                            </m:r>
                                          </m:sub>
                                        </m:sSub>
                                        <m:r>
                                          <a:rPr lang="pt-BR" sz="1400" b="0" i="1" smtClean="0">
                                            <a:latin typeface="Cambria Math"/>
                                          </a:rPr>
                                          <m:t>+</m:t>
                                        </m:r>
                                        <m:sSub>
                                          <m:sSubPr>
                                            <m:ctrlPr>
                                              <a:rPr lang="pt-BR" sz="1400" i="1">
                                                <a:latin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pt-BR" sz="1400">
                                                <a:latin typeface="Cambria Math"/>
                                              </a:rPr>
                                              <m:t>μ</m:t>
                                            </m:r>
                                          </m:e>
                                          <m:sub>
                                            <m:r>
                                              <a:rPr lang="pt-BR" sz="1400" i="1">
                                                <a:latin typeface="Cambria Math"/>
                                              </a:rPr>
                                              <m:t>𝑠</m:t>
                                            </m:r>
                                            <m:r>
                                              <a:rPr lang="pt-BR" sz="1400" b="0" i="1" smtClean="0">
                                                <a:latin typeface="Cambria Math"/>
                                              </a:rPr>
                                              <m:t>2</m:t>
                                            </m:r>
                                          </m:sub>
                                        </m:sSub>
                                        <m:r>
                                          <a:rPr lang="pt-BR" sz="1400" i="1">
                                            <a:latin typeface="Cambria Math"/>
                                          </a:rPr>
                                          <m:t>)</m:t>
                                        </m:r>
                                      </m:den>
                                    </m:f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pt-BR" sz="1400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pt-BR" sz="1400">
                                            <a:latin typeface="Cambria Math"/>
                                          </a:rPr>
                                          <m:t>λ</m:t>
                                        </m:r>
                                      </m:e>
                                      <m:sub>
                                        <m:r>
                                          <a:rPr lang="pt-BR" sz="1400" i="1">
                                            <a:latin typeface="Cambria Math"/>
                                          </a:rPr>
                                          <m:t>𝑠</m:t>
                                        </m:r>
                                        <m:r>
                                          <a:rPr lang="pt-BR" sz="1400" i="1">
                                            <a:latin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r>
                                      <a:rPr lang="pt-BR" sz="1400" i="1">
                                        <a:latin typeface="Cambria Math"/>
                                      </a:rPr>
                                      <m:t>+</m:t>
                                    </m:r>
                                    <m:sSub>
                                      <m:sSubPr>
                                        <m:ctrlPr>
                                          <a:rPr lang="pt-BR" sz="1400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pt-BR" sz="1400">
                                            <a:latin typeface="Cambria Math"/>
                                          </a:rPr>
                                          <m:t>μ</m:t>
                                        </m:r>
                                      </m:e>
                                      <m:sub>
                                        <m:r>
                                          <a:rPr lang="pt-BR" sz="1400" i="1">
                                            <a:latin typeface="Cambria Math"/>
                                          </a:rPr>
                                          <m:t>𝑠</m:t>
                                        </m:r>
                                        <m:r>
                                          <a:rPr lang="pt-BR" sz="1400" i="1">
                                            <a:latin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den>
                                </m:f>
                              </m:oMath>
                            </m:oMathPara>
                          </a14:m>
                          <a:endParaRPr lang="pt-BR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pt-BR" sz="1400" i="1" kern="1200" smtClean="0">
                                        <a:effectLst/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pt-BR" sz="1400" kern="1200">
                                        <a:effectLst/>
                                        <a:latin typeface="Cambria Math"/>
                                      </a:rPr>
                                      <m:t>μ</m:t>
                                    </m:r>
                                  </m:e>
                                  <m:sub>
                                    <m:r>
                                      <a:rPr lang="pt-BR" sz="1400" kern="1200">
                                        <a:effectLst/>
                                        <a:latin typeface="Cambria Math"/>
                                      </a:rPr>
                                      <m:t>𝑠</m:t>
                                    </m:r>
                                    <m:r>
                                      <a:rPr lang="pt-BR" sz="1400" kern="1200">
                                        <a:effectLst/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pt-BR" sz="1400" kern="1200">
                                    <a:effectLst/>
                                    <a:latin typeface="Cambria Math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pt-BR" sz="1400" i="1" kern="1200">
                                        <a:effectLst/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pt-BR" sz="1400" kern="1200">
                                        <a:effectLst/>
                                        <a:latin typeface="Cambria Math"/>
                                      </a:rPr>
                                      <m:t>μ</m:t>
                                    </m:r>
                                  </m:e>
                                  <m:sub>
                                    <m:r>
                                      <a:rPr lang="pt-BR" sz="1400" kern="1200">
                                        <a:effectLst/>
                                        <a:latin typeface="Cambria Math"/>
                                      </a:rPr>
                                      <m:t>𝑠</m:t>
                                    </m:r>
                                    <m:r>
                                      <a:rPr lang="pt-BR" sz="1400" kern="1200">
                                        <a:effectLst/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pt-BR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pt-BR" sz="1400" kern="1200" smtClean="0">
                                    <a:effectLst/>
                                    <a:latin typeface="Cambria Math"/>
                                  </a:rPr>
                                  <m:t>1/0,9669021779174791</m:t>
                                </m:r>
                              </m:oMath>
                            </m:oMathPara>
                          </a14:m>
                          <a:endParaRPr lang="pt-BR" sz="1400" dirty="0"/>
                        </a:p>
                      </a:txBody>
                      <a:tcPr anchor="ctr"/>
                    </a:tc>
                  </a:tr>
                  <a:tr h="315232">
                    <a:tc vMerge="1">
                      <a:txBody>
                        <a:bodyPr/>
                        <a:lstStyle/>
                        <a:p>
                          <a:pPr algn="ctr"/>
                          <a:endParaRPr lang="pt-BR" sz="1400" dirty="0" smtClean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pt-BR" sz="1400" i="1" kern="1200" smtClean="0">
                                        <a:effectLst/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pt-BR" sz="1400" kern="1200">
                                        <a:effectLst/>
                                        <a:latin typeface="Cambria Math"/>
                                      </a:rPr>
                                      <m:t>λ</m:t>
                                    </m:r>
                                  </m:e>
                                  <m:sub>
                                    <m:r>
                                      <a:rPr lang="pt-BR" sz="1400" kern="1200">
                                        <a:effectLst/>
                                        <a:latin typeface="Cambria Math"/>
                                      </a:rPr>
                                      <m:t>𝑠</m:t>
                                    </m:r>
                                    <m:r>
                                      <a:rPr lang="pt-BR" sz="1400" kern="1200">
                                        <a:effectLst/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pt-BR" sz="1400" kern="1200">
                                    <a:effectLst/>
                                    <a:latin typeface="Cambria Math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pt-BR" sz="1400" i="1" kern="1200">
                                        <a:effectLst/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pt-BR" sz="1400" kern="1200">
                                        <a:effectLst/>
                                        <a:latin typeface="Cambria Math"/>
                                      </a:rPr>
                                      <m:t>λ</m:t>
                                    </m:r>
                                  </m:e>
                                  <m:sub>
                                    <m:r>
                                      <a:rPr lang="pt-BR" sz="1400" kern="1200">
                                        <a:effectLst/>
                                        <a:latin typeface="Cambria Math"/>
                                      </a:rPr>
                                      <m:t>𝑠</m:t>
                                    </m:r>
                                    <m:r>
                                      <a:rPr lang="pt-BR" sz="1400" kern="1200">
                                        <a:effectLst/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pt-BR" sz="1400" dirty="0" smtClean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pt-BR" sz="1400" kern="1200" smtClean="0">
                                    <a:effectLst/>
                                    <a:latin typeface="Cambria Math"/>
                                  </a:rPr>
                                  <m:t>1/180,72123966964998</m:t>
                                </m:r>
                              </m:oMath>
                            </m:oMathPara>
                          </a14:m>
                          <a:endParaRPr lang="pt-BR" sz="1400" dirty="0" smtClean="0"/>
                        </a:p>
                      </a:txBody>
                      <a:tcPr anchor="ctr"/>
                    </a:tc>
                  </a:tr>
                  <a:tr h="315232">
                    <a:tc vMerge="1">
                      <a:txBody>
                        <a:bodyPr/>
                        <a:lstStyle/>
                        <a:p>
                          <a:pPr algn="ctr"/>
                          <a:endParaRPr lang="pt-BR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pt-BR" sz="1400" i="1" kern="1200" smtClean="0">
                                        <a:effectLst/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pt-BR" sz="1400" kern="1200">
                                        <a:effectLst/>
                                        <a:latin typeface="Cambria Math"/>
                                      </a:rPr>
                                      <m:t>𝑠𝑜</m:t>
                                    </m:r>
                                  </m:e>
                                  <m:sub>
                                    <m:r>
                                      <a:rPr lang="pt-BR" sz="1400" kern="1200">
                                        <a:effectLst/>
                                        <a:latin typeface="Cambria Math"/>
                                      </a:rPr>
                                      <m:t>𝑠</m:t>
                                    </m:r>
                                    <m:r>
                                      <a:rPr lang="pt-BR" sz="1400" kern="1200">
                                        <a:effectLst/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pt-BR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pt-BR" sz="1400" kern="1200" smtClean="0">
                                    <a:effectLst/>
                                    <a:latin typeface="Cambria Math"/>
                                  </a:rPr>
                                  <m:t>1/0.005555555555</m:t>
                                </m:r>
                              </m:oMath>
                            </m:oMathPara>
                          </a14:m>
                          <a:endParaRPr lang="pt-BR" sz="1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/>
                    </a:tc>
                  </a:tr>
                  <a:tr h="31523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BR" sz="1400" dirty="0" smtClean="0"/>
                            <a:t>Disponibilidade</a:t>
                          </a:r>
                          <a:endParaRPr lang="pt-BR" sz="1400" dirty="0"/>
                        </a:p>
                      </a:txBody>
                      <a:tcPr anchor="ctr"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pt-BR" sz="1400" baseline="0" dirty="0" smtClean="0"/>
                            <a:t>0,999955479</a:t>
                          </a:r>
                          <a:endParaRPr lang="pt-BR" sz="1400" dirty="0"/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pt-BR" sz="1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11" name="Tabela 1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99886831"/>
                  </p:ext>
                </p:extLst>
              </p:nvPr>
            </p:nvGraphicFramePr>
            <p:xfrm>
              <a:off x="249045" y="1700808"/>
              <a:ext cx="8352927" cy="1565728"/>
            </p:xfrm>
            <a:graphic>
              <a:graphicData uri="http://schemas.openxmlformats.org/drawingml/2006/table">
                <a:tbl>
                  <a:tblPr firstRow="1" bandRow="1">
                    <a:tableStyleId>{85BE263C-DBD7-4A20-BB59-AAB30ACAA65A}</a:tableStyleId>
                  </a:tblPr>
                  <a:tblGrid>
                    <a:gridCol w="3816422"/>
                    <a:gridCol w="2016224"/>
                    <a:gridCol w="2520281"/>
                  </a:tblGrid>
                  <a:tr h="31523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BR" sz="1400" dirty="0" smtClean="0"/>
                            <a:t>Fórmula</a:t>
                          </a:r>
                          <a:endParaRPr lang="pt-BR" sz="1400" dirty="0" smtClean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BR" sz="1400" dirty="0" smtClean="0"/>
                            <a:t>Descrição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BR" sz="1400" dirty="0" smtClean="0"/>
                            <a:t>taxa</a:t>
                          </a:r>
                          <a:endParaRPr lang="pt-BR" sz="1400" dirty="0"/>
                        </a:p>
                      </a:txBody>
                      <a:tcPr anchor="ctr"/>
                    </a:tc>
                  </a:tr>
                  <a:tr h="304800">
                    <a:tc rowSpan="3">
                      <a:txBody>
                        <a:bodyPr/>
                        <a:lstStyle/>
                        <a:p>
                          <a:endParaRPr lang="pt-BR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160" t="-33987" r="-119010" b="-398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pt-BR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189426" t="-104000" r="-125076" b="-328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pt-BR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231961" t="-104000" r="-242" b="-328000"/>
                          </a:stretch>
                        </a:blipFill>
                      </a:tcPr>
                    </a:tc>
                  </a:tr>
                  <a:tr h="315232">
                    <a:tc vMerge="1">
                      <a:txBody>
                        <a:bodyPr/>
                        <a:lstStyle/>
                        <a:p>
                          <a:pPr algn="ctr"/>
                          <a:endParaRPr lang="pt-BR" sz="1400" dirty="0" smtClean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pt-BR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189426" t="-196154" r="-125076" b="-2153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pt-BR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231961" t="-196154" r="-242" b="-215385"/>
                          </a:stretch>
                        </a:blipFill>
                      </a:tcPr>
                    </a:tc>
                  </a:tr>
                  <a:tr h="315232">
                    <a:tc vMerge="1">
                      <a:txBody>
                        <a:bodyPr/>
                        <a:lstStyle/>
                        <a:p>
                          <a:pPr algn="ctr"/>
                          <a:endParaRPr lang="pt-BR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pt-BR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189426" t="-301961" r="-125076" b="-1196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pt-BR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231961" t="-301961" r="-242" b="-119608"/>
                          </a:stretch>
                        </a:blipFill>
                      </a:tcPr>
                    </a:tc>
                  </a:tr>
                  <a:tr h="31523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BR" sz="1400" dirty="0" smtClean="0"/>
                            <a:t>Disponibilidade</a:t>
                          </a:r>
                          <a:endParaRPr lang="pt-BR" sz="1400" dirty="0"/>
                        </a:p>
                      </a:txBody>
                      <a:tcPr anchor="ctr"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pt-BR" sz="1400" baseline="0" dirty="0" smtClean="0"/>
                            <a:t>0,999955479</a:t>
                          </a:r>
                          <a:endParaRPr lang="pt-BR" sz="1400" dirty="0"/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pt-BR" sz="1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" name="Tabela 1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74827868"/>
                  </p:ext>
                </p:extLst>
              </p:nvPr>
            </p:nvGraphicFramePr>
            <p:xfrm>
              <a:off x="2627784" y="4869160"/>
              <a:ext cx="3744416" cy="960682"/>
            </p:xfrm>
            <a:graphic>
              <a:graphicData uri="http://schemas.openxmlformats.org/drawingml/2006/table">
                <a:tbl>
                  <a:tblPr firstRow="1" bandRow="1">
                    <a:tableStyleId>{85BE263C-DBD7-4A20-BB59-AAB30ACAA65A}</a:tableStyleId>
                  </a:tblPr>
                  <a:tblGrid>
                    <a:gridCol w="1748913"/>
                    <a:gridCol w="1995503"/>
                  </a:tblGrid>
                  <a:tr h="42285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BR" sz="1400" dirty="0" smtClean="0"/>
                            <a:t>Descrição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Availability:</a:t>
                          </a:r>
                          <a:endParaRPr lang="pt-BR" sz="1400" dirty="0"/>
                        </a:p>
                      </a:txBody>
                      <a:tcPr anchor="ctr"/>
                    </a:tc>
                  </a:tr>
                  <a:tr h="537826">
                    <a:tc>
                      <a:txBody>
                        <a:bodyPr/>
                        <a:lstStyle/>
                        <a:p>
                          <a:pPr marL="0" indent="0" algn="ctr">
                            <a:buFont typeface="Arial" pitchFamily="34" charset="0"/>
                            <a:buNone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pt-BR" sz="12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pt-BR" sz="1200" b="0" i="1" smtClean="0">
                                        <a:latin typeface="Cambria Math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pt-BR" sz="1200" b="0" i="1" smtClean="0">
                                        <a:latin typeface="Cambria Math"/>
                                      </a:rPr>
                                      <m:t>𝑡</m:t>
                                    </m:r>
                                  </m:sub>
                                </m:sSub>
                                <m:r>
                                  <a:rPr lang="pt-BR" sz="1200" i="1" smtClean="0">
                                    <a:latin typeface="Cambria Math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pt-BR" sz="12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pt-BR" sz="1200" b="0" i="1" smtClean="0">
                                        <a:latin typeface="Cambria Math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pt-BR" sz="1200" b="0" i="1" smtClean="0">
                                        <a:latin typeface="Cambria Math"/>
                                      </a:rPr>
                                      <m:t>𝑀</m:t>
                                    </m:r>
                                    <m:r>
                                      <a:rPr lang="pt-BR" sz="1200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pt-BR" sz="1200" b="0" i="1" smtClean="0">
                                    <a:latin typeface="Cambria Math"/>
                                  </a:rPr>
                                  <m:t>∗</m:t>
                                </m:r>
                                <m:sSub>
                                  <m:sSubPr>
                                    <m:ctrlPr>
                                      <a:rPr lang="pt-BR" sz="1200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pt-BR" sz="1200" b="0" i="1" smtClean="0">
                                        <a:latin typeface="Cambria Math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pt-BR" sz="1200" b="0" i="1" smtClean="0">
                                        <a:latin typeface="Cambria Math"/>
                                      </a:rPr>
                                      <m:t>𝑁</m:t>
                                    </m:r>
                                    <m:sSup>
                                      <m:sSupPr>
                                        <m:ctrlPr>
                                          <a:rPr lang="pt-BR" sz="1200" b="0" i="1" smtClean="0"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pt-BR" sz="1200" b="0" i="1" smtClean="0">
                                            <a:latin typeface="Cambria Math"/>
                                          </a:rPr>
                                          <m:t>𝐶</m:t>
                                        </m:r>
                                      </m:e>
                                      <m:sup>
                                        <m:r>
                                          <a:rPr lang="pt-BR" sz="1200" b="0" i="1" smtClean="0">
                                            <a:latin typeface="Cambria Math"/>
                                          </a:rPr>
                                          <m:t>′</m:t>
                                        </m:r>
                                      </m:sup>
                                    </m:sSup>
                                    <m:r>
                                      <a:rPr lang="pt-BR" sz="1200" b="0" i="1" smtClean="0">
                                        <a:latin typeface="Cambria Math"/>
                                      </a:rPr>
                                      <m:t>𝑠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pt-BR" sz="1200" dirty="0" smtClean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BR" sz="1200" baseline="0" dirty="0" smtClean="0"/>
                            <a:t>0,999955479</a:t>
                          </a:r>
                          <a:endParaRPr lang="pt-BR" sz="1200" baseline="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12" name="Tabela 1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74827868"/>
                  </p:ext>
                </p:extLst>
              </p:nvPr>
            </p:nvGraphicFramePr>
            <p:xfrm>
              <a:off x="2627784" y="4869160"/>
              <a:ext cx="3744416" cy="960682"/>
            </p:xfrm>
            <a:graphic>
              <a:graphicData uri="http://schemas.openxmlformats.org/drawingml/2006/table">
                <a:tbl>
                  <a:tblPr firstRow="1" bandRow="1">
                    <a:tableStyleId>{85BE263C-DBD7-4A20-BB59-AAB30ACAA65A}</a:tableStyleId>
                  </a:tblPr>
                  <a:tblGrid>
                    <a:gridCol w="1748913"/>
                    <a:gridCol w="1995503"/>
                  </a:tblGrid>
                  <a:tr h="42285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BR" sz="1400" dirty="0" smtClean="0"/>
                            <a:t>Descrição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Availability:</a:t>
                          </a:r>
                          <a:endParaRPr lang="pt-BR" sz="1400" dirty="0"/>
                        </a:p>
                      </a:txBody>
                      <a:tcPr anchor="ctr"/>
                    </a:tc>
                  </a:tr>
                  <a:tr h="537826">
                    <a:tc>
                      <a:txBody>
                        <a:bodyPr/>
                        <a:lstStyle/>
                        <a:p>
                          <a:endParaRPr lang="pt-BR"/>
                        </a:p>
                      </a:txBody>
                      <a:tcPr anchor="ctr">
                        <a:blipFill rotWithShape="1">
                          <a:blip r:embed="rId3"/>
                          <a:stretch>
                            <a:fillRect t="-79545" r="-114286" b="-11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BR" sz="1200" baseline="0" dirty="0" smtClean="0"/>
                            <a:t>0,999955479</a:t>
                          </a:r>
                          <a:endParaRPr lang="pt-BR" sz="1200" baseline="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Fallback>
      </mc:AlternateContent>
      <p:sp>
        <p:nvSpPr>
          <p:cNvPr id="8" name="Retângulo 7"/>
          <p:cNvSpPr/>
          <p:nvPr/>
        </p:nvSpPr>
        <p:spPr>
          <a:xfrm>
            <a:off x="249045" y="1196752"/>
            <a:ext cx="81393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/>
              <a:t>A = (M1</a:t>
            </a:r>
            <a:r>
              <a:rPr lang="pt-BR" dirty="0"/>
              <a:t>)*(1-((1-NC1) * (1-NC2) * (1-NC3) * (1-NC4) * (1-NC5)))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6" name="Tabela 1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86640471"/>
                  </p:ext>
                </p:extLst>
              </p:nvPr>
            </p:nvGraphicFramePr>
            <p:xfrm>
              <a:off x="237391" y="3318461"/>
              <a:ext cx="8352927" cy="1304390"/>
            </p:xfrm>
            <a:graphic>
              <a:graphicData uri="http://schemas.openxmlformats.org/drawingml/2006/table">
                <a:tbl>
                  <a:tblPr firstRow="1" bandRow="1">
                    <a:tableStyleId>{85BE263C-DBD7-4A20-BB59-AAB30ACAA65A}</a:tableStyleId>
                  </a:tblPr>
                  <a:tblGrid>
                    <a:gridCol w="3816422"/>
                    <a:gridCol w="2016224"/>
                    <a:gridCol w="2520281"/>
                  </a:tblGrid>
                  <a:tr h="31523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BR" sz="1400" dirty="0" smtClean="0"/>
                            <a:t>Fórmula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BR" sz="1400" dirty="0" smtClean="0"/>
                            <a:t>Descrição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BR" sz="1400" dirty="0" smtClean="0"/>
                            <a:t>Valor</a:t>
                          </a:r>
                          <a:endParaRPr lang="pt-BR" sz="1400" dirty="0"/>
                        </a:p>
                      </a:txBody>
                      <a:tcPr anchor="ctr"/>
                    </a:tc>
                  </a:tr>
                  <a:tr h="151518">
                    <a:tc rowSpan="2"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pt-BR" sz="14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pt-BR" sz="1400" i="1">
                                        <a:latin typeface="Cambria Math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pt-BR" sz="1400" i="1">
                                        <a:latin typeface="Cambria Math"/>
                                      </a:rPr>
                                      <m:t>𝑁</m:t>
                                    </m:r>
                                    <m:sSup>
                                      <m:sSupPr>
                                        <m:ctrlPr>
                                          <a:rPr lang="pt-BR" sz="1400" b="0" i="1" smtClean="0"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pt-BR" sz="1400" i="1">
                                            <a:latin typeface="Cambria Math"/>
                                          </a:rPr>
                                          <m:t>𝐶</m:t>
                                        </m:r>
                                      </m:e>
                                      <m:sup>
                                        <m:r>
                                          <a:rPr lang="pt-BR" sz="1400" b="0" i="1" smtClean="0">
                                            <a:latin typeface="Cambria Math"/>
                                          </a:rPr>
                                          <m:t>′</m:t>
                                        </m:r>
                                      </m:sup>
                                    </m:sSup>
                                    <m:r>
                                      <a:rPr lang="pt-BR" sz="1400" b="0" i="1" smtClean="0">
                                        <a:latin typeface="Cambria Math"/>
                                      </a:rPr>
                                      <m:t>𝑠</m:t>
                                    </m:r>
                                  </m:sub>
                                </m:sSub>
                                <m:r>
                                  <a:rPr lang="pt-BR" sz="1400" i="1">
                                    <a:latin typeface="Cambria Math"/>
                                  </a:rPr>
                                  <m:t>=1−</m:t>
                                </m:r>
                                <m:nary>
                                  <m:naryPr>
                                    <m:chr m:val="∏"/>
                                    <m:limLoc m:val="undOvr"/>
                                    <m:ctrlPr>
                                      <a:rPr lang="pt-BR" sz="1400" i="1">
                                        <a:latin typeface="Cambria Math"/>
                                      </a:rPr>
                                    </m:ctrlPr>
                                  </m:naryPr>
                                  <m:sub>
                                    <m:r>
                                      <a:rPr lang="pt-BR" sz="1400" i="1">
                                        <a:latin typeface="Cambria Math"/>
                                      </a:rPr>
                                      <m:t>𝑖</m:t>
                                    </m:r>
                                    <m:r>
                                      <a:rPr lang="pt-BR" sz="1400" i="1">
                                        <a:latin typeface="Cambria Math"/>
                                      </a:rPr>
                                      <m:t>=1</m:t>
                                    </m:r>
                                  </m:sub>
                                  <m:sup>
                                    <m:r>
                                      <a:rPr lang="pt-BR" sz="1400" i="1">
                                        <a:latin typeface="Cambria Math"/>
                                      </a:rPr>
                                      <m:t>𝑛</m:t>
                                    </m:r>
                                  </m:sup>
                                  <m:e>
                                    <m:d>
                                      <m:dPr>
                                        <m:ctrlPr>
                                          <a:rPr lang="pt-BR" sz="1400" i="1">
                                            <a:latin typeface="Cambria Math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pt-BR" sz="1400" i="1">
                                            <a:latin typeface="Cambria Math"/>
                                          </a:rPr>
                                          <m:t>1−</m:t>
                                        </m:r>
                                        <m:sSub>
                                          <m:sSubPr>
                                            <m:ctrlPr>
                                              <a:rPr lang="pt-BR" sz="1400" i="1">
                                                <a:latin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pt-BR" sz="1400" i="1">
                                                <a:latin typeface="Cambria Math"/>
                                              </a:rPr>
                                              <m:t>𝐴</m:t>
                                            </m:r>
                                          </m:e>
                                          <m:sub>
                                            <m:r>
                                              <a:rPr lang="pt-BR" sz="1400" i="1">
                                                <a:latin typeface="Cambria Math"/>
                                              </a:rPr>
                                              <m:t>𝑖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</m:e>
                                </m:nary>
                              </m:oMath>
                            </m:oMathPara>
                          </a14:m>
                          <a:endParaRPr lang="pt-BR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pt-BR" sz="1400" i="1" smtClean="0">
                                    <a:latin typeface="Cambria Math"/>
                                  </a:rPr>
                                  <m:t>𝑀</m:t>
                                </m:r>
                                <m:r>
                                  <a:rPr lang="pt-BR" sz="1400" b="0" i="1" smtClean="0">
                                    <a:latin typeface="Cambria Math"/>
                                  </a:rPr>
                                  <m:t>𝑇𝑇𝐹</m:t>
                                </m:r>
                              </m:oMath>
                            </m:oMathPara>
                          </a14:m>
                          <a:endParaRPr lang="pt-BR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pt-BR" sz="1400" i="1" smtClean="0">
                                    <a:latin typeface="Cambria Math"/>
                                  </a:rPr>
                                  <m:t>481,8276</m:t>
                                </m:r>
                              </m:oMath>
                            </m:oMathPara>
                          </a14:m>
                          <a:endParaRPr lang="pt-BR" sz="1400" dirty="0"/>
                        </a:p>
                      </a:txBody>
                      <a:tcPr anchor="ctr"/>
                    </a:tc>
                  </a:tr>
                  <a:tr h="315232">
                    <a:tc vMerge="1">
                      <a:txBody>
                        <a:bodyPr/>
                        <a:lstStyle/>
                        <a:p>
                          <a:pPr algn="ctr"/>
                          <a:endParaRPr lang="pt-BR" sz="1400" dirty="0" smtClean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pt-BR" sz="1400" i="1" smtClean="0">
                                    <a:latin typeface="Cambria Math"/>
                                  </a:rPr>
                                  <m:t>𝑀</m:t>
                                </m:r>
                                <m:r>
                                  <a:rPr lang="pt-BR" sz="1400" b="0" i="1" smtClean="0">
                                    <a:latin typeface="Cambria Math"/>
                                  </a:rPr>
                                  <m:t>𝑇𝑇𝑅</m:t>
                                </m:r>
                              </m:oMath>
                            </m:oMathPara>
                          </a14:m>
                          <a:endParaRPr lang="pt-BR" sz="1400" dirty="0" smtClean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pt-BR" sz="1400" i="1" smtClean="0">
                                    <a:latin typeface="Cambria Math"/>
                                  </a:rPr>
                                  <m:t>0,9117</m:t>
                                </m:r>
                              </m:oMath>
                            </m:oMathPara>
                          </a14:m>
                          <a:endParaRPr lang="pt-BR" sz="1400" dirty="0" smtClean="0"/>
                        </a:p>
                      </a:txBody>
                      <a:tcPr anchor="ctr"/>
                    </a:tc>
                  </a:tr>
                  <a:tr h="31523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BR" sz="1400" dirty="0" smtClean="0"/>
                            <a:t>Disponibilidade</a:t>
                          </a:r>
                          <a:endParaRPr lang="pt-BR" sz="1400" dirty="0"/>
                        </a:p>
                      </a:txBody>
                      <a:tcPr anchor="ctr"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pt-BR" sz="14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0,99999999999997594</a:t>
                          </a:r>
                          <a:endParaRPr lang="pt-BR" sz="1400" dirty="0"/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pt-BR" sz="1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16" name="Tabela 1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86640471"/>
                  </p:ext>
                </p:extLst>
              </p:nvPr>
            </p:nvGraphicFramePr>
            <p:xfrm>
              <a:off x="237391" y="3318461"/>
              <a:ext cx="8352927" cy="1304390"/>
            </p:xfrm>
            <a:graphic>
              <a:graphicData uri="http://schemas.openxmlformats.org/drawingml/2006/table">
                <a:tbl>
                  <a:tblPr firstRow="1" bandRow="1">
                    <a:tableStyleId>{85BE263C-DBD7-4A20-BB59-AAB30ACAA65A}</a:tableStyleId>
                  </a:tblPr>
                  <a:tblGrid>
                    <a:gridCol w="3816422"/>
                    <a:gridCol w="2016224"/>
                    <a:gridCol w="2520281"/>
                  </a:tblGrid>
                  <a:tr h="31523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BR" sz="1400" dirty="0" smtClean="0"/>
                            <a:t>Fórmula</a:t>
                          </a:r>
                          <a:endParaRPr lang="pt-BR" sz="1400" dirty="0" smtClean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BR" sz="1400" dirty="0" smtClean="0"/>
                            <a:t>Descrição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BR" sz="1400" dirty="0" smtClean="0"/>
                            <a:t>Valor</a:t>
                          </a:r>
                          <a:endParaRPr lang="pt-BR" sz="1400" dirty="0"/>
                        </a:p>
                      </a:txBody>
                      <a:tcPr anchor="ctr"/>
                    </a:tc>
                  </a:tr>
                  <a:tr h="304800">
                    <a:tc rowSpan="2">
                      <a:txBody>
                        <a:bodyPr/>
                        <a:lstStyle/>
                        <a:p>
                          <a:endParaRPr lang="pt-BR"/>
                        </a:p>
                      </a:txBody>
                      <a:tcPr anchor="ctr">
                        <a:blipFill rotWithShape="1">
                          <a:blip r:embed="rId4"/>
                          <a:stretch>
                            <a:fillRect l="-160" t="-47273" r="-119010" b="-554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pt-BR"/>
                        </a:p>
                      </a:txBody>
                      <a:tcPr anchor="ctr">
                        <a:blipFill rotWithShape="1">
                          <a:blip r:embed="rId4"/>
                          <a:stretch>
                            <a:fillRect l="-189426" t="-104000" r="-125076" b="-24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pt-BR"/>
                        </a:p>
                      </a:txBody>
                      <a:tcPr anchor="ctr">
                        <a:blipFill rotWithShape="1">
                          <a:blip r:embed="rId4"/>
                          <a:stretch>
                            <a:fillRect l="-231961" t="-104000" r="-242" b="-242000"/>
                          </a:stretch>
                        </a:blipFill>
                      </a:tcPr>
                    </a:tc>
                  </a:tr>
                  <a:tr h="369126">
                    <a:tc vMerge="1">
                      <a:txBody>
                        <a:bodyPr/>
                        <a:lstStyle/>
                        <a:p>
                          <a:pPr algn="ctr"/>
                          <a:endParaRPr lang="pt-BR" sz="1400" dirty="0" smtClean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pt-BR"/>
                        </a:p>
                      </a:txBody>
                      <a:tcPr anchor="ctr">
                        <a:blipFill rotWithShape="1">
                          <a:blip r:embed="rId4"/>
                          <a:stretch>
                            <a:fillRect l="-189426" t="-170000" r="-125076" b="-10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pt-BR"/>
                        </a:p>
                      </a:txBody>
                      <a:tcPr anchor="ctr">
                        <a:blipFill rotWithShape="1">
                          <a:blip r:embed="rId4"/>
                          <a:stretch>
                            <a:fillRect l="-231961" t="-170000" r="-242" b="-101667"/>
                          </a:stretch>
                        </a:blipFill>
                      </a:tcPr>
                    </a:tc>
                  </a:tr>
                  <a:tr h="31523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BR" sz="1400" dirty="0" smtClean="0"/>
                            <a:t>Disponibilidade</a:t>
                          </a:r>
                          <a:endParaRPr lang="pt-BR" sz="1400" dirty="0"/>
                        </a:p>
                      </a:txBody>
                      <a:tcPr anchor="ctr"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pt-BR" sz="14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0,99999999999997594</a:t>
                          </a:r>
                          <a:endParaRPr lang="pt-BR" sz="1400" dirty="0"/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pt-BR" sz="1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494536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Estudo de Caso</a:t>
            </a:r>
          </a:p>
        </p:txBody>
      </p:sp>
      <p:sp>
        <p:nvSpPr>
          <p:cNvPr id="10" name="Retângulo 9"/>
          <p:cNvSpPr/>
          <p:nvPr/>
        </p:nvSpPr>
        <p:spPr>
          <a:xfrm>
            <a:off x="467544" y="1124744"/>
            <a:ext cx="84060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pt-BR" sz="2400" b="1" dirty="0" smtClean="0"/>
              <a:t>Resultados</a:t>
            </a:r>
            <a:endParaRPr lang="pt-BR" sz="2000" dirty="0" smtClean="0"/>
          </a:p>
        </p:txBody>
      </p:sp>
      <p:graphicFrame>
        <p:nvGraphicFramePr>
          <p:cNvPr id="14" name="Tabe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8443090"/>
              </p:ext>
            </p:extLst>
          </p:nvPr>
        </p:nvGraphicFramePr>
        <p:xfrm>
          <a:off x="827584" y="2348880"/>
          <a:ext cx="7344816" cy="164592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677798"/>
                <a:gridCol w="2177250"/>
                <a:gridCol w="2489768"/>
              </a:tblGrid>
              <a:tr h="359466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Descrição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Availability:</a:t>
                      </a:r>
                      <a:endParaRPr lang="pt-B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N9’s</a:t>
                      </a:r>
                      <a:endParaRPr lang="pt-BR" sz="1800" dirty="0"/>
                    </a:p>
                  </a:txBody>
                  <a:tcPr anchor="ctr"/>
                </a:tc>
              </a:tr>
              <a:tr h="432622">
                <a:tc>
                  <a:txBody>
                    <a:bodyPr/>
                    <a:lstStyle/>
                    <a:p>
                      <a:pPr marL="0" indent="0" algn="ctr">
                        <a:buFont typeface="Arial" pitchFamily="34" charset="0"/>
                        <a:buNone/>
                      </a:pPr>
                      <a:r>
                        <a:rPr lang="pt-BR" sz="1800" dirty="0" smtClean="0"/>
                        <a:t>Sistema da Nuvem – Sem Redundância</a:t>
                      </a:r>
                      <a:endParaRPr lang="pt-BR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aseline="0" dirty="0" smtClean="0"/>
                        <a:t>0.9946782</a:t>
                      </a:r>
                      <a:endParaRPr lang="pt-BR" sz="18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2,27394</a:t>
                      </a:r>
                    </a:p>
                  </a:txBody>
                  <a:tcPr anchor="ctr"/>
                </a:tc>
              </a:tr>
              <a:tr h="43262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pt-BR" sz="1800" dirty="0" smtClean="0"/>
                        <a:t>Sistema da Nuvem – Com Redundância</a:t>
                      </a:r>
                      <a:endParaRPr lang="pt-BR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aseline="0" dirty="0" smtClean="0"/>
                        <a:t>0.999955479</a:t>
                      </a:r>
                      <a:endParaRPr lang="pt-BR" sz="18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4,35144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4BD11-77F2-4B03-A319-44252D59DE95}" type="datetime1">
              <a:rPr lang="pt-BR" smtClean="0"/>
              <a:t>15/03/2012</a:t>
            </a:fld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F605D-5AAA-49F6-90DE-173D10EB199B}" type="slidenum">
              <a:rPr lang="pt-BR" smtClean="0"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0368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Conclusão</a:t>
            </a:r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484847" y="1700808"/>
            <a:ext cx="840604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pt-BR" sz="2400" dirty="0" smtClean="0"/>
              <a:t>Apresentado</a:t>
            </a:r>
          </a:p>
          <a:p>
            <a:pPr marL="800100" lvl="1" indent="-342900" algn="just">
              <a:buFont typeface="Verdana" pitchFamily="34" charset="0"/>
              <a:buChar char="−"/>
            </a:pPr>
            <a:r>
              <a:rPr lang="pt-BR" sz="2400" dirty="0" smtClean="0"/>
              <a:t>Conjunto de modelos de arquiteturas de sistemas da nuvem estimando sua disponibilidade.</a:t>
            </a:r>
          </a:p>
          <a:p>
            <a:pPr marL="800100" lvl="1" indent="-342900" algn="just">
              <a:buFont typeface="Verdana" pitchFamily="34" charset="0"/>
              <a:buChar char="−"/>
            </a:pPr>
            <a:endParaRPr lang="pt-BR" sz="2400" dirty="0" smtClean="0"/>
          </a:p>
          <a:p>
            <a:pPr marL="800100" lvl="1" indent="-342900" algn="just">
              <a:buFont typeface="Verdana" pitchFamily="34" charset="0"/>
              <a:buChar char="−"/>
            </a:pPr>
            <a:r>
              <a:rPr lang="pt-BR" sz="2400" dirty="0" smtClean="0"/>
              <a:t>É </a:t>
            </a:r>
            <a:r>
              <a:rPr lang="pt-BR" sz="2400" dirty="0" smtClean="0"/>
              <a:t>notável o aumento da disponibilidade com a redundância de um único componente.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pt-BR" sz="2400" dirty="0"/>
          </a:p>
          <a:p>
            <a:pPr marL="342900" indent="-342900" algn="just">
              <a:buFont typeface="Arial" pitchFamily="34" charset="0"/>
              <a:buChar char="•"/>
            </a:pPr>
            <a:r>
              <a:rPr lang="pt-BR" sz="2400" dirty="0" smtClean="0"/>
              <a:t>Análise posterior: Pretende-se analisar outros </a:t>
            </a:r>
            <a:r>
              <a:rPr lang="pt-BR" sz="2400" dirty="0" smtClean="0"/>
              <a:t>cenários.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4BD11-77F2-4B03-A319-44252D59DE95}" type="datetime1">
              <a:rPr lang="pt-BR" smtClean="0"/>
              <a:t>15/03/2012</a:t>
            </a:fld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F605D-5AAA-49F6-90DE-173D10EB199B}" type="slidenum">
              <a:rPr lang="pt-BR" smtClean="0"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5100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467543" y="2708920"/>
            <a:ext cx="840604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000" b="1" dirty="0" smtClean="0"/>
              <a:t>Obrigado!</a:t>
            </a:r>
            <a:endParaRPr lang="pt-BR" sz="3600" dirty="0" smtClean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4BD11-77F2-4B03-A319-44252D59DE95}" type="datetime1">
              <a:rPr lang="pt-BR" smtClean="0"/>
              <a:t>15/03/2012</a:t>
            </a:fld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F605D-5AAA-49F6-90DE-173D10EB199B}" type="slidenum">
              <a:rPr lang="pt-BR" smtClean="0"/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3063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Contexto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83577" y="1143000"/>
            <a:ext cx="5528583" cy="4643438"/>
          </a:xfrm>
        </p:spPr>
        <p:txBody>
          <a:bodyPr/>
          <a:lstStyle/>
          <a:p>
            <a:pPr algn="just"/>
            <a:r>
              <a:rPr lang="pt-BR" sz="2800" dirty="0" smtClean="0"/>
              <a:t>Cloud </a:t>
            </a:r>
            <a:r>
              <a:rPr lang="pt-BR" sz="2800" dirty="0" err="1" smtClean="0"/>
              <a:t>Computing</a:t>
            </a:r>
            <a:endParaRPr lang="pt-BR" sz="2800" dirty="0" smtClean="0"/>
          </a:p>
          <a:p>
            <a:pPr marL="0" indent="0" algn="just">
              <a:buNone/>
            </a:pPr>
            <a:endParaRPr lang="pt-BR" sz="1800" dirty="0"/>
          </a:p>
          <a:p>
            <a:pPr marL="0" indent="0" algn="just">
              <a:buNone/>
            </a:pPr>
            <a:r>
              <a:rPr lang="pt-BR" sz="1800" dirty="0"/>
              <a:t>Cloud </a:t>
            </a:r>
            <a:r>
              <a:rPr lang="pt-BR" sz="1800" dirty="0" err="1"/>
              <a:t>Computing</a:t>
            </a:r>
            <a:r>
              <a:rPr lang="pt-BR" sz="1800" dirty="0"/>
              <a:t> está crescendo.</a:t>
            </a:r>
          </a:p>
          <a:p>
            <a:pPr marL="0" indent="0" algn="just">
              <a:buNone/>
            </a:pPr>
            <a:endParaRPr lang="pt-BR" sz="1800" dirty="0"/>
          </a:p>
          <a:p>
            <a:pPr marL="0" indent="0" algn="just">
              <a:buNone/>
            </a:pPr>
            <a:r>
              <a:rPr lang="pt-BR" sz="1800" dirty="0" smtClean="0"/>
              <a:t>Segue o conceito de computação em grade.</a:t>
            </a:r>
          </a:p>
          <a:p>
            <a:pPr marL="0" indent="0" algn="just">
              <a:buNone/>
            </a:pPr>
            <a:endParaRPr lang="pt-BR" sz="1800" dirty="0"/>
          </a:p>
          <a:p>
            <a:pPr marL="0" indent="0" algn="just">
              <a:buNone/>
            </a:pPr>
            <a:r>
              <a:rPr lang="pt-BR" sz="1800" dirty="0" smtClean="0"/>
              <a:t>Provê capacidade de armazenamento, memória e poder de processamento através da Internet.</a:t>
            </a:r>
          </a:p>
        </p:txBody>
      </p:sp>
      <p:pic>
        <p:nvPicPr>
          <p:cNvPr id="1026" name="Picture 2" descr="http://gurkulindia.com/main/wp-content/uploads/2011/07/clou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1469457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7E5BA-3F3D-449C-BF91-6191F8B87A6A}" type="datetime1">
              <a:rPr lang="pt-BR" smtClean="0"/>
              <a:t>15/03/2012</a:t>
            </a:fld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F605D-5AAA-49F6-90DE-173D10EB199B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166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Motivação</a:t>
            </a:r>
            <a:endParaRPr lang="pt-BR" dirty="0"/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 bwMode="auto">
          <a:xfrm>
            <a:off x="483577" y="1143000"/>
            <a:ext cx="5528583" cy="464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just"/>
            <a:r>
              <a:rPr lang="pt-BR" sz="2800" dirty="0" smtClean="0"/>
              <a:t>Eucalyptus Cloud</a:t>
            </a:r>
          </a:p>
          <a:p>
            <a:pPr marL="0" indent="0" algn="just">
              <a:buNone/>
            </a:pPr>
            <a:endParaRPr lang="pt-BR" sz="1800" dirty="0"/>
          </a:p>
          <a:p>
            <a:pPr marL="0" indent="0" algn="just">
              <a:buNone/>
            </a:pPr>
            <a:r>
              <a:rPr lang="pt-BR" sz="1800" dirty="0" smtClean="0"/>
              <a:t>Implementação de computação em nuvem, no estilo </a:t>
            </a:r>
            <a:r>
              <a:rPr lang="pt-BR" sz="1800" dirty="0" err="1" smtClean="0"/>
              <a:t>IaaS</a:t>
            </a:r>
            <a:r>
              <a:rPr lang="pt-BR" sz="1800" dirty="0" smtClean="0"/>
              <a:t>, compatível com os serviços </a:t>
            </a:r>
            <a:r>
              <a:rPr lang="pt-BR" sz="1800" dirty="0" err="1" smtClean="0"/>
              <a:t>Amazon</a:t>
            </a:r>
            <a:r>
              <a:rPr lang="pt-BR" sz="1800" dirty="0" smtClean="0"/>
              <a:t> EC2 e S3.</a:t>
            </a:r>
          </a:p>
          <a:p>
            <a:pPr marL="0" indent="0" algn="just">
              <a:buNone/>
            </a:pPr>
            <a:endParaRPr lang="pt-BR" sz="1800" dirty="0"/>
          </a:p>
          <a:p>
            <a:pPr marL="0" indent="0" algn="just">
              <a:buNone/>
            </a:pPr>
            <a:r>
              <a:rPr lang="pt-BR" sz="1800" dirty="0" smtClean="0"/>
              <a:t>Composta por 5 componentes.</a:t>
            </a:r>
            <a:endParaRPr lang="pt-BR" sz="2400" dirty="0" smtClean="0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FCC1A-EF45-4E89-B0F3-694EB83DC73B}" type="datetime1">
              <a:rPr lang="pt-BR" smtClean="0"/>
              <a:t>15/03/2012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F605D-5AAA-49F6-90DE-173D10EB199B}" type="slidenum">
              <a:rPr lang="pt-BR" smtClean="0"/>
              <a:t>3</a:t>
            </a:fld>
            <a:endParaRPr lang="pt-BR"/>
          </a:p>
        </p:txBody>
      </p:sp>
      <p:pic>
        <p:nvPicPr>
          <p:cNvPr id="4098" name="Picture 2" descr="http://upload.wikimedia.org/wikipedia/commons/2/2f/Eucalyptus_cloud_architecture-1.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3522369"/>
            <a:ext cx="5256584" cy="2862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9978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Motivação</a:t>
            </a:r>
            <a:endParaRPr lang="pt-BR" dirty="0"/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 bwMode="auto">
          <a:xfrm>
            <a:off x="450549" y="1143000"/>
            <a:ext cx="5528583" cy="4446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just"/>
            <a:r>
              <a:rPr lang="pt-BR" sz="2800" dirty="0" smtClean="0"/>
              <a:t>Eucalyptus Cloud</a:t>
            </a:r>
          </a:p>
          <a:p>
            <a:pPr marL="0" indent="0" algn="just">
              <a:buNone/>
            </a:pPr>
            <a:endParaRPr lang="pt-BR" sz="1800" dirty="0" smtClean="0"/>
          </a:p>
          <a:p>
            <a:pPr algn="just"/>
            <a:r>
              <a:rPr lang="pt-BR" sz="1800" dirty="0" smtClean="0"/>
              <a:t>Ponto Único de Entrada.</a:t>
            </a:r>
          </a:p>
          <a:p>
            <a:pPr algn="just"/>
            <a:endParaRPr lang="pt-BR" sz="1800" dirty="0" smtClean="0"/>
          </a:p>
          <a:p>
            <a:pPr algn="just"/>
            <a:r>
              <a:rPr lang="pt-BR" sz="1800" dirty="0" smtClean="0"/>
              <a:t>Indisponibilidade</a:t>
            </a:r>
            <a:endParaRPr lang="pt-BR" sz="1800" dirty="0"/>
          </a:p>
          <a:p>
            <a:pPr algn="just"/>
            <a:endParaRPr lang="pt-BR" sz="1800" dirty="0" smtClean="0"/>
          </a:p>
          <a:p>
            <a:pPr algn="just"/>
            <a:r>
              <a:rPr lang="pt-BR" sz="1800" dirty="0"/>
              <a:t>Tolerância a Falhas</a:t>
            </a:r>
            <a:r>
              <a:rPr lang="pt-BR" sz="1800" dirty="0" smtClean="0"/>
              <a:t>.</a:t>
            </a:r>
          </a:p>
          <a:p>
            <a:pPr lvl="1" algn="just"/>
            <a:r>
              <a:rPr lang="pt-BR" sz="1400" dirty="0" smtClean="0"/>
              <a:t>Redundância</a:t>
            </a:r>
            <a:endParaRPr lang="pt-BR" sz="1400" dirty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2368" y="1873926"/>
            <a:ext cx="5050904" cy="44728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D3F5E-548F-4F0F-B4B3-FA38C013F048}" type="datetime1">
              <a:rPr lang="pt-BR" smtClean="0"/>
              <a:t>15/03/2012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F605D-5AAA-49F6-90DE-173D10EB199B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4830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Objetivos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pt-BR" dirty="0" smtClean="0"/>
              <a:t>Pretende-se</a:t>
            </a:r>
            <a:endParaRPr lang="pt-BR" dirty="0"/>
          </a:p>
          <a:p>
            <a:pPr marL="342900" lvl="1" indent="-342900">
              <a:buFontTx/>
              <a:buChar char="•"/>
            </a:pPr>
            <a:endParaRPr lang="pt-BR" dirty="0" smtClean="0"/>
          </a:p>
          <a:p>
            <a:pPr marL="742950" lvl="2" indent="-342900" algn="just">
              <a:buFontTx/>
              <a:buChar char="-"/>
            </a:pPr>
            <a:r>
              <a:rPr lang="en-US" dirty="0" err="1" smtClean="0">
                <a:solidFill>
                  <a:srgbClr val="000000"/>
                </a:solidFill>
                <a:latin typeface="Arial" pitchFamily="34" charset="0"/>
              </a:rPr>
              <a:t>Propor</a:t>
            </a:r>
            <a:r>
              <a:rPr lang="en-US" dirty="0" smtClean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itchFamily="34" charset="0"/>
              </a:rPr>
              <a:t>estratégias</a:t>
            </a:r>
            <a:r>
              <a:rPr lang="en-US" dirty="0" smtClean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itchFamily="34" charset="0"/>
              </a:rPr>
              <a:t>para</a:t>
            </a:r>
            <a:r>
              <a:rPr lang="en-US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itchFamily="34" charset="0"/>
              </a:rPr>
              <a:t>melhorar</a:t>
            </a:r>
            <a:r>
              <a:rPr lang="en-US" dirty="0" smtClean="0">
                <a:solidFill>
                  <a:srgbClr val="000000"/>
                </a:solidFill>
                <a:latin typeface="Arial" pitchFamily="34" charset="0"/>
              </a:rPr>
              <a:t> a </a:t>
            </a:r>
            <a:r>
              <a:rPr lang="en-US" dirty="0" err="1" smtClean="0">
                <a:solidFill>
                  <a:srgbClr val="000000"/>
                </a:solidFill>
                <a:latin typeface="Arial" pitchFamily="34" charset="0"/>
              </a:rPr>
              <a:t>dependabilidade</a:t>
            </a:r>
            <a:r>
              <a:rPr lang="en-US" dirty="0" smtClean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itchFamily="34" charset="0"/>
              </a:rPr>
              <a:t>nas</a:t>
            </a:r>
            <a:r>
              <a:rPr lang="en-US" dirty="0" smtClean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itchFamily="34" charset="0"/>
              </a:rPr>
              <a:t>infraestruturas</a:t>
            </a:r>
            <a:r>
              <a:rPr lang="en-US" dirty="0" smtClean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Arial" pitchFamily="34" charset="0"/>
              </a:rPr>
              <a:t>de Cloud Computing </a:t>
            </a:r>
            <a:r>
              <a:rPr lang="en-US" dirty="0" err="1" smtClean="0">
                <a:solidFill>
                  <a:srgbClr val="000000"/>
                </a:solidFill>
                <a:latin typeface="Arial" pitchFamily="34" charset="0"/>
              </a:rPr>
              <a:t>baseadas</a:t>
            </a:r>
            <a:r>
              <a:rPr lang="en-US" dirty="0" smtClean="0">
                <a:solidFill>
                  <a:srgbClr val="000000"/>
                </a:solidFill>
                <a:latin typeface="Arial" pitchFamily="34" charset="0"/>
              </a:rPr>
              <a:t> no </a:t>
            </a:r>
            <a:r>
              <a:rPr lang="en-US" dirty="0" err="1">
                <a:solidFill>
                  <a:srgbClr val="000000"/>
                </a:solidFill>
                <a:latin typeface="Arial" pitchFamily="34" charset="0"/>
              </a:rPr>
              <a:t>sistema</a:t>
            </a:r>
            <a:r>
              <a:rPr lang="en-US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Arial" pitchFamily="34" charset="0"/>
              </a:rPr>
              <a:t>Eucalyptus.</a:t>
            </a:r>
            <a:endParaRPr lang="pt-BR" dirty="0">
              <a:solidFill>
                <a:srgbClr val="000000"/>
              </a:solidFill>
              <a:latin typeface="Baskerville Old Face" pitchFamily="18" charset="0"/>
            </a:endParaRPr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E79D5-B8AA-4F7C-B41B-EA09BF8D51F7}" type="datetime1">
              <a:rPr lang="pt-BR" smtClean="0"/>
              <a:t>15/03/2012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F605D-5AAA-49F6-90DE-173D10EB199B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7418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Objetivos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 algn="just">
              <a:buFontTx/>
              <a:buChar char="•"/>
            </a:pPr>
            <a:r>
              <a:rPr lang="pt-BR" dirty="0" smtClean="0"/>
              <a:t>Objetivos Específicos</a:t>
            </a:r>
          </a:p>
          <a:p>
            <a:pPr marL="342900" lvl="1" indent="-342900" algn="just">
              <a:buFontTx/>
              <a:buChar char="•"/>
            </a:pPr>
            <a:endParaRPr lang="pt-BR" dirty="0" smtClean="0"/>
          </a:p>
          <a:p>
            <a:pPr marL="514350" indent="-514350" algn="just">
              <a:lnSpc>
                <a:spcPct val="95000"/>
              </a:lnSpc>
              <a:spcBef>
                <a:spcPct val="0"/>
              </a:spcBef>
              <a:buFont typeface="+mj-lt"/>
              <a:buAutoNum type="arabicPeriod"/>
            </a:pP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</a:rPr>
              <a:t>Definir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itchFamily="34" charset="0"/>
              </a:rPr>
              <a:t>estratégias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itchFamily="34" charset="0"/>
              </a:rPr>
              <a:t>para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</a:rPr>
              <a:t>prover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</a:rPr>
              <a:t>alta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</a:rPr>
              <a:t>disponibilidade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itchFamily="34" charset="0"/>
              </a:rPr>
              <a:t>em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</a:rPr>
              <a:t>infraestruturas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cloud computing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</a:rPr>
              <a:t>baseadas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no 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</a:rPr>
              <a:t>Eucalyptus.</a:t>
            </a:r>
          </a:p>
          <a:p>
            <a:pPr marL="514350" indent="-514350" algn="just">
              <a:lnSpc>
                <a:spcPct val="95000"/>
              </a:lnSpc>
              <a:spcBef>
                <a:spcPct val="0"/>
              </a:spcBef>
              <a:buFont typeface="+mj-lt"/>
              <a:buAutoNum type="arabicPeriod"/>
            </a:pPr>
            <a:endParaRPr lang="en-US" sz="2000" dirty="0" smtClean="0"/>
          </a:p>
          <a:p>
            <a:pPr marL="514350" indent="-514350" algn="just">
              <a:lnSpc>
                <a:spcPct val="95000"/>
              </a:lnSpc>
              <a:spcBef>
                <a:spcPct val="0"/>
              </a:spcBef>
              <a:buFont typeface="+mj-lt"/>
              <a:buAutoNum type="arabicPeriod"/>
            </a:pP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</a:rPr>
              <a:t>Proposição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de </a:t>
            </a:r>
            <a:r>
              <a:rPr lang="en-US" sz="2000" dirty="0" err="1">
                <a:solidFill>
                  <a:srgbClr val="000000"/>
                </a:solidFill>
                <a:latin typeface="Arial" pitchFamily="34" charset="0"/>
              </a:rPr>
              <a:t>modelos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 de dependabilidade </a:t>
            </a:r>
            <a:r>
              <a:rPr lang="en-US" sz="2000" dirty="0" err="1">
                <a:solidFill>
                  <a:srgbClr val="000000"/>
                </a:solidFill>
                <a:latin typeface="Arial" pitchFamily="34" charset="0"/>
              </a:rPr>
              <a:t>para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itchFamily="34" charset="0"/>
              </a:rPr>
              <a:t>avaliar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</a:rPr>
              <a:t>infraestruturas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de cloud 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</a:rPr>
              <a:t>computing.</a:t>
            </a:r>
          </a:p>
          <a:p>
            <a:pPr marL="514350" indent="-514350" algn="just">
              <a:lnSpc>
                <a:spcPct val="95000"/>
              </a:lnSpc>
              <a:spcBef>
                <a:spcPct val="0"/>
              </a:spcBef>
              <a:buFont typeface="+mj-lt"/>
              <a:buAutoNum type="arabicPeriod"/>
            </a:pPr>
            <a:endParaRPr lang="en-US" sz="2000" dirty="0" smtClean="0"/>
          </a:p>
          <a:p>
            <a:pPr marL="514350" indent="-514350" algn="just">
              <a:lnSpc>
                <a:spcPct val="95000"/>
              </a:lnSpc>
              <a:spcBef>
                <a:spcPct val="0"/>
              </a:spcBef>
              <a:buFont typeface="+mj-lt"/>
              <a:buAutoNum type="arabicPeriod"/>
            </a:pP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</a:rPr>
              <a:t>Definir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itchFamily="34" charset="0"/>
              </a:rPr>
              <a:t>critérios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itchFamily="34" charset="0"/>
              </a:rPr>
              <a:t>para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pt-BR" sz="2000" dirty="0" smtClean="0">
                <a:solidFill>
                  <a:srgbClr val="000000"/>
                </a:solidFill>
                <a:latin typeface="Arial" pitchFamily="34" charset="0"/>
              </a:rPr>
              <a:t>quantificar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a dependabilidade e </a:t>
            </a:r>
            <a:r>
              <a:rPr lang="en-US" sz="2000" dirty="0" err="1">
                <a:solidFill>
                  <a:srgbClr val="000000"/>
                </a:solidFill>
                <a:latin typeface="Arial" pitchFamily="34" charset="0"/>
              </a:rPr>
              <a:t>priorizar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itchFamily="34" charset="0"/>
              </a:rPr>
              <a:t>os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itchFamily="34" charset="0"/>
              </a:rPr>
              <a:t>componentes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itchFamily="34" charset="0"/>
              </a:rPr>
              <a:t>quanto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itchFamily="34" charset="0"/>
              </a:rPr>
              <a:t>aos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itchFamily="34" charset="0"/>
              </a:rPr>
              <a:t>investimentos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</a:rPr>
              <a:t>realizados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</a:rPr>
              <a:t>.</a:t>
            </a:r>
          </a:p>
          <a:p>
            <a:pPr marL="514350" indent="-514350" algn="just">
              <a:lnSpc>
                <a:spcPct val="95000"/>
              </a:lnSpc>
              <a:spcBef>
                <a:spcPct val="0"/>
              </a:spcBef>
              <a:buFont typeface="+mj-lt"/>
              <a:buAutoNum type="arabicPeriod"/>
            </a:pPr>
            <a:endParaRPr lang="en-US" sz="2000" dirty="0" smtClean="0"/>
          </a:p>
          <a:p>
            <a:pPr marL="514350" indent="-514350" algn="just">
              <a:lnSpc>
                <a:spcPct val="95000"/>
              </a:lnSpc>
              <a:spcBef>
                <a:spcPct val="0"/>
              </a:spcBef>
              <a:buFont typeface="+mj-lt"/>
              <a:buAutoNum type="arabicPeriod"/>
            </a:pP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</a:rPr>
              <a:t>Proposição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de </a:t>
            </a:r>
            <a:r>
              <a:rPr lang="en-US" sz="2000" dirty="0" err="1">
                <a:solidFill>
                  <a:srgbClr val="000000"/>
                </a:solidFill>
                <a:latin typeface="Arial" pitchFamily="34" charset="0"/>
              </a:rPr>
              <a:t>uma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itchFamily="34" charset="0"/>
              </a:rPr>
              <a:t>metodologia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itchFamily="34" charset="0"/>
              </a:rPr>
              <a:t>para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itchFamily="34" charset="0"/>
              </a:rPr>
              <a:t>definição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 de </a:t>
            </a:r>
            <a:r>
              <a:rPr lang="en-US" sz="2000" dirty="0" err="1">
                <a:solidFill>
                  <a:srgbClr val="000000"/>
                </a:solidFill>
                <a:latin typeface="Arial" pitchFamily="34" charset="0"/>
              </a:rPr>
              <a:t>soluções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 cloud computing </a:t>
            </a:r>
            <a:r>
              <a:rPr lang="en-US" sz="2000" dirty="0" err="1">
                <a:solidFill>
                  <a:srgbClr val="000000"/>
                </a:solidFill>
                <a:latin typeface="Arial" pitchFamily="34" charset="0"/>
              </a:rPr>
              <a:t>que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itchFamily="34" charset="0"/>
              </a:rPr>
              <a:t>considere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itchFamily="34" charset="0"/>
              </a:rPr>
              <a:t>restrições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 de 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</a:rPr>
              <a:t>dependabilidade e </a:t>
            </a:r>
            <a:r>
              <a:rPr lang="en-US" sz="2000" dirty="0" err="1">
                <a:solidFill>
                  <a:srgbClr val="000000"/>
                </a:solidFill>
                <a:latin typeface="Arial" pitchFamily="34" charset="0"/>
              </a:rPr>
              <a:t>custo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</a:rPr>
              <a:t>.</a:t>
            </a:r>
            <a:endParaRPr lang="en-US" sz="2000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A80D9-F887-494B-B790-F40001A97288}" type="datetime1">
              <a:rPr lang="pt-BR" smtClean="0"/>
              <a:t>15/03/2012</a:t>
            </a:fld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F605D-5AAA-49F6-90DE-173D10EB199B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0888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i="1" dirty="0" smtClean="0">
                <a:solidFill>
                  <a:srgbClr val="000000"/>
                </a:solidFill>
                <a:latin typeface="Arial" pitchFamily="34" charset="0"/>
              </a:rPr>
              <a:t>Software</a:t>
            </a:r>
            <a:r>
              <a:rPr lang="pt-BR" b="1" dirty="0" smtClean="0">
                <a:solidFill>
                  <a:srgbClr val="000000"/>
                </a:solidFill>
                <a:latin typeface="Arial" pitchFamily="34" charset="0"/>
              </a:rPr>
              <a:t> para Alta Disponibilidade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 algn="just">
              <a:buFontTx/>
              <a:buChar char="•"/>
            </a:pPr>
            <a:r>
              <a:rPr lang="pt-BR" sz="2400" dirty="0" smtClean="0">
                <a:solidFill>
                  <a:srgbClr val="000000"/>
                </a:solidFill>
                <a:latin typeface="Arial" pitchFamily="34" charset="0"/>
              </a:rPr>
              <a:t>Estratégia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</a:rPr>
              <a:t> de </a:t>
            </a:r>
            <a:r>
              <a:rPr lang="pt-BR" sz="2400" dirty="0" smtClean="0">
                <a:solidFill>
                  <a:srgbClr val="000000"/>
                </a:solidFill>
                <a:latin typeface="Arial" pitchFamily="34" charset="0"/>
              </a:rPr>
              <a:t>Replicação</a:t>
            </a:r>
          </a:p>
          <a:p>
            <a:pPr marL="342900" lvl="1" indent="-342900" algn="just">
              <a:buFontTx/>
              <a:buChar char="•"/>
            </a:pPr>
            <a:endParaRPr lang="en-US" sz="2000" dirty="0">
              <a:solidFill>
                <a:srgbClr val="000000"/>
              </a:solidFill>
              <a:latin typeface="Arial" pitchFamily="34" charset="0"/>
            </a:endParaRPr>
          </a:p>
          <a:p>
            <a:pPr marL="342900" lvl="1" indent="-342900" algn="just">
              <a:buFontTx/>
              <a:buChar char="•"/>
            </a:pPr>
            <a:endParaRPr lang="en-US" sz="2400" dirty="0" smtClean="0">
              <a:solidFill>
                <a:srgbClr val="000000"/>
              </a:solidFill>
              <a:latin typeface="Arial" pitchFamily="34" charset="0"/>
            </a:endParaRPr>
          </a:p>
          <a:p>
            <a:pPr marL="342900" lvl="1" indent="-342900" algn="just">
              <a:buFontTx/>
              <a:buChar char="•"/>
            </a:pPr>
            <a:endParaRPr lang="en-US" sz="2000" dirty="0">
              <a:solidFill>
                <a:srgbClr val="000000"/>
              </a:solidFill>
              <a:latin typeface="Arial" pitchFamily="34" charset="0"/>
            </a:endParaRPr>
          </a:p>
          <a:p>
            <a:pPr marL="342900" lvl="1" indent="-342900" algn="just">
              <a:buFontTx/>
              <a:buChar char="•"/>
            </a:pPr>
            <a:endParaRPr lang="en-US" sz="2400" dirty="0">
              <a:solidFill>
                <a:srgbClr val="000000"/>
              </a:solidFill>
              <a:latin typeface="Arial" pitchFamily="34" charset="0"/>
            </a:endParaRPr>
          </a:p>
        </p:txBody>
      </p:sp>
      <p:pic>
        <p:nvPicPr>
          <p:cNvPr id="8194" name="Picture 2" descr="http://oceanpark.com/webmuseum/2004/Linux_HA_Project_files/highavail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410599"/>
            <a:ext cx="2664296" cy="914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http://www.drbd.org/fileadmin/gfx/drbd_logo_small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636912"/>
            <a:ext cx="1524000" cy="542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A73FC-A74E-4172-928E-CC0596FE1058}" type="datetime1">
              <a:rPr lang="pt-BR" smtClean="0"/>
              <a:t>15/03/2012</a:t>
            </a:fld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F605D-5AAA-49F6-90DE-173D10EB199B}" type="slidenum">
              <a:rPr lang="pt-BR" smtClean="0"/>
              <a:t>7</a:t>
            </a:fld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4226759" y="2636912"/>
            <a:ext cx="4523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 smtClean="0"/>
              <a:t>+</a:t>
            </a:r>
            <a:endParaRPr lang="pt-BR" sz="2400" b="1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8" name="Objeto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6438569"/>
              </p:ext>
            </p:extLst>
          </p:nvPr>
        </p:nvGraphicFramePr>
        <p:xfrm>
          <a:off x="3171825" y="3789040"/>
          <a:ext cx="280035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2" name="Visio" r:id="rId5" imgW="2790109" imgH="1225768" progId="Visio.Drawing.11">
                  <p:embed/>
                </p:oleObj>
              </mc:Choice>
              <mc:Fallback>
                <p:oleObj name="Visio" r:id="rId5" imgW="2790109" imgH="1225768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1825" y="3789040"/>
                        <a:ext cx="2800350" cy="1219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44135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Arquitetura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800" dirty="0" smtClean="0"/>
              <a:t>Comp1 = Comp2</a:t>
            </a:r>
          </a:p>
          <a:p>
            <a:pPr lvl="1"/>
            <a:r>
              <a:rPr lang="pt-BR" sz="1600" dirty="0" smtClean="0"/>
              <a:t>CLC</a:t>
            </a:r>
            <a:r>
              <a:rPr lang="pt-BR" sz="1600" dirty="0"/>
              <a:t>, CC, SC e </a:t>
            </a:r>
            <a:r>
              <a:rPr lang="pt-BR" sz="1600" dirty="0" err="1"/>
              <a:t>Walrus</a:t>
            </a:r>
            <a:endParaRPr lang="pt-BR" sz="1600" dirty="0"/>
          </a:p>
          <a:p>
            <a:r>
              <a:rPr lang="pt-BR" sz="2800" dirty="0" smtClean="0"/>
              <a:t>Computador </a:t>
            </a:r>
            <a:r>
              <a:rPr lang="pt-BR" sz="2800" i="1" dirty="0" smtClean="0"/>
              <a:t>n</a:t>
            </a:r>
          </a:p>
          <a:p>
            <a:pPr lvl="1"/>
            <a:r>
              <a:rPr lang="pt-BR" sz="2400" dirty="0" err="1" smtClean="0"/>
              <a:t>NC’s</a:t>
            </a:r>
            <a:endParaRPr lang="pt-BR" sz="2400" dirty="0" smtClean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8AF83-75CC-4982-86D0-A2955048E24F}" type="datetime1">
              <a:rPr lang="pt-BR" smtClean="0"/>
              <a:t>15/03/2012</a:t>
            </a:fld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F605D-5AAA-49F6-90DE-173D10EB199B}" type="slidenum">
              <a:rPr lang="pt-BR" smtClean="0"/>
              <a:t>8</a:t>
            </a:fld>
            <a:endParaRPr lang="pt-BR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300647"/>
            <a:ext cx="3168352" cy="2514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9" y="3243501"/>
            <a:ext cx="3240360" cy="2571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64529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Métricas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algn="just"/>
                <a:r>
                  <a:rPr lang="pt-BR" sz="2400" dirty="0" smtClean="0"/>
                  <a:t>Uma métrica que indique o impacto da disponibilidade no sistema.</a:t>
                </a:r>
              </a:p>
              <a:p>
                <a:endParaRPr lang="pt-BR" sz="2400" dirty="0" smtClean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2000" i="1">
                          <a:latin typeface="Cambria Math"/>
                        </a:rPr>
                        <m:t>𝐴</m:t>
                      </m:r>
                      <m:r>
                        <a:rPr lang="pt-BR" sz="20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pt-BR" sz="20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sz="2000" i="1">
                              <a:latin typeface="Cambria Math"/>
                            </a:rPr>
                            <m:t>𝑢𝑝𝑡𝑖𝑚𝑒</m:t>
                          </m:r>
                        </m:num>
                        <m:den>
                          <m:r>
                            <a:rPr lang="pt-BR" sz="2000" i="1">
                              <a:latin typeface="Cambria Math"/>
                            </a:rPr>
                            <m:t>𝑢𝑝𝑡𝑖𝑚𝑒</m:t>
                          </m:r>
                          <m:r>
                            <a:rPr lang="pt-BR" sz="2000" i="1">
                              <a:latin typeface="Cambria Math"/>
                            </a:rPr>
                            <m:t>+</m:t>
                          </m:r>
                          <m:r>
                            <a:rPr lang="pt-BR" sz="2000" i="1">
                              <a:latin typeface="Cambria Math"/>
                            </a:rPr>
                            <m:t>𝑑𝑜𝑤𝑛𝑡𝑖𝑚𝑒</m:t>
                          </m:r>
                        </m:den>
                      </m:f>
                    </m:oMath>
                  </m:oMathPara>
                </a14:m>
                <a:endParaRPr lang="pt-BR" sz="2000" dirty="0" smtClean="0"/>
              </a:p>
              <a:p>
                <a:pPr marL="457200" lvl="1" indent="0">
                  <a:buNone/>
                </a:pPr>
                <a:endParaRPr lang="pt-BR" sz="2000" dirty="0" smtClean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2000" i="1" smtClean="0">
                          <a:latin typeface="Cambria Math"/>
                        </a:rPr>
                        <m:t>=</m:t>
                      </m:r>
                      <m:r>
                        <a:rPr lang="pt-BR" sz="2000" b="0" i="1" smtClean="0">
                          <a:latin typeface="Cambria Math"/>
                        </a:rPr>
                        <m:t>50%</m:t>
                      </m:r>
                    </m:oMath>
                  </m:oMathPara>
                </a14:m>
                <a:endParaRPr lang="pt-BR" sz="2000" dirty="0"/>
              </a:p>
              <a:p>
                <a:pPr lvl="1"/>
                <a:endParaRPr lang="pt-BR" sz="2000" dirty="0" smtClean="0"/>
              </a:p>
              <a:p>
                <a:pPr lvl="1"/>
                <a:endParaRPr lang="pt-BR" sz="2000" dirty="0" smtClean="0"/>
              </a:p>
              <a:p>
                <a:pPr lvl="1"/>
                <a:endParaRPr lang="pt-BR" sz="2000" dirty="0"/>
              </a:p>
              <a:p>
                <a:pPr lvl="1"/>
                <a:endParaRPr lang="pt-BR" sz="2000" dirty="0"/>
              </a:p>
            </p:txBody>
          </p:sp>
        </mc:Choice>
        <mc:Fallback xmlns=""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111" t="-1051" r="-1185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8AF83-75CC-4982-86D0-A2955048E24F}" type="datetime1">
              <a:rPr lang="pt-BR" smtClean="0"/>
              <a:t>15/03/2012</a:t>
            </a:fld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F605D-5AAA-49F6-90DE-173D10EB199B}" type="slidenum">
              <a:rPr lang="pt-BR" smtClean="0"/>
              <a:t>9</a:t>
            </a:fld>
            <a:endParaRPr lang="pt-BR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9362534"/>
              </p:ext>
            </p:extLst>
          </p:nvPr>
        </p:nvGraphicFramePr>
        <p:xfrm>
          <a:off x="1475656" y="4077072"/>
          <a:ext cx="6096000" cy="74168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Ativo (H)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aseline="0" dirty="0" smtClean="0"/>
                        <a:t>Inativo (H)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Sistema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387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presentação proposta paulo v1.4 - Paul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apresentação proposta paulo v1.4 - Paulo</Template>
  <TotalTime>20438</TotalTime>
  <Words>589</Words>
  <Application>Microsoft Office PowerPoint</Application>
  <PresentationFormat>Apresentação na tela (4:3)</PresentationFormat>
  <Paragraphs>188</Paragraphs>
  <Slides>18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0" baseType="lpstr">
      <vt:lpstr>apresentação proposta paulo v1.4 - Paulo</vt:lpstr>
      <vt:lpstr>Visio</vt:lpstr>
      <vt:lpstr>Análise de Estratégias de Dependabilidade em Infraestruturas de Cloud Computing Baseadas no Sistema Eucalyptus.</vt:lpstr>
      <vt:lpstr>Contexto</vt:lpstr>
      <vt:lpstr>Motivação</vt:lpstr>
      <vt:lpstr>Motivação</vt:lpstr>
      <vt:lpstr>Objetivos</vt:lpstr>
      <vt:lpstr>Objetivos</vt:lpstr>
      <vt:lpstr>Software para Alta Disponibilidade</vt:lpstr>
      <vt:lpstr>Arquitetura</vt:lpstr>
      <vt:lpstr>Métricas</vt:lpstr>
      <vt:lpstr>Estudo de Caso</vt:lpstr>
      <vt:lpstr>Estudo de Caso</vt:lpstr>
      <vt:lpstr>Estudo de Caso</vt:lpstr>
      <vt:lpstr>Estudo de Caso</vt:lpstr>
      <vt:lpstr>Estudo de Caso</vt:lpstr>
      <vt:lpstr>Estudo de Caso</vt:lpstr>
      <vt:lpstr>Estudo de Caso</vt:lpstr>
      <vt:lpstr>Conclusão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Jamilson</dc:creator>
  <cp:lastModifiedBy>Jamilson</cp:lastModifiedBy>
  <cp:revision>288</cp:revision>
  <dcterms:created xsi:type="dcterms:W3CDTF">2012-01-27T10:53:05Z</dcterms:created>
  <dcterms:modified xsi:type="dcterms:W3CDTF">2012-03-16T01:36:25Z</dcterms:modified>
</cp:coreProperties>
</file>