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21"/>
  </p:notesMasterIdLst>
  <p:handoutMasterIdLst>
    <p:handoutMasterId r:id="rId22"/>
  </p:handoutMasterIdLst>
  <p:sldIdLst>
    <p:sldId id="309" r:id="rId2"/>
    <p:sldId id="310" r:id="rId3"/>
    <p:sldId id="364" r:id="rId4"/>
    <p:sldId id="356" r:id="rId5"/>
    <p:sldId id="357" r:id="rId6"/>
    <p:sldId id="358" r:id="rId7"/>
    <p:sldId id="374" r:id="rId8"/>
    <p:sldId id="363" r:id="rId9"/>
    <p:sldId id="365" r:id="rId10"/>
    <p:sldId id="366" r:id="rId11"/>
    <p:sldId id="367" r:id="rId12"/>
    <p:sldId id="368" r:id="rId13"/>
    <p:sldId id="376" r:id="rId14"/>
    <p:sldId id="377" r:id="rId15"/>
    <p:sldId id="369" r:id="rId16"/>
    <p:sldId id="370" r:id="rId17"/>
    <p:sldId id="371" r:id="rId18"/>
    <p:sldId id="373" r:id="rId19"/>
    <p:sldId id="372" r:id="rId20"/>
  </p:sldIdLst>
  <p:sldSz cx="9906000" cy="6858000" type="A4"/>
  <p:notesSz cx="7099300" cy="10234613"/>
  <p:defaultTextStyle>
    <a:defPPr>
      <a:defRPr lang="en-US"/>
    </a:defPPr>
    <a:lvl1pPr algn="l" rtl="0" eaLnBrk="0" fontAlgn="base" hangingPunct="0">
      <a:spcBef>
        <a:spcPct val="20000"/>
      </a:spcBef>
      <a:spcAft>
        <a:spcPct val="0"/>
      </a:spcAft>
      <a:buChar char="•"/>
      <a:defRPr sz="3200" kern="1200">
        <a:solidFill>
          <a:schemeClr val="tx1"/>
        </a:solidFill>
        <a:latin typeface="Verdana" pitchFamily="34" charset="0"/>
        <a:ea typeface="+mn-ea"/>
        <a:cs typeface="Arial" charset="0"/>
      </a:defRPr>
    </a:lvl1pPr>
    <a:lvl2pPr marL="457200" algn="l" rtl="0" eaLnBrk="0" fontAlgn="base" hangingPunct="0">
      <a:spcBef>
        <a:spcPct val="20000"/>
      </a:spcBef>
      <a:spcAft>
        <a:spcPct val="0"/>
      </a:spcAft>
      <a:buChar char="•"/>
      <a:defRPr sz="3200" kern="1200">
        <a:solidFill>
          <a:schemeClr val="tx1"/>
        </a:solidFill>
        <a:latin typeface="Verdana" pitchFamily="34" charset="0"/>
        <a:ea typeface="+mn-ea"/>
        <a:cs typeface="Arial" charset="0"/>
      </a:defRPr>
    </a:lvl2pPr>
    <a:lvl3pPr marL="914400" algn="l" rtl="0" eaLnBrk="0" fontAlgn="base" hangingPunct="0">
      <a:spcBef>
        <a:spcPct val="20000"/>
      </a:spcBef>
      <a:spcAft>
        <a:spcPct val="0"/>
      </a:spcAft>
      <a:buChar char="•"/>
      <a:defRPr sz="3200" kern="1200">
        <a:solidFill>
          <a:schemeClr val="tx1"/>
        </a:solidFill>
        <a:latin typeface="Verdana" pitchFamily="34" charset="0"/>
        <a:ea typeface="+mn-ea"/>
        <a:cs typeface="Arial" charset="0"/>
      </a:defRPr>
    </a:lvl3pPr>
    <a:lvl4pPr marL="1371600" algn="l" rtl="0" eaLnBrk="0" fontAlgn="base" hangingPunct="0">
      <a:spcBef>
        <a:spcPct val="20000"/>
      </a:spcBef>
      <a:spcAft>
        <a:spcPct val="0"/>
      </a:spcAft>
      <a:buChar char="•"/>
      <a:defRPr sz="3200" kern="1200">
        <a:solidFill>
          <a:schemeClr val="tx1"/>
        </a:solidFill>
        <a:latin typeface="Verdana" pitchFamily="34" charset="0"/>
        <a:ea typeface="+mn-ea"/>
        <a:cs typeface="Arial" charset="0"/>
      </a:defRPr>
    </a:lvl4pPr>
    <a:lvl5pPr marL="1828800" algn="l" rtl="0" eaLnBrk="0" fontAlgn="base" hangingPunct="0">
      <a:spcBef>
        <a:spcPct val="20000"/>
      </a:spcBef>
      <a:spcAft>
        <a:spcPct val="0"/>
      </a:spcAft>
      <a:buChar char="•"/>
      <a:defRPr sz="3200" kern="1200">
        <a:solidFill>
          <a:schemeClr val="tx1"/>
        </a:solidFill>
        <a:latin typeface="Verdana" pitchFamily="34" charset="0"/>
        <a:ea typeface="+mn-ea"/>
        <a:cs typeface="Arial" charset="0"/>
      </a:defRPr>
    </a:lvl5pPr>
    <a:lvl6pPr marL="2286000" algn="l" defTabSz="914400" rtl="0" eaLnBrk="1" latinLnBrk="0" hangingPunct="1">
      <a:defRPr sz="3200" kern="1200">
        <a:solidFill>
          <a:schemeClr val="tx1"/>
        </a:solidFill>
        <a:latin typeface="Verdana" pitchFamily="34" charset="0"/>
        <a:ea typeface="+mn-ea"/>
        <a:cs typeface="Arial" charset="0"/>
      </a:defRPr>
    </a:lvl6pPr>
    <a:lvl7pPr marL="2743200" algn="l" defTabSz="914400" rtl="0" eaLnBrk="1" latinLnBrk="0" hangingPunct="1">
      <a:defRPr sz="3200" kern="1200">
        <a:solidFill>
          <a:schemeClr val="tx1"/>
        </a:solidFill>
        <a:latin typeface="Verdana" pitchFamily="34" charset="0"/>
        <a:ea typeface="+mn-ea"/>
        <a:cs typeface="Arial" charset="0"/>
      </a:defRPr>
    </a:lvl7pPr>
    <a:lvl8pPr marL="3200400" algn="l" defTabSz="914400" rtl="0" eaLnBrk="1" latinLnBrk="0" hangingPunct="1">
      <a:defRPr sz="3200" kern="1200">
        <a:solidFill>
          <a:schemeClr val="tx1"/>
        </a:solidFill>
        <a:latin typeface="Verdana" pitchFamily="34" charset="0"/>
        <a:ea typeface="+mn-ea"/>
        <a:cs typeface="Arial" charset="0"/>
      </a:defRPr>
    </a:lvl8pPr>
    <a:lvl9pPr marL="3657600" algn="l" defTabSz="914400" rtl="0" eaLnBrk="1" latinLnBrk="0" hangingPunct="1">
      <a:defRPr sz="3200" kern="1200">
        <a:solidFill>
          <a:schemeClr val="tx1"/>
        </a:solidFill>
        <a:latin typeface="Verdana" pitchFamily="34" charset="0"/>
        <a:ea typeface="+mn-ea"/>
        <a:cs typeface="Arial" charset="0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Gustavo" initials="G" lastIdx="1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6FF"/>
    <a:srgbClr val="0099FF"/>
    <a:srgbClr val="CCCCFF"/>
    <a:srgbClr val="CCFFFF"/>
    <a:srgbClr val="CCECFF"/>
    <a:srgbClr val="3366CC"/>
    <a:srgbClr val="0033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Estilo Médio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306" autoAdjust="0"/>
    <p:restoredTop sz="90252" autoAdjust="0"/>
  </p:normalViewPr>
  <p:slideViewPr>
    <p:cSldViewPr>
      <p:cViewPr varScale="1">
        <p:scale>
          <a:sx n="70" d="100"/>
          <a:sy n="70" d="100"/>
        </p:scale>
        <p:origin x="-1008" y="-54"/>
      </p:cViewPr>
      <p:guideLst>
        <p:guide orient="horz" pos="2160"/>
        <p:guide pos="312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63" d="100"/>
          <a:sy n="63" d="100"/>
        </p:scale>
        <p:origin x="-2940" y="-114"/>
      </p:cViewPr>
      <p:guideLst>
        <p:guide orient="horz" pos="3224"/>
        <p:guide pos="2236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handoutMaster" Target="handoutMasters/handoutMaster1.xml"/><Relationship Id="rId27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spcBef>
                <a:spcPct val="0"/>
              </a:spcBef>
              <a:buFontTx/>
              <a:buNone/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021138" y="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spcBef>
                <a:spcPct val="0"/>
              </a:spcBef>
              <a:buFontTx/>
              <a:buNone/>
              <a:defRPr sz="1200">
                <a:latin typeface="Arial" charset="0"/>
              </a:defRPr>
            </a:lvl1pPr>
          </a:lstStyle>
          <a:p>
            <a:pPr>
              <a:defRPr/>
            </a:pPr>
            <a:fld id="{97E327D1-A5B3-4602-8EF2-7BF62CF566B0}" type="datetime1">
              <a:rPr lang="en-US"/>
              <a:pPr>
                <a:defRPr/>
              </a:pPr>
              <a:t>3/16/2012</a:t>
            </a:fld>
            <a:endParaRPr lang="en-US"/>
          </a:p>
        </p:txBody>
      </p:sp>
      <p:sp>
        <p:nvSpPr>
          <p:cNvPr id="2150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72185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spcBef>
                <a:spcPct val="0"/>
              </a:spcBef>
              <a:buFontTx/>
              <a:buNone/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150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021138" y="972185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spcBef>
                <a:spcPct val="0"/>
              </a:spcBef>
              <a:buFontTx/>
              <a:buNone/>
              <a:defRPr sz="1200">
                <a:latin typeface="Arial" charset="0"/>
              </a:defRPr>
            </a:lvl1pPr>
          </a:lstStyle>
          <a:p>
            <a:pPr>
              <a:defRPr/>
            </a:pPr>
            <a:fld id="{D2E1450E-3281-4121-A913-E216038BFD88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9262776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spcBef>
                <a:spcPct val="0"/>
              </a:spcBef>
              <a:buFontTx/>
              <a:buNone/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021138" y="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spcBef>
                <a:spcPct val="0"/>
              </a:spcBef>
              <a:buFontTx/>
              <a:buNone/>
              <a:defRPr sz="1200">
                <a:latin typeface="Arial" charset="0"/>
              </a:defRPr>
            </a:lvl1pPr>
          </a:lstStyle>
          <a:p>
            <a:pPr>
              <a:defRPr/>
            </a:pPr>
            <a:fld id="{EEB4AE24-6A04-467F-BA11-98128E2B4686}" type="datetime1">
              <a:rPr lang="en-US"/>
              <a:pPr>
                <a:defRPr/>
              </a:pPr>
              <a:t>3/16/2012</a:t>
            </a:fld>
            <a:endParaRPr lang="en-US"/>
          </a:p>
        </p:txBody>
      </p:sp>
      <p:sp>
        <p:nvSpPr>
          <p:cNvPr id="3994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777875" y="768350"/>
            <a:ext cx="5543550" cy="383857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355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9613" y="4859338"/>
            <a:ext cx="5680075" cy="4606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dirty="0" smtClean="0"/>
              <a:t>Clique </a:t>
            </a:r>
            <a:r>
              <a:rPr lang="en-US" noProof="0" dirty="0" err="1" smtClean="0"/>
              <a:t>para</a:t>
            </a:r>
            <a:r>
              <a:rPr lang="en-US" noProof="0" dirty="0" smtClean="0"/>
              <a:t> </a:t>
            </a:r>
            <a:r>
              <a:rPr lang="en-US" noProof="0" dirty="0" err="1" smtClean="0"/>
              <a:t>editar</a:t>
            </a:r>
            <a:r>
              <a:rPr lang="en-US" noProof="0" dirty="0" smtClean="0"/>
              <a:t> </a:t>
            </a:r>
            <a:r>
              <a:rPr lang="en-US" noProof="0" dirty="0" err="1" smtClean="0"/>
              <a:t>os</a:t>
            </a:r>
            <a:r>
              <a:rPr lang="en-US" noProof="0" dirty="0" smtClean="0"/>
              <a:t> </a:t>
            </a:r>
            <a:r>
              <a:rPr lang="en-US" noProof="0" dirty="0" err="1" smtClean="0"/>
              <a:t>estilos</a:t>
            </a:r>
            <a:r>
              <a:rPr lang="en-US" noProof="0" dirty="0" smtClean="0"/>
              <a:t> do </a:t>
            </a:r>
            <a:r>
              <a:rPr lang="en-US" noProof="0" dirty="0" err="1" smtClean="0"/>
              <a:t>texto</a:t>
            </a:r>
            <a:r>
              <a:rPr lang="en-US" noProof="0" dirty="0" smtClean="0"/>
              <a:t> </a:t>
            </a:r>
            <a:r>
              <a:rPr lang="en-US" noProof="0" dirty="0" err="1" smtClean="0"/>
              <a:t>mestre</a:t>
            </a:r>
            <a:endParaRPr lang="en-US" noProof="0" dirty="0" smtClean="0"/>
          </a:p>
          <a:p>
            <a:pPr lvl="1"/>
            <a:r>
              <a:rPr lang="en-US" noProof="0" dirty="0" smtClean="0"/>
              <a:t>Segundo </a:t>
            </a:r>
            <a:r>
              <a:rPr lang="en-US" noProof="0" dirty="0" err="1" smtClean="0"/>
              <a:t>nível</a:t>
            </a:r>
            <a:endParaRPr lang="en-US" noProof="0" dirty="0" smtClean="0"/>
          </a:p>
          <a:p>
            <a:pPr lvl="2"/>
            <a:r>
              <a:rPr lang="en-US" noProof="0" dirty="0" err="1" smtClean="0"/>
              <a:t>Terceiro</a:t>
            </a:r>
            <a:r>
              <a:rPr lang="en-US" noProof="0" dirty="0" smtClean="0"/>
              <a:t> </a:t>
            </a:r>
            <a:r>
              <a:rPr lang="en-US" noProof="0" dirty="0" err="1" smtClean="0"/>
              <a:t>nível</a:t>
            </a:r>
            <a:endParaRPr lang="en-US" noProof="0" dirty="0" smtClean="0"/>
          </a:p>
          <a:p>
            <a:pPr lvl="3"/>
            <a:r>
              <a:rPr lang="en-US" noProof="0" dirty="0" smtClean="0"/>
              <a:t>Quarto </a:t>
            </a:r>
            <a:r>
              <a:rPr lang="en-US" noProof="0" dirty="0" err="1" smtClean="0"/>
              <a:t>nível</a:t>
            </a:r>
            <a:endParaRPr lang="en-US" noProof="0" dirty="0" smtClean="0"/>
          </a:p>
          <a:p>
            <a:pPr lvl="4"/>
            <a:r>
              <a:rPr lang="en-US" noProof="0" dirty="0" err="1" smtClean="0"/>
              <a:t>Quinto</a:t>
            </a:r>
            <a:r>
              <a:rPr lang="en-US" noProof="0" dirty="0" smtClean="0"/>
              <a:t> </a:t>
            </a:r>
            <a:r>
              <a:rPr lang="en-US" noProof="0" dirty="0" err="1" smtClean="0"/>
              <a:t>nível</a:t>
            </a:r>
            <a:endParaRPr lang="en-US" noProof="0" dirty="0" smtClean="0"/>
          </a:p>
        </p:txBody>
      </p:sp>
      <p:sp>
        <p:nvSpPr>
          <p:cNvPr id="2355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72185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spcBef>
                <a:spcPct val="0"/>
              </a:spcBef>
              <a:buFontTx/>
              <a:buNone/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355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21138" y="972185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spcBef>
                <a:spcPct val="0"/>
              </a:spcBef>
              <a:buFontTx/>
              <a:buNone/>
              <a:defRPr sz="1200">
                <a:latin typeface="Arial" charset="0"/>
              </a:defRPr>
            </a:lvl1pPr>
          </a:lstStyle>
          <a:p>
            <a:pPr>
              <a:defRPr/>
            </a:pPr>
            <a:fld id="{5A418703-508F-4013-925F-5023BD78E02B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9147586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pt-BR" dirty="0" smtClean="0"/>
              <a:t>1 – Pensar em um estudo de caso que comtemple alguma das linhas de pesquisa mostradas!</a:t>
            </a: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72152375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53519901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/>
            <a:r>
              <a:rPr lang="pt-BR" sz="1200" dirty="0" smtClean="0"/>
              <a:t>Um Data Center tem a necessidade de alta  disponibilidade dos equipamentos que executam sistemas essenciais.</a:t>
            </a:r>
          </a:p>
          <a:p>
            <a:pPr algn="just"/>
            <a:endParaRPr lang="pt-BR" sz="800" dirty="0" smtClean="0"/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71505849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dirty="0" smtClean="0"/>
              <a:t>As</a:t>
            </a:r>
            <a:r>
              <a:rPr lang="pt-BR" baseline="0" dirty="0" smtClean="0"/>
              <a:t> questões de sustentabilidade podem entrar na parte ENERGÉTICA.</a:t>
            </a:r>
          </a:p>
          <a:p>
            <a:endParaRPr lang="pt-BR" baseline="0" dirty="0" smtClean="0"/>
          </a:p>
          <a:p>
            <a:r>
              <a:rPr lang="pt-BR" dirty="0" smtClean="0"/>
              <a:t>Ao invés de utilizar</a:t>
            </a:r>
            <a:r>
              <a:rPr lang="pt-BR" baseline="0" dirty="0" smtClean="0"/>
              <a:t> a manutenção, trabalhar com r</a:t>
            </a:r>
            <a:r>
              <a:rPr lang="pt-BR" dirty="0" smtClean="0"/>
              <a:t>edundância,</a:t>
            </a:r>
            <a:r>
              <a:rPr lang="pt-BR" baseline="0" dirty="0" smtClean="0"/>
              <a:t> visto que o impacto é maior;</a:t>
            </a:r>
            <a:endParaRPr lang="pt-BR" dirty="0" smtClean="0"/>
          </a:p>
          <a:p>
            <a:endParaRPr lang="pt-BR" dirty="0" smtClean="0"/>
          </a:p>
          <a:p>
            <a:r>
              <a:rPr lang="pt-BR" dirty="0" smtClean="0"/>
              <a:t>Trabalhar com TI </a:t>
            </a:r>
            <a:r>
              <a:rPr lang="pt-BR" dirty="0" smtClean="0">
                <a:sym typeface="Wingdings" pitchFamily="2" charset="2"/>
              </a:rPr>
              <a:t> Maior</a:t>
            </a:r>
            <a:r>
              <a:rPr lang="pt-BR" baseline="0" dirty="0" smtClean="0">
                <a:sym typeface="Wingdings" pitchFamily="2" charset="2"/>
              </a:rPr>
              <a:t> e menor consumo energético | relação com a sustentabilidade (com a </a:t>
            </a:r>
            <a:r>
              <a:rPr lang="pt-BR" baseline="0" dirty="0" err="1" smtClean="0">
                <a:sym typeface="Wingdings" pitchFamily="2" charset="2"/>
              </a:rPr>
              <a:t>add</a:t>
            </a:r>
            <a:r>
              <a:rPr lang="pt-BR" baseline="0" dirty="0" smtClean="0">
                <a:sym typeface="Wingdings" pitchFamily="2" charset="2"/>
              </a:rPr>
              <a:t> de mais equipamentos);</a:t>
            </a:r>
            <a:endParaRPr lang="pt-BR" dirty="0" smtClean="0"/>
          </a:p>
          <a:p>
            <a:endParaRPr lang="pt-BR" dirty="0" smtClean="0"/>
          </a:p>
          <a:p>
            <a:r>
              <a:rPr lang="pt-BR" dirty="0" smtClean="0"/>
              <a:t>Eficiência de TI é mais complicada, melhor pensar na utilização;</a:t>
            </a:r>
          </a:p>
          <a:p>
            <a:endParaRPr lang="pt-BR" dirty="0" smtClean="0"/>
          </a:p>
          <a:p>
            <a:r>
              <a:rPr lang="pt-BR" dirty="0" smtClean="0"/>
              <a:t>Utilização – desempenho (não modelar, sendo informação provida, supondo</a:t>
            </a:r>
            <a:r>
              <a:rPr lang="pt-BR" baseline="0" dirty="0" smtClean="0"/>
              <a:t> que a utilização seja de x%</a:t>
            </a:r>
            <a:r>
              <a:rPr lang="pt-BR" dirty="0" smtClean="0"/>
              <a:t>);</a:t>
            </a:r>
          </a:p>
          <a:p>
            <a:endParaRPr lang="pt-BR" dirty="0" smtClean="0"/>
          </a:p>
          <a:p>
            <a:r>
              <a:rPr lang="pt-BR" dirty="0" smtClean="0"/>
              <a:t>Com</a:t>
            </a:r>
            <a:r>
              <a:rPr lang="pt-BR" baseline="0" dirty="0" smtClean="0"/>
              <a:t> a redundância, poderíamos ver a questão do balanceamento de carga (politica para gerenciamento energético do datacenter, no horário de pico diminuir  a utilização);</a:t>
            </a:r>
          </a:p>
          <a:p>
            <a:endParaRPr lang="pt-BR" baseline="0" dirty="0" smtClean="0"/>
          </a:p>
          <a:p>
            <a:r>
              <a:rPr lang="pt-BR" dirty="0" smtClean="0"/>
              <a:t>Apresentar resultado,</a:t>
            </a:r>
            <a:r>
              <a:rPr lang="pt-BR" baseline="0" dirty="0" smtClean="0"/>
              <a:t> em nível de modelagem, dia 04/04, as 10h;</a:t>
            </a:r>
            <a:endParaRPr lang="pt-BR" dirty="0" smtClean="0"/>
          </a:p>
          <a:p>
            <a:endParaRPr lang="pt-BR" dirty="0" smtClean="0"/>
          </a:p>
          <a:p>
            <a:r>
              <a:rPr lang="pt-BR" dirty="0" smtClean="0"/>
              <a:t>Juntar para dar uma unidade melhor;</a:t>
            </a:r>
          </a:p>
          <a:p>
            <a:endParaRPr lang="pt-BR" dirty="0" smtClean="0"/>
          </a:p>
          <a:p>
            <a:r>
              <a:rPr lang="pt-BR" dirty="0" smtClean="0"/>
              <a:t>Pegar os </a:t>
            </a:r>
            <a:r>
              <a:rPr lang="pt-BR" dirty="0" err="1" smtClean="0"/>
              <a:t>papers</a:t>
            </a:r>
            <a:r>
              <a:rPr lang="pt-BR" dirty="0" smtClean="0"/>
              <a:t> do grupo</a:t>
            </a:r>
            <a:r>
              <a:rPr lang="pt-BR" baseline="0" dirty="0" smtClean="0"/>
              <a:t> e ...</a:t>
            </a:r>
          </a:p>
          <a:p>
            <a:endParaRPr lang="pt-BR" baseline="0" dirty="0" smtClean="0"/>
          </a:p>
          <a:p>
            <a:r>
              <a:rPr lang="pt-BR" baseline="0" dirty="0" smtClean="0"/>
              <a:t>Considerar o nível de utilização dos equipamentos de TI (questão das eficiências energéticas de TI | Refrigeração | Nível de utilização do </a:t>
            </a:r>
            <a:r>
              <a:rPr lang="pt-BR" baseline="0" dirty="0" err="1" smtClean="0"/>
              <a:t>sist</a:t>
            </a:r>
            <a:r>
              <a:rPr lang="pt-BR" baseline="0" dirty="0" smtClean="0"/>
              <a:t> TI). São questões que vão impactar o consumo, além da configuração do sistema (esquema de redundância);</a:t>
            </a:r>
          </a:p>
          <a:p>
            <a:endParaRPr lang="pt-BR" baseline="0" dirty="0" smtClean="0"/>
          </a:p>
          <a:p>
            <a:r>
              <a:rPr lang="pt-BR" dirty="0" smtClean="0"/>
              <a:t>TCO = custo de compra + custo funcionando</a:t>
            </a:r>
            <a:r>
              <a:rPr lang="pt-BR" baseline="0" dirty="0" smtClean="0"/>
              <a:t> + custo de reciclagem.</a:t>
            </a: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426848411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1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pt-BR" sz="3200" b="1" dirty="0" smtClean="0"/>
              <a:t>AVALIAR O CONSUMO ENERGÉTICO E  A DE DEPENDABILIDADE DO AMBIENTE DE DATA CENTERS</a:t>
            </a:r>
          </a:p>
          <a:p>
            <a:endParaRPr lang="pt-BR" dirty="0" smtClean="0"/>
          </a:p>
          <a:p>
            <a:endParaRPr lang="pt-BR" dirty="0" smtClean="0"/>
          </a:p>
          <a:p>
            <a:r>
              <a:rPr lang="pt-BR" dirty="0" smtClean="0"/>
              <a:t>As</a:t>
            </a:r>
            <a:r>
              <a:rPr lang="pt-BR" baseline="0" dirty="0" smtClean="0"/>
              <a:t> questões de sustentabilidade podem entrar na parte ENERGÉTICA.</a:t>
            </a:r>
          </a:p>
          <a:p>
            <a:endParaRPr lang="pt-BR" baseline="0" dirty="0" smtClean="0"/>
          </a:p>
          <a:p>
            <a:r>
              <a:rPr lang="pt-BR" dirty="0" smtClean="0"/>
              <a:t>Ao invés de utilizar</a:t>
            </a:r>
            <a:r>
              <a:rPr lang="pt-BR" baseline="0" dirty="0" smtClean="0"/>
              <a:t> a manutenção, trabalhar com r</a:t>
            </a:r>
            <a:r>
              <a:rPr lang="pt-BR" dirty="0" smtClean="0"/>
              <a:t>edundância,</a:t>
            </a:r>
            <a:r>
              <a:rPr lang="pt-BR" baseline="0" dirty="0" smtClean="0"/>
              <a:t> visto que o impacto é maior;</a:t>
            </a:r>
            <a:endParaRPr lang="pt-BR" dirty="0" smtClean="0"/>
          </a:p>
          <a:p>
            <a:endParaRPr lang="pt-BR" dirty="0" smtClean="0"/>
          </a:p>
          <a:p>
            <a:r>
              <a:rPr lang="pt-BR" dirty="0" smtClean="0"/>
              <a:t>Trabalhar com TI </a:t>
            </a:r>
            <a:r>
              <a:rPr lang="pt-BR" dirty="0" smtClean="0">
                <a:sym typeface="Wingdings" pitchFamily="2" charset="2"/>
              </a:rPr>
              <a:t> Maior</a:t>
            </a:r>
            <a:r>
              <a:rPr lang="pt-BR" baseline="0" dirty="0" smtClean="0">
                <a:sym typeface="Wingdings" pitchFamily="2" charset="2"/>
              </a:rPr>
              <a:t> e menor consumo energético | relação com a sustentabilidade (com a </a:t>
            </a:r>
            <a:r>
              <a:rPr lang="pt-BR" baseline="0" dirty="0" err="1" smtClean="0">
                <a:sym typeface="Wingdings" pitchFamily="2" charset="2"/>
              </a:rPr>
              <a:t>add</a:t>
            </a:r>
            <a:r>
              <a:rPr lang="pt-BR" baseline="0" dirty="0" smtClean="0">
                <a:sym typeface="Wingdings" pitchFamily="2" charset="2"/>
              </a:rPr>
              <a:t> de mais equipamentos);</a:t>
            </a:r>
            <a:endParaRPr lang="pt-BR" dirty="0" smtClean="0"/>
          </a:p>
          <a:p>
            <a:endParaRPr lang="pt-BR" dirty="0" smtClean="0"/>
          </a:p>
          <a:p>
            <a:r>
              <a:rPr lang="pt-BR" dirty="0" smtClean="0"/>
              <a:t>Eficiência de TI é mais complicada, melhor pensar na utilização;</a:t>
            </a:r>
          </a:p>
          <a:p>
            <a:endParaRPr lang="pt-BR" dirty="0" smtClean="0"/>
          </a:p>
          <a:p>
            <a:r>
              <a:rPr lang="pt-BR" dirty="0" smtClean="0"/>
              <a:t>Utilização – desempenho (não modelar, sendo informação provida, supondo</a:t>
            </a:r>
            <a:r>
              <a:rPr lang="pt-BR" baseline="0" dirty="0" smtClean="0"/>
              <a:t> que a utilização seja de x%</a:t>
            </a:r>
            <a:r>
              <a:rPr lang="pt-BR" dirty="0" smtClean="0"/>
              <a:t>);</a:t>
            </a:r>
          </a:p>
          <a:p>
            <a:endParaRPr lang="pt-BR" dirty="0" smtClean="0"/>
          </a:p>
          <a:p>
            <a:r>
              <a:rPr lang="pt-BR" dirty="0" smtClean="0"/>
              <a:t>Com</a:t>
            </a:r>
            <a:r>
              <a:rPr lang="pt-BR" baseline="0" dirty="0" smtClean="0"/>
              <a:t> a redundância, poderíamos ver a questão do balanceamento de carga (politica para gerenciamento energético do datacenter, no horário de pico diminuir  a utilização);</a:t>
            </a:r>
          </a:p>
          <a:p>
            <a:endParaRPr lang="pt-BR" baseline="0" dirty="0" smtClean="0"/>
          </a:p>
          <a:p>
            <a:r>
              <a:rPr lang="pt-BR" dirty="0" smtClean="0"/>
              <a:t>Apresentar resultado,</a:t>
            </a:r>
            <a:r>
              <a:rPr lang="pt-BR" baseline="0" dirty="0" smtClean="0"/>
              <a:t> em nível de modelagem, dia 04/04, as 10h;</a:t>
            </a:r>
            <a:endParaRPr lang="pt-BR" dirty="0" smtClean="0"/>
          </a:p>
          <a:p>
            <a:endParaRPr lang="pt-BR" dirty="0" smtClean="0"/>
          </a:p>
          <a:p>
            <a:r>
              <a:rPr lang="pt-BR" dirty="0" smtClean="0"/>
              <a:t>Juntar para dar uma unidade melhor;</a:t>
            </a:r>
          </a:p>
          <a:p>
            <a:endParaRPr lang="pt-BR" dirty="0" smtClean="0"/>
          </a:p>
          <a:p>
            <a:r>
              <a:rPr lang="pt-BR" dirty="0" smtClean="0"/>
              <a:t>Pegar os </a:t>
            </a:r>
            <a:r>
              <a:rPr lang="pt-BR" dirty="0" err="1" smtClean="0"/>
              <a:t>papers</a:t>
            </a:r>
            <a:r>
              <a:rPr lang="pt-BR" dirty="0" smtClean="0"/>
              <a:t> do grupo</a:t>
            </a:r>
            <a:r>
              <a:rPr lang="pt-BR" baseline="0" dirty="0" smtClean="0"/>
              <a:t> e ...</a:t>
            </a:r>
          </a:p>
          <a:p>
            <a:endParaRPr lang="pt-BR" baseline="0" dirty="0" smtClean="0"/>
          </a:p>
          <a:p>
            <a:r>
              <a:rPr lang="pt-BR" baseline="0" dirty="0" smtClean="0"/>
              <a:t>Considerar o nível de utilização dos equipamentos de TI (questão das eficiências energéticas de TI | Refrigeração | Nível de utilização do </a:t>
            </a:r>
            <a:r>
              <a:rPr lang="pt-BR" baseline="0" dirty="0" err="1" smtClean="0"/>
              <a:t>sist</a:t>
            </a:r>
            <a:r>
              <a:rPr lang="pt-BR" baseline="0" dirty="0" smtClean="0"/>
              <a:t> TI). São questões que vão impactar o consumo, além da configuração do sistema (esquema de redundância);</a:t>
            </a:r>
          </a:p>
          <a:p>
            <a:endParaRPr lang="pt-BR" baseline="0" dirty="0" smtClean="0"/>
          </a:p>
          <a:p>
            <a:r>
              <a:rPr lang="pt-BR" dirty="0" smtClean="0"/>
              <a:t>TCO = custo de compra + custo funcionando</a:t>
            </a:r>
            <a:r>
              <a:rPr lang="pt-BR" baseline="0" dirty="0" smtClean="0"/>
              <a:t> + custo de reciclagem.</a:t>
            </a: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426848411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18489754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dirty="0" smtClean="0"/>
              <a:t>=-LOG((1-B5);10)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90112350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de título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 userDrawn="1"/>
        </p:nvSpPr>
        <p:spPr>
          <a:xfrm>
            <a:off x="0" y="6498000"/>
            <a:ext cx="9906000" cy="36000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pt-BR" sz="1600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MoDCS</a:t>
            </a:r>
            <a:r>
              <a:rPr lang="pt-BR" sz="16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- </a:t>
            </a:r>
            <a:r>
              <a:rPr lang="en-US" sz="1600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Modelling</a:t>
            </a:r>
            <a:r>
              <a:rPr lang="en-US" sz="16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of Distributed and Concurrent Systems &lt;www.modcs.org&gt;</a:t>
            </a:r>
            <a:r>
              <a:rPr lang="pt-BR" sz="16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</a:p>
        </p:txBody>
      </p:sp>
      <p:sp>
        <p:nvSpPr>
          <p:cNvPr id="5" name="Retângulo 4"/>
          <p:cNvSpPr/>
          <p:nvPr userDrawn="1"/>
        </p:nvSpPr>
        <p:spPr>
          <a:xfrm>
            <a:off x="0" y="785813"/>
            <a:ext cx="9906000" cy="71437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endParaRPr lang="pt-BR" sz="1800"/>
          </a:p>
        </p:txBody>
      </p:sp>
      <p:sp>
        <p:nvSpPr>
          <p:cNvPr id="6" name="Retângulo de cantos arredondados 5"/>
          <p:cNvSpPr/>
          <p:nvPr userDrawn="1"/>
        </p:nvSpPr>
        <p:spPr>
          <a:xfrm>
            <a:off x="381000" y="1285875"/>
            <a:ext cx="9144000" cy="2143125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endParaRPr lang="pt-BR" sz="180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3809992" y="3857628"/>
            <a:ext cx="6096008" cy="1428760"/>
          </a:xfrm>
        </p:spPr>
        <p:txBody>
          <a:bodyPr/>
          <a:lstStyle>
            <a:lvl1pPr marL="0" indent="0" algn="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pt-BR" dirty="0" smtClean="0"/>
              <a:t>Clique para editar o estilo do subtítulo mestre</a:t>
            </a:r>
            <a:endParaRPr lang="pt-BR" dirty="0"/>
          </a:p>
        </p:txBody>
      </p:sp>
      <p:sp>
        <p:nvSpPr>
          <p:cNvPr id="15" name="Título 1"/>
          <p:cNvSpPr>
            <a:spLocks noGrp="1"/>
          </p:cNvSpPr>
          <p:nvPr>
            <p:ph type="ctrTitle"/>
          </p:nvPr>
        </p:nvSpPr>
        <p:spPr>
          <a:xfrm>
            <a:off x="595282" y="1500174"/>
            <a:ext cx="8501122" cy="1470025"/>
          </a:xfrm>
        </p:spPr>
        <p:txBody>
          <a:bodyPr/>
          <a:lstStyle>
            <a:lvl1pPr>
              <a:defRPr>
                <a:latin typeface="Arial Black" pitchFamily="34" charset="0"/>
              </a:defRPr>
            </a:lvl1pPr>
          </a:lstStyle>
          <a:p>
            <a:r>
              <a:rPr lang="pt-BR" dirty="0" smtClean="0"/>
              <a:t>Clique para editar o estilo do título mestre</a:t>
            </a:r>
            <a:endParaRPr lang="pt-BR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B58D796-73B3-429E-8161-AF51CEF1AFAD}" type="datetime8">
              <a:rPr lang="pt-BR" smtClean="0"/>
              <a:pPr>
                <a:defRPr/>
              </a:pPr>
              <a:t>16/03/2012 01:01</a:t>
            </a:fld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2648073-2231-4412-A2B2-0DA73F853897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7758113" y="-26988"/>
            <a:ext cx="2420937" cy="6153151"/>
          </a:xfrm>
        </p:spPr>
        <p:txBody>
          <a:bodyPr vert="eaVert"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95300" y="-26988"/>
            <a:ext cx="7110413" cy="6153151"/>
          </a:xfrm>
        </p:spPr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F8E9EB0-EEE9-4639-B29D-85788EA43CDD}" type="datetime8">
              <a:rPr lang="pt-BR" smtClean="0"/>
              <a:pPr>
                <a:defRPr/>
              </a:pPr>
              <a:t>16/03/2012 01:01</a:t>
            </a:fld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A3E6E62-037A-4A6E-9E45-18799E40B176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ítulo, text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924175" y="-26988"/>
            <a:ext cx="7254875" cy="1143001"/>
          </a:xfrm>
        </p:spPr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sz="half" idx="1"/>
          </p:nvPr>
        </p:nvSpPr>
        <p:spPr>
          <a:xfrm>
            <a:off x="495300" y="1600200"/>
            <a:ext cx="4381500" cy="4525963"/>
          </a:xfrm>
        </p:spPr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5029200" y="1600200"/>
            <a:ext cx="4381500" cy="4525963"/>
          </a:xfrm>
        </p:spPr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CE02892-E354-41B7-986B-B32E4D6EF2D1}" type="datetime8">
              <a:rPr lang="pt-BR" smtClean="0"/>
              <a:pPr>
                <a:defRPr/>
              </a:pPr>
              <a:t>16/03/2012 01:01</a:t>
            </a:fld>
            <a:endParaRPr lang="en-US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C4599FD-DC1E-40E3-A2E0-2AF2EC252BBF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ítulo e texto e 2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924175" y="-26988"/>
            <a:ext cx="7254875" cy="1143001"/>
          </a:xfrm>
        </p:spPr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sz="half" idx="1"/>
          </p:nvPr>
        </p:nvSpPr>
        <p:spPr>
          <a:xfrm>
            <a:off x="495300" y="1600200"/>
            <a:ext cx="4381500" cy="4525963"/>
          </a:xfrm>
        </p:spPr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quarter" idx="2"/>
          </p:nvPr>
        </p:nvSpPr>
        <p:spPr>
          <a:xfrm>
            <a:off x="5029200" y="1600200"/>
            <a:ext cx="4381500" cy="2185988"/>
          </a:xfrm>
        </p:spPr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Conteúdo 4"/>
          <p:cNvSpPr>
            <a:spLocks noGrp="1"/>
          </p:cNvSpPr>
          <p:nvPr>
            <p:ph sz="quarter" idx="3"/>
          </p:nvPr>
        </p:nvSpPr>
        <p:spPr>
          <a:xfrm>
            <a:off x="5029200" y="3938588"/>
            <a:ext cx="4381500" cy="2187575"/>
          </a:xfrm>
        </p:spPr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0506AE4-6968-49DD-B3C9-F8FDF80BB66B}" type="datetime8">
              <a:rPr lang="pt-BR" smtClean="0"/>
              <a:pPr>
                <a:defRPr/>
              </a:pPr>
              <a:t>16/03/2012 01:01</a:t>
            </a:fld>
            <a:endParaRPr lang="en-US" dirty="0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A5AF16D-C082-48CE-AA38-EE3DB698F307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381250" y="0"/>
            <a:ext cx="7254875" cy="785794"/>
          </a:xfrm>
        </p:spPr>
        <p:txBody>
          <a:bodyPr/>
          <a:lstStyle/>
          <a:p>
            <a:r>
              <a:rPr lang="pt-BR" dirty="0" smtClean="0"/>
              <a:t>Clique para editar o estilo do título mestre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23875" y="1143000"/>
            <a:ext cx="8915400" cy="5166320"/>
          </a:xfrm>
        </p:spPr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82638" y="4406900"/>
            <a:ext cx="84201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82638" y="2906713"/>
            <a:ext cx="84201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59831E4-EB29-464C-8F7C-6BBBD619561C}" type="datetime8">
              <a:rPr lang="pt-BR" smtClean="0"/>
              <a:pPr>
                <a:defRPr/>
              </a:pPr>
              <a:t>16/03/2012 01:01</a:t>
            </a:fld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32838AF-DC17-4896-90CD-B2AC92CF8BFB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95300" y="1600200"/>
            <a:ext cx="43815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5029200" y="1600200"/>
            <a:ext cx="43815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95BB988-8810-4776-A82A-E7122CEF6331}" type="datetime8">
              <a:rPr lang="pt-BR" smtClean="0"/>
              <a:pPr>
                <a:defRPr/>
              </a:pPr>
              <a:t>16/03/2012 01:01</a:t>
            </a:fld>
            <a:endParaRPr lang="en-US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C30BF95-63ED-4456-B0E7-FE263F998E39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73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73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5032375" y="1535113"/>
            <a:ext cx="437832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5032375" y="2174875"/>
            <a:ext cx="437832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AA6EAE9-6BAA-401F-9852-ECA39E00BD0C}" type="datetime8">
              <a:rPr lang="pt-BR" smtClean="0"/>
              <a:pPr>
                <a:defRPr/>
              </a:pPr>
              <a:t>16/03/2012 01:01</a:t>
            </a:fld>
            <a:endParaRPr lang="en-US" dirty="0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F2A7B6C-67DD-43E2-B2CF-441A167B5791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AB08F05-17AF-4538-82FA-FEF91D95AEDB}" type="datetime8">
              <a:rPr lang="pt-BR" smtClean="0"/>
              <a:pPr>
                <a:defRPr/>
              </a:pPr>
              <a:t>16/03/2012 01:01</a:t>
            </a:fld>
            <a:endParaRPr lang="en-US" dirty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C3C4B53-7365-4CD2-BC29-17F670FEEAAA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14A0541-32B4-4E17-A5C6-197815D66E0C}" type="datetime8">
              <a:rPr lang="pt-BR" smtClean="0"/>
              <a:pPr>
                <a:defRPr/>
              </a:pPr>
              <a:t>16/03/2012 01:01</a:t>
            </a:fld>
            <a:endParaRPr lang="en-US" dirty="0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2457B56-A2FC-4A33-9259-A2EA6E444E59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138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873500" y="273050"/>
            <a:ext cx="553720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95300" y="1435100"/>
            <a:ext cx="3259138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B9634D8-A845-4AB9-A098-5AECCCC553B9}" type="datetime8">
              <a:rPr lang="pt-BR" smtClean="0"/>
              <a:pPr>
                <a:defRPr/>
              </a:pPr>
              <a:t>16/03/2012 01:01</a:t>
            </a:fld>
            <a:endParaRPr lang="en-US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38700D1-E0AD-4360-A155-33497DC49F4C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941513" y="4800600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941513" y="612775"/>
            <a:ext cx="59436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pt-BR" noProof="0" smtClean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941513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E053EFC-0AA8-407E-A9F3-A50B29602095}" type="datetime8">
              <a:rPr lang="pt-BR" smtClean="0"/>
              <a:pPr>
                <a:defRPr/>
              </a:pPr>
              <a:t>16/03/2012 01:01</a:t>
            </a:fld>
            <a:endParaRPr lang="en-US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A8856CE-7992-43B1-A4B9-EAB8B3CA3897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381250" y="214313"/>
            <a:ext cx="7254875" cy="57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Clique para editar o estilo do título mestre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23875" y="1143000"/>
            <a:ext cx="8915400" cy="4643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Clique para editar os estilos do texto mestre</a:t>
            </a:r>
          </a:p>
          <a:p>
            <a:pPr lvl="1"/>
            <a:r>
              <a:rPr lang="en-US" smtClean="0"/>
              <a:t>Segundo nível</a:t>
            </a:r>
          </a:p>
          <a:p>
            <a:pPr lvl="2"/>
            <a:r>
              <a:rPr lang="en-US" smtClean="0"/>
              <a:t>Terceiro nível</a:t>
            </a:r>
          </a:p>
          <a:p>
            <a:pPr lvl="3"/>
            <a:r>
              <a:rPr lang="en-US" smtClean="0"/>
              <a:t>Quarto nível</a:t>
            </a:r>
          </a:p>
          <a:p>
            <a:pPr lvl="4"/>
            <a:r>
              <a:rPr lang="en-US" smtClean="0"/>
              <a:t>Quinto nível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595313" y="6000750"/>
            <a:ext cx="2311400" cy="42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spcBef>
                <a:spcPct val="0"/>
              </a:spcBef>
              <a:buFontTx/>
              <a:buNone/>
              <a:defRPr sz="1400">
                <a:latin typeface="Arial" charset="0"/>
              </a:defRPr>
            </a:lvl1pPr>
          </a:lstStyle>
          <a:p>
            <a:pPr>
              <a:defRPr/>
            </a:pPr>
            <a:fld id="{341203FB-9222-455B-A1EC-AD80357B5373}" type="datetime8">
              <a:rPr lang="pt-BR" smtClean="0"/>
              <a:pPr>
                <a:defRPr/>
              </a:pPr>
              <a:t>16/03/2012 01:01</a:t>
            </a:fld>
            <a:endParaRPr lang="en-US" dirty="0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381375" y="6000750"/>
            <a:ext cx="3136900" cy="357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spcBef>
                <a:spcPct val="0"/>
              </a:spcBef>
              <a:buFontTx/>
              <a:buNone/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96125" y="6000750"/>
            <a:ext cx="2311400" cy="42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spcBef>
                <a:spcPct val="0"/>
              </a:spcBef>
              <a:buFontTx/>
              <a:buNone/>
              <a:defRPr sz="1400">
                <a:latin typeface="Arial" charset="0"/>
              </a:defRPr>
            </a:lvl1pPr>
          </a:lstStyle>
          <a:p>
            <a:pPr>
              <a:defRPr/>
            </a:pPr>
            <a:fld id="{371184FB-D8E0-45E5-9729-C97DC9A9B14C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  <p:sp>
        <p:nvSpPr>
          <p:cNvPr id="10" name="Retângulo 9"/>
          <p:cNvSpPr/>
          <p:nvPr userDrawn="1"/>
        </p:nvSpPr>
        <p:spPr>
          <a:xfrm>
            <a:off x="0" y="6498000"/>
            <a:ext cx="9906000" cy="36000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pt-BR" sz="1600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MoDCS</a:t>
            </a:r>
            <a:r>
              <a:rPr lang="pt-BR" sz="16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- </a:t>
            </a:r>
            <a:r>
              <a:rPr lang="en-US" sz="1600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Modelling</a:t>
            </a:r>
            <a:r>
              <a:rPr lang="en-US" sz="16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of Distributed and Concurrent Systems &lt;www.modcs.org&gt;</a:t>
            </a:r>
            <a:r>
              <a:rPr lang="pt-BR" sz="16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</a:p>
        </p:txBody>
      </p:sp>
      <p:pic>
        <p:nvPicPr>
          <p:cNvPr id="3080" name="Imagem 15" descr="modcs.bmp"/>
          <p:cNvPicPr>
            <a:picLocks noChangeAspect="1"/>
          </p:cNvPicPr>
          <p:nvPr userDrawn="1"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0" y="0"/>
            <a:ext cx="2590800" cy="800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" name="Retângulo 16"/>
          <p:cNvSpPr/>
          <p:nvPr userDrawn="1"/>
        </p:nvSpPr>
        <p:spPr>
          <a:xfrm>
            <a:off x="0" y="785813"/>
            <a:ext cx="9906000" cy="71437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endParaRPr lang="pt-BR" sz="180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29" r:id="rId1"/>
    <p:sldLayoutId id="2147483817" r:id="rId2"/>
    <p:sldLayoutId id="2147483818" r:id="rId3"/>
    <p:sldLayoutId id="2147483819" r:id="rId4"/>
    <p:sldLayoutId id="2147483820" r:id="rId5"/>
    <p:sldLayoutId id="2147483821" r:id="rId6"/>
    <p:sldLayoutId id="2147483822" r:id="rId7"/>
    <p:sldLayoutId id="2147483823" r:id="rId8"/>
    <p:sldLayoutId id="2147483824" r:id="rId9"/>
    <p:sldLayoutId id="2147483825" r:id="rId10"/>
    <p:sldLayoutId id="2147483826" r:id="rId11"/>
    <p:sldLayoutId id="2147483827" r:id="rId12"/>
    <p:sldLayoutId id="2147483828" r:id="rId13"/>
  </p:sldLayoutIdLst>
  <p:hf hdr="0"/>
  <p:txStyles>
    <p:titleStyle>
      <a:lvl1pPr algn="r" rtl="0" eaLnBrk="0" fontAlgn="base" hangingPunct="0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Arial Black" pitchFamily="34" charset="0"/>
          <a:ea typeface="+mj-ea"/>
          <a:cs typeface="+mj-cs"/>
        </a:defRPr>
      </a:lvl1pPr>
      <a:lvl2pPr algn="r" rtl="0" eaLnBrk="0" fontAlgn="base" hangingPunct="0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Arial Black" pitchFamily="34" charset="0"/>
          <a:cs typeface="Arial" charset="0"/>
        </a:defRPr>
      </a:lvl2pPr>
      <a:lvl3pPr algn="r" rtl="0" eaLnBrk="0" fontAlgn="base" hangingPunct="0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Arial Black" pitchFamily="34" charset="0"/>
          <a:cs typeface="Arial" charset="0"/>
        </a:defRPr>
      </a:lvl3pPr>
      <a:lvl4pPr algn="r" rtl="0" eaLnBrk="0" fontAlgn="base" hangingPunct="0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Arial Black" pitchFamily="34" charset="0"/>
          <a:cs typeface="Arial" charset="0"/>
        </a:defRPr>
      </a:lvl4pPr>
      <a:lvl5pPr algn="r" rtl="0" eaLnBrk="0" fontAlgn="base" hangingPunct="0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Arial Black" pitchFamily="34" charset="0"/>
          <a:cs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Verdana" pitchFamily="34" charset="0"/>
          <a:cs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Verdana" pitchFamily="34" charset="0"/>
          <a:cs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Verdana" pitchFamily="34" charset="0"/>
          <a:cs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Verdana" pitchFamily="34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12" Type="http://schemas.openxmlformats.org/officeDocument/2006/relationships/image" Target="../media/image1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11" Type="http://schemas.openxmlformats.org/officeDocument/2006/relationships/image" Target="../media/image17.png"/><Relationship Id="rId5" Type="http://schemas.openxmlformats.org/officeDocument/2006/relationships/image" Target="../media/image11.png"/><Relationship Id="rId10" Type="http://schemas.openxmlformats.org/officeDocument/2006/relationships/image" Target="../media/image16.png"/><Relationship Id="rId4" Type="http://schemas.openxmlformats.org/officeDocument/2006/relationships/image" Target="../media/image10.png"/><Relationship Id="rId9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Subtítulo 2"/>
          <p:cNvSpPr>
            <a:spLocks noGrp="1"/>
          </p:cNvSpPr>
          <p:nvPr>
            <p:ph type="subTitle" idx="1"/>
          </p:nvPr>
        </p:nvSpPr>
        <p:spPr>
          <a:xfrm>
            <a:off x="2476500" y="4581128"/>
            <a:ext cx="6686550" cy="1794272"/>
          </a:xfrm>
        </p:spPr>
        <p:txBody>
          <a:bodyPr/>
          <a:lstStyle/>
          <a:p>
            <a:pPr eaLnBrk="1" hangingPunct="1"/>
            <a:r>
              <a:rPr lang="pt-BR" sz="2800" dirty="0" smtClean="0"/>
              <a:t>João Ferreira </a:t>
            </a:r>
            <a:r>
              <a:rPr lang="pt-BR" sz="1600" dirty="0" smtClean="0"/>
              <a:t>(jfsj3@cin.ufpe.br)</a:t>
            </a:r>
          </a:p>
          <a:p>
            <a:pPr eaLnBrk="1" hangingPunct="1"/>
            <a:r>
              <a:rPr lang="pt-BR" sz="2800" dirty="0" smtClean="0"/>
              <a:t>Orientador: Prof. Paulo Maciel </a:t>
            </a:r>
            <a:r>
              <a:rPr lang="pt-BR" sz="1600" dirty="0" smtClean="0"/>
              <a:t>(prmm@cin.ufpe.br)</a:t>
            </a:r>
          </a:p>
        </p:txBody>
      </p:sp>
      <p:sp>
        <p:nvSpPr>
          <p:cNvPr id="4" name="CaixaDeTexto 3"/>
          <p:cNvSpPr txBox="1"/>
          <p:nvPr/>
        </p:nvSpPr>
        <p:spPr>
          <a:xfrm>
            <a:off x="560512" y="1628800"/>
            <a:ext cx="885698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None/>
            </a:pPr>
            <a:r>
              <a:rPr lang="pt-BR" sz="2800" dirty="0" smtClean="0"/>
              <a:t>Avaliação energética e de dependabilidade de </a:t>
            </a:r>
            <a:r>
              <a:rPr lang="pt-BR" sz="2800" i="1" dirty="0" smtClean="0"/>
              <a:t>Data Centers.</a:t>
            </a:r>
            <a:endParaRPr lang="pt-BR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472" y="2743459"/>
            <a:ext cx="9688840" cy="29177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ítulo 1"/>
          <p:cNvSpPr txBox="1">
            <a:spLocks/>
          </p:cNvSpPr>
          <p:nvPr/>
        </p:nvSpPr>
        <p:spPr bwMode="auto">
          <a:xfrm>
            <a:off x="680671" y="0"/>
            <a:ext cx="8880842" cy="7857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Arial Black" pitchFamily="34" charset="0"/>
                <a:ea typeface="+mj-ea"/>
                <a:cs typeface="+mj-cs"/>
              </a:defRPr>
            </a:lvl1pPr>
            <a:lvl2pPr algn="r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Arial Black" pitchFamily="34" charset="0"/>
                <a:cs typeface="Arial" charset="0"/>
              </a:defRPr>
            </a:lvl2pPr>
            <a:lvl3pPr algn="r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Arial Black" pitchFamily="34" charset="0"/>
                <a:cs typeface="Arial" charset="0"/>
              </a:defRPr>
            </a:lvl3pPr>
            <a:lvl4pPr algn="r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Arial Black" pitchFamily="34" charset="0"/>
                <a:cs typeface="Arial" charset="0"/>
              </a:defRPr>
            </a:lvl4pPr>
            <a:lvl5pPr algn="r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Arial Black" pitchFamily="34" charset="0"/>
                <a:cs typeface="Arial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Verdana" pitchFamily="34" charset="0"/>
                <a:cs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Verdana" pitchFamily="34" charset="0"/>
                <a:cs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Verdana" pitchFamily="34" charset="0"/>
                <a:cs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Verdana" pitchFamily="34" charset="0"/>
                <a:cs typeface="Arial" charset="0"/>
              </a:defRPr>
            </a:lvl9pPr>
          </a:lstStyle>
          <a:p>
            <a:pPr>
              <a:buNone/>
            </a:pPr>
            <a:r>
              <a:rPr lang="pt-BR" b="1" dirty="0" smtClean="0"/>
              <a:t>Resultados</a:t>
            </a:r>
            <a:endParaRPr lang="pt-BR" b="1" dirty="0"/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7191" y="1982546"/>
            <a:ext cx="6280145" cy="44707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Título 1"/>
          <p:cNvSpPr txBox="1">
            <a:spLocks/>
          </p:cNvSpPr>
          <p:nvPr/>
        </p:nvSpPr>
        <p:spPr bwMode="auto">
          <a:xfrm>
            <a:off x="528271" y="1196752"/>
            <a:ext cx="9217025" cy="7857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Arial Black" pitchFamily="34" charset="0"/>
                <a:ea typeface="+mj-ea"/>
                <a:cs typeface="+mj-cs"/>
              </a:defRPr>
            </a:lvl1pPr>
            <a:lvl2pPr algn="r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Arial Black" pitchFamily="34" charset="0"/>
                <a:cs typeface="Arial" charset="0"/>
              </a:defRPr>
            </a:lvl2pPr>
            <a:lvl3pPr algn="r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Arial Black" pitchFamily="34" charset="0"/>
                <a:cs typeface="Arial" charset="0"/>
              </a:defRPr>
            </a:lvl3pPr>
            <a:lvl4pPr algn="r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Arial Black" pitchFamily="34" charset="0"/>
                <a:cs typeface="Arial" charset="0"/>
              </a:defRPr>
            </a:lvl4pPr>
            <a:lvl5pPr algn="r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Arial Black" pitchFamily="34" charset="0"/>
                <a:cs typeface="Arial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Verdana" pitchFamily="34" charset="0"/>
                <a:cs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Verdana" pitchFamily="34" charset="0"/>
                <a:cs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Verdana" pitchFamily="34" charset="0"/>
                <a:cs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Verdana" pitchFamily="34" charset="0"/>
                <a:cs typeface="Arial" charset="0"/>
              </a:defRPr>
            </a:lvl9pPr>
          </a:lstStyle>
          <a:p>
            <a:pPr algn="ctr">
              <a:buNone/>
            </a:pPr>
            <a:r>
              <a:rPr lang="pt-BR" dirty="0" err="1" smtClean="0"/>
              <a:t>Availability</a:t>
            </a:r>
            <a:r>
              <a:rPr lang="pt-BR" dirty="0" smtClean="0"/>
              <a:t> para </a:t>
            </a:r>
            <a:r>
              <a:rPr lang="pt-BR" dirty="0" smtClean="0"/>
              <a:t>10 Cenários</a:t>
            </a:r>
            <a:endParaRPr lang="pt-BR" b="1" dirty="0"/>
          </a:p>
        </p:txBody>
      </p:sp>
    </p:spTree>
    <p:extLst>
      <p:ext uri="{BB962C8B-B14F-4D97-AF65-F5344CB8AC3E}">
        <p14:creationId xmlns:p14="http://schemas.microsoft.com/office/powerpoint/2010/main" val="11806193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Resultados</a:t>
            </a:r>
            <a:endParaRPr lang="pt-BR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9948" y="3140968"/>
            <a:ext cx="9418366" cy="23042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ítulo 1"/>
          <p:cNvSpPr txBox="1">
            <a:spLocks/>
          </p:cNvSpPr>
          <p:nvPr/>
        </p:nvSpPr>
        <p:spPr bwMode="auto">
          <a:xfrm>
            <a:off x="528271" y="1196752"/>
            <a:ext cx="9217025" cy="7857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Arial Black" pitchFamily="34" charset="0"/>
                <a:ea typeface="+mj-ea"/>
                <a:cs typeface="+mj-cs"/>
              </a:defRPr>
            </a:lvl1pPr>
            <a:lvl2pPr algn="r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Arial Black" pitchFamily="34" charset="0"/>
                <a:cs typeface="Arial" charset="0"/>
              </a:defRPr>
            </a:lvl2pPr>
            <a:lvl3pPr algn="r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Arial Black" pitchFamily="34" charset="0"/>
                <a:cs typeface="Arial" charset="0"/>
              </a:defRPr>
            </a:lvl3pPr>
            <a:lvl4pPr algn="r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Arial Black" pitchFamily="34" charset="0"/>
                <a:cs typeface="Arial" charset="0"/>
              </a:defRPr>
            </a:lvl4pPr>
            <a:lvl5pPr algn="r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Arial Black" pitchFamily="34" charset="0"/>
                <a:cs typeface="Arial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Verdana" pitchFamily="34" charset="0"/>
                <a:cs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Verdana" pitchFamily="34" charset="0"/>
                <a:cs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Verdana" pitchFamily="34" charset="0"/>
                <a:cs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Verdana" pitchFamily="34" charset="0"/>
                <a:cs typeface="Arial" charset="0"/>
              </a:defRPr>
            </a:lvl9pPr>
          </a:lstStyle>
          <a:p>
            <a:pPr algn="ctr">
              <a:buNone/>
            </a:pPr>
            <a:r>
              <a:rPr lang="pt-BR" dirty="0"/>
              <a:t>Números de Nove para </a:t>
            </a:r>
            <a:r>
              <a:rPr lang="pt-BR" dirty="0" smtClean="0"/>
              <a:t>10 Cenários</a:t>
            </a:r>
            <a:endParaRPr lang="pt-BR" b="1" dirty="0"/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0873" y="2493640"/>
            <a:ext cx="9484134" cy="29515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2640" y="1854546"/>
            <a:ext cx="6507088" cy="46525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155288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/>
          <p:cNvSpPr txBox="1">
            <a:spLocks/>
          </p:cNvSpPr>
          <p:nvPr/>
        </p:nvSpPr>
        <p:spPr bwMode="auto">
          <a:xfrm>
            <a:off x="2381250" y="0"/>
            <a:ext cx="7254875" cy="7857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Arial Black" pitchFamily="34" charset="0"/>
                <a:ea typeface="+mj-ea"/>
                <a:cs typeface="+mj-cs"/>
              </a:defRPr>
            </a:lvl1pPr>
            <a:lvl2pPr algn="r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Arial Black" pitchFamily="34" charset="0"/>
                <a:cs typeface="Arial" charset="0"/>
              </a:defRPr>
            </a:lvl2pPr>
            <a:lvl3pPr algn="r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Arial Black" pitchFamily="34" charset="0"/>
                <a:cs typeface="Arial" charset="0"/>
              </a:defRPr>
            </a:lvl3pPr>
            <a:lvl4pPr algn="r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Arial Black" pitchFamily="34" charset="0"/>
                <a:cs typeface="Arial" charset="0"/>
              </a:defRPr>
            </a:lvl4pPr>
            <a:lvl5pPr algn="r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Arial Black" pitchFamily="34" charset="0"/>
                <a:cs typeface="Arial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Verdana" pitchFamily="34" charset="0"/>
                <a:cs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Verdana" pitchFamily="34" charset="0"/>
                <a:cs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Verdana" pitchFamily="34" charset="0"/>
                <a:cs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Verdana" pitchFamily="34" charset="0"/>
                <a:cs typeface="Arial" charset="0"/>
              </a:defRPr>
            </a:lvl9pPr>
          </a:lstStyle>
          <a:p>
            <a:pPr>
              <a:buNone/>
            </a:pPr>
            <a:r>
              <a:rPr lang="pt-BR" dirty="0" smtClean="0"/>
              <a:t>Resultados</a:t>
            </a:r>
            <a:endParaRPr lang="pt-BR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944" y="1268761"/>
            <a:ext cx="5757805" cy="20162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4149080"/>
            <a:ext cx="5822363" cy="20388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9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16749" y="836712"/>
            <a:ext cx="4089251" cy="29033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80" name="Picture 8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22363" y="3609351"/>
            <a:ext cx="4089251" cy="29159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440483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Resultados</a:t>
            </a:r>
            <a:endParaRPr lang="pt-BR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552" y="4149080"/>
            <a:ext cx="5790034" cy="20678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456" y="1467968"/>
            <a:ext cx="5816748" cy="19610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11474" y="855569"/>
            <a:ext cx="4010078" cy="2861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2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4437" y="3717032"/>
            <a:ext cx="3977115" cy="28351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536633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Resultados</a:t>
            </a:r>
            <a:endParaRPr lang="pt-BR" dirty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96244" y="980728"/>
            <a:ext cx="5737076" cy="20395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07868" y="3092293"/>
            <a:ext cx="4727144" cy="33674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318916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Estudo de Caso 2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200472" y="908720"/>
            <a:ext cx="9577064" cy="4032448"/>
          </a:xfrm>
        </p:spPr>
        <p:txBody>
          <a:bodyPr/>
          <a:lstStyle/>
          <a:p>
            <a:pPr marL="0" indent="0" algn="ctr">
              <a:buNone/>
            </a:pPr>
            <a:r>
              <a:rPr lang="pt-BR" sz="2400" b="1" dirty="0" smtClean="0"/>
              <a:t>Integração de técnica de otimização ao ASTRO</a:t>
            </a:r>
            <a:endParaRPr lang="pt-BR" sz="2400" b="1" dirty="0"/>
          </a:p>
          <a:p>
            <a:pPr algn="just"/>
            <a:endParaRPr lang="pt-BR" sz="1800" dirty="0"/>
          </a:p>
          <a:p>
            <a:pPr algn="just"/>
            <a:r>
              <a:rPr lang="pt-BR" sz="2400" dirty="0" smtClean="0"/>
              <a:t>ASTRO </a:t>
            </a:r>
          </a:p>
          <a:p>
            <a:pPr lvl="1" algn="just"/>
            <a:r>
              <a:rPr lang="pt-BR" sz="2000" dirty="0" smtClean="0"/>
              <a:t>É </a:t>
            </a:r>
            <a:r>
              <a:rPr lang="pt-BR" sz="2000" dirty="0"/>
              <a:t>um software </a:t>
            </a:r>
            <a:r>
              <a:rPr lang="pt-BR" sz="2000" dirty="0" smtClean="0"/>
              <a:t>desenvolvido pelo </a:t>
            </a:r>
            <a:r>
              <a:rPr lang="pt-BR" sz="2000" dirty="0" err="1" smtClean="0"/>
              <a:t>MoDcs</a:t>
            </a:r>
            <a:endParaRPr lang="pt-BR" sz="2000" dirty="0" smtClean="0"/>
          </a:p>
          <a:p>
            <a:pPr lvl="1" algn="just"/>
            <a:r>
              <a:rPr lang="pt-BR" sz="2000" dirty="0" smtClean="0"/>
              <a:t>É utilizado </a:t>
            </a:r>
            <a:r>
              <a:rPr lang="pt-BR" sz="2000" dirty="0"/>
              <a:t>para design da arquitetura em alto nível dos </a:t>
            </a:r>
            <a:r>
              <a:rPr lang="pt-BR" sz="2000" dirty="0" smtClean="0"/>
              <a:t>datacenters;</a:t>
            </a:r>
          </a:p>
          <a:p>
            <a:pPr lvl="1" algn="just"/>
            <a:r>
              <a:rPr lang="pt-BR" sz="2000" dirty="0" smtClean="0"/>
              <a:t>Avalia a </a:t>
            </a:r>
            <a:r>
              <a:rPr lang="pt-BR" sz="2000" dirty="0"/>
              <a:t>dependabilidade e sustentabilidade em sistemas data </a:t>
            </a:r>
            <a:r>
              <a:rPr lang="pt-BR" sz="2000" dirty="0" smtClean="0"/>
              <a:t>Center;</a:t>
            </a:r>
          </a:p>
          <a:p>
            <a:pPr lvl="1" algn="just"/>
            <a:r>
              <a:rPr lang="pt-BR" sz="2000" dirty="0"/>
              <a:t>Possui </a:t>
            </a:r>
            <a:r>
              <a:rPr lang="pt-BR" sz="2000" dirty="0"/>
              <a:t>modelos híbridos de dependabilidade que permitem a utilização de </a:t>
            </a:r>
            <a:r>
              <a:rPr lang="pt-BR" sz="2000" dirty="0" smtClean="0"/>
              <a:t>(</a:t>
            </a:r>
            <a:r>
              <a:rPr lang="pt-BR" sz="2000" dirty="0"/>
              <a:t>RBD) </a:t>
            </a:r>
            <a:r>
              <a:rPr lang="pt-BR" sz="2000" dirty="0"/>
              <a:t>e </a:t>
            </a:r>
            <a:r>
              <a:rPr lang="pt-BR" sz="2000" dirty="0" smtClean="0"/>
              <a:t>(</a:t>
            </a:r>
            <a:r>
              <a:rPr lang="pt-BR" sz="2000" dirty="0"/>
              <a:t>SPN) </a:t>
            </a:r>
            <a:r>
              <a:rPr lang="pt-BR" sz="2000" dirty="0"/>
              <a:t>para </a:t>
            </a:r>
            <a:r>
              <a:rPr lang="pt-BR" sz="2000" dirty="0"/>
              <a:t>avaliação desses sistemas de datacenter. </a:t>
            </a:r>
          </a:p>
          <a:p>
            <a:pPr algn="just"/>
            <a:endParaRPr lang="pt-BR" sz="2000" dirty="0"/>
          </a:p>
        </p:txBody>
      </p:sp>
      <p:pic>
        <p:nvPicPr>
          <p:cNvPr id="9" name="Imagem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8544" y="980728"/>
            <a:ext cx="8496944" cy="55731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71674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Estudo de Caso 2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200472" y="926976"/>
            <a:ext cx="9577064" cy="3942184"/>
          </a:xfrm>
        </p:spPr>
        <p:txBody>
          <a:bodyPr/>
          <a:lstStyle/>
          <a:p>
            <a:pPr marL="0" indent="0" algn="ctr">
              <a:buNone/>
            </a:pPr>
            <a:r>
              <a:rPr lang="pt-BR" sz="2400" b="1" dirty="0" smtClean="0"/>
              <a:t>Integração de técnica de otimização ao ASTRO</a:t>
            </a:r>
            <a:endParaRPr lang="pt-BR" sz="2400" b="1" dirty="0"/>
          </a:p>
          <a:p>
            <a:pPr algn="just"/>
            <a:endParaRPr lang="pt-BR" sz="1800" dirty="0"/>
          </a:p>
          <a:p>
            <a:pPr algn="just"/>
            <a:r>
              <a:rPr lang="pt-BR" sz="2400" dirty="0" smtClean="0"/>
              <a:t>OTIMIZAÇÃO</a:t>
            </a:r>
          </a:p>
          <a:p>
            <a:pPr algn="just"/>
            <a:endParaRPr lang="pt-BR" sz="2400" dirty="0" smtClean="0"/>
          </a:p>
          <a:p>
            <a:pPr lvl="1" algn="just"/>
            <a:r>
              <a:rPr lang="pt-BR" sz="2000" dirty="0" smtClean="0"/>
              <a:t>Os </a:t>
            </a:r>
            <a:r>
              <a:rPr lang="pt-BR" sz="2000" dirty="0"/>
              <a:t>problemas de otimização buscam maximizar ou minimizar uma função matemática com certo número de variáveis​​, sujeito a certas </a:t>
            </a:r>
            <a:r>
              <a:rPr lang="pt-BR" sz="2000" dirty="0" smtClean="0"/>
              <a:t>restrições;</a:t>
            </a:r>
          </a:p>
          <a:p>
            <a:pPr lvl="1" algn="just"/>
            <a:endParaRPr lang="pt-BR" sz="2000" dirty="0" smtClean="0"/>
          </a:p>
          <a:p>
            <a:pPr lvl="1" algn="just"/>
            <a:r>
              <a:rPr lang="pt-BR" sz="2000" dirty="0"/>
              <a:t>A função matemática que deve ser otimizada é conhecida como função </a:t>
            </a:r>
            <a:r>
              <a:rPr lang="pt-BR" sz="2000" dirty="0" smtClean="0"/>
              <a:t>objetivo;</a:t>
            </a:r>
          </a:p>
        </p:txBody>
      </p:sp>
    </p:spTree>
    <p:extLst>
      <p:ext uri="{BB962C8B-B14F-4D97-AF65-F5344CB8AC3E}">
        <p14:creationId xmlns:p14="http://schemas.microsoft.com/office/powerpoint/2010/main" val="38062919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Estudo de Caso 2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200472" y="836712"/>
            <a:ext cx="9577064" cy="3456384"/>
          </a:xfrm>
        </p:spPr>
        <p:txBody>
          <a:bodyPr/>
          <a:lstStyle/>
          <a:p>
            <a:pPr marL="0" indent="0" algn="ctr">
              <a:buNone/>
            </a:pPr>
            <a:r>
              <a:rPr lang="pt-BR" sz="2400" b="1" dirty="0" smtClean="0"/>
              <a:t>Integração de técnica de otimização ao ASTRO</a:t>
            </a:r>
            <a:endParaRPr lang="pt-BR" sz="2400" b="1" dirty="0"/>
          </a:p>
          <a:p>
            <a:pPr algn="just"/>
            <a:endParaRPr lang="pt-BR" sz="1800" dirty="0"/>
          </a:p>
          <a:p>
            <a:pPr marL="0" indent="0" algn="just">
              <a:buNone/>
            </a:pPr>
            <a:r>
              <a:rPr lang="pt-BR" sz="2400" dirty="0" smtClean="0"/>
              <a:t>GRASP </a:t>
            </a:r>
          </a:p>
          <a:p>
            <a:pPr lvl="1" algn="just"/>
            <a:r>
              <a:rPr lang="pt-BR" sz="2000" dirty="0" smtClean="0"/>
              <a:t>É um Procedimento </a:t>
            </a:r>
            <a:r>
              <a:rPr lang="pt-BR" sz="2000" dirty="0"/>
              <a:t>de busca adaptativa gulosa e </a:t>
            </a:r>
            <a:r>
              <a:rPr lang="pt-BR" sz="2000" dirty="0" smtClean="0"/>
              <a:t>randomizada;</a:t>
            </a:r>
          </a:p>
          <a:p>
            <a:pPr lvl="1" algn="just"/>
            <a:r>
              <a:rPr lang="pt-BR" sz="2000" dirty="0" smtClean="0"/>
              <a:t>Consiste </a:t>
            </a:r>
            <a:r>
              <a:rPr lang="pt-BR" sz="2000" dirty="0"/>
              <a:t>de duas fases</a:t>
            </a:r>
            <a:r>
              <a:rPr lang="pt-BR" sz="2000" dirty="0" smtClean="0"/>
              <a:t>:</a:t>
            </a:r>
          </a:p>
          <a:p>
            <a:pPr lvl="2" algn="just"/>
            <a:r>
              <a:rPr lang="pt-BR" sz="2000" dirty="0"/>
              <a:t>Construção, na qual uma solução é gerada, elemento a </a:t>
            </a:r>
            <a:r>
              <a:rPr lang="pt-BR" sz="2000" dirty="0" smtClean="0"/>
              <a:t>elemento;</a:t>
            </a:r>
          </a:p>
          <a:p>
            <a:pPr lvl="2" algn="just"/>
            <a:r>
              <a:rPr lang="pt-BR" sz="2000" dirty="0" smtClean="0"/>
              <a:t>Busca </a:t>
            </a:r>
            <a:r>
              <a:rPr lang="pt-BR" sz="2000" dirty="0"/>
              <a:t>Local, na qual um ótimo local na vizinhança da solução construída é </a:t>
            </a:r>
            <a:r>
              <a:rPr lang="pt-BR" sz="2000" dirty="0" smtClean="0"/>
              <a:t>pesquisado;</a:t>
            </a:r>
            <a:endParaRPr lang="pt-BR" sz="2000" dirty="0"/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2680" y="4088930"/>
            <a:ext cx="4824536" cy="24162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00827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Estudo de Caso 2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200472" y="908720"/>
            <a:ext cx="9577064" cy="3456384"/>
          </a:xfrm>
        </p:spPr>
        <p:txBody>
          <a:bodyPr/>
          <a:lstStyle/>
          <a:p>
            <a:pPr marL="0" indent="0" algn="ctr">
              <a:buNone/>
            </a:pPr>
            <a:r>
              <a:rPr lang="pt-BR" sz="2400" b="1" dirty="0" smtClean="0"/>
              <a:t>Integração de técnica de otimização ao ASTRO</a:t>
            </a:r>
            <a:endParaRPr lang="pt-BR" sz="2400" b="1" dirty="0"/>
          </a:p>
          <a:p>
            <a:pPr algn="just"/>
            <a:endParaRPr lang="pt-BR" sz="1800" dirty="0" smtClean="0"/>
          </a:p>
          <a:p>
            <a:pPr algn="just"/>
            <a:endParaRPr lang="pt-BR" sz="1800" dirty="0"/>
          </a:p>
          <a:p>
            <a:pPr algn="just"/>
            <a:endParaRPr lang="pt-BR" sz="1800" dirty="0" smtClean="0"/>
          </a:p>
          <a:p>
            <a:pPr algn="just"/>
            <a:endParaRPr lang="pt-BR" sz="1800" dirty="0"/>
          </a:p>
          <a:p>
            <a:pPr algn="just"/>
            <a:endParaRPr lang="pt-BR" sz="1800" dirty="0" smtClean="0"/>
          </a:p>
          <a:p>
            <a:pPr algn="just"/>
            <a:endParaRPr lang="pt-BR" sz="1800" dirty="0"/>
          </a:p>
          <a:p>
            <a:pPr algn="just"/>
            <a:endParaRPr lang="pt-BR" sz="1800" dirty="0"/>
          </a:p>
          <a:p>
            <a:pPr marL="0" indent="0" algn="ctr">
              <a:buNone/>
            </a:pPr>
            <a:r>
              <a:rPr lang="pt-BR" sz="2400" dirty="0" smtClean="0"/>
              <a:t>Mostrar o estado atual desta integração.</a:t>
            </a:r>
            <a:endParaRPr lang="pt-BR" sz="2000" dirty="0"/>
          </a:p>
        </p:txBody>
      </p:sp>
    </p:spTree>
    <p:extLst>
      <p:ext uri="{BB962C8B-B14F-4D97-AF65-F5344CB8AC3E}">
        <p14:creationId xmlns:p14="http://schemas.microsoft.com/office/powerpoint/2010/main" val="32603225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pt-BR" dirty="0" smtClean="0"/>
          </a:p>
          <a:p>
            <a:pPr marL="0" indent="0">
              <a:buNone/>
            </a:pPr>
            <a:endParaRPr lang="pt-BR" dirty="0"/>
          </a:p>
          <a:p>
            <a:pPr marL="0" indent="0">
              <a:buNone/>
            </a:pPr>
            <a:endParaRPr lang="pt-BR" dirty="0" smtClean="0"/>
          </a:p>
          <a:p>
            <a:pPr marL="0" indent="0">
              <a:buNone/>
            </a:pPr>
            <a:endParaRPr lang="pt-BR" dirty="0"/>
          </a:p>
          <a:p>
            <a:pPr marL="0" indent="0" algn="ctr">
              <a:buNone/>
            </a:pPr>
            <a:r>
              <a:rPr lang="pt-BR" dirty="0" smtClean="0"/>
              <a:t>Obrigado !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2342776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pt-BR" dirty="0" smtClean="0"/>
              <a:t>AGENDA</a:t>
            </a:r>
          </a:p>
        </p:txBody>
      </p:sp>
      <p:sp>
        <p:nvSpPr>
          <p:cNvPr id="9219" name="Espaço Reservado para Conteúdo 2"/>
          <p:cNvSpPr>
            <a:spLocks noGrp="1"/>
          </p:cNvSpPr>
          <p:nvPr>
            <p:ph sz="quarter" idx="1"/>
          </p:nvPr>
        </p:nvSpPr>
        <p:spPr>
          <a:xfrm>
            <a:off x="200472" y="908720"/>
            <a:ext cx="9705528" cy="5616624"/>
          </a:xfrm>
        </p:spPr>
        <p:txBody>
          <a:bodyPr/>
          <a:lstStyle/>
          <a:p>
            <a:pPr>
              <a:buNone/>
            </a:pPr>
            <a:r>
              <a:rPr lang="pt-BR" sz="2800" dirty="0" smtClean="0"/>
              <a:t>1 – Introdução</a:t>
            </a:r>
          </a:p>
          <a:p>
            <a:pPr>
              <a:buNone/>
            </a:pPr>
            <a:endParaRPr lang="pt-BR" sz="2800" dirty="0"/>
          </a:p>
          <a:p>
            <a:pPr>
              <a:buNone/>
            </a:pPr>
            <a:r>
              <a:rPr lang="pt-BR" sz="2800" dirty="0" smtClean="0"/>
              <a:t>2 –Motivação</a:t>
            </a:r>
          </a:p>
          <a:p>
            <a:pPr>
              <a:buNone/>
            </a:pPr>
            <a:endParaRPr lang="pt-BR" sz="2800" dirty="0" smtClean="0"/>
          </a:p>
          <a:p>
            <a:pPr>
              <a:buNone/>
            </a:pPr>
            <a:r>
              <a:rPr lang="pt-BR" sz="2800" dirty="0" smtClean="0"/>
              <a:t>3 – Objetivos (Geral e Específicos)</a:t>
            </a:r>
          </a:p>
          <a:p>
            <a:pPr>
              <a:buNone/>
            </a:pPr>
            <a:endParaRPr lang="pt-BR" sz="2800" dirty="0" smtClean="0"/>
          </a:p>
          <a:p>
            <a:pPr>
              <a:buNone/>
            </a:pPr>
            <a:r>
              <a:rPr lang="pt-BR" sz="2800" dirty="0" smtClean="0"/>
              <a:t>4 –Estudo de Caso 1</a:t>
            </a:r>
          </a:p>
          <a:p>
            <a:pPr>
              <a:buNone/>
            </a:pPr>
            <a:r>
              <a:rPr lang="pt-BR" sz="2800" dirty="0" smtClean="0"/>
              <a:t>		- Resultados</a:t>
            </a:r>
          </a:p>
          <a:p>
            <a:pPr>
              <a:buNone/>
            </a:pPr>
            <a:r>
              <a:rPr lang="pt-BR" sz="2800" dirty="0" smtClean="0"/>
              <a:t>5 – Estudo de Caso 2</a:t>
            </a:r>
          </a:p>
          <a:p>
            <a:pPr>
              <a:buNone/>
            </a:pPr>
            <a:r>
              <a:rPr lang="pt-BR" sz="2800" dirty="0"/>
              <a:t>	</a:t>
            </a:r>
            <a:r>
              <a:rPr lang="pt-BR" sz="2800" dirty="0" smtClean="0"/>
              <a:t>	- Demonstração da Ferramenta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92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92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92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8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921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921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20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921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19" grpId="0" uiExpand="1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Introdução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pt-BR" sz="2400" dirty="0">
                <a:latin typeface="Calibri" pitchFamily="34" charset="0"/>
                <a:cs typeface="Calibri" pitchFamily="34" charset="0"/>
              </a:rPr>
              <a:t>Nos últimos anos têm havido um </a:t>
            </a:r>
            <a:r>
              <a:rPr lang="pt-BR" sz="2400" dirty="0" smtClean="0">
                <a:latin typeface="Calibri" pitchFamily="34" charset="0"/>
                <a:cs typeface="Calibri" pitchFamily="34" charset="0"/>
              </a:rPr>
              <a:t>alto crescimento no </a:t>
            </a:r>
            <a:r>
              <a:rPr lang="pt-BR" sz="2400" dirty="0">
                <a:latin typeface="Calibri" pitchFamily="34" charset="0"/>
                <a:cs typeface="Calibri" pitchFamily="34" charset="0"/>
              </a:rPr>
              <a:t>tamanho, complexidade, poder de processamento e armazenamento de Data Centers</a:t>
            </a:r>
            <a:r>
              <a:rPr lang="pt-BR" sz="2400" dirty="0" smtClean="0">
                <a:latin typeface="Calibri" pitchFamily="34" charset="0"/>
                <a:cs typeface="Calibri" pitchFamily="34" charset="0"/>
              </a:rPr>
              <a:t>.</a:t>
            </a:r>
          </a:p>
          <a:p>
            <a:endParaRPr lang="pt-BR" sz="2400" dirty="0" smtClean="0">
              <a:latin typeface="Calibri" pitchFamily="34" charset="0"/>
              <a:cs typeface="Calibri" pitchFamily="34" charset="0"/>
            </a:endParaRPr>
          </a:p>
          <a:p>
            <a:pPr algn="just"/>
            <a:r>
              <a:rPr lang="pt-BR" sz="2400" dirty="0" smtClean="0">
                <a:latin typeface="Calibri" pitchFamily="34" charset="0"/>
                <a:cs typeface="Calibri" pitchFamily="34" charset="0"/>
              </a:rPr>
              <a:t>O </a:t>
            </a:r>
            <a:r>
              <a:rPr lang="pt-BR" sz="2400" dirty="0">
                <a:latin typeface="Calibri" pitchFamily="34" charset="0"/>
                <a:cs typeface="Calibri" pitchFamily="34" charset="0"/>
              </a:rPr>
              <a:t>data center é um ambiente projetado para abrigar servidores e outros componentes como sistemas de armazenamento de dados e ativos de rede. </a:t>
            </a:r>
          </a:p>
          <a:p>
            <a:endParaRPr lang="pt-BR" sz="2400" dirty="0" smtClean="0">
              <a:latin typeface="Calibri" pitchFamily="34" charset="0"/>
              <a:cs typeface="Calibri" pitchFamily="34" charset="0"/>
            </a:endParaRPr>
          </a:p>
          <a:p>
            <a:r>
              <a:rPr lang="pt-BR" sz="2400" dirty="0" smtClean="0">
                <a:latin typeface="Calibri" pitchFamily="34" charset="0"/>
                <a:cs typeface="Calibri" pitchFamily="34" charset="0"/>
              </a:rPr>
              <a:t>Esta </a:t>
            </a:r>
            <a:r>
              <a:rPr lang="pt-BR" sz="2400" dirty="0">
                <a:latin typeface="Calibri" pitchFamily="34" charset="0"/>
                <a:cs typeface="Calibri" pitchFamily="34" charset="0"/>
              </a:rPr>
              <a:t>expansão implica em um aumento no </a:t>
            </a:r>
            <a:r>
              <a:rPr lang="pt-BR" sz="2400" dirty="0" smtClean="0">
                <a:latin typeface="Calibri" pitchFamily="34" charset="0"/>
                <a:cs typeface="Calibri" pitchFamily="34" charset="0"/>
              </a:rPr>
              <a:t>consumo </a:t>
            </a:r>
            <a:r>
              <a:rPr lang="pt-BR" sz="2400" dirty="0">
                <a:latin typeface="Calibri" pitchFamily="34" charset="0"/>
                <a:cs typeface="Calibri" pitchFamily="34" charset="0"/>
              </a:rPr>
              <a:t>de energia dos Data Centers.</a:t>
            </a:r>
          </a:p>
          <a:p>
            <a:endParaRPr lang="pt-BR" sz="2400" dirty="0"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124391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Introdução</a:t>
            </a:r>
            <a:endParaRPr lang="pt-BR" dirty="0"/>
          </a:p>
        </p:txBody>
      </p:sp>
      <p:sp>
        <p:nvSpPr>
          <p:cNvPr id="4" name="Espaço Reservado para Conteúdo 2"/>
          <p:cNvSpPr txBox="1">
            <a:spLocks/>
          </p:cNvSpPr>
          <p:nvPr/>
        </p:nvSpPr>
        <p:spPr bwMode="auto">
          <a:xfrm>
            <a:off x="156869" y="1052736"/>
            <a:ext cx="7958926" cy="30243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 algn="just"/>
            <a:r>
              <a:rPr lang="pt-BR" sz="2400" dirty="0">
                <a:latin typeface="Calibri" pitchFamily="34" charset="0"/>
                <a:cs typeface="Calibri" pitchFamily="34" charset="0"/>
              </a:rPr>
              <a:t>Em geral um sistema de data center é composto por: </a:t>
            </a:r>
          </a:p>
          <a:p>
            <a:pPr marL="742950" lvl="2" indent="-342900" algn="just"/>
            <a:endParaRPr lang="pt-BR" sz="2000" dirty="0" smtClean="0">
              <a:latin typeface="Calibri" pitchFamily="34" charset="0"/>
              <a:cs typeface="Calibri" pitchFamily="34" charset="0"/>
            </a:endParaRPr>
          </a:p>
          <a:p>
            <a:pPr marL="742950" lvl="2" indent="-342900" algn="just"/>
            <a:r>
              <a:rPr lang="pt-BR" sz="2000" dirty="0">
                <a:latin typeface="Calibri" pitchFamily="34" charset="0"/>
                <a:cs typeface="Calibri" pitchFamily="34" charset="0"/>
              </a:rPr>
              <a:t>Estrutura de Resfriamento;</a:t>
            </a:r>
          </a:p>
          <a:p>
            <a:pPr marL="742950" lvl="2" indent="-342900" algn="just"/>
            <a:endParaRPr lang="pt-BR" sz="2000" dirty="0" smtClean="0">
              <a:latin typeface="Calibri" pitchFamily="34" charset="0"/>
              <a:cs typeface="Calibri" pitchFamily="34" charset="0"/>
            </a:endParaRPr>
          </a:p>
          <a:p>
            <a:pPr marL="742950" lvl="2" indent="-342900" algn="just"/>
            <a:r>
              <a:rPr lang="pt-BR" sz="2000" b="1" dirty="0" smtClean="0">
                <a:latin typeface="Calibri" pitchFamily="34" charset="0"/>
                <a:cs typeface="Calibri" pitchFamily="34" charset="0"/>
              </a:rPr>
              <a:t>Estrutura </a:t>
            </a:r>
            <a:r>
              <a:rPr lang="pt-BR" sz="2000" b="1" dirty="0">
                <a:latin typeface="Calibri" pitchFamily="34" charset="0"/>
                <a:cs typeface="Calibri" pitchFamily="34" charset="0"/>
              </a:rPr>
              <a:t>de TI</a:t>
            </a:r>
            <a:r>
              <a:rPr lang="pt-BR" sz="2000" dirty="0">
                <a:latin typeface="Calibri" pitchFamily="34" charset="0"/>
                <a:cs typeface="Calibri" pitchFamily="34" charset="0"/>
              </a:rPr>
              <a:t>;</a:t>
            </a:r>
          </a:p>
          <a:p>
            <a:pPr marL="742950" lvl="2" indent="-342900" algn="just"/>
            <a:endParaRPr lang="pt-BR" sz="2000" dirty="0" smtClean="0">
              <a:latin typeface="Calibri" pitchFamily="34" charset="0"/>
              <a:cs typeface="Calibri" pitchFamily="34" charset="0"/>
            </a:endParaRPr>
          </a:p>
          <a:p>
            <a:pPr marL="742950" lvl="2" indent="-342900" algn="just"/>
            <a:r>
              <a:rPr lang="pt-BR" sz="2000" b="1" dirty="0" smtClean="0">
                <a:latin typeface="Calibri" pitchFamily="34" charset="0"/>
                <a:cs typeface="Calibri" pitchFamily="34" charset="0"/>
              </a:rPr>
              <a:t>Estrutura </a:t>
            </a:r>
            <a:r>
              <a:rPr lang="pt-BR" sz="2000" b="1" dirty="0">
                <a:latin typeface="Calibri" pitchFamily="34" charset="0"/>
                <a:cs typeface="Calibri" pitchFamily="34" charset="0"/>
              </a:rPr>
              <a:t>Elétrica; </a:t>
            </a:r>
          </a:p>
        </p:txBody>
      </p:sp>
      <p:pic>
        <p:nvPicPr>
          <p:cNvPr id="5" name="Imagem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03895" y="2420889"/>
            <a:ext cx="5702105" cy="40639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25593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Motivação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28464" y="926976"/>
            <a:ext cx="9649072" cy="5454352"/>
          </a:xfrm>
        </p:spPr>
        <p:txBody>
          <a:bodyPr/>
          <a:lstStyle/>
          <a:p>
            <a:pPr algn="just"/>
            <a:r>
              <a:rPr lang="pt-BR" sz="2400" dirty="0">
                <a:latin typeface="Calibri" pitchFamily="34" charset="0"/>
                <a:cs typeface="Calibri" pitchFamily="34" charset="0"/>
              </a:rPr>
              <a:t>Os Datacenters foram identificados como um dos mais rápidos e maiores consumidores de energia e a este consumo está associado um custo, financeiro e ambiental.</a:t>
            </a:r>
          </a:p>
          <a:p>
            <a:pPr algn="just"/>
            <a:endParaRPr lang="pt-BR" sz="2400" dirty="0">
              <a:latin typeface="Calibri" pitchFamily="34" charset="0"/>
              <a:cs typeface="Calibri" pitchFamily="34" charset="0"/>
            </a:endParaRPr>
          </a:p>
          <a:p>
            <a:pPr algn="just"/>
            <a:r>
              <a:rPr lang="pt-BR" sz="2400" dirty="0">
                <a:latin typeface="Calibri" pitchFamily="34" charset="0"/>
                <a:cs typeface="Calibri" pitchFamily="34" charset="0"/>
              </a:rPr>
              <a:t>As emissões de carbono e as questões energéticas aparecem nas manchetes internacionais com grande frequência</a:t>
            </a:r>
            <a:r>
              <a:rPr lang="pt-BR" sz="2400" dirty="0" smtClean="0">
                <a:latin typeface="Calibri" pitchFamily="34" charset="0"/>
                <a:cs typeface="Calibri" pitchFamily="34" charset="0"/>
              </a:rPr>
              <a:t>.</a:t>
            </a:r>
          </a:p>
          <a:p>
            <a:pPr algn="just"/>
            <a:endParaRPr lang="pt-BR" sz="2400" dirty="0">
              <a:latin typeface="Calibri" pitchFamily="34" charset="0"/>
              <a:cs typeface="Calibri" pitchFamily="34" charset="0"/>
            </a:endParaRPr>
          </a:p>
          <a:p>
            <a:pPr algn="just"/>
            <a:r>
              <a:rPr lang="pt-BR" sz="2400" dirty="0">
                <a:latin typeface="Calibri" pitchFamily="34" charset="0"/>
                <a:cs typeface="Calibri" pitchFamily="34" charset="0"/>
              </a:rPr>
              <a:t>Governos, ONGs e corporações realizam estudos para analisar sua própria emissão de carbono, com o objetivo de medir o impacto de suas atividades sobre o aquecimento global.</a:t>
            </a:r>
          </a:p>
          <a:p>
            <a:pPr algn="just"/>
            <a:endParaRPr lang="pt-BR" sz="2400" dirty="0"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59537" y="4581129"/>
            <a:ext cx="3590007" cy="18722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735193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Objetivo Geral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0" y="908720"/>
            <a:ext cx="9906000" cy="5616624"/>
          </a:xfrm>
        </p:spPr>
        <p:txBody>
          <a:bodyPr/>
          <a:lstStyle/>
          <a:p>
            <a:endParaRPr lang="pt-BR" sz="2400" dirty="0" smtClean="0"/>
          </a:p>
          <a:p>
            <a:endParaRPr lang="pt-BR" sz="2400" dirty="0"/>
          </a:p>
          <a:p>
            <a:pPr marL="457200" lvl="1" indent="0" algn="ctr">
              <a:buNone/>
            </a:pPr>
            <a:endParaRPr lang="pt-BR" sz="1800" b="1" dirty="0" smtClean="0"/>
          </a:p>
          <a:p>
            <a:pPr marL="457200" lvl="1" indent="0" algn="ctr">
              <a:buNone/>
            </a:pPr>
            <a:endParaRPr lang="pt-BR" sz="1800" b="1" dirty="0"/>
          </a:p>
          <a:p>
            <a:pPr marL="457200" lvl="1" indent="0" algn="ctr">
              <a:buNone/>
            </a:pPr>
            <a:r>
              <a:rPr lang="pt-BR" sz="3200" b="1" dirty="0" smtClean="0"/>
              <a:t>AVALIAR O CONSUMO ENERGÉTICO E  A DE </a:t>
            </a:r>
            <a:r>
              <a:rPr lang="pt-BR" sz="3200" b="1" dirty="0"/>
              <a:t>DEPENDABILIDADE </a:t>
            </a:r>
            <a:r>
              <a:rPr lang="pt-BR" sz="3200" b="1" dirty="0" smtClean="0"/>
              <a:t>DO AMBIENTE DE DATA CENTERS</a:t>
            </a:r>
          </a:p>
          <a:p>
            <a:pPr marL="457200" lvl="1" indent="0">
              <a:buNone/>
            </a:pPr>
            <a:endParaRPr lang="pt-BR" sz="3200" dirty="0" smtClean="0"/>
          </a:p>
        </p:txBody>
      </p:sp>
    </p:spTree>
    <p:extLst>
      <p:ext uri="{BB962C8B-B14F-4D97-AF65-F5344CB8AC3E}">
        <p14:creationId xmlns:p14="http://schemas.microsoft.com/office/powerpoint/2010/main" val="11094571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Objetivos Específicos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0" y="908720"/>
            <a:ext cx="9906000" cy="5616624"/>
          </a:xfrm>
        </p:spPr>
        <p:txBody>
          <a:bodyPr/>
          <a:lstStyle/>
          <a:p>
            <a:pPr marL="457200" lvl="1" indent="0" algn="just">
              <a:buNone/>
            </a:pPr>
            <a:r>
              <a:rPr lang="pt-BR" sz="2400" dirty="0" smtClean="0"/>
              <a:t>1 </a:t>
            </a:r>
            <a:r>
              <a:rPr lang="pt-BR" sz="2400" dirty="0"/>
              <a:t>- </a:t>
            </a:r>
            <a:r>
              <a:rPr lang="pt-BR" sz="2400" b="1" dirty="0"/>
              <a:t>Gerar modelos </a:t>
            </a:r>
            <a:r>
              <a:rPr lang="pt-BR" sz="2400" dirty="0"/>
              <a:t>formais de </a:t>
            </a:r>
            <a:r>
              <a:rPr lang="pt-BR" sz="2400" b="1" dirty="0"/>
              <a:t>dependabilidade</a:t>
            </a:r>
            <a:r>
              <a:rPr lang="pt-BR" sz="2400" dirty="0"/>
              <a:t> (e.g. RBD, SPN, </a:t>
            </a:r>
            <a:r>
              <a:rPr lang="pt-BR" sz="2400" dirty="0" err="1"/>
              <a:t>Fault</a:t>
            </a:r>
            <a:r>
              <a:rPr lang="pt-BR" sz="2400" dirty="0"/>
              <a:t> </a:t>
            </a:r>
            <a:r>
              <a:rPr lang="pt-BR" sz="2400" dirty="0" err="1"/>
              <a:t>Tree</a:t>
            </a:r>
            <a:r>
              <a:rPr lang="pt-BR" sz="2400" dirty="0"/>
              <a:t>, </a:t>
            </a:r>
            <a:r>
              <a:rPr lang="pt-BR" sz="2400" dirty="0" err="1"/>
              <a:t>Markov</a:t>
            </a:r>
            <a:r>
              <a:rPr lang="pt-BR" sz="2400" dirty="0"/>
              <a:t> Chain) usando hierarquia e contemplando a utilização de mais de uma fonte de energia.</a:t>
            </a:r>
          </a:p>
          <a:p>
            <a:pPr marL="457200" lvl="1" indent="0" algn="just">
              <a:buNone/>
            </a:pPr>
            <a:endParaRPr lang="pt-BR" sz="2400" dirty="0" smtClean="0"/>
          </a:p>
          <a:p>
            <a:pPr marL="457200" lvl="1" indent="0" algn="just">
              <a:buNone/>
            </a:pPr>
            <a:r>
              <a:rPr lang="pt-BR" sz="2400" dirty="0" smtClean="0"/>
              <a:t>2 </a:t>
            </a:r>
            <a:r>
              <a:rPr lang="pt-BR" sz="2400" dirty="0"/>
              <a:t>– Avaliar o </a:t>
            </a:r>
            <a:r>
              <a:rPr lang="pt-BR" sz="2400" b="1" dirty="0"/>
              <a:t>impacto</a:t>
            </a:r>
            <a:r>
              <a:rPr lang="pt-BR" sz="2400" dirty="0"/>
              <a:t> da </a:t>
            </a:r>
            <a:r>
              <a:rPr lang="pt-BR" sz="2400" b="1" dirty="0"/>
              <a:t>redundância</a:t>
            </a:r>
            <a:r>
              <a:rPr lang="pt-BR" sz="2400" dirty="0"/>
              <a:t> de equipamentos </a:t>
            </a:r>
            <a:r>
              <a:rPr lang="pt-BR" sz="2400" dirty="0" smtClean="0"/>
              <a:t>no consumo de energia elétrica (sustentabilidade).</a:t>
            </a:r>
            <a:endParaRPr lang="pt-BR" sz="2400" dirty="0"/>
          </a:p>
          <a:p>
            <a:pPr marL="457200" lvl="1" indent="0" algn="just">
              <a:buNone/>
            </a:pPr>
            <a:endParaRPr lang="pt-BR" sz="2400" dirty="0" smtClean="0"/>
          </a:p>
          <a:p>
            <a:pPr marL="457200" lvl="1" indent="0" algn="just">
              <a:buNone/>
            </a:pPr>
            <a:r>
              <a:rPr lang="pt-BR" sz="2400" dirty="0" smtClean="0"/>
              <a:t>3 </a:t>
            </a:r>
            <a:r>
              <a:rPr lang="pt-BR" sz="2400" dirty="0" smtClean="0"/>
              <a:t>– Avaliar as </a:t>
            </a:r>
            <a:r>
              <a:rPr lang="pt-BR" sz="2400" b="1" dirty="0" smtClean="0"/>
              <a:t>políticas</a:t>
            </a:r>
            <a:r>
              <a:rPr lang="pt-BR" sz="2400" dirty="0" smtClean="0"/>
              <a:t> de </a:t>
            </a:r>
            <a:r>
              <a:rPr lang="pt-BR" sz="2400" b="1" dirty="0" smtClean="0"/>
              <a:t>gerenciamento</a:t>
            </a:r>
            <a:r>
              <a:rPr lang="pt-BR" sz="2400" dirty="0" smtClean="0"/>
              <a:t> energético.</a:t>
            </a:r>
          </a:p>
          <a:p>
            <a:pPr marL="457200" lvl="1" indent="0" algn="just">
              <a:buNone/>
            </a:pPr>
            <a:endParaRPr lang="pt-BR" sz="2400" dirty="0" smtClean="0"/>
          </a:p>
          <a:p>
            <a:pPr marL="457200" lvl="1" indent="0" algn="just">
              <a:buNone/>
            </a:pPr>
            <a:r>
              <a:rPr lang="pt-BR" sz="2400" dirty="0" smtClean="0"/>
              <a:t>4 </a:t>
            </a:r>
            <a:r>
              <a:rPr lang="pt-BR" sz="2400" dirty="0"/>
              <a:t>- Definir </a:t>
            </a:r>
            <a:r>
              <a:rPr lang="pt-BR" sz="2400" b="1" dirty="0"/>
              <a:t>estratégias</a:t>
            </a:r>
            <a:r>
              <a:rPr lang="pt-BR" sz="2400" dirty="0"/>
              <a:t> de </a:t>
            </a:r>
            <a:r>
              <a:rPr lang="pt-BR" sz="2400" b="1" dirty="0"/>
              <a:t>otimização</a:t>
            </a:r>
            <a:r>
              <a:rPr lang="pt-BR" sz="2400" dirty="0"/>
              <a:t> </a:t>
            </a:r>
            <a:r>
              <a:rPr lang="pt-BR" sz="2400" dirty="0" smtClean="0"/>
              <a:t>para se ter um consumo de energia de forma sustentável a um baixo custo</a:t>
            </a:r>
            <a:r>
              <a:rPr lang="pt-BR" sz="2400" dirty="0" smtClean="0"/>
              <a:t>.</a:t>
            </a:r>
            <a:endParaRPr lang="pt-BR" sz="2400" dirty="0" smtClean="0"/>
          </a:p>
        </p:txBody>
      </p:sp>
    </p:spTree>
    <p:extLst>
      <p:ext uri="{BB962C8B-B14F-4D97-AF65-F5344CB8AC3E}">
        <p14:creationId xmlns:p14="http://schemas.microsoft.com/office/powerpoint/2010/main" val="3628394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Estudo de Caso 1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200472" y="1143000"/>
            <a:ext cx="9577064" cy="2358008"/>
          </a:xfrm>
        </p:spPr>
        <p:txBody>
          <a:bodyPr/>
          <a:lstStyle/>
          <a:p>
            <a:pPr marL="0" indent="0" algn="ctr">
              <a:buNone/>
            </a:pPr>
            <a:r>
              <a:rPr lang="pt-BR" sz="2400" b="1" dirty="0"/>
              <a:t>Redundância de equipamentos </a:t>
            </a:r>
            <a:r>
              <a:rPr lang="pt-BR" sz="2400" b="1" dirty="0" smtClean="0"/>
              <a:t>pertencentes a </a:t>
            </a:r>
            <a:r>
              <a:rPr lang="pt-BR" sz="2400" b="1" dirty="0"/>
              <a:t>infraestrutura elétrica </a:t>
            </a:r>
            <a:r>
              <a:rPr lang="pt-BR" sz="2400" b="1" dirty="0" smtClean="0"/>
              <a:t>de datacenters</a:t>
            </a:r>
            <a:endParaRPr lang="pt-BR" sz="2400" b="1" dirty="0"/>
          </a:p>
          <a:p>
            <a:endParaRPr lang="pt-BR" sz="1800" dirty="0"/>
          </a:p>
          <a:p>
            <a:r>
              <a:rPr lang="pt-BR" sz="1800" dirty="0" smtClean="0"/>
              <a:t>Cinco cenários foram modelados, baseados no White </a:t>
            </a:r>
            <a:r>
              <a:rPr lang="pt-BR" sz="1800" dirty="0" err="1" smtClean="0"/>
              <a:t>Paper</a:t>
            </a:r>
            <a:r>
              <a:rPr lang="pt-BR" sz="1800" dirty="0" smtClean="0"/>
              <a:t> 48.</a:t>
            </a:r>
          </a:p>
          <a:p>
            <a:endParaRPr lang="pt-BR" sz="1800" dirty="0" smtClean="0"/>
          </a:p>
          <a:p>
            <a:r>
              <a:rPr lang="pt-BR" sz="1800" dirty="0" smtClean="0"/>
              <a:t>Os cenários possuem uma </a:t>
            </a:r>
            <a:r>
              <a:rPr lang="pt-BR" sz="1800" dirty="0"/>
              <a:t>redundância </a:t>
            </a:r>
            <a:r>
              <a:rPr lang="pt-BR" sz="1800" dirty="0" smtClean="0"/>
              <a:t>crescente de equipamentos</a:t>
            </a:r>
          </a:p>
          <a:p>
            <a:endParaRPr lang="pt-BR" sz="1800" dirty="0" smtClean="0"/>
          </a:p>
          <a:p>
            <a:endParaRPr lang="pt-BR" sz="1800" dirty="0"/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82780" y="3212976"/>
            <a:ext cx="4886444" cy="3248479"/>
          </a:xfrm>
          <a:prstGeom prst="rect">
            <a:avLst/>
          </a:prstGeom>
        </p:spPr>
      </p:pic>
      <p:pic>
        <p:nvPicPr>
          <p:cNvPr id="5" name="Imagem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82780" y="3284984"/>
            <a:ext cx="4886444" cy="3168352"/>
          </a:xfrm>
          <a:prstGeom prst="rect">
            <a:avLst/>
          </a:prstGeom>
        </p:spPr>
      </p:pic>
      <p:pic>
        <p:nvPicPr>
          <p:cNvPr id="6" name="Imagem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85586" y="3307147"/>
            <a:ext cx="4883638" cy="3174594"/>
          </a:xfrm>
          <a:prstGeom prst="rect">
            <a:avLst/>
          </a:prstGeom>
        </p:spPr>
      </p:pic>
      <p:pic>
        <p:nvPicPr>
          <p:cNvPr id="7" name="Imagem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85586" y="3284984"/>
            <a:ext cx="4883638" cy="3221765"/>
          </a:xfrm>
          <a:prstGeom prst="rect">
            <a:avLst/>
          </a:prstGeom>
        </p:spPr>
      </p:pic>
      <p:pic>
        <p:nvPicPr>
          <p:cNvPr id="8" name="Imagem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85586" y="3249971"/>
            <a:ext cx="4886444" cy="32753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8833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Estudo de Caso 1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23875" y="1143000"/>
            <a:ext cx="8915400" cy="1277888"/>
          </a:xfrm>
        </p:spPr>
        <p:txBody>
          <a:bodyPr/>
          <a:lstStyle/>
          <a:p>
            <a:r>
              <a:rPr lang="pt-BR" sz="1800" dirty="0"/>
              <a:t>Os cinco cenários foram modelados em SPN, </a:t>
            </a:r>
            <a:r>
              <a:rPr lang="pt-BR" sz="1800" dirty="0" smtClean="0"/>
              <a:t>utilizando o </a:t>
            </a:r>
            <a:r>
              <a:rPr lang="pt-BR" sz="1800" dirty="0" err="1" smtClean="0"/>
              <a:t>TimeNet</a:t>
            </a:r>
            <a:r>
              <a:rPr lang="pt-BR" sz="1800" dirty="0" smtClean="0"/>
              <a:t>.</a:t>
            </a:r>
          </a:p>
          <a:p>
            <a:endParaRPr lang="pt-BR" sz="1800" dirty="0"/>
          </a:p>
          <a:p>
            <a:r>
              <a:rPr lang="pt-BR" sz="1800" dirty="0" smtClean="0"/>
              <a:t>Foram adicionados a cada um dos cenários um gerador (</a:t>
            </a:r>
            <a:r>
              <a:rPr lang="pt-BR" sz="1800" dirty="0" err="1" smtClean="0"/>
              <a:t>Cold</a:t>
            </a:r>
            <a:r>
              <a:rPr lang="pt-BR" sz="1800" dirty="0" smtClean="0"/>
              <a:t> </a:t>
            </a:r>
            <a:r>
              <a:rPr lang="pt-BR" sz="1800" dirty="0" err="1" smtClean="0"/>
              <a:t>Standby</a:t>
            </a:r>
            <a:r>
              <a:rPr lang="pt-BR" sz="1800" dirty="0" smtClean="0"/>
              <a:t>) e feita uma comparação.</a:t>
            </a:r>
          </a:p>
          <a:p>
            <a:endParaRPr lang="pt-BR" sz="1800" dirty="0" smtClean="0"/>
          </a:p>
          <a:p>
            <a:pPr marL="0" indent="0">
              <a:buNone/>
            </a:pPr>
            <a:r>
              <a:rPr lang="pt-BR" sz="1800" dirty="0" smtClean="0"/>
              <a:t>MODELO SEM GERADOR			MODELO COM GERADOR</a:t>
            </a:r>
            <a:endParaRPr lang="pt-BR" sz="1800" dirty="0"/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464" y="3362540"/>
            <a:ext cx="4548176" cy="3034194"/>
          </a:xfrm>
          <a:prstGeom prst="rect">
            <a:avLst/>
          </a:prstGeom>
        </p:spPr>
      </p:pic>
      <p:pic>
        <p:nvPicPr>
          <p:cNvPr id="5" name="Imagem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6640" y="3281653"/>
            <a:ext cx="5189415" cy="3171683"/>
          </a:xfrm>
          <a:prstGeom prst="rect">
            <a:avLst/>
          </a:prstGeom>
        </p:spPr>
      </p:pic>
      <p:cxnSp>
        <p:nvCxnSpPr>
          <p:cNvPr id="7" name="Conector reto 6"/>
          <p:cNvCxnSpPr/>
          <p:nvPr/>
        </p:nvCxnSpPr>
        <p:spPr>
          <a:xfrm>
            <a:off x="4676640" y="3281652"/>
            <a:ext cx="0" cy="3312000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" name="Conector reto 9"/>
          <p:cNvCxnSpPr/>
          <p:nvPr/>
        </p:nvCxnSpPr>
        <p:spPr>
          <a:xfrm flipH="1">
            <a:off x="-3880" y="3265116"/>
            <a:ext cx="9909880" cy="0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13" name="Imagem 1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552" y="3362540"/>
            <a:ext cx="4596006" cy="3090796"/>
          </a:xfrm>
          <a:prstGeom prst="rect">
            <a:avLst/>
          </a:prstGeom>
        </p:spPr>
      </p:pic>
      <p:pic>
        <p:nvPicPr>
          <p:cNvPr id="14" name="Imagem 1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6640" y="3281653"/>
            <a:ext cx="5229360" cy="3115081"/>
          </a:xfrm>
          <a:prstGeom prst="rect">
            <a:avLst/>
          </a:prstGeom>
        </p:spPr>
      </p:pic>
      <p:pic>
        <p:nvPicPr>
          <p:cNvPr id="15" name="Imagem 14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552" y="3362540"/>
            <a:ext cx="4596005" cy="3162804"/>
          </a:xfrm>
          <a:prstGeom prst="rect">
            <a:avLst/>
          </a:prstGeom>
        </p:spPr>
      </p:pic>
      <p:pic>
        <p:nvPicPr>
          <p:cNvPr id="16" name="Imagem 15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6641" y="3281653"/>
            <a:ext cx="5189414" cy="3243691"/>
          </a:xfrm>
          <a:prstGeom prst="rect">
            <a:avLst/>
          </a:prstGeom>
        </p:spPr>
      </p:pic>
      <p:pic>
        <p:nvPicPr>
          <p:cNvPr id="17" name="Imagem 16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" y="3362541"/>
            <a:ext cx="4579951" cy="3162804"/>
          </a:xfrm>
          <a:prstGeom prst="rect">
            <a:avLst/>
          </a:prstGeom>
        </p:spPr>
      </p:pic>
      <p:pic>
        <p:nvPicPr>
          <p:cNvPr id="18" name="Imagem 17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0914" y="3281652"/>
            <a:ext cx="5185086" cy="3243692"/>
          </a:xfrm>
          <a:prstGeom prst="rect">
            <a:avLst/>
          </a:prstGeom>
        </p:spPr>
      </p:pic>
      <p:pic>
        <p:nvPicPr>
          <p:cNvPr id="19" name="Imagem 18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3" y="3362541"/>
            <a:ext cx="4601174" cy="3034193"/>
          </a:xfrm>
          <a:prstGeom prst="rect">
            <a:avLst/>
          </a:prstGeom>
        </p:spPr>
      </p:pic>
      <p:pic>
        <p:nvPicPr>
          <p:cNvPr id="20" name="Imagem 19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0914" y="3281653"/>
            <a:ext cx="5200638" cy="3243691"/>
          </a:xfrm>
          <a:prstGeom prst="rect">
            <a:avLst/>
          </a:prstGeom>
        </p:spPr>
      </p:pic>
      <p:sp>
        <p:nvSpPr>
          <p:cNvPr id="23" name="CaixaDeTexto 22"/>
          <p:cNvSpPr txBox="1"/>
          <p:nvPr/>
        </p:nvSpPr>
        <p:spPr>
          <a:xfrm>
            <a:off x="4468826" y="2708920"/>
            <a:ext cx="340158" cy="46166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pt-BR" sz="2400" dirty="0" smtClean="0">
                <a:latin typeface="Calibri" pitchFamily="34" charset="0"/>
                <a:cs typeface="Calibri" pitchFamily="34" charset="0"/>
              </a:rPr>
              <a:t>1</a:t>
            </a:r>
            <a:endParaRPr lang="pt-BR" sz="2400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4" name="CaixaDeTexto 23"/>
          <p:cNvSpPr txBox="1"/>
          <p:nvPr/>
        </p:nvSpPr>
        <p:spPr>
          <a:xfrm>
            <a:off x="4468826" y="2751311"/>
            <a:ext cx="340158" cy="46166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pt-BR" sz="2400" dirty="0" smtClean="0">
                <a:latin typeface="Calibri" pitchFamily="34" charset="0"/>
                <a:cs typeface="Calibri" pitchFamily="34" charset="0"/>
              </a:rPr>
              <a:t>2</a:t>
            </a:r>
            <a:endParaRPr lang="pt-BR" sz="2400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5" name="CaixaDeTexto 24"/>
          <p:cNvSpPr txBox="1"/>
          <p:nvPr/>
        </p:nvSpPr>
        <p:spPr>
          <a:xfrm>
            <a:off x="4468826" y="2751311"/>
            <a:ext cx="340158" cy="46166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pt-BR" sz="2400" dirty="0" smtClean="0">
                <a:latin typeface="Calibri" pitchFamily="34" charset="0"/>
                <a:cs typeface="Calibri" pitchFamily="34" charset="0"/>
              </a:rPr>
              <a:t>3</a:t>
            </a:r>
            <a:endParaRPr lang="pt-BR" sz="2400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6" name="CaixaDeTexto 25"/>
          <p:cNvSpPr txBox="1"/>
          <p:nvPr/>
        </p:nvSpPr>
        <p:spPr>
          <a:xfrm>
            <a:off x="4468826" y="2751311"/>
            <a:ext cx="340158" cy="46166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pt-BR" sz="2400" dirty="0" smtClean="0">
                <a:latin typeface="Calibri" pitchFamily="34" charset="0"/>
                <a:cs typeface="Calibri" pitchFamily="34" charset="0"/>
              </a:rPr>
              <a:t>4</a:t>
            </a:r>
            <a:endParaRPr lang="pt-BR" sz="2400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7" name="CaixaDeTexto 26"/>
          <p:cNvSpPr txBox="1"/>
          <p:nvPr/>
        </p:nvSpPr>
        <p:spPr>
          <a:xfrm>
            <a:off x="4468826" y="2708920"/>
            <a:ext cx="340158" cy="46166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pt-BR" sz="2400" dirty="0" smtClean="0">
                <a:latin typeface="Calibri" pitchFamily="34" charset="0"/>
                <a:cs typeface="Calibri" pitchFamily="34" charset="0"/>
              </a:rPr>
              <a:t>5</a:t>
            </a:r>
            <a:endParaRPr lang="pt-BR" sz="2400" dirty="0"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950147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  <p:bldP spid="24" grpId="0" animBg="1"/>
      <p:bldP spid="25" grpId="0" animBg="1"/>
      <p:bldP spid="26" grpId="0" animBg="1"/>
      <p:bldP spid="27" grpId="0" animBg="1"/>
    </p:bldLst>
  </p:timing>
</p:sld>
</file>

<file path=ppt/theme/theme1.xml><?xml version="1.0" encoding="utf-8"?>
<a:theme xmlns:a="http://schemas.openxmlformats.org/drawingml/2006/main" name="Design padrão">
  <a:themeElements>
    <a:clrScheme name="Design padrão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sign padrão">
      <a:majorFont>
        <a:latin typeface="Verdana"/>
        <a:ea typeface=""/>
        <a:cs typeface="Arial"/>
      </a:majorFont>
      <a:minorFont>
        <a:latin typeface="Verdana"/>
        <a:ea typeface=""/>
        <a:cs typeface="Arial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sign padrã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sign padrão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sign padrão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sign padrão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sign padrão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sign padrão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sign padrão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sign padrão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sign padrão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sign padrão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sign padrão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sign padrão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ema do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o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409573</TotalTime>
  <Words>993</Words>
  <Application>Microsoft Office PowerPoint</Application>
  <PresentationFormat>Papel A4 (210 x 297 mm)</PresentationFormat>
  <Paragraphs>159</Paragraphs>
  <Slides>19</Slides>
  <Notes>7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19</vt:i4>
      </vt:variant>
    </vt:vector>
  </HeadingPairs>
  <TitlesOfParts>
    <vt:vector size="20" baseType="lpstr">
      <vt:lpstr>Design padrão</vt:lpstr>
      <vt:lpstr>Apresentação do PowerPoint</vt:lpstr>
      <vt:lpstr>AGENDA</vt:lpstr>
      <vt:lpstr>Introdução</vt:lpstr>
      <vt:lpstr>Introdução</vt:lpstr>
      <vt:lpstr>Motivação</vt:lpstr>
      <vt:lpstr>Objetivo Geral</vt:lpstr>
      <vt:lpstr>Objetivos Específicos</vt:lpstr>
      <vt:lpstr>Estudo de Caso 1</vt:lpstr>
      <vt:lpstr>Estudo de Caso 1</vt:lpstr>
      <vt:lpstr>Apresentação do PowerPoint</vt:lpstr>
      <vt:lpstr>Resultados</vt:lpstr>
      <vt:lpstr>Apresentação do PowerPoint</vt:lpstr>
      <vt:lpstr>Resultados</vt:lpstr>
      <vt:lpstr>Resultados</vt:lpstr>
      <vt:lpstr>Estudo de Caso 2</vt:lpstr>
      <vt:lpstr>Estudo de Caso 2</vt:lpstr>
      <vt:lpstr>Estudo de Caso 2</vt:lpstr>
      <vt:lpstr>Estudo de Caso 2</vt:lpstr>
      <vt:lpstr>Apresentação do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Sistema de suporte à decisão para sistemas produtivos</dc:title>
  <dc:creator>Bruno</dc:creator>
  <cp:lastModifiedBy>JOAO</cp:lastModifiedBy>
  <cp:revision>687</cp:revision>
  <dcterms:created xsi:type="dcterms:W3CDTF">2005-08-29T15:00:12Z</dcterms:created>
  <dcterms:modified xsi:type="dcterms:W3CDTF">2012-03-16T06:21:12Z</dcterms:modified>
</cp:coreProperties>
</file>