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3" r:id="rId3"/>
    <p:sldId id="264" r:id="rId4"/>
    <p:sldId id="257" r:id="rId5"/>
    <p:sldId id="259" r:id="rId6"/>
    <p:sldId id="260" r:id="rId7"/>
    <p:sldId id="261" r:id="rId8"/>
    <p:sldId id="262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553" autoAdjust="0"/>
  </p:normalViewPr>
  <p:slideViewPr>
    <p:cSldViewPr>
      <p:cViewPr>
        <p:scale>
          <a:sx n="90" d="100"/>
          <a:sy n="90" d="100"/>
        </p:scale>
        <p:origin x="-4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F57F9-2923-4E9D-B952-C489A228E201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E4919-0EA5-44DD-8AAE-186B243EEF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E4919-0EA5-44DD-8AAE-186B243EEFE6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Falar sucintamente das </a:t>
            </a:r>
            <a:r>
              <a:rPr lang="pt-BR" dirty="0" err="1" smtClean="0"/>
              <a:t>CSs</a:t>
            </a:r>
            <a:r>
              <a:rPr lang="pt-BR" dirty="0" smtClean="0"/>
              <a:t> sua importância</a:t>
            </a:r>
            <a:br>
              <a:rPr lang="pt-BR" dirty="0" smtClean="0"/>
            </a:br>
            <a:r>
              <a:rPr lang="pt-BR" dirty="0" smtClean="0"/>
              <a:t>Objetivos</a:t>
            </a:r>
            <a:r>
              <a:rPr lang="pt-BR" baseline="0" dirty="0" smtClean="0"/>
              <a:t> e atividades desenvolvidas no projeto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E4919-0EA5-44DD-8AAE-186B243EEFE6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Visão geral do modelo de gestões</a:t>
            </a:r>
          </a:p>
          <a:p>
            <a:r>
              <a:rPr lang="pt-BR" dirty="0" smtClean="0"/>
              <a:t>Definir</a:t>
            </a:r>
            <a:r>
              <a:rPr lang="pt-BR" baseline="0" dirty="0" smtClean="0"/>
              <a:t> política de estoque (R,r)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E4919-0EA5-44DD-8AAE-186B243EEFE6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Observar que o sistema passou muito tempo parado</a:t>
            </a:r>
          </a:p>
          <a:p>
            <a:r>
              <a:rPr lang="pt-BR" dirty="0" smtClean="0"/>
              <a:t>Baixo</a:t>
            </a:r>
            <a:r>
              <a:rPr lang="pt-BR" baseline="0" dirty="0" smtClean="0"/>
              <a:t> nível de estoque</a:t>
            </a:r>
          </a:p>
          <a:p>
            <a:r>
              <a:rPr lang="pt-BR" baseline="0" dirty="0" smtClean="0"/>
              <a:t>Alto índice de clientes não-satisfeitos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E4919-0EA5-44DD-8AAE-186B243EEFE6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E4919-0EA5-44DD-8AAE-186B243EEFE6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Comparar e concluir que</a:t>
            </a:r>
            <a:r>
              <a:rPr lang="pt-BR" baseline="0" dirty="0" smtClean="0"/>
              <a:t> um meio de otimizar </a:t>
            </a:r>
            <a:r>
              <a:rPr lang="pt-BR" baseline="0" smtClean="0"/>
              <a:t>a CS </a:t>
            </a:r>
            <a:r>
              <a:rPr lang="pt-BR" baseline="0" dirty="0" smtClean="0"/>
              <a:t>é reduzindo o tempo de reparo (melhoria de cerca de 15,6%).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E4919-0EA5-44DD-8AAE-186B243EEFE6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9817-A757-4C82-A47F-FBE742B5784B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38EB-91CD-4A55-B706-596B934792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9817-A757-4C82-A47F-FBE742B5784B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38EB-91CD-4A55-B706-596B93479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9817-A757-4C82-A47F-FBE742B5784B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38EB-91CD-4A55-B706-596B93479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9817-A757-4C82-A47F-FBE742B5784B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38EB-91CD-4A55-B706-596B93479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9817-A757-4C82-A47F-FBE742B5784B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38EB-91CD-4A55-B706-596B93479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9817-A757-4C82-A47F-FBE742B5784B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38EB-91CD-4A55-B706-596B93479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9817-A757-4C82-A47F-FBE742B5784B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38EB-91CD-4A55-B706-596B93479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9817-A757-4C82-A47F-FBE742B5784B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38EB-91CD-4A55-B706-596B93479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9817-A757-4C82-A47F-FBE742B5784B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38EB-91CD-4A55-B706-596B93479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9817-A757-4C82-A47F-FBE742B5784B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38EB-91CD-4A55-B706-596B934792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5839817-A757-4C82-A47F-FBE742B5784B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33038EB-91CD-4A55-B706-596B93479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5839817-A757-4C82-A47F-FBE742B5784B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33038EB-91CD-4A55-B706-596B93479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0" dirty="0" smtClean="0"/>
              <a:t>Sistemas de cadeias de Suprimento.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Modelagem e Simulação  com ARENA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808179" y="5572140"/>
            <a:ext cx="50882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Jobson Renan – Eng. Mecatrônica – POLI/UPE</a:t>
            </a:r>
          </a:p>
          <a:p>
            <a:pPr algn="r"/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Aluno PIBIC - CNPq</a:t>
            </a:r>
            <a:endParaRPr lang="pt-BR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CS com Múltiplos Escalões</a:t>
            </a:r>
            <a:endParaRPr lang="pt-BR" dirty="0"/>
          </a:p>
        </p:txBody>
      </p:sp>
      <p:pic>
        <p:nvPicPr>
          <p:cNvPr id="4" name="Espaço Reservado para Conteúdo 3" descr="figura 0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7" y="1508886"/>
            <a:ext cx="7358114" cy="5349114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71712" y="3429001"/>
            <a:ext cx="4757742" cy="785818"/>
          </a:xfrm>
          <a:noFill/>
          <a:ln>
            <a:noFill/>
          </a:ln>
        </p:spPr>
        <p:style>
          <a:lnRef idx="1">
            <a:schemeClr val="accent3"/>
          </a:lnRef>
          <a:fillRef idx="1001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pt-BR" sz="4800" b="1" cap="all" spc="3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OBRIGADO!!!</a:t>
            </a:r>
            <a:endParaRPr lang="pt-BR" sz="4800" b="1" cap="all" spc="3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14480" y="1523481"/>
            <a:ext cx="5786478" cy="4477287"/>
            <a:chOff x="1714480" y="1523481"/>
            <a:chExt cx="5786478" cy="447728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14480" y="1523481"/>
              <a:ext cx="5786478" cy="4477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Retângulo 8"/>
            <p:cNvSpPr/>
            <p:nvPr/>
          </p:nvSpPr>
          <p:spPr>
            <a:xfrm>
              <a:off x="3071802" y="1643050"/>
              <a:ext cx="2000264" cy="5715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ferramenta utilizada: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5929330"/>
            <a:ext cx="1571636" cy="513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625609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Arena é um ambiente </a:t>
            </a:r>
            <a:r>
              <a:rPr lang="pt-BR" b="1" dirty="0" smtClean="0"/>
              <a:t>integrado</a:t>
            </a:r>
            <a:r>
              <a:rPr lang="pt-BR" dirty="0" smtClean="0"/>
              <a:t> de simulação constituído de modelos em gabaritos, construído em torno da estrutura da linguagem </a:t>
            </a:r>
            <a:r>
              <a:rPr lang="pt-BR" b="1" dirty="0" smtClean="0"/>
              <a:t>SIMAN</a:t>
            </a:r>
            <a:r>
              <a:rPr lang="pt-BR" dirty="0" smtClean="0"/>
              <a:t> e outros complementos, e melhorado por uma interface visual. </a:t>
            </a:r>
          </a:p>
          <a:p>
            <a:r>
              <a:rPr lang="pt-BR" dirty="0" smtClean="0"/>
              <a:t>Além de permitir a construção de modelos de simulação o Arena possui ainda, as seguintes ferramentas:</a:t>
            </a:r>
          </a:p>
          <a:p>
            <a:pPr lvl="1"/>
            <a:r>
              <a:rPr lang="pt-BR" dirty="0" smtClean="0"/>
              <a:t>analisador de dados de entrada,</a:t>
            </a:r>
          </a:p>
          <a:p>
            <a:pPr lvl="1"/>
            <a:r>
              <a:rPr lang="pt-BR" dirty="0" smtClean="0"/>
              <a:t>analisador de resultados,</a:t>
            </a:r>
          </a:p>
          <a:p>
            <a:pPr lvl="1"/>
            <a:r>
              <a:rPr lang="pt-BR" dirty="0" smtClean="0"/>
              <a:t>visualizador da simulação.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Exemplo de Simulação com ARENA</a:t>
            </a:r>
            <a:endParaRPr lang="pt-BR" dirty="0"/>
          </a:p>
        </p:txBody>
      </p:sp>
      <p:pic>
        <p:nvPicPr>
          <p:cNvPr id="4" name="Imagem 3" descr="impressã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357430"/>
            <a:ext cx="6954178" cy="307183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85659" y="5577504"/>
            <a:ext cx="7316426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dirty="0" smtClean="0"/>
              <a:t>Módulo  </a:t>
            </a:r>
            <a:r>
              <a:rPr lang="pt-BR" i="1" dirty="0" err="1" smtClean="0"/>
              <a:t>Create</a:t>
            </a:r>
            <a:r>
              <a:rPr lang="pt-BR" i="1" dirty="0" smtClean="0"/>
              <a:t>  </a:t>
            </a:r>
            <a:r>
              <a:rPr lang="pt-BR" dirty="0" smtClean="0">
                <a:sym typeface="Wingdings" pitchFamily="2" charset="2"/>
              </a:rPr>
              <a:t> Gera chegadas seguindo uma distribuição.</a:t>
            </a:r>
          </a:p>
          <a:p>
            <a:r>
              <a:rPr lang="pt-BR" dirty="0" smtClean="0">
                <a:sym typeface="Wingdings" pitchFamily="2" charset="2"/>
              </a:rPr>
              <a:t>Módulo </a:t>
            </a:r>
            <a:r>
              <a:rPr lang="pt-BR" i="1" dirty="0" err="1" smtClean="0">
                <a:sym typeface="Wingdings" pitchFamily="2" charset="2"/>
              </a:rPr>
              <a:t>Process</a:t>
            </a:r>
            <a:r>
              <a:rPr lang="pt-BR" dirty="0" smtClean="0">
                <a:sym typeface="Wingdings" pitchFamily="2" charset="2"/>
              </a:rPr>
              <a:t>  Designa o processo de impressão, o qual gera um atraso.</a:t>
            </a:r>
          </a:p>
          <a:p>
            <a:r>
              <a:rPr lang="pt-BR" dirty="0" smtClean="0">
                <a:sym typeface="Wingdings" pitchFamily="2" charset="2"/>
              </a:rPr>
              <a:t>Módulo </a:t>
            </a:r>
            <a:r>
              <a:rPr lang="pt-BR" i="1" dirty="0" err="1" smtClean="0">
                <a:sym typeface="Wingdings" pitchFamily="2" charset="2"/>
              </a:rPr>
              <a:t>Dispose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 Saída dos documentos impressos.</a:t>
            </a:r>
            <a:endParaRPr lang="pt-BR" dirty="0"/>
          </a:p>
        </p:txBody>
      </p:sp>
      <p:pic>
        <p:nvPicPr>
          <p:cNvPr id="7" name="Imagem 6" descr="creat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2428868"/>
            <a:ext cx="3701696" cy="23985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m 7" descr="process.PNG"/>
          <p:cNvPicPr>
            <a:picLocks noChangeAspect="1"/>
          </p:cNvPicPr>
          <p:nvPr/>
        </p:nvPicPr>
        <p:blipFill>
          <a:blip r:embed="rId4"/>
          <a:srcRect l="1566" t="1616" r="1370" b="1414"/>
          <a:stretch>
            <a:fillRect/>
          </a:stretch>
        </p:blipFill>
        <p:spPr>
          <a:xfrm>
            <a:off x="3428992" y="1283556"/>
            <a:ext cx="4143404" cy="40097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Imagem 8" descr="Dispose.PNG"/>
          <p:cNvPicPr>
            <a:picLocks noChangeAspect="1"/>
          </p:cNvPicPr>
          <p:nvPr/>
        </p:nvPicPr>
        <p:blipFill>
          <a:blip r:embed="rId5"/>
          <a:srcRect t="2041"/>
          <a:stretch>
            <a:fillRect/>
          </a:stretch>
        </p:blipFill>
        <p:spPr>
          <a:xfrm>
            <a:off x="2947760" y="2643182"/>
            <a:ext cx="3248479" cy="16050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são cadeias de suprimentos?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CS é uma rede complexa que integra todos os processos envolvidos no ciclo de vida de um produto, incluindo: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Fornecedores de matérias-primas, </a:t>
            </a:r>
          </a:p>
          <a:p>
            <a:r>
              <a:rPr lang="pt-BR" dirty="0" smtClean="0"/>
              <a:t>Fabricantes,</a:t>
            </a:r>
          </a:p>
          <a:p>
            <a:r>
              <a:rPr lang="pt-BR" dirty="0" smtClean="0"/>
              <a:t>Distribuidores,</a:t>
            </a:r>
          </a:p>
          <a:p>
            <a:r>
              <a:rPr lang="pt-BR" dirty="0" smtClean="0"/>
              <a:t>Vendedores.</a:t>
            </a:r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7600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Simulação de um Sistema de Produção/Estoque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C:\Users\Jobson\Pictures\Imagens Arena\CS1\Figura 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853" y="1571612"/>
            <a:ext cx="8666865" cy="5214974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785786" y="5357826"/>
            <a:ext cx="2071670" cy="120032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Política de controle de estoque (R,r) </a:t>
            </a:r>
          </a:p>
          <a:p>
            <a:r>
              <a:rPr lang="pt-BR" dirty="0" smtClean="0"/>
              <a:t>R =  500, r =  150</a:t>
            </a:r>
          </a:p>
          <a:p>
            <a:r>
              <a:rPr lang="pt-BR" dirty="0" smtClean="0"/>
              <a:t>E</a:t>
            </a:r>
            <a:r>
              <a:rPr lang="pt-BR" baseline="-25000" dirty="0" smtClean="0"/>
              <a:t>0</a:t>
            </a:r>
            <a:r>
              <a:rPr lang="pt-BR" dirty="0" smtClean="0"/>
              <a:t> = 250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72066" y="2857496"/>
            <a:ext cx="3714776" cy="64633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Tempo entre falhas: Expo (200) min.</a:t>
            </a:r>
          </a:p>
          <a:p>
            <a:r>
              <a:rPr lang="pt-BR" dirty="0" smtClean="0"/>
              <a:t>Tempo de reparo: </a:t>
            </a:r>
            <a:r>
              <a:rPr lang="pt-BR" dirty="0" err="1" smtClean="0"/>
              <a:t>Norm</a:t>
            </a:r>
            <a:r>
              <a:rPr lang="pt-BR" dirty="0" smtClean="0"/>
              <a:t> (90, 45) min.</a:t>
            </a:r>
            <a:endParaRPr lang="pt-BR" dirty="0"/>
          </a:p>
        </p:txBody>
      </p:sp>
      <p:sp>
        <p:nvSpPr>
          <p:cNvPr id="11" name="Seta dobrada 10"/>
          <p:cNvSpPr/>
          <p:nvPr/>
        </p:nvSpPr>
        <p:spPr>
          <a:xfrm rot="5400000">
            <a:off x="5701009" y="2157115"/>
            <a:ext cx="742378" cy="714380"/>
          </a:xfrm>
          <a:prstGeom prst="bentArrow">
            <a:avLst>
              <a:gd name="adj1" fmla="val 22952"/>
              <a:gd name="adj2" fmla="val 25000"/>
              <a:gd name="adj3" fmla="val 19880"/>
              <a:gd name="adj4" fmla="val 44649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5000" dist="25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Resultados obtidos para uma simulação de 1.000.000 mim.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00034" y="2143116"/>
          <a:ext cx="82296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Parâmetro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Valor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Utilização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68,95 %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Parada por falha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30,82 %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Ocioso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0,23 %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Estoque 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106 unidades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Clientes cuja demanda não foi </a:t>
                      </a:r>
                      <a:r>
                        <a:rPr lang="pt-BR" baseline="0" dirty="0" smtClean="0"/>
                        <a:t> satisfeita totalmente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22,3 %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Demanda média perdida por</a:t>
                      </a:r>
                      <a:r>
                        <a:rPr lang="pt-BR" baseline="0" dirty="0" smtClean="0"/>
                        <a:t> cliente não- satisfeito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 unidades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e Experimentação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03853"/>
            <a:ext cx="8229600" cy="4625609"/>
          </a:xfrm>
        </p:spPr>
        <p:txBody>
          <a:bodyPr/>
          <a:lstStyle/>
          <a:p>
            <a:r>
              <a:rPr lang="pt-BR" dirty="0" smtClean="0"/>
              <a:t>Objetivo: melhorar o nível de serviço ao cliente</a:t>
            </a:r>
          </a:p>
          <a:p>
            <a:r>
              <a:rPr lang="pt-BR" dirty="0" smtClean="0"/>
              <a:t>Possíveis mudanças: </a:t>
            </a:r>
          </a:p>
          <a:p>
            <a:pPr marL="925830" lvl="1" indent="-514350">
              <a:buFont typeface="+mj-lt"/>
              <a:buAutoNum type="arabicPeriod"/>
            </a:pPr>
            <a:r>
              <a:rPr lang="pt-BR" dirty="0" smtClean="0"/>
              <a:t>Redução  do tempo de reparo.</a:t>
            </a:r>
          </a:p>
          <a:p>
            <a:pPr marL="925830" lvl="1" indent="-514350">
              <a:buFont typeface="+mj-lt"/>
              <a:buAutoNum type="arabicPeriod"/>
            </a:pPr>
            <a:r>
              <a:rPr lang="pt-BR" dirty="0" smtClean="0"/>
              <a:t>Aumentar o nível de </a:t>
            </a:r>
            <a:r>
              <a:rPr lang="pt-BR" dirty="0" err="1" smtClean="0"/>
              <a:t>ressuprimento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Verificando...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/>
        </p:nvGraphicFramePr>
        <p:xfrm>
          <a:off x="214280" y="1785926"/>
          <a:ext cx="871544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60"/>
                <a:gridCol w="2178860"/>
                <a:gridCol w="2178860"/>
                <a:gridCol w="217886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Parâmetro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Inicial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Com</a:t>
                      </a:r>
                      <a:r>
                        <a:rPr lang="pt-BR" baseline="0" dirty="0" smtClean="0"/>
                        <a:t> r</a:t>
                      </a:r>
                      <a:r>
                        <a:rPr lang="pt-BR" dirty="0" smtClean="0"/>
                        <a:t>edução do tempo de reparo </a:t>
                      </a:r>
                      <a:r>
                        <a:rPr lang="pt-BR" dirty="0" err="1" smtClean="0"/>
                        <a:t>Norm</a:t>
                      </a:r>
                      <a:r>
                        <a:rPr lang="pt-BR" dirty="0" smtClean="0"/>
                        <a:t> (70, 30)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Com aumento do </a:t>
                      </a:r>
                      <a:r>
                        <a:rPr lang="pt-BR" baseline="0" dirty="0" smtClean="0"/>
                        <a:t> ponto de </a:t>
                      </a:r>
                      <a:r>
                        <a:rPr lang="pt-BR" baseline="0" dirty="0" err="1" smtClean="0"/>
                        <a:t>ressu-primento</a:t>
                      </a:r>
                      <a:r>
                        <a:rPr lang="pt-BR" baseline="0" dirty="0" smtClean="0"/>
                        <a:t> (r = 300)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Utilização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68,95 %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72,84%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68,78 %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Parada por falha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30,82 %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26,01%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31,22</a:t>
                      </a:r>
                      <a:r>
                        <a:rPr lang="pt-BR" baseline="0" dirty="0" smtClean="0"/>
                        <a:t> 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Ocioso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0,23 %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1,15%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0,00 %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Estoque 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106 unidades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159</a:t>
                      </a:r>
                      <a:r>
                        <a:rPr lang="pt-BR" baseline="0" dirty="0" smtClean="0"/>
                        <a:t> unidades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103 unidades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Clientes cuja demanda não foi </a:t>
                      </a:r>
                      <a:r>
                        <a:rPr lang="pt-BR" baseline="0" dirty="0" smtClean="0"/>
                        <a:t> satisfeita totalmente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22,3 %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12,1%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21,9%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Demanda média perdida por</a:t>
                      </a:r>
                      <a:r>
                        <a:rPr lang="pt-BR" baseline="0" dirty="0" smtClean="0"/>
                        <a:t> cliente não- satisfeito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 unidades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 unidades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25,8 unidades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8358214" y="32861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CS com Produção de Vários Produtos</a:t>
            </a:r>
            <a:endParaRPr lang="pt-BR" dirty="0"/>
          </a:p>
        </p:txBody>
      </p:sp>
      <p:pic>
        <p:nvPicPr>
          <p:cNvPr id="1027" name="Picture 3" descr="C:\Users\Jobson\Pictures\Imagens Arena\CS2\Figura 1.PNG"/>
          <p:cNvPicPr>
            <a:picLocks noChangeAspect="1" noChangeArrowheads="1"/>
          </p:cNvPicPr>
          <p:nvPr/>
        </p:nvPicPr>
        <p:blipFill>
          <a:blip r:embed="rId2"/>
          <a:srcRect l="5633"/>
          <a:stretch>
            <a:fillRect/>
          </a:stretch>
        </p:blipFill>
        <p:spPr bwMode="auto">
          <a:xfrm>
            <a:off x="-32" y="1468525"/>
            <a:ext cx="4786346" cy="2817731"/>
          </a:xfrm>
          <a:prstGeom prst="rect">
            <a:avLst/>
          </a:prstGeom>
          <a:noFill/>
        </p:spPr>
      </p:pic>
      <p:pic>
        <p:nvPicPr>
          <p:cNvPr id="1026" name="Picture 2" descr="C:\Users\Jobson\Pictures\Imagens Arena\CS2\Figura 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00544" y="3878528"/>
            <a:ext cx="5043488" cy="290805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787</TotalTime>
  <Words>448</Words>
  <Application>Microsoft Office PowerPoint</Application>
  <PresentationFormat>Apresentação na tela (4:3)</PresentationFormat>
  <Paragraphs>94</Paragraphs>
  <Slides>11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Módulo</vt:lpstr>
      <vt:lpstr>Sistemas de cadeias de Suprimento.</vt:lpstr>
      <vt:lpstr>A ferramenta utilizada:</vt:lpstr>
      <vt:lpstr>Exemplo de Simulação com ARENA</vt:lpstr>
      <vt:lpstr>O que são cadeias de suprimentos?</vt:lpstr>
      <vt:lpstr>Simulação de um Sistema de Produção/Estoque</vt:lpstr>
      <vt:lpstr>Resultados obtidos para uma simulação de 1.000.000 mim.</vt:lpstr>
      <vt:lpstr>Análise e Experimentação </vt:lpstr>
      <vt:lpstr>Verificando...</vt:lpstr>
      <vt:lpstr>CS com Produção de Vários Produtos</vt:lpstr>
      <vt:lpstr>CS com Múltiplos Escalões</vt:lpstr>
      <vt:lpstr>Considerações Finais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de cadeias de Suprimento.</dc:title>
  <dc:creator>Jobson Renan</dc:creator>
  <cp:lastModifiedBy>Jobson Renan</cp:lastModifiedBy>
  <cp:revision>52</cp:revision>
  <dcterms:created xsi:type="dcterms:W3CDTF">2012-03-04T10:16:41Z</dcterms:created>
  <dcterms:modified xsi:type="dcterms:W3CDTF">2012-03-15T17:01:16Z</dcterms:modified>
</cp:coreProperties>
</file>