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70" r:id="rId12"/>
    <p:sldId id="267" r:id="rId13"/>
    <p:sldId id="271" r:id="rId14"/>
    <p:sldId id="268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143340-2E2D-41B1-B5F5-8EE49BFEB3A8}" type="datetimeFigureOut">
              <a:rPr lang="pt-BR" smtClean="0"/>
              <a:pPr/>
              <a:t>25/04/2011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2C00DC-8E4D-45DC-89DA-EAA318CB5A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eeexplore.ieee.org/xpl/mostRecentIssue.jsp?punumber=90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957533"/>
          </a:xfrm>
        </p:spPr>
        <p:txBody>
          <a:bodyPr>
            <a:normAutofit/>
          </a:bodyPr>
          <a:lstStyle/>
          <a:p>
            <a:r>
              <a:rPr lang="pt-BR" sz="2800" b="1" dirty="0"/>
              <a:t>Estudo Analítico Baseado na Importância da Confiabilidade e Disponibilidade das Redes de Comunicação </a:t>
            </a:r>
            <a:r>
              <a:rPr lang="pt-BR" sz="2800" b="1" dirty="0" smtClean="0"/>
              <a:t>Multimídia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Kádna</a:t>
            </a:r>
            <a:r>
              <a:rPr lang="pt-BR" dirty="0" smtClean="0"/>
              <a:t> </a:t>
            </a:r>
            <a:r>
              <a:rPr lang="pt-BR" dirty="0" err="1" smtClean="0"/>
              <a:t>Camboim</a:t>
            </a:r>
            <a:endParaRPr lang="pt-BR" dirty="0" smtClean="0"/>
          </a:p>
          <a:p>
            <a:r>
              <a:rPr lang="pt-BR" dirty="0" smtClean="0"/>
              <a:t>Workshop </a:t>
            </a:r>
            <a:r>
              <a:rPr lang="pt-BR" dirty="0" err="1" smtClean="0"/>
              <a:t>MoDCS</a:t>
            </a:r>
            <a:r>
              <a:rPr lang="pt-BR" dirty="0" smtClean="0"/>
              <a:t> 2011.1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78579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Segunda Arquitetura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Para os roteadores (R0 e R2) foram utilizados os valores de MTTF= 131.000 horas e MTTR= 12 horas.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 </a:t>
            </a:r>
            <a:r>
              <a:rPr lang="pt-BR" dirty="0"/>
              <a:t>os links (L0 e L1) foram utilizados os valores de MTTF= 1.188 horas e MTTR= 12 horas.</a:t>
            </a:r>
          </a:p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31431" t="42453" r="10054" b="36321"/>
          <a:stretch>
            <a:fillRect/>
          </a:stretch>
        </p:blipFill>
        <p:spPr bwMode="auto">
          <a:xfrm>
            <a:off x="1643042" y="2428868"/>
            <a:ext cx="598653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3" cstate="print"/>
          <a:srcRect l="22161" t="46934" r="34482" b="25236"/>
          <a:stretch>
            <a:fillRect/>
          </a:stretch>
        </p:blipFill>
        <p:spPr bwMode="auto">
          <a:xfrm>
            <a:off x="1785918" y="4143380"/>
            <a:ext cx="600079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Segunda Arquitetura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0324"/>
            <a:ext cx="7972452" cy="368280"/>
          </a:xfrm>
        </p:spPr>
        <p:txBody>
          <a:bodyPr>
            <a:noAutofit/>
          </a:bodyPr>
          <a:lstStyle/>
          <a:p>
            <a:r>
              <a:rPr lang="pt-BR" sz="3200" dirty="0" smtClean="0"/>
              <a:t>Estudo de Caso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86512" y="857232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Seis </a:t>
            </a:r>
            <a:r>
              <a:rPr lang="pt-BR" dirty="0"/>
              <a:t>meses (4.320 </a:t>
            </a:r>
            <a:r>
              <a:rPr lang="pt-BR" dirty="0" smtClean="0"/>
              <a:t>horas)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286512" y="3059668"/>
            <a:ext cx="22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Um ano (8.640 horas)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15074" y="5202808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Dois anos (17.280 horas)</a:t>
            </a:r>
            <a:endParaRPr lang="pt-BR" dirty="0"/>
          </a:p>
        </p:txBody>
      </p:sp>
      <p:pic>
        <p:nvPicPr>
          <p:cNvPr id="19" name="Imagem 18"/>
          <p:cNvPicPr/>
          <p:nvPr/>
        </p:nvPicPr>
        <p:blipFill>
          <a:blip r:embed="rId2" cstate="print"/>
          <a:srcRect l="4062" t="53750" r="2945" b="3365"/>
          <a:stretch>
            <a:fillRect/>
          </a:stretch>
        </p:blipFill>
        <p:spPr bwMode="auto">
          <a:xfrm>
            <a:off x="264303" y="733619"/>
            <a:ext cx="5665019" cy="19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/>
          <p:cNvPicPr/>
          <p:nvPr/>
        </p:nvPicPr>
        <p:blipFill>
          <a:blip r:embed="rId3" cstate="print"/>
          <a:srcRect l="4209" t="53393" r="3143" b="3569"/>
          <a:stretch>
            <a:fillRect/>
          </a:stretch>
        </p:blipFill>
        <p:spPr bwMode="auto">
          <a:xfrm>
            <a:off x="214282" y="2798508"/>
            <a:ext cx="5715040" cy="19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/>
          <p:cNvPicPr/>
          <p:nvPr/>
        </p:nvPicPr>
        <p:blipFill>
          <a:blip r:embed="rId4" cstate="print"/>
          <a:srcRect l="4209" t="53571" r="3143" b="3748"/>
          <a:stretch>
            <a:fillRect/>
          </a:stretch>
        </p:blipFill>
        <p:spPr bwMode="auto">
          <a:xfrm>
            <a:off x="214282" y="4814676"/>
            <a:ext cx="5715040" cy="19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5945851" y="1520184"/>
          <a:ext cx="3198149" cy="991173"/>
        </p:xfrm>
        <a:graphic>
          <a:graphicData uri="http://schemas.openxmlformats.org/drawingml/2006/table">
            <a:tbl>
              <a:tblPr/>
              <a:tblGrid>
                <a:gridCol w="1364614"/>
                <a:gridCol w="1833535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0.05519959930329562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0.05519959930329562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5936327" y="3591886"/>
          <a:ext cx="3207673" cy="991173"/>
        </p:xfrm>
        <a:graphic>
          <a:graphicData uri="http://schemas.openxmlformats.org/drawingml/2006/table">
            <a:tbl>
              <a:tblPr/>
              <a:tblGrid>
                <a:gridCol w="1295503"/>
                <a:gridCol w="1912170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0.0014836075775433609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0.0014836075775433609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/>
        </p:nvGraphicFramePr>
        <p:xfrm>
          <a:off x="5917279" y="5572140"/>
          <a:ext cx="3226721" cy="996253"/>
        </p:xfrm>
        <a:graphic>
          <a:graphicData uri="http://schemas.openxmlformats.org/drawingml/2006/table">
            <a:tbl>
              <a:tblPr/>
              <a:tblGrid>
                <a:gridCol w="1342897"/>
                <a:gridCol w="1883824"/>
              </a:tblGrid>
              <a:tr h="19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1.0997818379592895E-6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1.0997818379592895E-6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78579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Terceira Arquitetura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Para os roteadores (R0, R1 e R2) foram utilizados os valores de MTTF= 131.000 horas e MTTR= 12 horas. 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 </a:t>
            </a:r>
            <a:r>
              <a:rPr lang="pt-BR" dirty="0"/>
              <a:t>os links (L0 e L1) foram utilizados os valores de MTTF= 1.188 horas e MTTR= 12 horas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 l="9506" t="40094" r="38453" b="22630"/>
          <a:stretch>
            <a:fillRect/>
          </a:stretch>
        </p:blipFill>
        <p:spPr bwMode="auto">
          <a:xfrm>
            <a:off x="1500166" y="2000240"/>
            <a:ext cx="57864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/>
          <p:nvPr/>
        </p:nvPicPr>
        <p:blipFill>
          <a:blip r:embed="rId3" cstate="print"/>
          <a:srcRect l="22161" t="47170" r="34482" b="25472"/>
          <a:stretch>
            <a:fillRect/>
          </a:stretch>
        </p:blipFill>
        <p:spPr bwMode="auto">
          <a:xfrm>
            <a:off x="1714480" y="4286280"/>
            <a:ext cx="628654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57200" y="274638"/>
            <a:ext cx="7972452" cy="511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Estudo de Caso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Terceira Arquitetura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0324"/>
            <a:ext cx="7972452" cy="368280"/>
          </a:xfrm>
        </p:spPr>
        <p:txBody>
          <a:bodyPr>
            <a:noAutofit/>
          </a:bodyPr>
          <a:lstStyle/>
          <a:p>
            <a:r>
              <a:rPr lang="pt-BR" sz="3200" dirty="0" smtClean="0"/>
              <a:t>Estudo de Caso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86512" y="714356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Seis </a:t>
            </a:r>
            <a:r>
              <a:rPr lang="pt-BR" dirty="0"/>
              <a:t>meses (4.320 </a:t>
            </a:r>
            <a:r>
              <a:rPr lang="pt-BR" dirty="0" smtClean="0"/>
              <a:t>horas)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286512" y="2845354"/>
            <a:ext cx="22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Um ano (8.640 horas)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15074" y="4857760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Dois anos (17.280 horas)</a:t>
            </a:r>
            <a:endParaRPr lang="pt-BR" dirty="0"/>
          </a:p>
        </p:txBody>
      </p:sp>
      <p:pic>
        <p:nvPicPr>
          <p:cNvPr id="13" name="Imagem 12"/>
          <p:cNvPicPr/>
          <p:nvPr/>
        </p:nvPicPr>
        <p:blipFill>
          <a:blip r:embed="rId2" cstate="print"/>
          <a:srcRect l="4209" t="53214" r="3143" b="3748"/>
          <a:stretch>
            <a:fillRect/>
          </a:stretch>
        </p:blipFill>
        <p:spPr bwMode="auto">
          <a:xfrm>
            <a:off x="285720" y="714356"/>
            <a:ext cx="5572164" cy="19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929322" y="1309872"/>
          <a:ext cx="3071802" cy="1191198"/>
        </p:xfrm>
        <a:graphic>
          <a:graphicData uri="http://schemas.openxmlformats.org/drawingml/2006/table">
            <a:tbl>
              <a:tblPr/>
              <a:tblGrid>
                <a:gridCol w="1274703"/>
                <a:gridCol w="1797099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Values</a:t>
                      </a:r>
                      <a:r>
                        <a:rPr lang="pt-BR" sz="1200" b="1" dirty="0">
                          <a:latin typeface="Times"/>
                          <a:ea typeface="Times New Roman"/>
                          <a:cs typeface="Times New Roman"/>
                        </a:rPr>
                        <a:t> RI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0.055175069216668114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0.027231346152938218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0.027231346152938218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Imagem 14"/>
          <p:cNvPicPr/>
          <p:nvPr/>
        </p:nvPicPr>
        <p:blipFill>
          <a:blip r:embed="rId3" cstate="print"/>
          <a:srcRect l="4062" t="53214" r="3092" b="3364"/>
          <a:stretch>
            <a:fillRect/>
          </a:stretch>
        </p:blipFill>
        <p:spPr bwMode="auto">
          <a:xfrm>
            <a:off x="272254" y="2786058"/>
            <a:ext cx="5585630" cy="193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6012559" y="3429000"/>
          <a:ext cx="3060035" cy="1191198"/>
        </p:xfrm>
        <a:graphic>
          <a:graphicData uri="http://schemas.openxmlformats.org/drawingml/2006/table">
            <a:tbl>
              <a:tblPr/>
              <a:tblGrid>
                <a:gridCol w="1269820"/>
                <a:gridCol w="1790215"/>
              </a:tblGrid>
              <a:tr h="193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0.001483574676003338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7.415462133012163E-4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7.415462133012163E-4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Imagem 25"/>
          <p:cNvPicPr/>
          <p:nvPr/>
        </p:nvPicPr>
        <p:blipFill>
          <a:blip r:embed="rId4" cstate="print"/>
          <a:srcRect l="3768" t="53571" r="3092" b="3722"/>
          <a:stretch>
            <a:fillRect/>
          </a:stretch>
        </p:blipFill>
        <p:spPr bwMode="auto">
          <a:xfrm>
            <a:off x="214282" y="4884973"/>
            <a:ext cx="5643602" cy="19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5857884" y="5453276"/>
          <a:ext cx="3286116" cy="1183578"/>
        </p:xfrm>
        <a:graphic>
          <a:graphicData uri="http://schemas.openxmlformats.org/drawingml/2006/table">
            <a:tbl>
              <a:tblPr/>
              <a:tblGrid>
                <a:gridCol w="1363877"/>
                <a:gridCol w="1922239"/>
              </a:tblGrid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1.0997818052270914E-6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5.498907864083437E-7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5.498907864083437E-7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85720" y="78579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Quarta Arquitetura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Para os roteadores (R0, R1, R2 e R3) foram utilizados os valores de MTTF= 131.000 horas e MTTR= 12 horas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Para </a:t>
            </a:r>
            <a:r>
              <a:rPr lang="pt-BR" dirty="0"/>
              <a:t>os links (L0 e L1) foram utilizados os valores de MTTF= 1.188 horas e MTTR= 12 horas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7225" t="38012" r="35335" b="29523"/>
          <a:stretch>
            <a:fillRect/>
          </a:stretch>
        </p:blipFill>
        <p:spPr bwMode="auto">
          <a:xfrm>
            <a:off x="1714480" y="2000240"/>
            <a:ext cx="57864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/>
          <p:nvPr/>
        </p:nvPicPr>
        <p:blipFill>
          <a:blip r:embed="rId3" cstate="print"/>
          <a:srcRect l="22592" t="48893" r="35752" b="26990"/>
          <a:stretch>
            <a:fillRect/>
          </a:stretch>
        </p:blipFill>
        <p:spPr bwMode="auto">
          <a:xfrm>
            <a:off x="1214414" y="4500570"/>
            <a:ext cx="68580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Quarta Arquitetura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0324"/>
            <a:ext cx="7972452" cy="368280"/>
          </a:xfrm>
        </p:spPr>
        <p:txBody>
          <a:bodyPr>
            <a:noAutofit/>
          </a:bodyPr>
          <a:lstStyle/>
          <a:p>
            <a:r>
              <a:rPr lang="pt-BR" sz="3200" dirty="0" smtClean="0"/>
              <a:t>Estudo de Caso</a:t>
            </a:r>
            <a:endParaRPr lang="pt-BR" sz="3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286512" y="559338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Seis </a:t>
            </a:r>
            <a:r>
              <a:rPr lang="pt-BR" dirty="0"/>
              <a:t>meses (4.320 </a:t>
            </a:r>
            <a:r>
              <a:rPr lang="pt-BR" dirty="0" smtClean="0"/>
              <a:t>horas)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286512" y="2714620"/>
            <a:ext cx="22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Um ano (8.640 horas)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15074" y="4702742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Dois anos (17.280 horas)</a:t>
            </a:r>
            <a:endParaRPr lang="pt-BR" dirty="0"/>
          </a:p>
        </p:txBody>
      </p:sp>
      <p:pic>
        <p:nvPicPr>
          <p:cNvPr id="13" name="Imagem 12"/>
          <p:cNvPicPr/>
          <p:nvPr/>
        </p:nvPicPr>
        <p:blipFill>
          <a:blip r:embed="rId2" cstate="print"/>
          <a:srcRect l="3620" t="52500" r="2797" b="3364"/>
          <a:stretch>
            <a:fillRect/>
          </a:stretch>
        </p:blipFill>
        <p:spPr bwMode="auto">
          <a:xfrm>
            <a:off x="161059" y="714356"/>
            <a:ext cx="5411073" cy="19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663275" y="928670"/>
          <a:ext cx="3409319" cy="1406463"/>
        </p:xfrm>
        <a:graphic>
          <a:graphicData uri="http://schemas.openxmlformats.org/drawingml/2006/table">
            <a:tbl>
              <a:tblPr/>
              <a:tblGrid>
                <a:gridCol w="1415146"/>
                <a:gridCol w="1994173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0.02723134615293806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0.02723134615293806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0.02723134615293806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0.02723134615293806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5" name="Imagem 14"/>
          <p:cNvPicPr/>
          <p:nvPr/>
        </p:nvPicPr>
        <p:blipFill>
          <a:blip r:embed="rId3" cstate="print"/>
          <a:srcRect l="4356" t="53214" r="3239" b="3543"/>
          <a:stretch>
            <a:fillRect/>
          </a:stretch>
        </p:blipFill>
        <p:spPr bwMode="auto">
          <a:xfrm>
            <a:off x="142844" y="2789400"/>
            <a:ext cx="5429288" cy="192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Tabela 24"/>
          <p:cNvGraphicFramePr>
            <a:graphicFrameLocks noGrp="1"/>
          </p:cNvGraphicFramePr>
          <p:nvPr/>
        </p:nvGraphicFramePr>
        <p:xfrm>
          <a:off x="5663275" y="3143248"/>
          <a:ext cx="3409319" cy="1406463"/>
        </p:xfrm>
        <a:graphic>
          <a:graphicData uri="http://schemas.openxmlformats.org/drawingml/2006/table">
            <a:tbl>
              <a:tblPr/>
              <a:tblGrid>
                <a:gridCol w="1415146"/>
                <a:gridCol w="1994173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7.415462133012129E-4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7.415462133012129E-4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7.415462133012129E-4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7.415462133012129E-4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Imagem 25"/>
          <p:cNvPicPr/>
          <p:nvPr/>
        </p:nvPicPr>
        <p:blipFill>
          <a:blip r:embed="rId4" cstate="print"/>
          <a:srcRect l="4503" t="53571" r="3147" b="3571"/>
          <a:stretch>
            <a:fillRect/>
          </a:stretch>
        </p:blipFill>
        <p:spPr bwMode="auto">
          <a:xfrm>
            <a:off x="71406" y="4878273"/>
            <a:ext cx="5500726" cy="19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5715009" y="5100090"/>
          <a:ext cx="3357586" cy="1686496"/>
        </p:xfrm>
        <a:graphic>
          <a:graphicData uri="http://schemas.openxmlformats.org/drawingml/2006/table">
            <a:tbl>
              <a:tblPr/>
              <a:tblGrid>
                <a:gridCol w="1393672"/>
                <a:gridCol w="1963914"/>
              </a:tblGrid>
              <a:tr h="240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Times New Roman"/>
                        </a:rPr>
                        <a:t> 5.498907865371215E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Times New Roman"/>
                        </a:rPr>
                        <a:t> 5.498907865371215E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latin typeface="Calibri"/>
                          <a:ea typeface="Calibri"/>
                          <a:cs typeface="Times New Roman"/>
                        </a:rPr>
                        <a:t> 5.498907865371215E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R3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latin typeface="Calibri"/>
                          <a:ea typeface="Calibri"/>
                          <a:cs typeface="Times New Roman"/>
                        </a:rPr>
                        <a:t> 5.498907865371215E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Confiabilidade </a:t>
            </a:r>
            <a:r>
              <a:rPr lang="pt-BR" dirty="0" smtClean="0"/>
              <a:t>dos componentes </a:t>
            </a:r>
            <a:endParaRPr lang="pt-BR" dirty="0" smtClean="0"/>
          </a:p>
          <a:p>
            <a:r>
              <a:rPr lang="pt-BR" dirty="0" smtClean="0"/>
              <a:t>Propor </a:t>
            </a:r>
            <a:r>
              <a:rPr lang="pt-BR" dirty="0" smtClean="0"/>
              <a:t>melhorias </a:t>
            </a:r>
            <a:r>
              <a:rPr lang="pt-BR" dirty="0"/>
              <a:t>para que falhas de sistema não ocorram ou sejam minimizadas para evitar maiores </a:t>
            </a:r>
            <a:r>
              <a:rPr lang="pt-BR" dirty="0" smtClean="0"/>
              <a:t>danos</a:t>
            </a:r>
            <a:endParaRPr lang="pt-BR" dirty="0"/>
          </a:p>
          <a:p>
            <a:r>
              <a:rPr lang="pt-BR" dirty="0" smtClean="0"/>
              <a:t>Trabalhos futuros</a:t>
            </a:r>
          </a:p>
          <a:p>
            <a:pPr lvl="1"/>
            <a:r>
              <a:rPr lang="pt-BR" dirty="0" smtClean="0"/>
              <a:t>Novas </a:t>
            </a:r>
            <a:r>
              <a:rPr lang="pt-BR" dirty="0"/>
              <a:t>arquiteturas, </a:t>
            </a:r>
            <a:r>
              <a:rPr lang="pt-BR" dirty="0" smtClean="0"/>
              <a:t>seus </a:t>
            </a:r>
            <a:r>
              <a:rPr lang="pt-BR" dirty="0"/>
              <a:t>modelos </a:t>
            </a:r>
            <a:r>
              <a:rPr lang="pt-BR" dirty="0" err="1"/>
              <a:t>RBDs</a:t>
            </a:r>
            <a:r>
              <a:rPr lang="pt-BR" dirty="0"/>
              <a:t>, a classificação RI </a:t>
            </a:r>
            <a:endParaRPr lang="pt-BR" dirty="0" smtClean="0"/>
          </a:p>
          <a:p>
            <a:pPr lvl="1"/>
            <a:r>
              <a:rPr lang="pt-BR" dirty="0" smtClean="0"/>
              <a:t>Componentes </a:t>
            </a:r>
            <a:r>
              <a:rPr lang="pt-BR" dirty="0"/>
              <a:t>ou subsistemas a serem tratados, considerando alguns aspectos financeiro como custos, lucros, multas, impacto na imagem da empresa e as conseqüências </a:t>
            </a:r>
            <a:r>
              <a:rPr lang="pt-BR" dirty="0" smtClean="0"/>
              <a:t>econômicas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Alguma estratégia de redundâncias, manutenção ou aquisição de equipamentos mais confiáveis será utilizada para atender requisitos de </a:t>
            </a:r>
            <a:r>
              <a:rPr lang="pt-BR" dirty="0" smtClean="0"/>
              <a:t>confiabilidade</a:t>
            </a:r>
          </a:p>
          <a:p>
            <a:pPr lvl="1"/>
            <a:r>
              <a:rPr lang="pt-BR" dirty="0" smtClean="0"/>
              <a:t>Soluções </a:t>
            </a:r>
            <a:r>
              <a:rPr lang="pt-BR" dirty="0"/>
              <a:t>que maximizem a disponibilidade e minimizem os custos do sistema em </a:t>
            </a:r>
            <a:r>
              <a:rPr lang="pt-BR" dirty="0" smtClean="0"/>
              <a:t>teste</a:t>
            </a:r>
          </a:p>
          <a:p>
            <a:pPr lvl="1"/>
            <a:r>
              <a:rPr lang="pt-BR" dirty="0" smtClean="0"/>
              <a:t>Calcular </a:t>
            </a:r>
            <a:r>
              <a:rPr lang="pt-BR" dirty="0"/>
              <a:t>a viabilidade de uma arquitetura em termos de TCO (Total </a:t>
            </a:r>
            <a:r>
              <a:rPr lang="pt-BR" dirty="0" err="1"/>
              <a:t>Cost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Ownership</a:t>
            </a:r>
            <a:r>
              <a:rPr lang="pt-BR" dirty="0"/>
              <a:t>) relacionados a disponibilidade correspondente.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 err="1" smtClean="0"/>
              <a:t>Guimarães</a:t>
            </a:r>
            <a:r>
              <a:rPr lang="en-US" sz="1400" dirty="0" smtClean="0"/>
              <a:t>, A.; Matos, J.; </a:t>
            </a:r>
            <a:r>
              <a:rPr lang="en-US" sz="1400" dirty="0" err="1" smtClean="0"/>
              <a:t>Camboim</a:t>
            </a:r>
            <a:r>
              <a:rPr lang="en-US" sz="1400" dirty="0" smtClean="0"/>
              <a:t>, K.; </a:t>
            </a:r>
            <a:r>
              <a:rPr lang="en-US" sz="1400" dirty="0" err="1" smtClean="0"/>
              <a:t>Maciel</a:t>
            </a:r>
            <a:r>
              <a:rPr lang="en-US" sz="1400" dirty="0" smtClean="0"/>
              <a:t>, P. Impact </a:t>
            </a:r>
            <a:r>
              <a:rPr lang="en-US" sz="1400" dirty="0" smtClean="0"/>
              <a:t>Analysis of Availability on Computer Networks </a:t>
            </a:r>
            <a:r>
              <a:rPr lang="en-US" sz="1400" dirty="0" smtClean="0"/>
              <a:t>Infrastructure. 2011 </a:t>
            </a:r>
            <a:r>
              <a:rPr lang="en-US" sz="1400" dirty="0" smtClean="0"/>
              <a:t>International Conference on Information and Computer Networks. ICICN 2011. 26-28 January 2011, in Guiyang, China.</a:t>
            </a:r>
            <a:endParaRPr lang="pt-BR" sz="1400" dirty="0" smtClean="0"/>
          </a:p>
          <a:p>
            <a:r>
              <a:rPr lang="en-US" sz="1400" dirty="0" err="1" smtClean="0"/>
              <a:t>Guimarães</a:t>
            </a:r>
            <a:r>
              <a:rPr lang="en-US" sz="1400" dirty="0" smtClean="0"/>
              <a:t>, A.; Matos, J.; </a:t>
            </a:r>
            <a:r>
              <a:rPr lang="en-US" sz="1400" dirty="0" err="1" smtClean="0"/>
              <a:t>Camboim</a:t>
            </a:r>
            <a:r>
              <a:rPr lang="en-US" sz="1400" dirty="0" smtClean="0"/>
              <a:t>, K.; </a:t>
            </a:r>
            <a:r>
              <a:rPr lang="en-US" sz="1400" dirty="0" err="1" smtClean="0"/>
              <a:t>Maciel</a:t>
            </a:r>
            <a:r>
              <a:rPr lang="en-US" sz="1400" dirty="0" smtClean="0"/>
              <a:t>, P</a:t>
            </a:r>
            <a:r>
              <a:rPr lang="en-US" sz="1400" dirty="0" smtClean="0"/>
              <a:t>. </a:t>
            </a:r>
            <a:r>
              <a:rPr lang="en-US" sz="1400" dirty="0" smtClean="0"/>
              <a:t>Sensitivity Analysis of Availability of Redundancy in Computer </a:t>
            </a:r>
            <a:r>
              <a:rPr lang="en-US" sz="1400" dirty="0" smtClean="0"/>
              <a:t>Networks. </a:t>
            </a:r>
            <a:r>
              <a:rPr lang="en-US" sz="1400" dirty="0" smtClean="0"/>
              <a:t>The Fourth International Conference on Communication Theory, Reliability, and Quality of Service. CTRQ 2011. April 17-22, 2011 - Budapest, Hungary.</a:t>
            </a:r>
            <a:endParaRPr lang="pt-BR" sz="1400" dirty="0" smtClean="0"/>
          </a:p>
          <a:p>
            <a:r>
              <a:rPr lang="en-US" sz="1400" dirty="0" err="1" smtClean="0"/>
              <a:t>Guimarães</a:t>
            </a:r>
            <a:r>
              <a:rPr lang="en-US" sz="1400" dirty="0" smtClean="0"/>
              <a:t>, A.; Matos, J.; </a:t>
            </a:r>
            <a:r>
              <a:rPr lang="en-US" sz="1400" dirty="0" err="1" smtClean="0"/>
              <a:t>Camboim</a:t>
            </a:r>
            <a:r>
              <a:rPr lang="en-US" sz="1400" dirty="0" smtClean="0"/>
              <a:t>, K.; </a:t>
            </a:r>
            <a:r>
              <a:rPr lang="en-US" sz="1400" dirty="0" err="1" smtClean="0"/>
              <a:t>Maciel</a:t>
            </a:r>
            <a:r>
              <a:rPr lang="en-US" sz="1400" dirty="0" smtClean="0"/>
              <a:t>, P. </a:t>
            </a:r>
            <a:r>
              <a:rPr lang="en-US" sz="1400" dirty="0" smtClean="0"/>
              <a:t>Dependability </a:t>
            </a:r>
            <a:r>
              <a:rPr lang="en-US" sz="1400" dirty="0" smtClean="0"/>
              <a:t>Analysis in Redundant Communication Networks using Reliability </a:t>
            </a:r>
            <a:r>
              <a:rPr lang="en-US" sz="1400" dirty="0" smtClean="0"/>
              <a:t>Importance.2011 </a:t>
            </a:r>
            <a:r>
              <a:rPr lang="en-US" sz="1400" dirty="0" smtClean="0"/>
              <a:t>International Conference on Information and Network Technology. </a:t>
            </a:r>
            <a:r>
              <a:rPr lang="pt-BR" sz="1400" dirty="0" smtClean="0"/>
              <a:t>ICINT 2011.</a:t>
            </a:r>
            <a:br>
              <a:rPr lang="pt-BR" sz="1400" dirty="0" smtClean="0"/>
            </a:br>
            <a:r>
              <a:rPr lang="pt-BR" sz="1400" dirty="0" err="1" smtClean="0"/>
              <a:t>April</a:t>
            </a:r>
            <a:r>
              <a:rPr lang="pt-BR" sz="1400" dirty="0" smtClean="0"/>
              <a:t> 29-30, 2011 - </a:t>
            </a:r>
            <a:r>
              <a:rPr lang="pt-BR" sz="1400" dirty="0" err="1" smtClean="0"/>
              <a:t>Chennai</a:t>
            </a:r>
            <a:r>
              <a:rPr lang="pt-BR" sz="1400" dirty="0" smtClean="0"/>
              <a:t>, </a:t>
            </a:r>
            <a:r>
              <a:rPr lang="pt-BR" sz="1400" dirty="0" err="1" smtClean="0"/>
              <a:t>India</a:t>
            </a:r>
            <a:r>
              <a:rPr lang="pt-BR" sz="1400" dirty="0" smtClean="0"/>
              <a:t>.</a:t>
            </a:r>
            <a:endParaRPr lang="en-US" sz="1400" dirty="0" smtClean="0"/>
          </a:p>
          <a:p>
            <a:r>
              <a:rPr lang="en-US" sz="1400" dirty="0" smtClean="0"/>
              <a:t>Chu</a:t>
            </a:r>
            <a:r>
              <a:rPr lang="en-US" sz="1400" dirty="0" smtClean="0"/>
              <a:t>, S. H. K.; Pant, H.; Richman, S. H. and Wu, P. (2007) “Enterprise VoIP Reliability”, Telecommunications Network Strategy and Planning Symposium, NETWORKS 2006. 12th International, pages 1 - 6.</a:t>
            </a:r>
            <a:endParaRPr lang="pt-BR" sz="1400" dirty="0" smtClean="0"/>
          </a:p>
          <a:p>
            <a:r>
              <a:rPr lang="en-US" sz="1400" dirty="0" smtClean="0"/>
              <a:t>K.S</a:t>
            </a:r>
            <a:r>
              <a:rPr lang="en-US" sz="1400" dirty="0" smtClean="0"/>
              <a:t>. </a:t>
            </a:r>
            <a:r>
              <a:rPr lang="en-US" sz="1400" dirty="0" err="1" smtClean="0"/>
              <a:t>Trivedi</a:t>
            </a:r>
            <a:r>
              <a:rPr lang="en-US" sz="1400" dirty="0" smtClean="0"/>
              <a:t>, D.S. Kim, A. Roy,, </a:t>
            </a:r>
            <a:r>
              <a:rPr lang="en-US" sz="1400" dirty="0" err="1" smtClean="0"/>
              <a:t>Medhi</a:t>
            </a:r>
            <a:r>
              <a:rPr lang="en-US" sz="1400" dirty="0" smtClean="0"/>
              <a:t>, D. :Dependability and Security Models, Proc. DRCN 2009.</a:t>
            </a:r>
            <a:endParaRPr lang="pt-BR" sz="1400" dirty="0" smtClean="0"/>
          </a:p>
          <a:p>
            <a:r>
              <a:rPr lang="en-US" sz="1400" dirty="0" err="1" smtClean="0"/>
              <a:t>Wendai</a:t>
            </a:r>
            <a:r>
              <a:rPr lang="en-US" sz="1400" dirty="0" smtClean="0"/>
              <a:t> </a:t>
            </a:r>
            <a:r>
              <a:rPr lang="en-US" sz="1400" dirty="0" smtClean="0"/>
              <a:t>Wang </a:t>
            </a:r>
            <a:r>
              <a:rPr lang="en-US" sz="1400" dirty="0" err="1" smtClean="0"/>
              <a:t>Loman</a:t>
            </a:r>
            <a:r>
              <a:rPr lang="en-US" sz="1400" dirty="0" smtClean="0"/>
              <a:t>, J. </a:t>
            </a:r>
            <a:r>
              <a:rPr lang="en-US" sz="1400" dirty="0" err="1" smtClean="0"/>
              <a:t>Vassiliou</a:t>
            </a:r>
            <a:r>
              <a:rPr lang="en-US" sz="1400" dirty="0" smtClean="0"/>
              <a:t>, P. Reliability importance of components in a complex system. </a:t>
            </a:r>
            <a:r>
              <a:rPr lang="en-US" sz="1400" dirty="0" smtClean="0">
                <a:hlinkClick r:id="rId2"/>
              </a:rPr>
              <a:t>Reliability and Maintainability, 2004 Annual Symposium - RAMS</a:t>
            </a:r>
            <a:r>
              <a:rPr lang="en-US" sz="1400" dirty="0" smtClean="0"/>
              <a:t>. Page 6. GE Global Res. </a:t>
            </a:r>
            <a:r>
              <a:rPr lang="pt-BR" sz="1400" dirty="0" smtClean="0"/>
              <a:t>Center, NY, USA. </a:t>
            </a:r>
            <a:endParaRPr lang="pt-BR" sz="1400" dirty="0" smtClean="0"/>
          </a:p>
          <a:p>
            <a:r>
              <a:rPr lang="en-US" sz="1400" dirty="0" smtClean="0"/>
              <a:t>PRADHAN</a:t>
            </a:r>
            <a:r>
              <a:rPr lang="en-US" sz="1400" dirty="0" smtClean="0"/>
              <a:t>, D. K., Fault-Tolerant System Design. Prentice Hall, New Jersey, 1996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Avizienis</a:t>
            </a:r>
            <a:r>
              <a:rPr lang="en-US" sz="1400" dirty="0" smtClean="0"/>
              <a:t>, J. </a:t>
            </a:r>
            <a:r>
              <a:rPr lang="en-US" sz="1400" dirty="0" err="1" smtClean="0"/>
              <a:t>Laprie</a:t>
            </a:r>
            <a:r>
              <a:rPr lang="en-US" sz="1400" dirty="0" smtClean="0"/>
              <a:t>, B. </a:t>
            </a:r>
            <a:r>
              <a:rPr lang="en-US" sz="1400" dirty="0" err="1" smtClean="0"/>
              <a:t>Randell</a:t>
            </a:r>
            <a:r>
              <a:rPr lang="en-US" sz="1400" dirty="0" smtClean="0"/>
              <a:t>, and C. </a:t>
            </a:r>
            <a:r>
              <a:rPr lang="en-US" sz="1400" dirty="0" err="1" smtClean="0"/>
              <a:t>Landwehr</a:t>
            </a:r>
            <a:r>
              <a:rPr lang="en-US" sz="1400" dirty="0" smtClean="0"/>
              <a:t>. Basic concepts and taxonomy of dependable and secure computing. IEEE Transactions on Dependable and Secure Computing, 1(1):11{33, 2004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W</a:t>
            </a:r>
            <a:r>
              <a:rPr lang="en-US" sz="1400" dirty="0" smtClean="0"/>
              <a:t>. </a:t>
            </a:r>
            <a:r>
              <a:rPr lang="en-US" sz="1400" dirty="0" err="1" smtClean="0"/>
              <a:t>Kuo</a:t>
            </a:r>
            <a:r>
              <a:rPr lang="en-US" sz="1400" dirty="0" smtClean="0"/>
              <a:t>, M.J. </a:t>
            </a:r>
            <a:r>
              <a:rPr lang="en-US" sz="1400" dirty="0" err="1" smtClean="0"/>
              <a:t>Zuo</a:t>
            </a:r>
            <a:r>
              <a:rPr lang="en-US" sz="1400" dirty="0" smtClean="0"/>
              <a:t> :Optimal Reliability Modeling: Principles and Applications, ISBN 0-471-39761-X, John Wiley &amp; </a:t>
            </a:r>
            <a:r>
              <a:rPr lang="en-US" sz="1400" dirty="0" err="1" smtClean="0"/>
              <a:t>Sons,Inc</a:t>
            </a:r>
            <a:r>
              <a:rPr lang="en-US" sz="1400" dirty="0" smtClean="0"/>
              <a:t>. Hoboken, New Jersey, 2003</a:t>
            </a:r>
            <a:r>
              <a:rPr lang="en-US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Trabalhos relacionados</a:t>
            </a:r>
          </a:p>
          <a:p>
            <a:r>
              <a:rPr lang="pt-BR" dirty="0" err="1" smtClean="0"/>
              <a:t>Dependabilidade</a:t>
            </a:r>
            <a:endParaRPr lang="pt-BR" dirty="0" smtClean="0"/>
          </a:p>
          <a:p>
            <a:r>
              <a:rPr lang="pt-BR" dirty="0" smtClean="0"/>
              <a:t>Importância da confiabilidade</a:t>
            </a:r>
          </a:p>
          <a:p>
            <a:r>
              <a:rPr lang="pt-BR" dirty="0" smtClean="0"/>
              <a:t>Diagrama de bloco de confiabilidade</a:t>
            </a:r>
          </a:p>
          <a:p>
            <a:r>
              <a:rPr lang="pt-BR" dirty="0" smtClean="0"/>
              <a:t>Estudo de Caso</a:t>
            </a:r>
          </a:p>
          <a:p>
            <a:r>
              <a:rPr lang="pt-BR" dirty="0" smtClean="0"/>
              <a:t>Conclusão</a:t>
            </a:r>
          </a:p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Constante </a:t>
            </a:r>
            <a:r>
              <a:rPr lang="pt-BR" dirty="0"/>
              <a:t>avanço da </a:t>
            </a:r>
            <a:r>
              <a:rPr lang="pt-BR" dirty="0" smtClean="0"/>
              <a:t>tecnologia</a:t>
            </a:r>
          </a:p>
          <a:p>
            <a:r>
              <a:rPr lang="pt-BR" dirty="0" smtClean="0"/>
              <a:t>Convergência </a:t>
            </a:r>
            <a:r>
              <a:rPr lang="pt-BR" dirty="0"/>
              <a:t>das redes de comunicação </a:t>
            </a:r>
            <a:r>
              <a:rPr lang="pt-BR" dirty="0" smtClean="0"/>
              <a:t>existentes</a:t>
            </a:r>
          </a:p>
          <a:p>
            <a:r>
              <a:rPr lang="pt-BR" dirty="0" err="1" smtClean="0"/>
              <a:t>QoS</a:t>
            </a:r>
            <a:endParaRPr lang="pt-BR" dirty="0" smtClean="0"/>
          </a:p>
          <a:p>
            <a:r>
              <a:rPr lang="pt-BR" dirty="0" smtClean="0"/>
              <a:t>Planejamento </a:t>
            </a:r>
            <a:r>
              <a:rPr lang="pt-BR" dirty="0"/>
              <a:t>bem </a:t>
            </a:r>
            <a:r>
              <a:rPr lang="pt-BR" dirty="0" smtClean="0"/>
              <a:t>estruturado</a:t>
            </a:r>
          </a:p>
          <a:p>
            <a:r>
              <a:rPr lang="pt-BR" dirty="0" smtClean="0"/>
              <a:t>Soluções </a:t>
            </a:r>
            <a:r>
              <a:rPr lang="pt-BR" dirty="0"/>
              <a:t>que permitam medir e corrigir as falhas de seus processos através da análise da confiabilidade dos componentes da rede, para que os usuários não sofram com degradação de </a:t>
            </a:r>
            <a:r>
              <a:rPr lang="pt-BR" dirty="0" smtClean="0"/>
              <a:t>desempenho.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Trabalhos relacionados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smtClean="0"/>
              <a:t>[Chu </a:t>
            </a:r>
            <a:r>
              <a:rPr lang="pt-BR" sz="2000" i="1" dirty="0" err="1" smtClean="0"/>
              <a:t>et</a:t>
            </a:r>
            <a:r>
              <a:rPr lang="pt-BR" sz="2000" i="1" dirty="0" smtClean="0"/>
              <a:t> al</a:t>
            </a:r>
            <a:r>
              <a:rPr lang="pt-BR" sz="2000" dirty="0" smtClean="0"/>
              <a:t>.] </a:t>
            </a:r>
            <a:r>
              <a:rPr lang="pt-BR" sz="2000" dirty="0"/>
              <a:t>apresenta uma abordagem sistemática para a quantificação da confiabilidade das redes </a:t>
            </a:r>
            <a:r>
              <a:rPr lang="pt-BR" sz="2000" dirty="0" err="1"/>
              <a:t>VoIP</a:t>
            </a:r>
            <a:r>
              <a:rPr lang="pt-BR" sz="2000" dirty="0"/>
              <a:t> empresariais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[</a:t>
            </a:r>
            <a:r>
              <a:rPr lang="pt-BR" sz="2000" dirty="0" err="1" smtClean="0"/>
              <a:t>Trivedi</a:t>
            </a:r>
            <a:r>
              <a:rPr lang="pt-BR" sz="2000" dirty="0" smtClean="0"/>
              <a:t> </a:t>
            </a:r>
            <a:r>
              <a:rPr lang="pt-BR" sz="2000" i="1" dirty="0" err="1" smtClean="0"/>
              <a:t>et</a:t>
            </a:r>
            <a:r>
              <a:rPr lang="pt-BR" sz="2000" i="1" dirty="0" smtClean="0"/>
              <a:t> al.</a:t>
            </a:r>
            <a:r>
              <a:rPr lang="pt-BR" sz="2000" dirty="0" smtClean="0"/>
              <a:t>] </a:t>
            </a:r>
            <a:r>
              <a:rPr lang="pt-BR" sz="2000" dirty="0"/>
              <a:t>apresenta uma nova classificação de modelos de segurança e confiabilidade para sistemas e redes. Vários tipos de modelos individuais, tais como disponibilidade, confidencialidade, integridade, desempenho, confiabilidade, capacidade de sobrevivência, segurança e manutenção são </a:t>
            </a:r>
            <a:r>
              <a:rPr lang="pt-BR" sz="2000" dirty="0" smtClean="0"/>
              <a:t>apresentados.</a:t>
            </a:r>
          </a:p>
          <a:p>
            <a:r>
              <a:rPr lang="pt-BR" sz="2000" dirty="0" smtClean="0"/>
              <a:t>[</a:t>
            </a:r>
            <a:r>
              <a:rPr lang="en-US" sz="2000" dirty="0" err="1" smtClean="0"/>
              <a:t>Loman</a:t>
            </a:r>
            <a:r>
              <a:rPr lang="en-US" sz="2000" dirty="0" smtClean="0"/>
              <a:t> </a:t>
            </a:r>
            <a:r>
              <a:rPr lang="en-US" sz="2000" i="1" dirty="0" smtClean="0"/>
              <a:t>et al.</a:t>
            </a:r>
            <a:r>
              <a:rPr lang="pt-BR" sz="2000" dirty="0" smtClean="0"/>
              <a:t>] </a:t>
            </a:r>
            <a:r>
              <a:rPr lang="pt-BR" sz="2000" dirty="0" smtClean="0"/>
              <a:t>discute a importância da confiabilidade de componentes em um sistema complexo.</a:t>
            </a:r>
          </a:p>
          <a:p>
            <a:r>
              <a:rPr lang="pt-BR" sz="2000" b="1" dirty="0" smtClean="0"/>
              <a:t>Confiabilidade </a:t>
            </a:r>
            <a:r>
              <a:rPr lang="pt-BR" sz="2000" b="1" dirty="0" smtClean="0"/>
              <a:t>de componentes </a:t>
            </a:r>
            <a:r>
              <a:rPr lang="pt-BR" sz="2000" b="1" dirty="0" smtClean="0"/>
              <a:t>para </a:t>
            </a:r>
            <a:r>
              <a:rPr lang="pt-BR" sz="2000" b="1" dirty="0"/>
              <a:t>definição de uma estratégia baseada em modelos heterogêneos para planejamento de infra-estruturas de comunicação em ambientes de tráfego </a:t>
            </a:r>
            <a:r>
              <a:rPr lang="pt-BR" sz="2000" b="1" dirty="0" smtClean="0"/>
              <a:t>multimídia.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Dependabilidade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 smtClean="0"/>
              <a:t>Define </a:t>
            </a:r>
            <a:r>
              <a:rPr lang="pt-BR" sz="2400" dirty="0"/>
              <a:t>a capacidade dos sistemas computacionais de prestar um serviço que se pode justificadamente confiar </a:t>
            </a:r>
            <a:r>
              <a:rPr lang="pt-BR" sz="2400" dirty="0" smtClean="0"/>
              <a:t>[</a:t>
            </a:r>
            <a:r>
              <a:rPr lang="en-US" sz="2400" dirty="0" smtClean="0"/>
              <a:t>PRADHAN</a:t>
            </a:r>
            <a:r>
              <a:rPr lang="pt-BR" sz="2400" dirty="0" smtClean="0"/>
              <a:t>].</a:t>
            </a:r>
            <a:endParaRPr lang="pt-BR" sz="2400" dirty="0" smtClean="0"/>
          </a:p>
          <a:p>
            <a:r>
              <a:rPr lang="pt-BR" sz="2400" dirty="0" smtClean="0"/>
              <a:t>Requerimentos</a:t>
            </a:r>
            <a:r>
              <a:rPr lang="en-US" sz="2400" dirty="0" smtClean="0"/>
              <a:t> de </a:t>
            </a:r>
            <a:r>
              <a:rPr lang="pt-BR" sz="2400" dirty="0" err="1" smtClean="0"/>
              <a:t>dependabilidade</a:t>
            </a:r>
            <a:r>
              <a:rPr lang="en-US" sz="2400" dirty="0" smtClean="0"/>
              <a:t> </a:t>
            </a:r>
            <a:r>
              <a:rPr lang="en-US" sz="2400" dirty="0" err="1" smtClean="0"/>
              <a:t>englobam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pt-BR" sz="2400" dirty="0" smtClean="0"/>
              <a:t>conceitos de disponibilidade, confiabilidade, segurança, integridade e </a:t>
            </a:r>
            <a:r>
              <a:rPr lang="pt-BR" sz="2400" dirty="0" err="1" smtClean="0"/>
              <a:t>manutenabilidade</a:t>
            </a:r>
            <a:r>
              <a:rPr lang="pt-BR" sz="2400" dirty="0" smtClean="0"/>
              <a:t> </a:t>
            </a:r>
            <a:r>
              <a:rPr lang="en-US" sz="2400" dirty="0" smtClean="0"/>
              <a:t>[</a:t>
            </a:r>
            <a:r>
              <a:rPr lang="pt-BR" sz="2400" dirty="0" smtClean="0"/>
              <a:t>AVIZIENIS</a:t>
            </a:r>
            <a:r>
              <a:rPr lang="en-US" sz="2400" dirty="0" smtClean="0"/>
              <a:t>].</a:t>
            </a:r>
            <a:endParaRPr lang="en-US" sz="2400" dirty="0" smtClean="0"/>
          </a:p>
          <a:p>
            <a:r>
              <a:rPr lang="pt-BR" sz="2400" dirty="0"/>
              <a:t>Os atributos de </a:t>
            </a:r>
            <a:r>
              <a:rPr lang="pt-BR" sz="2400" dirty="0" err="1"/>
              <a:t>dependabilidade</a:t>
            </a:r>
            <a:r>
              <a:rPr lang="pt-BR" sz="2400" dirty="0"/>
              <a:t> em determinados sistemas são cruciais para a análise dos serviços oferecidos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MTTF – MTTR</a:t>
            </a:r>
          </a:p>
          <a:p>
            <a:r>
              <a:rPr lang="pt-BR" sz="2400" dirty="0"/>
              <a:t>Técnicas como prevenção de falhas, tolerância a falhas, remoção de falhas e previsão de falhas ajudam a atingir a </a:t>
            </a:r>
            <a:r>
              <a:rPr lang="pt-BR" sz="2400" dirty="0" err="1"/>
              <a:t>dependabilidade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Confiabilidade e disponibilidade</a:t>
            </a:r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Importância da confiabilidade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Tem como objetivo identificar a fraqueza em componentes e quantificar o impacto de falhas </a:t>
            </a:r>
            <a:r>
              <a:rPr lang="pt-BR" sz="2800" dirty="0" smtClean="0"/>
              <a:t>[</a:t>
            </a:r>
            <a:r>
              <a:rPr lang="en-US" sz="2800" dirty="0" err="1" smtClean="0"/>
              <a:t>Kuo</a:t>
            </a:r>
            <a:r>
              <a:rPr lang="en-US" sz="2800" dirty="0" smtClean="0"/>
              <a:t> and </a:t>
            </a:r>
            <a:r>
              <a:rPr lang="en-US" sz="2800" dirty="0" err="1" smtClean="0"/>
              <a:t>Zuo</a:t>
            </a:r>
            <a:r>
              <a:rPr lang="pt-BR" sz="2800" dirty="0" smtClean="0"/>
              <a:t>].</a:t>
            </a:r>
            <a:endParaRPr lang="pt-BR" sz="2800" dirty="0" smtClean="0"/>
          </a:p>
          <a:p>
            <a:r>
              <a:rPr lang="pt-BR" sz="2800" dirty="0" smtClean="0"/>
              <a:t>Através </a:t>
            </a:r>
            <a:r>
              <a:rPr lang="pt-BR" sz="2800" dirty="0"/>
              <a:t>de análises da confiabilidade é possível demonstrar o desempenho de equipamentos e sistemas </a:t>
            </a:r>
            <a:endParaRPr lang="pt-BR" sz="2800" dirty="0" smtClean="0"/>
          </a:p>
          <a:p>
            <a:r>
              <a:rPr lang="pt-BR" sz="2800" dirty="0" smtClean="0"/>
              <a:t>Avaliar </a:t>
            </a:r>
            <a:r>
              <a:rPr lang="pt-BR" sz="2800" dirty="0"/>
              <a:t>o impacto financeiro dos </a:t>
            </a:r>
            <a:r>
              <a:rPr lang="pt-BR" sz="2800" dirty="0" smtClean="0"/>
              <a:t>processos</a:t>
            </a:r>
          </a:p>
          <a:p>
            <a:r>
              <a:rPr lang="pt-BR" sz="2800" dirty="0" smtClean="0"/>
              <a:t>Promover melhorias.</a:t>
            </a:r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Diagrama de bloco de confiabilidade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RBD - </a:t>
            </a:r>
            <a:r>
              <a:rPr lang="pt-BR" sz="2400" dirty="0"/>
              <a:t>serve para representar o sistema através de blocos de subsistemas ou componentes ligados de acordo com suas funções ou uma relação de </a:t>
            </a:r>
            <a:r>
              <a:rPr lang="pt-BR" sz="2400" dirty="0" smtClean="0"/>
              <a:t>confiabilidade.</a:t>
            </a:r>
          </a:p>
          <a:p>
            <a:r>
              <a:rPr lang="pt-BR" sz="2400" dirty="0" smtClean="0"/>
              <a:t>Representar </a:t>
            </a:r>
            <a:r>
              <a:rPr lang="pt-BR" sz="2400" dirty="0"/>
              <a:t>um componente físico </a:t>
            </a:r>
            <a:r>
              <a:rPr lang="pt-BR" sz="2400" dirty="0" smtClean="0"/>
              <a:t>em </a:t>
            </a:r>
            <a:r>
              <a:rPr lang="pt-BR" sz="2400" dirty="0"/>
              <a:t>modo de </a:t>
            </a:r>
            <a:r>
              <a:rPr lang="pt-BR" sz="2400" dirty="0" smtClean="0"/>
              <a:t>operação</a:t>
            </a:r>
          </a:p>
          <a:p>
            <a:r>
              <a:rPr lang="pt-BR" sz="2400" dirty="0" smtClean="0"/>
              <a:t>Estimar </a:t>
            </a:r>
            <a:r>
              <a:rPr lang="pt-BR" sz="2400" dirty="0"/>
              <a:t>a confiabilidade de cada bloco </a:t>
            </a:r>
            <a:r>
              <a:rPr lang="pt-BR" sz="2400" dirty="0" smtClean="0"/>
              <a:t>individualmente</a:t>
            </a:r>
          </a:p>
          <a:p>
            <a:r>
              <a:rPr lang="pt-BR" sz="2400" dirty="0" smtClean="0"/>
              <a:t>Representar </a:t>
            </a:r>
            <a:r>
              <a:rPr lang="pt-BR" sz="2400" dirty="0"/>
              <a:t>uma falha de um componente removendo o bloco </a:t>
            </a:r>
            <a:r>
              <a:rPr lang="pt-BR" sz="2400" dirty="0" smtClean="0"/>
              <a:t>correspondente</a:t>
            </a:r>
          </a:p>
          <a:p>
            <a:r>
              <a:rPr lang="pt-BR" sz="2400" dirty="0" smtClean="0"/>
              <a:t>Calcular </a:t>
            </a:r>
            <a:r>
              <a:rPr lang="pt-BR" sz="2400" dirty="0"/>
              <a:t>a confiabilidade de um </a:t>
            </a:r>
            <a:r>
              <a:rPr lang="pt-BR" sz="2400" dirty="0" smtClean="0"/>
              <a:t>sistema</a:t>
            </a:r>
            <a:endParaRPr lang="pt-BR" sz="2400" dirty="0" smtClean="0"/>
          </a:p>
          <a:p>
            <a:r>
              <a:rPr lang="pt-BR" sz="2400" dirty="0"/>
              <a:t>Astro e BlockSim7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3638" t="27359" r="12371" b="53238"/>
          <a:stretch>
            <a:fillRect/>
          </a:stretch>
        </p:blipFill>
        <p:spPr bwMode="auto">
          <a:xfrm>
            <a:off x="1280708" y="2357430"/>
            <a:ext cx="68631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 cstate="print"/>
          <a:srcRect l="22602" t="41125" r="38725" b="48378"/>
          <a:stretch>
            <a:fillRect/>
          </a:stretch>
        </p:blipFill>
        <p:spPr bwMode="auto">
          <a:xfrm>
            <a:off x="1500166" y="4357695"/>
            <a:ext cx="61575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85720" y="785794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Primeira Arquitetura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Para os roteadores (R0 e R2) foram utilizados os valores de MTTF= 131.000 horas e MTTR= 12 horas</a:t>
            </a:r>
            <a:r>
              <a:rPr lang="pt-B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Para o link (L0) foi utilizado o valor de MTTF= 1.188 horas e MTTR= 12 horas.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357166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Primeira Arquitetura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60324"/>
            <a:ext cx="7972452" cy="368280"/>
          </a:xfrm>
        </p:spPr>
        <p:txBody>
          <a:bodyPr>
            <a:noAutofit/>
          </a:bodyPr>
          <a:lstStyle/>
          <a:p>
            <a:r>
              <a:rPr lang="pt-BR" sz="3200" dirty="0" smtClean="0"/>
              <a:t>Estudo de Caso</a:t>
            </a:r>
            <a:endParaRPr lang="pt-BR" sz="3200" dirty="0"/>
          </a:p>
        </p:txBody>
      </p:sp>
      <p:pic>
        <p:nvPicPr>
          <p:cNvPr id="10" name="Imagem 9"/>
          <p:cNvPicPr/>
          <p:nvPr/>
        </p:nvPicPr>
        <p:blipFill>
          <a:blip r:embed="rId2" cstate="print"/>
          <a:srcRect l="3473" t="53393" r="2853" b="3214"/>
          <a:stretch>
            <a:fillRect/>
          </a:stretch>
        </p:blipFill>
        <p:spPr bwMode="auto">
          <a:xfrm>
            <a:off x="285720" y="785794"/>
            <a:ext cx="5643602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6017289" y="1428736"/>
          <a:ext cx="2983867" cy="1285884"/>
        </p:xfrm>
        <a:graphic>
          <a:graphicData uri="http://schemas.openxmlformats.org/drawingml/2006/table">
            <a:tbl>
              <a:tblPr/>
              <a:tblGrid>
                <a:gridCol w="1273182"/>
                <a:gridCol w="171068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Values</a:t>
                      </a:r>
                      <a:r>
                        <a:rPr lang="pt-BR" sz="1200" b="1" dirty="0">
                          <a:latin typeface="Times"/>
                          <a:ea typeface="Times New Roman"/>
                          <a:cs typeface="Times New Roman"/>
                        </a:rPr>
                        <a:t> RI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0.02723134615293815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0.02723134615293815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Imagem 11"/>
          <p:cNvPicPr/>
          <p:nvPr/>
        </p:nvPicPr>
        <p:blipFill>
          <a:blip r:embed="rId3" cstate="print"/>
          <a:srcRect l="3473" t="53571" r="2776" b="3393"/>
          <a:stretch>
            <a:fillRect/>
          </a:stretch>
        </p:blipFill>
        <p:spPr bwMode="auto">
          <a:xfrm>
            <a:off x="285720" y="2798620"/>
            <a:ext cx="5643602" cy="191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929322" y="3667326"/>
          <a:ext cx="3143240" cy="976120"/>
        </p:xfrm>
        <a:graphic>
          <a:graphicData uri="http://schemas.openxmlformats.org/drawingml/2006/table">
            <a:tbl>
              <a:tblPr/>
              <a:tblGrid>
                <a:gridCol w="1345736"/>
                <a:gridCol w="1797504"/>
              </a:tblGrid>
              <a:tr h="24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7.415462133011391E-4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7.415462133011391E-4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Imagem 13"/>
          <p:cNvPicPr/>
          <p:nvPr/>
        </p:nvPicPr>
        <p:blipFill>
          <a:blip r:embed="rId4" cstate="print"/>
          <a:srcRect l="3620" t="53393" r="2797" b="3365"/>
          <a:stretch>
            <a:fillRect/>
          </a:stretch>
        </p:blipFill>
        <p:spPr bwMode="auto">
          <a:xfrm>
            <a:off x="285720" y="4786322"/>
            <a:ext cx="5643602" cy="192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5929322" y="5825830"/>
          <a:ext cx="3214678" cy="817880"/>
        </p:xfrm>
        <a:graphic>
          <a:graphicData uri="http://schemas.openxmlformats.org/drawingml/2006/table">
            <a:tbl>
              <a:tblPr/>
              <a:tblGrid>
                <a:gridCol w="1376321"/>
                <a:gridCol w="1838357"/>
              </a:tblGrid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 dirty="0" err="1">
                          <a:latin typeface="Times"/>
                          <a:ea typeface="Times New Roman"/>
                          <a:cs typeface="Times New Roman"/>
                        </a:rPr>
                        <a:t>Components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b="1">
                          <a:latin typeface="Times"/>
                          <a:ea typeface="Times New Roman"/>
                          <a:cs typeface="Times New Roman"/>
                        </a:rPr>
                        <a:t>Values RI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L0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1.0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5.498907864612586E-7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>
                          <a:latin typeface="Times"/>
                          <a:ea typeface="Times New Roman"/>
                          <a:cs typeface="Times New Roman"/>
                        </a:rPr>
                        <a:t>R2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1200" dirty="0">
                          <a:latin typeface="Times"/>
                          <a:ea typeface="Times New Roman"/>
                          <a:cs typeface="Times New Roman"/>
                        </a:rPr>
                        <a:t>5.498907864612586E-7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6286512" y="857232"/>
            <a:ext cx="2488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Seis </a:t>
            </a:r>
            <a:r>
              <a:rPr lang="pt-BR" dirty="0"/>
              <a:t>meses (4.320 </a:t>
            </a:r>
            <a:r>
              <a:rPr lang="pt-BR" dirty="0" smtClean="0"/>
              <a:t>horas)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286512" y="3059668"/>
            <a:ext cx="2268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Um ano (8.640 horas)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15074" y="5202808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Dois anos (17.280 horas)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1094</Words>
  <Application>Microsoft Office PowerPoint</Application>
  <PresentationFormat>Apresentação na tela (4:3)</PresentationFormat>
  <Paragraphs>231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Balcão Envidraçado</vt:lpstr>
      <vt:lpstr>Estudo Analítico Baseado na Importância da Confiabilidade e Disponibilidade das Redes de Comunicação Multimídia</vt:lpstr>
      <vt:lpstr>Agenda</vt:lpstr>
      <vt:lpstr>Introdução</vt:lpstr>
      <vt:lpstr>Trabalhos relacionados</vt:lpstr>
      <vt:lpstr>Dependabilidade</vt:lpstr>
      <vt:lpstr>Importância da confiabilidade</vt:lpstr>
      <vt:lpstr>Diagrama de bloco de confiabilidade</vt:lpstr>
      <vt:lpstr>Estudo de Caso</vt:lpstr>
      <vt:lpstr>Estudo de Caso</vt:lpstr>
      <vt:lpstr>Estudo de Caso</vt:lpstr>
      <vt:lpstr>Estudo de Caso</vt:lpstr>
      <vt:lpstr>Slide 12</vt:lpstr>
      <vt:lpstr>Estudo de Caso</vt:lpstr>
      <vt:lpstr>Estudo de Caso</vt:lpstr>
      <vt:lpstr>Estudo de Caso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Estudo Analítico Baseado na Importância da Confiabilidade e Disponibilidade das Redes de Comunicação Multimídia </dc:title>
  <dc:creator>expedito</dc:creator>
  <cp:lastModifiedBy>Kádna</cp:lastModifiedBy>
  <cp:revision>50</cp:revision>
  <dcterms:created xsi:type="dcterms:W3CDTF">2011-04-24T11:22:47Z</dcterms:created>
  <dcterms:modified xsi:type="dcterms:W3CDTF">2011-04-25T09:41:18Z</dcterms:modified>
</cp:coreProperties>
</file>