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8" r:id="rId4"/>
    <p:sldId id="257" r:id="rId5"/>
    <p:sldId id="259" r:id="rId6"/>
    <p:sldId id="260" r:id="rId7"/>
    <p:sldId id="272" r:id="rId8"/>
    <p:sldId id="274" r:id="rId9"/>
    <p:sldId id="261" r:id="rId10"/>
    <p:sldId id="263" r:id="rId11"/>
    <p:sldId id="268" r:id="rId12"/>
    <p:sldId id="270" r:id="rId13"/>
    <p:sldId id="271" r:id="rId14"/>
    <p:sldId id="269" r:id="rId15"/>
    <p:sldId id="276" r:id="rId16"/>
    <p:sldId id="277" r:id="rId17"/>
    <p:sldId id="278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00" autoAdjust="0"/>
  </p:normalViewPr>
  <p:slideViewPr>
    <p:cSldViewPr>
      <p:cViewPr varScale="1">
        <p:scale>
          <a:sx n="71" d="100"/>
          <a:sy n="71" d="100"/>
        </p:scale>
        <p:origin x="-7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BEF7A24B-554D-4B99-A3CC-7667F56D1027}" type="datetimeFigureOut">
              <a:rPr lang="pt-BR" smtClean="0"/>
              <a:pPr/>
              <a:t>26/04/2011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10672D4C-A99E-49DD-8A16-1D19942316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192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0391B76B-D742-4BD2-BF24-F4C760DB831C}" type="datetimeFigureOut">
              <a:rPr/>
              <a:pPr/>
              <a:t>7/11/2006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BR"/>
              <a:t>Clique para 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5257B995-136A-4A15-87A5-26420C3C1021}" type="slidenum">
              <a:rPr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451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Rectangle 15"/>
            <p:cNvSpPr/>
            <p:nvPr userDrawn="1"/>
          </p:nvSpPr>
          <p:spPr>
            <a:xfrm>
              <a:off x="0" y="5184648"/>
              <a:ext cx="9144000" cy="1673352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5257800"/>
              <a:ext cx="9144000" cy="1600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3352801"/>
              <a:ext cx="9144000" cy="182756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5181600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55676" y="3373031"/>
            <a:ext cx="8229600" cy="2043684"/>
          </a:xfrm>
          <a:noFill/>
        </p:spPr>
        <p:txBody>
          <a:bodyPr anchor="b" anchorCtr="0">
            <a:normAutofit/>
          </a:bodyPr>
          <a:lstStyle>
            <a:lvl1pPr algn="l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pt-BR" sz="7000" kern="10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566801" y="5429252"/>
            <a:ext cx="8129524" cy="757517"/>
          </a:xfrm>
        </p:spPr>
        <p:txBody>
          <a:bodyPr/>
          <a:lstStyle>
            <a:lvl1pPr marL="0" indent="0" algn="l" latinLnBrk="0">
              <a:buNone/>
              <a:defRPr lang="pt-BR" sz="1600" kern="100" cap="all" spc="1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/>
              <a:pPr/>
              <a:t>7/11/2006</a:t>
            </a:fld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beçalho de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 userDrawn="1"/>
          </p:nvSpPr>
          <p:spPr>
            <a:xfrm>
              <a:off x="0" y="342900"/>
              <a:ext cx="9144000" cy="6172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457200"/>
              <a:ext cx="9144000" cy="59436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341312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6505575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2" y="3962402"/>
            <a:ext cx="8153399" cy="1371599"/>
          </a:xfrm>
        </p:spPr>
        <p:txBody>
          <a:bodyPr anchor="b" anchorCtr="0"/>
          <a:lstStyle>
            <a:lvl1pPr algn="l" latinLnBrk="0">
              <a:defRPr lang="pt-BR" sz="40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57276" y="5438776"/>
            <a:ext cx="8129524" cy="904875"/>
          </a:xfrm>
        </p:spPr>
        <p:txBody>
          <a:bodyPr anchor="t" anchorCtr="0"/>
          <a:lstStyle>
            <a:lvl1pPr marL="0" indent="0" latinLnBrk="0">
              <a:buNone/>
              <a:defRPr lang="pt-BR" sz="1400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lang="pt-B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33400" y="1600201"/>
            <a:ext cx="3962400" cy="4419600"/>
          </a:xfrm>
        </p:spPr>
        <p:txBody>
          <a:bodyPr/>
          <a:lstStyle>
            <a:lvl1pPr latinLnBrk="0">
              <a:defRPr lang="pt-BR" sz="2800"/>
            </a:lvl1pPr>
            <a:lvl2pPr>
              <a:defRPr lang="pt-BR" sz="2400"/>
            </a:lvl2pPr>
            <a:lvl3pPr>
              <a:defRPr lang="pt-BR" sz="2000"/>
            </a:lvl3pPr>
            <a:lvl4pPr>
              <a:defRPr lang="pt-BR" sz="1800"/>
            </a:lvl4pPr>
            <a:lvl5pPr>
              <a:defRPr lang="pt-BR" sz="1800"/>
            </a:lvl5pPr>
            <a:lvl6pPr>
              <a:defRPr lang="pt-BR" sz="1800"/>
            </a:lvl6pPr>
            <a:lvl7pPr>
              <a:defRPr lang="pt-BR" sz="1800"/>
            </a:lvl7pPr>
            <a:lvl8pPr>
              <a:defRPr lang="pt-BR" sz="1800"/>
            </a:lvl8pPr>
            <a:lvl9pPr>
              <a:defRPr lang="pt-BR"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962400" cy="4419600"/>
          </a:xfrm>
        </p:spPr>
        <p:txBody>
          <a:bodyPr/>
          <a:lstStyle>
            <a:lvl1pPr latinLnBrk="0">
              <a:defRPr lang="pt-BR" sz="2800"/>
            </a:lvl1pPr>
            <a:lvl2pPr>
              <a:defRPr lang="pt-BR" sz="2400"/>
            </a:lvl2pPr>
            <a:lvl3pPr>
              <a:defRPr lang="pt-BR" sz="2000"/>
            </a:lvl3pPr>
            <a:lvl4pPr>
              <a:defRPr lang="pt-BR" sz="1800"/>
            </a:lvl4pPr>
            <a:lvl5pPr>
              <a:defRPr lang="pt-BR" sz="1800"/>
            </a:lvl5pPr>
            <a:lvl6pPr>
              <a:defRPr lang="pt-BR" sz="1800"/>
            </a:lvl6pPr>
            <a:lvl7pPr>
              <a:defRPr lang="pt-BR" sz="1800"/>
            </a:lvl7pPr>
            <a:lvl8pPr>
              <a:defRPr lang="pt-BR" sz="1800"/>
            </a:lvl8pPr>
            <a:lvl9pPr>
              <a:defRPr lang="pt-BR"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/>
              <a:pPr/>
              <a:t>7/11/2006</a:t>
            </a:fld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pt-BR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33400" y="1600201"/>
            <a:ext cx="3963988" cy="574675"/>
          </a:xfrm>
        </p:spPr>
        <p:txBody>
          <a:bodyPr anchor="b"/>
          <a:lstStyle>
            <a:lvl1pPr marL="0" indent="0" latinLnBrk="0">
              <a:buNone/>
              <a:defRPr lang="pt-BR" sz="2400" b="1"/>
            </a:lvl1pPr>
            <a:lvl2pPr marL="457200" indent="0">
              <a:buNone/>
              <a:defRPr lang="pt-BR" sz="2000" b="1"/>
            </a:lvl2pPr>
            <a:lvl3pPr marL="914400" indent="0">
              <a:buNone/>
              <a:defRPr lang="pt-BR" sz="1800" b="1"/>
            </a:lvl3pPr>
            <a:lvl4pPr marL="1371600" indent="0">
              <a:buNone/>
              <a:defRPr lang="pt-BR" sz="1600" b="1"/>
            </a:lvl4pPr>
            <a:lvl5pPr marL="1828800" indent="0">
              <a:buNone/>
              <a:defRPr lang="pt-BR" sz="1600" b="1"/>
            </a:lvl5pPr>
            <a:lvl6pPr marL="2286000" indent="0">
              <a:buNone/>
              <a:defRPr lang="pt-BR" sz="1600" b="1"/>
            </a:lvl6pPr>
            <a:lvl7pPr marL="2743200" indent="0">
              <a:buNone/>
              <a:defRPr lang="pt-BR" sz="1600" b="1"/>
            </a:lvl7pPr>
            <a:lvl8pPr marL="3200400" indent="0">
              <a:buNone/>
              <a:defRPr lang="pt-BR" sz="1600" b="1"/>
            </a:lvl8pPr>
            <a:lvl9pPr marL="3657600" indent="0">
              <a:buNone/>
              <a:defRPr lang="pt-BR"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33400" y="2174877"/>
            <a:ext cx="3963988" cy="3844925"/>
          </a:xfrm>
        </p:spPr>
        <p:txBody>
          <a:bodyPr/>
          <a:lstStyle>
            <a:lvl1pPr latinLnBrk="0">
              <a:defRPr lang="pt-BR" sz="2400"/>
            </a:lvl1pPr>
            <a:lvl2pPr>
              <a:defRPr lang="pt-BR" sz="2000"/>
            </a:lvl2pPr>
            <a:lvl3pPr>
              <a:defRPr lang="pt-BR" sz="1800"/>
            </a:lvl3pPr>
            <a:lvl4pPr>
              <a:defRPr lang="pt-BR" sz="1600"/>
            </a:lvl4pPr>
            <a:lvl5pPr>
              <a:defRPr lang="pt-BR" sz="1600"/>
            </a:lvl5pPr>
            <a:lvl6pPr>
              <a:defRPr lang="pt-BR" sz="1600"/>
            </a:lvl6pPr>
            <a:lvl7pPr>
              <a:defRPr lang="pt-BR" sz="1600"/>
            </a:lvl7pPr>
            <a:lvl8pPr>
              <a:defRPr lang="pt-BR" sz="1600"/>
            </a:lvl8pPr>
            <a:lvl9pPr>
              <a:defRPr lang="pt-BR"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7" y="1600201"/>
            <a:ext cx="3965574" cy="574675"/>
          </a:xfrm>
        </p:spPr>
        <p:txBody>
          <a:bodyPr anchor="b"/>
          <a:lstStyle>
            <a:lvl1pPr marL="0" indent="0" latinLnBrk="0">
              <a:buNone/>
              <a:defRPr lang="pt-BR" sz="2400" b="1"/>
            </a:lvl1pPr>
            <a:lvl2pPr marL="457200" indent="0">
              <a:buNone/>
              <a:defRPr lang="pt-BR" sz="2000" b="1"/>
            </a:lvl2pPr>
            <a:lvl3pPr marL="914400" indent="0">
              <a:buNone/>
              <a:defRPr lang="pt-BR" sz="1800" b="1"/>
            </a:lvl3pPr>
            <a:lvl4pPr marL="1371600" indent="0">
              <a:buNone/>
              <a:defRPr lang="pt-BR" sz="1600" b="1"/>
            </a:lvl4pPr>
            <a:lvl5pPr marL="1828800" indent="0">
              <a:buNone/>
              <a:defRPr lang="pt-BR" sz="1600" b="1"/>
            </a:lvl5pPr>
            <a:lvl6pPr marL="2286000" indent="0">
              <a:buNone/>
              <a:defRPr lang="pt-BR" sz="1600" b="1"/>
            </a:lvl6pPr>
            <a:lvl7pPr marL="2743200" indent="0">
              <a:buNone/>
              <a:defRPr lang="pt-BR" sz="1600" b="1"/>
            </a:lvl7pPr>
            <a:lvl8pPr marL="3200400" indent="0">
              <a:buNone/>
              <a:defRPr lang="pt-BR" sz="1600" b="1"/>
            </a:lvl8pPr>
            <a:lvl9pPr marL="3657600" indent="0">
              <a:buNone/>
              <a:defRPr lang="pt-BR"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3965574" cy="3844925"/>
          </a:xfrm>
        </p:spPr>
        <p:txBody>
          <a:bodyPr/>
          <a:lstStyle>
            <a:lvl1pPr latinLnBrk="0">
              <a:defRPr lang="pt-BR" sz="2400"/>
            </a:lvl1pPr>
            <a:lvl2pPr>
              <a:defRPr lang="pt-BR" sz="2000"/>
            </a:lvl2pPr>
            <a:lvl3pPr>
              <a:defRPr lang="pt-BR" sz="1800"/>
            </a:lvl3pPr>
            <a:lvl4pPr>
              <a:defRPr lang="pt-BR" sz="1600"/>
            </a:lvl4pPr>
            <a:lvl5pPr>
              <a:defRPr lang="pt-BR" sz="1600"/>
            </a:lvl5pPr>
            <a:lvl6pPr>
              <a:defRPr lang="pt-BR" sz="1600"/>
            </a:lvl6pPr>
            <a:lvl7pPr>
              <a:defRPr lang="pt-BR" sz="1600"/>
            </a:lvl7pPr>
            <a:lvl8pPr>
              <a:defRPr lang="pt-BR" sz="1600"/>
            </a:lvl8pPr>
            <a:lvl9pPr>
              <a:defRPr lang="pt-BR"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/>
              <a:pPr/>
              <a:t>7/11/2006</a:t>
            </a:fld>
            <a:endParaRPr lang="pt-B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penas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/>
              <a:pPr/>
              <a:t>7/11/2006</a:t>
            </a:fld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2932114" cy="968375"/>
          </a:xfrm>
        </p:spPr>
        <p:txBody>
          <a:bodyPr anchor="b"/>
          <a:lstStyle>
            <a:lvl1pPr algn="l" latinLnBrk="0">
              <a:defRPr lang="pt-BR" sz="2000" b="1">
                <a:latin typeface="+mn-lt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457200"/>
            <a:ext cx="5035550" cy="5562602"/>
          </a:xfrm>
        </p:spPr>
        <p:txBody>
          <a:bodyPr/>
          <a:lstStyle>
            <a:lvl1pPr latinLnBrk="0">
              <a:defRPr lang="pt-BR" sz="3200"/>
            </a:lvl1pPr>
            <a:lvl2pPr>
              <a:defRPr lang="pt-BR" sz="2800"/>
            </a:lvl2pPr>
            <a:lvl3pPr>
              <a:defRPr lang="pt-BR" sz="2400"/>
            </a:lvl3pPr>
            <a:lvl4pPr>
              <a:defRPr lang="pt-BR" sz="2000"/>
            </a:lvl4pPr>
            <a:lvl5pPr>
              <a:defRPr lang="pt-BR" sz="2000"/>
            </a:lvl5pPr>
            <a:lvl6pPr>
              <a:defRPr lang="pt-BR" sz="2000"/>
            </a:lvl6pPr>
            <a:lvl7pPr>
              <a:defRPr lang="pt-BR" sz="2000"/>
            </a:lvl7pPr>
            <a:lvl8pPr>
              <a:defRPr lang="pt-BR" sz="2000"/>
            </a:lvl8pPr>
            <a:lvl9pPr>
              <a:defRPr lang="pt-BR"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33400" y="1435101"/>
            <a:ext cx="2932114" cy="4584700"/>
          </a:xfrm>
        </p:spPr>
        <p:txBody>
          <a:bodyPr/>
          <a:lstStyle>
            <a:lvl1pPr marL="0" indent="0" latinLnBrk="0">
              <a:buNone/>
              <a:defRPr lang="pt-BR" sz="1400"/>
            </a:lvl1pPr>
            <a:lvl2pPr marL="457200" indent="0">
              <a:buNone/>
              <a:defRPr lang="pt-BR" sz="1200"/>
            </a:lvl2pPr>
            <a:lvl3pPr marL="914400" indent="0">
              <a:buNone/>
              <a:defRPr lang="pt-BR" sz="1000"/>
            </a:lvl3pPr>
            <a:lvl4pPr marL="1371600" indent="0">
              <a:buNone/>
              <a:defRPr lang="pt-BR" sz="900"/>
            </a:lvl4pPr>
            <a:lvl5pPr marL="1828800" indent="0">
              <a:buNone/>
              <a:defRPr lang="pt-BR" sz="900"/>
            </a:lvl5pPr>
            <a:lvl6pPr marL="2286000" indent="0">
              <a:buNone/>
              <a:defRPr lang="pt-BR" sz="900"/>
            </a:lvl6pPr>
            <a:lvl7pPr marL="2743200" indent="0">
              <a:buNone/>
              <a:defRPr lang="pt-BR" sz="900"/>
            </a:lvl7pPr>
            <a:lvl8pPr marL="3200400" indent="0">
              <a:buNone/>
              <a:defRPr lang="pt-BR" sz="900"/>
            </a:lvl8pPr>
            <a:lvl9pPr marL="3657600" indent="0">
              <a:buNone/>
              <a:defRPr lang="pt-BR"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/>
              <a:pPr/>
              <a:t>7/11/2006</a:t>
            </a:fld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pt-BR" sz="2000" b="1">
                <a:latin typeface="+mn-lt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pt-BR" sz="3200"/>
            </a:lvl1pPr>
            <a:lvl2pPr marL="457200" indent="0">
              <a:buNone/>
              <a:defRPr lang="pt-BR" sz="2800"/>
            </a:lvl2pPr>
            <a:lvl3pPr marL="914400" indent="0">
              <a:buNone/>
              <a:defRPr lang="pt-BR" sz="2400"/>
            </a:lvl3pPr>
            <a:lvl4pPr marL="1371600" indent="0">
              <a:buNone/>
              <a:defRPr lang="pt-BR" sz="2000"/>
            </a:lvl4pPr>
            <a:lvl5pPr marL="1828800" indent="0">
              <a:buNone/>
              <a:defRPr lang="pt-BR" sz="2000"/>
            </a:lvl5pPr>
            <a:lvl6pPr marL="2286000" indent="0">
              <a:buNone/>
              <a:defRPr lang="pt-BR" sz="2000"/>
            </a:lvl6pPr>
            <a:lvl7pPr marL="2743200" indent="0">
              <a:buNone/>
              <a:defRPr lang="pt-BR" sz="2000"/>
            </a:lvl7pPr>
            <a:lvl8pPr marL="3200400" indent="0">
              <a:buNone/>
              <a:defRPr lang="pt-BR" sz="2000"/>
            </a:lvl8pPr>
            <a:lvl9pPr marL="3657600" indent="0">
              <a:buNone/>
              <a:defRPr lang="pt-BR"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2462"/>
          </a:xfrm>
        </p:spPr>
        <p:txBody>
          <a:bodyPr/>
          <a:lstStyle>
            <a:lvl1pPr marL="0" indent="0" latinLnBrk="0">
              <a:buNone/>
              <a:defRPr lang="pt-BR" sz="1400"/>
            </a:lvl1pPr>
            <a:lvl2pPr marL="457200" indent="0">
              <a:buNone/>
              <a:defRPr lang="pt-BR" sz="1200"/>
            </a:lvl2pPr>
            <a:lvl3pPr marL="914400" indent="0">
              <a:buNone/>
              <a:defRPr lang="pt-BR" sz="1000"/>
            </a:lvl3pPr>
            <a:lvl4pPr marL="1371600" indent="0">
              <a:buNone/>
              <a:defRPr lang="pt-BR" sz="900"/>
            </a:lvl4pPr>
            <a:lvl5pPr marL="1828800" indent="0">
              <a:buNone/>
              <a:defRPr lang="pt-BR" sz="900"/>
            </a:lvl5pPr>
            <a:lvl6pPr marL="2286000" indent="0">
              <a:buNone/>
              <a:defRPr lang="pt-BR" sz="900"/>
            </a:lvl6pPr>
            <a:lvl7pPr marL="2743200" indent="0">
              <a:buNone/>
              <a:defRPr lang="pt-BR" sz="900"/>
            </a:lvl7pPr>
            <a:lvl8pPr marL="3200400" indent="0">
              <a:buNone/>
              <a:defRPr lang="pt-BR" sz="900"/>
            </a:lvl8pPr>
            <a:lvl9pPr marL="3657600" indent="0">
              <a:buNone/>
              <a:defRPr lang="pt-BR"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/>
              <a:pPr/>
              <a:t>7/11/2006</a:t>
            </a:fld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ctangle 18"/>
          <p:cNvPicPr>
            <a:picLocks noChangeAspect="1"/>
          </p:cNvPicPr>
          <p:nvPr/>
        </p:nvPicPr>
        <p:blipFill>
          <a:blip r:embed="rId11">
            <a:duotone>
              <a:schemeClr val="accent3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 19"/>
          <p:cNvGrpSpPr/>
          <p:nvPr/>
        </p:nvGrpSpPr>
        <p:grpSpPr>
          <a:xfrm>
            <a:off x="304800" y="0"/>
            <a:ext cx="8534400" cy="6860650"/>
            <a:chOff x="304800" y="0"/>
            <a:chExt cx="8534400" cy="6860650"/>
          </a:xfrm>
        </p:grpSpPr>
        <p:sp>
          <p:nvSpPr>
            <p:cNvPr id="21" name="Rectangle 20"/>
            <p:cNvSpPr/>
            <p:nvPr userDrawn="1"/>
          </p:nvSpPr>
          <p:spPr>
            <a:xfrm>
              <a:off x="457200" y="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ctangle 21"/>
            <p:cNvSpPr/>
            <p:nvPr userDrawn="1"/>
          </p:nvSpPr>
          <p:spPr>
            <a:xfrm flipH="1">
              <a:off x="457200" y="38100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8686800" y="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4800" y="38365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57200" y="6477000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Rectangle 25"/>
            <p:cNvSpPr/>
            <p:nvPr userDrawn="1"/>
          </p:nvSpPr>
          <p:spPr>
            <a:xfrm flipH="1">
              <a:off x="304800" y="310738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r>
              <a:rPr lang="pt-BR"/>
              <a:t>Clique para editar estilo de títulos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00203"/>
            <a:ext cx="8077200" cy="441241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BR"/>
              <a:t>Clique para 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pt-BR" sz="1000">
                <a:solidFill>
                  <a:schemeClr val="tx2"/>
                </a:solidFill>
                <a:latin typeface="+mj-lt"/>
              </a:defRPr>
            </a:lvl1pPr>
          </a:lstStyle>
          <a:p>
            <a:fld id="{B51EFC2E-847F-4CF8-8289-FAA88B334687}" type="datetimeFigureOut">
              <a:rPr lang="pt-BR" sz="1000">
                <a:solidFill>
                  <a:schemeClr val="tx2"/>
                </a:solidFill>
                <a:latin typeface="+mj-lt"/>
              </a:rPr>
              <a:pPr/>
              <a:t>26/04/2011</a:t>
            </a:fld>
            <a:endParaRPr lang="pt-BR" sz="1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04626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pt-BR" sz="1000">
                <a:solidFill>
                  <a:schemeClr val="tx2"/>
                </a:solidFill>
                <a:latin typeface="+mj-lt"/>
              </a:defRPr>
            </a:lvl1pPr>
          </a:lstStyle>
          <a:p>
            <a:endParaRPr lang="pt-BR" sz="1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70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pt-BR" sz="1000">
                <a:solidFill>
                  <a:schemeClr val="tx2"/>
                </a:solidFill>
                <a:latin typeface="+mj-lt"/>
              </a:defRPr>
            </a:lvl1pPr>
          </a:lstStyle>
          <a:p>
            <a:fld id="{53325215-7382-4C1B-86B1-E9DB9649FF55}" type="slidenum">
              <a:rPr lang="pt-BR" sz="1000">
                <a:solidFill>
                  <a:schemeClr val="tx2"/>
                </a:solidFill>
                <a:latin typeface="+mj-lt"/>
              </a:rPr>
              <a:pPr/>
              <a:t>‹nº›</a:t>
            </a:fld>
            <a:endParaRPr lang="pt-BR" sz="1000">
              <a:solidFill>
                <a:schemeClr val="tx2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lang="pt-BR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lang="pt-BR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pt-BR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pt-BR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pt-BR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pt-BR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820472" cy="5012051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4000" b="1" dirty="0"/>
              <a:t>Avaliação de Dependabilidade de </a:t>
            </a:r>
            <a:r>
              <a:rPr lang="pt-BR" sz="4000" b="1" dirty="0" err="1"/>
              <a:t>Call</a:t>
            </a:r>
            <a:r>
              <a:rPr lang="pt-BR" sz="4000" b="1" dirty="0"/>
              <a:t> Center de Serviços de Emergência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299641"/>
              </p:ext>
            </p:extLst>
          </p:nvPr>
        </p:nvGraphicFramePr>
        <p:xfrm>
          <a:off x="179512" y="188640"/>
          <a:ext cx="8784975" cy="6527409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024336"/>
                <a:gridCol w="2952328"/>
                <a:gridCol w="2808311"/>
              </a:tblGrid>
              <a:tr h="230425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effectLst/>
                        </a:rPr>
                        <a:t>Avaliação </a:t>
                      </a:r>
                      <a:r>
                        <a:rPr lang="pt-BR" sz="1600" b="1" kern="1200" dirty="0" smtClean="0">
                          <a:effectLst/>
                        </a:rPr>
                        <a:t>da</a:t>
                      </a:r>
                      <a:r>
                        <a:rPr lang="pt-BR" sz="1600" b="1" kern="1200" baseline="0" dirty="0" smtClean="0">
                          <a:effectLst/>
                        </a:rPr>
                        <a:t> </a:t>
                      </a:r>
                      <a:r>
                        <a:rPr lang="pt-BR" sz="1600" b="1" kern="1200" dirty="0" smtClean="0">
                          <a:effectLst/>
                        </a:rPr>
                        <a:t>Dependabilidade </a:t>
                      </a:r>
                      <a:r>
                        <a:rPr lang="pt-BR" sz="1600" b="1" kern="1200" dirty="0">
                          <a:effectLst/>
                        </a:rPr>
                        <a:t>do cenário atual </a:t>
                      </a: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effectLst/>
                        </a:rPr>
                        <a:t> </a:t>
                      </a:r>
                      <a:endParaRPr lang="pt-B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Definição do cenário atual do 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Sistema.</a:t>
                      </a:r>
                      <a:endParaRPr lang="pt-B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Executar experimentos para avaliar a 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dependabilidade.</a:t>
                      </a:r>
                      <a:endParaRPr lang="pt-B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Interpretação dos dados e apresentação dos 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resultados.</a:t>
                      </a:r>
                      <a:endParaRPr lang="pt-B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2415" marR="42415" marT="0" marB="0" anchor="ctr">
                    <a:solidFill>
                      <a:srgbClr val="EAEAE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Definição do modelo de Diagrama de Bloco do 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sistema.</a:t>
                      </a: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Confecção de gráficos e tabelas com os 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resultados.</a:t>
                      </a:r>
                      <a:endParaRPr lang="pt-B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415" marR="42415" marT="0" marB="0" anchor="ctr">
                    <a:solidFill>
                      <a:srgbClr val="EAEAEB"/>
                    </a:solidFill>
                  </a:tcPr>
                </a:tc>
              </a:tr>
              <a:tr h="2197928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Analisar os dados da confiabilidade e Projetar um cenário com maior confiabilidade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Investigar métodos para proporcionar redundância ao </a:t>
                      </a:r>
                      <a:r>
                        <a:rPr lang="pt-BR" sz="1600" kern="1200" dirty="0" smtClean="0">
                          <a:effectLst/>
                        </a:rPr>
                        <a:t>sistema.</a:t>
                      </a:r>
                      <a:endParaRPr lang="pt-BR" sz="1600" kern="1200" dirty="0">
                        <a:effectLst/>
                      </a:endParaRP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 </a:t>
                      </a: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Projetar e construir o cenário da nova </a:t>
                      </a:r>
                      <a:r>
                        <a:rPr lang="pt-BR" sz="1600" kern="1200" dirty="0" smtClean="0">
                          <a:effectLst/>
                        </a:rPr>
                        <a:t>arquitetura.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Definição do </a:t>
                      </a:r>
                      <a:r>
                        <a:rPr lang="pt-BR" sz="1600" kern="1200" dirty="0" smtClean="0">
                          <a:effectLst/>
                        </a:rPr>
                        <a:t>cenário.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415" marR="42415" marT="0" marB="0" anchor="ctr"/>
                </a:tc>
              </a:tr>
              <a:tr h="2025225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>
                          <a:effectLst/>
                        </a:rPr>
                        <a:t>Avaliação da Dependabilidade do cenário proposto</a:t>
                      </a: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>
                          <a:effectLst/>
                        </a:rPr>
                        <a:t> </a:t>
                      </a:r>
                      <a:endParaRPr lang="pt-BR" sz="16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Executar experimentos para avaliar a </a:t>
                      </a:r>
                      <a:r>
                        <a:rPr lang="pt-BR" sz="1600" kern="1200" dirty="0" smtClean="0">
                          <a:effectLst/>
                        </a:rPr>
                        <a:t>dependabilidade.</a:t>
                      </a:r>
                      <a:endParaRPr lang="pt-BR" sz="1600" kern="1200" dirty="0">
                        <a:effectLst/>
                      </a:endParaRP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 </a:t>
                      </a: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Interpretação dos dados e apresentação dos </a:t>
                      </a:r>
                      <a:r>
                        <a:rPr lang="pt-BR" sz="1600" kern="1200" dirty="0" smtClean="0">
                          <a:effectLst/>
                        </a:rPr>
                        <a:t>resultados.</a:t>
                      </a:r>
                      <a:endParaRPr lang="pt-BR" sz="1600" kern="1200" dirty="0">
                        <a:effectLst/>
                      </a:endParaRP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 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Definição do modelo de Diagrama de Bloco do </a:t>
                      </a:r>
                      <a:r>
                        <a:rPr lang="pt-BR" sz="1600" kern="1200" dirty="0" smtClean="0">
                          <a:effectLst/>
                        </a:rPr>
                        <a:t>sistema.</a:t>
                      </a:r>
                      <a:endParaRPr lang="pt-BR" sz="1600" kern="1200" dirty="0">
                        <a:effectLst/>
                      </a:endParaRP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 </a:t>
                      </a:r>
                    </a:p>
                    <a:p>
                      <a:pPr marL="0" algn="just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Confecção de gráficos e tabelas com os </a:t>
                      </a:r>
                      <a:r>
                        <a:rPr lang="pt-BR" sz="1600" kern="1200" dirty="0" smtClean="0">
                          <a:effectLst/>
                        </a:rPr>
                        <a:t>resultados.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415" marR="4241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63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Cronograma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Execução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7" name="Espaço Reservado para Conteúdo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678184"/>
              </p:ext>
            </p:extLst>
          </p:nvPr>
        </p:nvGraphicFramePr>
        <p:xfrm>
          <a:off x="539552" y="1556792"/>
          <a:ext cx="8064895" cy="5013960"/>
        </p:xfrm>
        <a:graphic>
          <a:graphicData uri="http://schemas.openxmlformats.org/drawingml/2006/table">
            <a:tbl>
              <a:tblPr/>
              <a:tblGrid>
                <a:gridCol w="4679930"/>
                <a:gridCol w="305515"/>
                <a:gridCol w="319401"/>
                <a:gridCol w="291628"/>
                <a:gridCol w="305515"/>
                <a:gridCol w="319401"/>
                <a:gridCol w="277740"/>
                <a:gridCol w="322874"/>
                <a:gridCol w="291628"/>
                <a:gridCol w="305515"/>
                <a:gridCol w="322874"/>
                <a:gridCol w="322874"/>
              </a:tblGrid>
              <a:tr h="33453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Fev.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Mai.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Jul.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Nov.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Dez.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123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Levantamento e definição da problemática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EEECE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EEECE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EEECE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EEECE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EEECE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EEECE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EEECE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123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Disciplinas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123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Estudo do sistema do Call Center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6596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Revisão bibliográfica: teoria e das diversas técnicas existentes para avaliar dependabilidade e disponibilidade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4123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Definição da metodologia para avaliação da dependabilidade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123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Definição do cenário atual do Sistema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123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Avaliação da Dependabilidade do cenário atual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 dirty="0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67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Cronograma de Execução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endParaRPr lang="pt-BR" dirty="0"/>
          </a:p>
        </p:txBody>
      </p:sp>
      <p:graphicFrame>
        <p:nvGraphicFramePr>
          <p:cNvPr id="12" name="Espaço Reservado para Conteúdo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596721"/>
              </p:ext>
            </p:extLst>
          </p:nvPr>
        </p:nvGraphicFramePr>
        <p:xfrm>
          <a:off x="539550" y="1196753"/>
          <a:ext cx="8064900" cy="5400596"/>
        </p:xfrm>
        <a:graphic>
          <a:graphicData uri="http://schemas.openxmlformats.org/drawingml/2006/table">
            <a:tbl>
              <a:tblPr/>
              <a:tblGrid>
                <a:gridCol w="3757081"/>
                <a:gridCol w="350812"/>
                <a:gridCol w="350812"/>
                <a:gridCol w="377217"/>
                <a:gridCol w="350812"/>
                <a:gridCol w="362129"/>
                <a:gridCol w="350812"/>
                <a:gridCol w="305545"/>
                <a:gridCol w="392305"/>
                <a:gridCol w="350812"/>
                <a:gridCol w="362129"/>
                <a:gridCol w="362129"/>
                <a:gridCol w="392305"/>
              </a:tblGrid>
              <a:tr h="250294">
                <a:tc>
                  <a:txBody>
                    <a:bodyPr/>
                    <a:lstStyle/>
                    <a:p>
                      <a:pPr algn="l" fontAlgn="ctr"/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Jan.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Fev.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Mai.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Jul.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Nov.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Dez.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2127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Revisão bibliográfica: teoria e das diversas técnicas existentes para avaliar dependabilidade e disponibilidade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 dirty="0">
                          <a:solidFill>
                            <a:srgbClr val="EEECE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50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Avaliação da Dependabilidade do cenário atual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50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Interpretação dos dados e apresentação dos resultados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50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Projeto e construção do cenário da nova arquitetura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50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Avaliação da Dependabilidade do cenário proposto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Validação da Topologia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50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Validação do modelo RBD da arquitetura Atual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50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Validação do modelo RBD da arquitetura proposta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50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Divulgação e publicação dos resultados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BFBFB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619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Defesa da Dissertação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84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Atual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Subtítulo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dependability evaluation of the Emergency Call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908674"/>
              </p:ext>
            </p:extLst>
          </p:nvPr>
        </p:nvGraphicFramePr>
        <p:xfrm>
          <a:off x="904397" y="2348879"/>
          <a:ext cx="7412019" cy="3970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Visio" r:id="rId3" imgW="7688186" imgH="3926454" progId="Visio.Drawing.11">
                  <p:embed/>
                </p:oleObj>
              </mc:Choice>
              <mc:Fallback>
                <p:oleObj name="Visio" r:id="rId3" imgW="7688186" imgH="392645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397" y="2348879"/>
                        <a:ext cx="7412019" cy="39707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302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Call Center of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Emergency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" name="Imagem 9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013" y="1668736"/>
            <a:ext cx="8234443" cy="449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26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7904" y="457200"/>
            <a:ext cx="8610600" cy="1075426"/>
          </a:xfrm>
        </p:spPr>
        <p:txBody>
          <a:bodyPr anchor="t"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RBD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models of the current system (A) and suggested (B) of the Emergency Call Center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533400" y="1600203"/>
            <a:ext cx="8077200" cy="1036709"/>
          </a:xfrm>
        </p:spPr>
        <p:txBody>
          <a:bodyPr/>
          <a:lstStyle/>
          <a:p>
            <a:pPr lvl="0"/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1" name="Imagem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60848"/>
            <a:ext cx="7692755" cy="4437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69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Sugestões?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3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>
            <a:spLocks noGrp="1"/>
          </p:cNvSpPr>
          <p:nvPr>
            <p:ph idx="1"/>
          </p:nvPr>
        </p:nvSpPr>
        <p:spPr/>
        <p:txBody>
          <a:bodyPr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pt-BR" dirty="0" smtClean="0"/>
              <a:t>Contextualização;</a:t>
            </a:r>
          </a:p>
          <a:p>
            <a:pPr>
              <a:lnSpc>
                <a:spcPct val="120000"/>
              </a:lnSpc>
            </a:pPr>
            <a:r>
              <a:rPr lang="pt-BR" dirty="0" smtClean="0"/>
              <a:t>Objetivo principal;</a:t>
            </a:r>
          </a:p>
          <a:p>
            <a:pPr>
              <a:lnSpc>
                <a:spcPct val="120000"/>
              </a:lnSpc>
            </a:pPr>
            <a:r>
              <a:rPr lang="pt-BR" dirty="0"/>
              <a:t>Motivação e </a:t>
            </a:r>
            <a:r>
              <a:rPr lang="pt-BR" dirty="0" smtClean="0"/>
              <a:t>justificativa;</a:t>
            </a:r>
          </a:p>
          <a:p>
            <a:pPr>
              <a:lnSpc>
                <a:spcPct val="120000"/>
              </a:lnSpc>
            </a:pPr>
            <a:r>
              <a:rPr lang="pt-BR" dirty="0" smtClean="0"/>
              <a:t>Contribuições</a:t>
            </a:r>
            <a:r>
              <a:rPr lang="pt-BR" dirty="0"/>
              <a:t>;</a:t>
            </a:r>
          </a:p>
          <a:p>
            <a:pPr>
              <a:lnSpc>
                <a:spcPct val="120000"/>
              </a:lnSpc>
            </a:pPr>
            <a:r>
              <a:rPr lang="pt-BR" dirty="0" smtClean="0"/>
              <a:t>Trabalhos relacionados;</a:t>
            </a:r>
          </a:p>
          <a:p>
            <a:pPr>
              <a:lnSpc>
                <a:spcPct val="120000"/>
              </a:lnSpc>
            </a:pPr>
            <a:r>
              <a:rPr lang="pt-BR" dirty="0" smtClean="0"/>
              <a:t>Cronograma;</a:t>
            </a:r>
            <a:endParaRPr lang="pt-BR" dirty="0"/>
          </a:p>
          <a:p>
            <a:pPr>
              <a:lnSpc>
                <a:spcPct val="120000"/>
              </a:lnSpc>
            </a:pPr>
            <a:r>
              <a:rPr lang="pt-BR" dirty="0" smtClean="0"/>
              <a:t>Status atual</a:t>
            </a:r>
            <a:r>
              <a:rPr lang="pt-BR" dirty="0"/>
              <a:t>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Contextualização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47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411663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pt-BR" dirty="0"/>
              <a:t>Examinar a dependabilidade dos componentes do </a:t>
            </a:r>
            <a:r>
              <a:rPr lang="pt-BR" dirty="0" err="1"/>
              <a:t>Call</a:t>
            </a:r>
            <a:r>
              <a:rPr lang="pt-BR" dirty="0"/>
              <a:t> Center CIODS através das métricas MTBF, MTTR e MTTF e disponibilidade. Além da avaliação da situação atual do </a:t>
            </a:r>
            <a:r>
              <a:rPr lang="pt-BR" dirty="0" err="1"/>
              <a:t>Call</a:t>
            </a:r>
            <a:r>
              <a:rPr lang="pt-BR" dirty="0"/>
              <a:t> Center, sugerir uma nova configuração, de modo a aumentar a </a:t>
            </a:r>
            <a:r>
              <a:rPr lang="pt-BR" dirty="0" smtClean="0"/>
              <a:t>confiabilidade.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Motivação e justificativa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Contribuições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77500" lnSpcReduction="20000"/>
          </a:bodyPr>
          <a:lstStyle/>
          <a:p>
            <a:pPr algn="just"/>
            <a:r>
              <a:rPr lang="pt-BR" dirty="0"/>
              <a:t>Propor uma metodologia para avaliação de sistemas </a:t>
            </a:r>
            <a:r>
              <a:rPr lang="pt-BR" dirty="0" err="1"/>
              <a:t>dependáveis</a:t>
            </a:r>
            <a:r>
              <a:rPr lang="pt-BR" dirty="0"/>
              <a:t> de </a:t>
            </a:r>
            <a:r>
              <a:rPr lang="pt-BR" dirty="0" err="1"/>
              <a:t>call</a:t>
            </a:r>
            <a:r>
              <a:rPr lang="pt-BR" dirty="0"/>
              <a:t> </a:t>
            </a:r>
            <a:r>
              <a:rPr lang="pt-BR" dirty="0" smtClean="0"/>
              <a:t>center.</a:t>
            </a:r>
            <a:endParaRPr lang="pt-BR" dirty="0"/>
          </a:p>
          <a:p>
            <a:endParaRPr lang="pt-BR" dirty="0"/>
          </a:p>
          <a:p>
            <a:pPr algn="just"/>
            <a:r>
              <a:rPr lang="pt-BR" dirty="0"/>
              <a:t>A determinação do índice de importância de cada componente do </a:t>
            </a:r>
            <a:r>
              <a:rPr lang="pt-BR" dirty="0" err="1"/>
              <a:t>Call</a:t>
            </a:r>
            <a:r>
              <a:rPr lang="pt-BR" dirty="0"/>
              <a:t> Center de Emergência é uma contribuição desse trabalho. Através destes, é possível identificar os componentes que necessitam de redundância para aumentar a confiabilidade do </a:t>
            </a:r>
            <a:r>
              <a:rPr lang="pt-BR" dirty="0" smtClean="0"/>
              <a:t>sistema.</a:t>
            </a:r>
            <a:endParaRPr lang="pt-BR" dirty="0"/>
          </a:p>
          <a:p>
            <a:endParaRPr lang="pt-BR" dirty="0"/>
          </a:p>
          <a:p>
            <a:pPr algn="just"/>
            <a:r>
              <a:rPr lang="pt-BR" dirty="0"/>
              <a:t>Desenvolvimento de uma arquitetura para representação de sistema tolerante a falhas, com diferentes níveis de redundância e diferentes taxas de falha e reparo, com excelente relação </a:t>
            </a:r>
            <a:r>
              <a:rPr lang="pt-BR" dirty="0" smtClean="0"/>
              <a:t>custo-benefício.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725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Contribuições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pPr algn="just">
              <a:lnSpc>
                <a:spcPct val="120000"/>
              </a:lnSpc>
            </a:pPr>
            <a:r>
              <a:rPr lang="pt-BR" dirty="0"/>
              <a:t>O uso de mecanismos gráficos, como o modelo RBD, na avaliação da dependabilidade também é outra contribuição deste trabalho, pois facilita a compreensão global do </a:t>
            </a:r>
            <a:r>
              <a:rPr lang="pt-BR" dirty="0" smtClean="0"/>
              <a:t>sistema</a:t>
            </a:r>
            <a:r>
              <a:rPr lang="pt-BR" dirty="0"/>
              <a:t>.</a:t>
            </a:r>
          </a:p>
          <a:p>
            <a:pPr>
              <a:lnSpc>
                <a:spcPct val="120000"/>
              </a:lnSpc>
            </a:pPr>
            <a:endParaRPr lang="pt-BR" dirty="0"/>
          </a:p>
          <a:p>
            <a:pPr algn="just">
              <a:lnSpc>
                <a:spcPct val="120000"/>
              </a:lnSpc>
            </a:pPr>
            <a:r>
              <a:rPr lang="pt-BR" dirty="0"/>
              <a:t>Contribuir para a qualidade dos serviços oferecidos pelo </a:t>
            </a:r>
            <a:r>
              <a:rPr lang="pt-BR" dirty="0" err="1"/>
              <a:t>Call</a:t>
            </a:r>
            <a:r>
              <a:rPr lang="pt-BR" dirty="0"/>
              <a:t> Center de Emergência à população através do funcionamento ininterrupto do </a:t>
            </a:r>
            <a:r>
              <a:rPr lang="pt-BR" dirty="0" smtClean="0"/>
              <a:t>sistema.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5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Trabalhos relacionados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307808"/>
              </p:ext>
            </p:extLst>
          </p:nvPr>
        </p:nvGraphicFramePr>
        <p:xfrm>
          <a:off x="179512" y="188639"/>
          <a:ext cx="8784975" cy="6507196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928325"/>
                <a:gridCol w="2928325"/>
                <a:gridCol w="2928325"/>
              </a:tblGrid>
              <a:tr h="469803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Etapa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Macro Atividades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Produtos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</a:tr>
              <a:tr h="15585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Levantamento </a:t>
                      </a:r>
                      <a:r>
                        <a:rPr lang="pt-BR" sz="1600" dirty="0">
                          <a:effectLst/>
                        </a:rPr>
                        <a:t>e definição da </a:t>
                      </a:r>
                      <a:r>
                        <a:rPr lang="pt-BR" sz="1600" dirty="0" smtClean="0">
                          <a:effectLst/>
                        </a:rPr>
                        <a:t>problemática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Pesquisa dos problemas de avaliação da dependabilidade e tipos de </a:t>
                      </a:r>
                      <a:r>
                        <a:rPr lang="pt-BR" sz="1600" dirty="0" smtClean="0">
                          <a:effectLst/>
                        </a:rPr>
                        <a:t>sistemas.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Definição do sistema a ser avaliado: </a:t>
                      </a:r>
                      <a:r>
                        <a:rPr lang="pt-BR" sz="1600" dirty="0" err="1">
                          <a:effectLst/>
                        </a:rPr>
                        <a:t>Call</a:t>
                      </a:r>
                      <a:r>
                        <a:rPr lang="pt-BR" sz="1600" dirty="0">
                          <a:effectLst/>
                        </a:rPr>
                        <a:t> </a:t>
                      </a:r>
                      <a:r>
                        <a:rPr lang="pt-BR" sz="1600" dirty="0" smtClean="0">
                          <a:effectLst/>
                        </a:rPr>
                        <a:t>Center.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</a:tr>
              <a:tr h="24361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Revisão bibliográfica: teoria e das diversas técnicas existentes para avaliar dependabilidade e disponibilidade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Investigar os conceitos de dependabilidade, serviços de emergência e conteúdos </a:t>
                      </a:r>
                      <a:r>
                        <a:rPr lang="pt-BR" sz="1600" dirty="0" smtClean="0">
                          <a:effectLst/>
                        </a:rPr>
                        <a:t>relacionados.</a:t>
                      </a:r>
                      <a:endParaRPr lang="pt-BR" sz="160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Compreender o significado das métricas MTTF, MTTR, </a:t>
                      </a:r>
                      <a:r>
                        <a:rPr lang="pt-BR" sz="1600" dirty="0" smtClean="0">
                          <a:effectLst/>
                        </a:rPr>
                        <a:t>MTBF, </a:t>
                      </a:r>
                      <a:r>
                        <a:rPr lang="pt-BR" sz="1600" dirty="0">
                          <a:effectLst/>
                        </a:rPr>
                        <a:t>disponibilidade, confiabilidade e grau de importância dos componentes do sistema;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Seção de Trabalhos Relacionados na </a:t>
                      </a:r>
                      <a:r>
                        <a:rPr lang="pt-BR" sz="1600" dirty="0" smtClean="0">
                          <a:effectLst/>
                        </a:rPr>
                        <a:t>dissertação.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</a:tr>
              <a:tr h="8782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Estudo do sistema do </a:t>
                      </a:r>
                      <a:r>
                        <a:rPr lang="pt-BR" sz="1600" dirty="0" err="1">
                          <a:effectLst/>
                        </a:rPr>
                        <a:t>Call</a:t>
                      </a:r>
                      <a:r>
                        <a:rPr lang="pt-BR" sz="1600" dirty="0">
                          <a:effectLst/>
                        </a:rPr>
                        <a:t> Center</a:t>
                      </a:r>
                    </a:p>
                    <a:p>
                      <a:pPr marL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Investigar a estrutura atual do </a:t>
                      </a:r>
                      <a:r>
                        <a:rPr lang="pt-BR" sz="1600" dirty="0" err="1">
                          <a:effectLst/>
                        </a:rPr>
                        <a:t>Call</a:t>
                      </a:r>
                      <a:r>
                        <a:rPr lang="pt-BR" sz="1600" dirty="0">
                          <a:effectLst/>
                        </a:rPr>
                        <a:t> Center </a:t>
                      </a:r>
                      <a:r>
                        <a:rPr lang="pt-BR" sz="1600" dirty="0" smtClean="0">
                          <a:effectLst/>
                        </a:rPr>
                        <a:t>CIODS.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</a:tr>
              <a:tr h="5422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Planejamento da Avaliação da Dependabilidade</a:t>
                      </a:r>
                      <a:endParaRPr lang="pt-B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Investigar ferramentas </a:t>
                      </a:r>
                      <a:r>
                        <a:rPr lang="pt-BR" sz="1600" dirty="0" smtClean="0">
                          <a:effectLst/>
                        </a:rPr>
                        <a:t>disponíveis.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Definição da metodologia para avaliação da </a:t>
                      </a:r>
                      <a:r>
                        <a:rPr lang="pt-BR" sz="1600" dirty="0" smtClean="0">
                          <a:effectLst/>
                        </a:rPr>
                        <a:t>dependabilidade.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</a:tr>
              <a:tr h="1322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dirty="0">
                          <a:effectLst/>
                        </a:rPr>
                        <a:t> </a:t>
                      </a:r>
                      <a:endParaRPr lang="pt-BR" sz="7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</a:rPr>
                        <a:t> </a:t>
                      </a:r>
                      <a:endParaRPr lang="pt-BR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dirty="0">
                          <a:effectLst/>
                        </a:rPr>
                        <a:t> </a:t>
                      </a:r>
                      <a:endParaRPr lang="pt-BR" sz="7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5" marR="42415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_Plan">
  <a:themeElements>
    <a:clrScheme name="Business Plan">
      <a:dk1>
        <a:sysClr val="windowText" lastClr="000000"/>
      </a:dk1>
      <a:lt1>
        <a:sysClr val="window" lastClr="FFFFFF"/>
      </a:lt1>
      <a:dk2>
        <a:srgbClr val="284E6A"/>
      </a:dk2>
      <a:lt2>
        <a:srgbClr val="EFE3C4"/>
      </a:lt2>
      <a:accent1>
        <a:srgbClr val="646F4D"/>
      </a:accent1>
      <a:accent2>
        <a:srgbClr val="934721"/>
      </a:accent2>
      <a:accent3>
        <a:srgbClr val="A46721"/>
      </a:accent3>
      <a:accent4>
        <a:srgbClr val="655E6D"/>
      </a:accent4>
      <a:accent5>
        <a:srgbClr val="3A5F7B"/>
      </a:accent5>
      <a:accent6>
        <a:srgbClr val="665E45"/>
      </a:accent6>
      <a:hlink>
        <a:srgbClr val="64A2C8"/>
      </a:hlink>
      <a:folHlink>
        <a:srgbClr val="9BA967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074F841-58B4-4557-80D5-0C4A50234E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Business_Plan</Template>
  <TotalTime>0</TotalTime>
  <Words>604</Words>
  <Application>Microsoft Office PowerPoint</Application>
  <PresentationFormat>Apresentação na tela (4:3)</PresentationFormat>
  <Paragraphs>326</Paragraphs>
  <Slides>17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9" baseType="lpstr">
      <vt:lpstr>Business_Plan</vt:lpstr>
      <vt:lpstr>Microsoft Office Visio Drawing</vt:lpstr>
      <vt:lpstr>Avaliação de Dependabilidade de Call Center de Serviços de Emergência</vt:lpstr>
      <vt:lpstr>Agenda</vt:lpstr>
      <vt:lpstr>Contextualização</vt:lpstr>
      <vt:lpstr>Objetivo principal</vt:lpstr>
      <vt:lpstr>Motivação e justificativa</vt:lpstr>
      <vt:lpstr>Contribuições</vt:lpstr>
      <vt:lpstr>Contribuições</vt:lpstr>
      <vt:lpstr>Trabalhos relacionados</vt:lpstr>
      <vt:lpstr>Apresentação do PowerPoint</vt:lpstr>
      <vt:lpstr>Apresentação do PowerPoint</vt:lpstr>
      <vt:lpstr>Cronograma de Execução 2010</vt:lpstr>
      <vt:lpstr>Cronograma de Execução 2011</vt:lpstr>
      <vt:lpstr>Status Atual</vt:lpstr>
      <vt:lpstr>Methodology for the dependability evaluation of the Emergency Call Center</vt:lpstr>
      <vt:lpstr>Structure of the Call Center of Emergency</vt:lpstr>
      <vt:lpstr>RBD models of the current system (A) and suggested (B) of the Emergency Call Center</vt:lpstr>
      <vt:lpstr>Sugestões?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2011-04-25T09:50:35Z</dcterms:created>
  <dcterms:modified xsi:type="dcterms:W3CDTF">2011-04-26T21:56:01Z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TC010081922</vt:lpwstr>
  </property>
</Properties>
</file>