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311" r:id="rId4"/>
    <p:sldId id="319" r:id="rId5"/>
    <p:sldId id="320" r:id="rId6"/>
    <p:sldId id="312" r:id="rId7"/>
    <p:sldId id="313" r:id="rId8"/>
    <p:sldId id="314" r:id="rId9"/>
    <p:sldId id="315" r:id="rId10"/>
    <p:sldId id="316" r:id="rId11"/>
    <p:sldId id="318" r:id="rId12"/>
    <p:sldId id="317" r:id="rId13"/>
    <p:sldId id="289" r:id="rId14"/>
    <p:sldId id="291" r:id="rId15"/>
    <p:sldId id="294" r:id="rId16"/>
    <p:sldId id="299" r:id="rId17"/>
    <p:sldId id="298" r:id="rId18"/>
    <p:sldId id="297" r:id="rId19"/>
    <p:sldId id="321" r:id="rId20"/>
    <p:sldId id="296" r:id="rId21"/>
    <p:sldId id="302" r:id="rId22"/>
    <p:sldId id="301" r:id="rId23"/>
    <p:sldId id="300" r:id="rId24"/>
    <p:sldId id="309" r:id="rId25"/>
    <p:sldId id="308" r:id="rId26"/>
    <p:sldId id="307" r:id="rId27"/>
    <p:sldId id="292" r:id="rId28"/>
    <p:sldId id="290" r:id="rId29"/>
    <p:sldId id="258" r:id="rId30"/>
    <p:sldId id="259" r:id="rId31"/>
    <p:sldId id="260" r:id="rId32"/>
    <p:sldId id="261" r:id="rId33"/>
    <p:sldId id="262" r:id="rId34"/>
    <p:sldId id="263" r:id="rId35"/>
    <p:sldId id="264" r:id="rId36"/>
    <p:sldId id="265" r:id="rId37"/>
    <p:sldId id="271" r:id="rId38"/>
    <p:sldId id="272" r:id="rId39"/>
    <p:sldId id="287" r:id="rId40"/>
    <p:sldId id="280" r:id="rId41"/>
    <p:sldId id="286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4135B-5C1D-449C-A8CA-B88185D49C5B}" type="datetimeFigureOut">
              <a:rPr lang="pt-BR" smtClean="0"/>
              <a:pPr/>
              <a:t>30/09/2010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242DF-7B30-4B1E-A0AA-FE00538205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B6E89-B8D0-40BC-AE68-F30C2F3C31B7}" type="datetimeFigureOut">
              <a:rPr lang="pt-BR" smtClean="0"/>
              <a:pPr/>
              <a:t>30/09/2010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25FC-1B59-4238-AA55-63E66ABCCB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D25FC-1B59-4238-AA55-63E66ABCCBD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D25FC-1B59-4238-AA55-63E66ABCCBD5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4684F2-114A-499A-817F-5E4ECFD90FCD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34D8-7E2E-4599-921C-BE2538E8E464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7E6E1-6570-4117-BF78-897E317451A2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F9B818-AB2C-44F7-AE6F-3B5D63368A36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622882-8F7B-42BE-B65D-363F88A51A4C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D99A-DF8B-449F-9DCD-0835DFC9680F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BC71-6075-49FD-B87C-6A359683090D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EF4E569-385D-4B73-855E-3B61B6EDF7A6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3C94-F077-49C1-BB46-1E03985B2C85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A0B226-8C2F-443E-A73A-2F60E460AE4D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015726-F4A8-4437-A425-07948D85C7F3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7BD292-DE3A-4D02-B712-28DA907D0873}" type="datetime1">
              <a:rPr lang="pt-BR" smtClean="0"/>
              <a:pPr/>
              <a:t>30/09/2010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launch.jnlp" TargetMode="External"/><Relationship Id="rId2" Type="http://schemas.openxmlformats.org/officeDocument/2006/relationships/hyperlink" Target="Manualv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Simulação Transiente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Métricas de Remoção</a:t>
            </a:r>
          </a:p>
          <a:p>
            <a:pPr algn="r"/>
            <a:endParaRPr lang="pt-BR" dirty="0" smtClean="0"/>
          </a:p>
          <a:p>
            <a:pPr algn="r"/>
            <a:r>
              <a:rPr lang="pt-BR" sz="1400" dirty="0" smtClean="0"/>
              <a:t>Marcus A. Queiroz</a:t>
            </a:r>
          </a:p>
          <a:p>
            <a:pPr algn="r"/>
            <a:r>
              <a:rPr lang="pt-BR" sz="1400" dirty="0" smtClean="0"/>
              <a:t>maqvl@cin.ufpe.br</a:t>
            </a:r>
            <a:endParaRPr lang="pt-BR" sz="140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BEA6-5121-4726-B29B-817D3929A4FB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Vantagens</a:t>
            </a:r>
            <a:r>
              <a:rPr lang="pt-BR" dirty="0" smtClean="0"/>
              <a:t> e Desvantagens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Sistemas do mundo real com elementos estocásticos podem não ser descrito de forma precisa através de modelos matemáticos que possam ser calculados analiticamente.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Permite estimar ao desempenho de sistemas existentes sob condições de operação projetadas, por exemplo, para verificar o seu comportamento quando aumenta a demanda de serviço.</a:t>
            </a:r>
          </a:p>
          <a:p>
            <a:pPr algn="just">
              <a:lnSpc>
                <a:spcPct val="170000"/>
              </a:lnSpc>
            </a:pPr>
            <a:endParaRPr lang="pt-BR" dirty="0" smtClean="0"/>
          </a:p>
          <a:p>
            <a:pPr algn="just">
              <a:lnSpc>
                <a:spcPct val="170000"/>
              </a:lnSpc>
            </a:pPr>
            <a:r>
              <a:rPr lang="pt-BR" dirty="0" smtClean="0"/>
              <a:t>Permite manter maior controle sob as condições dos experimentos o que muitas vezes não é possível com o sistema real.</a:t>
            </a:r>
          </a:p>
          <a:p>
            <a:pPr algn="just">
              <a:lnSpc>
                <a:spcPct val="170000"/>
              </a:lnSpc>
            </a:pPr>
            <a:endParaRPr lang="pt-BR" dirty="0" smtClean="0"/>
          </a:p>
          <a:p>
            <a:pPr algn="just">
              <a:lnSpc>
                <a:spcPct val="170000"/>
              </a:lnSpc>
            </a:pPr>
            <a:r>
              <a:rPr lang="pt-BR" dirty="0" smtClean="0"/>
              <a:t>Permite estudar o sistema durante um longo período de tempo simulado.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2E76E5-0B9B-4A91-8E3C-BDBE3450F73B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e </a:t>
            </a:r>
            <a:r>
              <a:rPr lang="pt-BR" dirty="0" smtClean="0">
                <a:solidFill>
                  <a:srgbClr val="7030A0"/>
                </a:solidFill>
              </a:rPr>
              <a:t>Desvantagens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Dada execução da simulação estocástica produz apenas estimativas dos parâmetros analisados.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O modelo de simulação em geral é caro e consome muito tempo para desenvolver.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Os resultados da simulação, quando apresentados em grandes volumes de dados, e com efeitos de animações e gráficos, </a:t>
            </a:r>
            <a:r>
              <a:rPr lang="pt-BR" dirty="0" smtClean="0">
                <a:solidFill>
                  <a:srgbClr val="FF0000"/>
                </a:solidFill>
              </a:rPr>
              <a:t>podem levar a uma confiança nos resultados acima da justificada</a:t>
            </a:r>
            <a:r>
              <a:rPr lang="pt-BR" dirty="0" smtClean="0"/>
              <a:t>. Se o modelo não for uma representação válida do modelo em estudo, este não terá utilidade, mesmo que os resultados causem boa impressão.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F455CB-23A1-4A0D-9703-74F1F622A0A8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Causas de Insucesso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Falha na obtenção de um conjunto bem definido de objetivos no início do estudo da simulação.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Nível inadequado de detalhes.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Falha de comunicação com a gerencia do sistema a ser simulado durante o estudo da simulação.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Interpretações equivocadas por parte da equipe da simulação da operação do sistema a ser simulado.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Software de simulação inadequado.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BB793C-C6D7-4759-8D52-03F5F96E1F2E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Regime Transitório</a:t>
            </a:r>
            <a:endParaRPr lang="pt-BR" dirty="0"/>
          </a:p>
        </p:txBody>
      </p:sp>
      <p:graphicFrame>
        <p:nvGraphicFramePr>
          <p:cNvPr id="5" name="Group 184"/>
          <p:cNvGraphicFramePr>
            <a:graphicFrameLocks noGrp="1"/>
          </p:cNvGraphicFramePr>
          <p:nvPr/>
        </p:nvGraphicFramePr>
        <p:xfrm>
          <a:off x="5436096" y="2492896"/>
          <a:ext cx="2988319" cy="2380644"/>
        </p:xfrm>
        <a:graphic>
          <a:graphicData uri="http://schemas.openxmlformats.org/drawingml/2006/table">
            <a:tbl>
              <a:tblPr/>
              <a:tblGrid>
                <a:gridCol w="951759"/>
                <a:gridCol w="882680"/>
                <a:gridCol w="1153880"/>
              </a:tblGrid>
              <a:tr h="278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Lançamento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Número Obtido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Média Acumulada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1/1=1,0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(1+1)/2=1,0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4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(1+1+4)/3=2,0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4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6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(1+1+4+6)/4=3,0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5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6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3,6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6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5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3,8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7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3,6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8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3,5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9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3,3</a:t>
                      </a:r>
                      <a:endParaRPr kumimoji="0" lang="pt-B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10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3,1</a:t>
                      </a:r>
                      <a:endParaRPr kumimoji="0" lang="pt-BR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219" name="Group 3"/>
          <p:cNvGrpSpPr>
            <a:grpSpLocks noChangeAspect="1"/>
          </p:cNvGrpSpPr>
          <p:nvPr/>
        </p:nvGrpSpPr>
        <p:grpSpPr bwMode="auto">
          <a:xfrm>
            <a:off x="-468560" y="1916113"/>
            <a:ext cx="5662613" cy="3435350"/>
            <a:chOff x="56" y="1207"/>
            <a:chExt cx="3567" cy="2164"/>
          </a:xfrm>
        </p:grpSpPr>
        <p:sp>
          <p:nvSpPr>
            <p:cNvPr id="9218" name="AutoShape 2"/>
            <p:cNvSpPr>
              <a:spLocks noChangeAspect="1" noChangeArrowheads="1" noTextEdit="1"/>
            </p:cNvSpPr>
            <p:nvPr/>
          </p:nvSpPr>
          <p:spPr bwMode="auto">
            <a:xfrm>
              <a:off x="56" y="1207"/>
              <a:ext cx="3504" cy="2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9389" name="Group 173"/>
            <p:cNvGrpSpPr>
              <a:grpSpLocks/>
            </p:cNvGrpSpPr>
            <p:nvPr/>
          </p:nvGrpSpPr>
          <p:grpSpPr bwMode="auto">
            <a:xfrm>
              <a:off x="494" y="1277"/>
              <a:ext cx="3029" cy="2054"/>
              <a:chOff x="494" y="1277"/>
              <a:chExt cx="3029" cy="2054"/>
            </a:xfrm>
          </p:grpSpPr>
          <p:sp>
            <p:nvSpPr>
              <p:cNvPr id="9220" name="Line 4"/>
              <p:cNvSpPr>
                <a:spLocks noChangeShapeType="1"/>
              </p:cNvSpPr>
              <p:nvPr/>
            </p:nvSpPr>
            <p:spPr bwMode="auto">
              <a:xfrm>
                <a:off x="708" y="1314"/>
                <a:ext cx="1" cy="177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1" name="Line 5"/>
              <p:cNvSpPr>
                <a:spLocks noChangeShapeType="1"/>
              </p:cNvSpPr>
              <p:nvPr/>
            </p:nvSpPr>
            <p:spPr bwMode="auto">
              <a:xfrm>
                <a:off x="690" y="3086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690" y="2732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690" y="2377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4" name="Line 8"/>
              <p:cNvSpPr>
                <a:spLocks noChangeShapeType="1"/>
              </p:cNvSpPr>
              <p:nvPr/>
            </p:nvSpPr>
            <p:spPr bwMode="auto">
              <a:xfrm>
                <a:off x="690" y="2023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690" y="1669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690" y="1314"/>
                <a:ext cx="1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>
                <a:off x="708" y="3086"/>
                <a:ext cx="275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 flipV="1">
                <a:off x="708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29" name="Line 13"/>
              <p:cNvSpPr>
                <a:spLocks noChangeShapeType="1"/>
              </p:cNvSpPr>
              <p:nvPr/>
            </p:nvSpPr>
            <p:spPr bwMode="auto">
              <a:xfrm flipV="1">
                <a:off x="1015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V="1">
                <a:off x="1321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 flipV="1">
                <a:off x="1628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2" name="Line 16"/>
              <p:cNvSpPr>
                <a:spLocks noChangeShapeType="1"/>
              </p:cNvSpPr>
              <p:nvPr/>
            </p:nvSpPr>
            <p:spPr bwMode="auto">
              <a:xfrm flipV="1">
                <a:off x="1934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 flipV="1">
                <a:off x="2239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flipV="1">
                <a:off x="2546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5" name="Line 19"/>
              <p:cNvSpPr>
                <a:spLocks noChangeShapeType="1"/>
              </p:cNvSpPr>
              <p:nvPr/>
            </p:nvSpPr>
            <p:spPr bwMode="auto">
              <a:xfrm flipV="1">
                <a:off x="2852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6" name="Line 20"/>
              <p:cNvSpPr>
                <a:spLocks noChangeShapeType="1"/>
              </p:cNvSpPr>
              <p:nvPr/>
            </p:nvSpPr>
            <p:spPr bwMode="auto">
              <a:xfrm flipV="1">
                <a:off x="3159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7" name="Line 21"/>
              <p:cNvSpPr>
                <a:spLocks noChangeShapeType="1"/>
              </p:cNvSpPr>
              <p:nvPr/>
            </p:nvSpPr>
            <p:spPr bwMode="auto">
              <a:xfrm flipV="1">
                <a:off x="3465" y="3086"/>
                <a:ext cx="1" cy="1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auto">
              <a:xfrm>
                <a:off x="708" y="2377"/>
                <a:ext cx="920" cy="709"/>
              </a:xfrm>
              <a:custGeom>
                <a:avLst/>
                <a:gdLst/>
                <a:ahLst/>
                <a:cxnLst>
                  <a:cxn ang="0">
                    <a:pos x="0" y="734"/>
                  </a:cxn>
                  <a:cxn ang="0">
                    <a:pos x="317" y="734"/>
                  </a:cxn>
                  <a:cxn ang="0">
                    <a:pos x="634" y="367"/>
                  </a:cxn>
                  <a:cxn ang="0">
                    <a:pos x="951" y="0"/>
                  </a:cxn>
                </a:cxnLst>
                <a:rect l="0" t="0" r="r" b="b"/>
                <a:pathLst>
                  <a:path w="951" h="734">
                    <a:moveTo>
                      <a:pt x="0" y="734"/>
                    </a:moveTo>
                    <a:lnTo>
                      <a:pt x="317" y="734"/>
                    </a:lnTo>
                    <a:lnTo>
                      <a:pt x="634" y="367"/>
                    </a:lnTo>
                    <a:lnTo>
                      <a:pt x="951" y="0"/>
                    </a:lnTo>
                  </a:path>
                </a:pathLst>
              </a:custGeom>
              <a:noFill/>
              <a:ln w="10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39" name="Line 23"/>
              <p:cNvSpPr>
                <a:spLocks noChangeShapeType="1"/>
              </p:cNvSpPr>
              <p:nvPr/>
            </p:nvSpPr>
            <p:spPr bwMode="auto">
              <a:xfrm flipV="1">
                <a:off x="1628" y="2164"/>
                <a:ext cx="306" cy="213"/>
              </a:xfrm>
              <a:prstGeom prst="line">
                <a:avLst/>
              </a:prstGeom>
              <a:noFill/>
              <a:ln w="1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0" name="Freeform 24"/>
              <p:cNvSpPr>
                <a:spLocks/>
              </p:cNvSpPr>
              <p:nvPr/>
            </p:nvSpPr>
            <p:spPr bwMode="auto">
              <a:xfrm>
                <a:off x="1934" y="2082"/>
                <a:ext cx="1531" cy="331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316" y="0"/>
                  </a:cxn>
                  <a:cxn ang="0">
                    <a:pos x="633" y="96"/>
                  </a:cxn>
                  <a:cxn ang="0">
                    <a:pos x="950" y="214"/>
                  </a:cxn>
                  <a:cxn ang="0">
                    <a:pos x="1267" y="265"/>
                  </a:cxn>
                  <a:cxn ang="0">
                    <a:pos x="1584" y="342"/>
                  </a:cxn>
                </a:cxnLst>
                <a:rect l="0" t="0" r="r" b="b"/>
                <a:pathLst>
                  <a:path w="1584" h="342">
                    <a:moveTo>
                      <a:pt x="0" y="85"/>
                    </a:moveTo>
                    <a:lnTo>
                      <a:pt x="316" y="0"/>
                    </a:lnTo>
                    <a:lnTo>
                      <a:pt x="633" y="96"/>
                    </a:lnTo>
                    <a:lnTo>
                      <a:pt x="950" y="214"/>
                    </a:lnTo>
                    <a:lnTo>
                      <a:pt x="1267" y="265"/>
                    </a:lnTo>
                    <a:lnTo>
                      <a:pt x="1584" y="342"/>
                    </a:lnTo>
                  </a:path>
                </a:pathLst>
              </a:custGeom>
              <a:noFill/>
              <a:ln w="10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1" name="Freeform 25"/>
              <p:cNvSpPr>
                <a:spLocks/>
              </p:cNvSpPr>
              <p:nvPr/>
            </p:nvSpPr>
            <p:spPr bwMode="auto">
              <a:xfrm>
                <a:off x="696" y="3074"/>
                <a:ext cx="25" cy="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5" y="12"/>
                  </a:cxn>
                  <a:cxn ang="0">
                    <a:pos x="12" y="25"/>
                  </a:cxn>
                  <a:cxn ang="0">
                    <a:pos x="0" y="12"/>
                  </a:cxn>
                  <a:cxn ang="0">
                    <a:pos x="12" y="0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25" y="12"/>
                    </a:lnTo>
                    <a:lnTo>
                      <a:pt x="12" y="25"/>
                    </a:lnTo>
                    <a:lnTo>
                      <a:pt x="0" y="1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2" name="Freeform 26"/>
              <p:cNvSpPr>
                <a:spLocks/>
              </p:cNvSpPr>
              <p:nvPr/>
            </p:nvSpPr>
            <p:spPr bwMode="auto">
              <a:xfrm>
                <a:off x="1002" y="3074"/>
                <a:ext cx="25" cy="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5" y="12"/>
                  </a:cxn>
                  <a:cxn ang="0">
                    <a:pos x="13" y="25"/>
                  </a:cxn>
                  <a:cxn ang="0">
                    <a:pos x="0" y="12"/>
                  </a:cxn>
                  <a:cxn ang="0">
                    <a:pos x="13" y="0"/>
                  </a:cxn>
                </a:cxnLst>
                <a:rect l="0" t="0" r="r" b="b"/>
                <a:pathLst>
                  <a:path w="25" h="25">
                    <a:moveTo>
                      <a:pt x="13" y="0"/>
                    </a:moveTo>
                    <a:lnTo>
                      <a:pt x="25" y="12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3" name="Freeform 27"/>
              <p:cNvSpPr>
                <a:spLocks/>
              </p:cNvSpPr>
              <p:nvPr/>
            </p:nvSpPr>
            <p:spPr bwMode="auto">
              <a:xfrm>
                <a:off x="1309" y="2719"/>
                <a:ext cx="25" cy="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5" y="13"/>
                  </a:cxn>
                  <a:cxn ang="0">
                    <a:pos x="12" y="25"/>
                  </a:cxn>
                  <a:cxn ang="0">
                    <a:pos x="0" y="13"/>
                  </a:cxn>
                  <a:cxn ang="0">
                    <a:pos x="12" y="0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25" y="13"/>
                    </a:lnTo>
                    <a:lnTo>
                      <a:pt x="12" y="25"/>
                    </a:lnTo>
                    <a:lnTo>
                      <a:pt x="0" y="13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4" name="Freeform 28"/>
              <p:cNvSpPr>
                <a:spLocks/>
              </p:cNvSpPr>
              <p:nvPr/>
            </p:nvSpPr>
            <p:spPr bwMode="auto">
              <a:xfrm>
                <a:off x="1615" y="2364"/>
                <a:ext cx="25" cy="26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5" y="13"/>
                  </a:cxn>
                  <a:cxn ang="0">
                    <a:pos x="13" y="26"/>
                  </a:cxn>
                  <a:cxn ang="0">
                    <a:pos x="0" y="13"/>
                  </a:cxn>
                  <a:cxn ang="0">
                    <a:pos x="13" y="0"/>
                  </a:cxn>
                </a:cxnLst>
                <a:rect l="0" t="0" r="r" b="b"/>
                <a:pathLst>
                  <a:path w="25" h="26">
                    <a:moveTo>
                      <a:pt x="13" y="0"/>
                    </a:moveTo>
                    <a:lnTo>
                      <a:pt x="25" y="13"/>
                    </a:lnTo>
                    <a:lnTo>
                      <a:pt x="13" y="26"/>
                    </a:lnTo>
                    <a:lnTo>
                      <a:pt x="0" y="1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5" name="Freeform 29"/>
              <p:cNvSpPr>
                <a:spLocks/>
              </p:cNvSpPr>
              <p:nvPr/>
            </p:nvSpPr>
            <p:spPr bwMode="auto">
              <a:xfrm>
                <a:off x="1921" y="2152"/>
                <a:ext cx="26" cy="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6" y="12"/>
                  </a:cxn>
                  <a:cxn ang="0">
                    <a:pos x="13" y="25"/>
                  </a:cxn>
                  <a:cxn ang="0">
                    <a:pos x="0" y="12"/>
                  </a:cxn>
                  <a:cxn ang="0">
                    <a:pos x="13" y="0"/>
                  </a:cxn>
                </a:cxnLst>
                <a:rect l="0" t="0" r="r" b="b"/>
                <a:pathLst>
                  <a:path w="26" h="25">
                    <a:moveTo>
                      <a:pt x="13" y="0"/>
                    </a:moveTo>
                    <a:lnTo>
                      <a:pt x="26" y="12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6" name="Freeform 30"/>
              <p:cNvSpPr>
                <a:spLocks/>
              </p:cNvSpPr>
              <p:nvPr/>
            </p:nvSpPr>
            <p:spPr bwMode="auto">
              <a:xfrm>
                <a:off x="2227" y="2070"/>
                <a:ext cx="25" cy="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5" y="12"/>
                  </a:cxn>
                  <a:cxn ang="0">
                    <a:pos x="12" y="25"/>
                  </a:cxn>
                  <a:cxn ang="0">
                    <a:pos x="0" y="12"/>
                  </a:cxn>
                  <a:cxn ang="0">
                    <a:pos x="12" y="0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25" y="12"/>
                    </a:lnTo>
                    <a:lnTo>
                      <a:pt x="12" y="25"/>
                    </a:lnTo>
                    <a:lnTo>
                      <a:pt x="0" y="1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7" name="Freeform 31"/>
              <p:cNvSpPr>
                <a:spLocks/>
              </p:cNvSpPr>
              <p:nvPr/>
            </p:nvSpPr>
            <p:spPr bwMode="auto">
              <a:xfrm>
                <a:off x="2533" y="2163"/>
                <a:ext cx="25" cy="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5" y="12"/>
                  </a:cxn>
                  <a:cxn ang="0">
                    <a:pos x="13" y="25"/>
                  </a:cxn>
                  <a:cxn ang="0">
                    <a:pos x="0" y="12"/>
                  </a:cxn>
                  <a:cxn ang="0">
                    <a:pos x="13" y="0"/>
                  </a:cxn>
                </a:cxnLst>
                <a:rect l="0" t="0" r="r" b="b"/>
                <a:pathLst>
                  <a:path w="25" h="25">
                    <a:moveTo>
                      <a:pt x="13" y="0"/>
                    </a:moveTo>
                    <a:lnTo>
                      <a:pt x="25" y="12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8" name="Freeform 32"/>
              <p:cNvSpPr>
                <a:spLocks/>
              </p:cNvSpPr>
              <p:nvPr/>
            </p:nvSpPr>
            <p:spPr bwMode="auto">
              <a:xfrm>
                <a:off x="2840" y="2277"/>
                <a:ext cx="25" cy="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5" y="12"/>
                  </a:cxn>
                  <a:cxn ang="0">
                    <a:pos x="12" y="25"/>
                  </a:cxn>
                  <a:cxn ang="0">
                    <a:pos x="0" y="12"/>
                  </a:cxn>
                  <a:cxn ang="0">
                    <a:pos x="12" y="0"/>
                  </a:cxn>
                </a:cxnLst>
                <a:rect l="0" t="0" r="r" b="b"/>
                <a:pathLst>
                  <a:path w="25" h="25">
                    <a:moveTo>
                      <a:pt x="12" y="0"/>
                    </a:moveTo>
                    <a:lnTo>
                      <a:pt x="25" y="12"/>
                    </a:lnTo>
                    <a:lnTo>
                      <a:pt x="12" y="25"/>
                    </a:lnTo>
                    <a:lnTo>
                      <a:pt x="0" y="1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49" name="Freeform 33"/>
              <p:cNvSpPr>
                <a:spLocks/>
              </p:cNvSpPr>
              <p:nvPr/>
            </p:nvSpPr>
            <p:spPr bwMode="auto">
              <a:xfrm>
                <a:off x="3146" y="2326"/>
                <a:ext cx="25" cy="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5" y="12"/>
                  </a:cxn>
                  <a:cxn ang="0">
                    <a:pos x="13" y="25"/>
                  </a:cxn>
                  <a:cxn ang="0">
                    <a:pos x="0" y="12"/>
                  </a:cxn>
                  <a:cxn ang="0">
                    <a:pos x="13" y="0"/>
                  </a:cxn>
                </a:cxnLst>
                <a:rect l="0" t="0" r="r" b="b"/>
                <a:pathLst>
                  <a:path w="25" h="25">
                    <a:moveTo>
                      <a:pt x="13" y="0"/>
                    </a:moveTo>
                    <a:lnTo>
                      <a:pt x="25" y="12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50" name="Freeform 34"/>
              <p:cNvSpPr>
                <a:spLocks/>
              </p:cNvSpPr>
              <p:nvPr/>
            </p:nvSpPr>
            <p:spPr bwMode="auto">
              <a:xfrm>
                <a:off x="3452" y="2400"/>
                <a:ext cx="25" cy="25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5" y="13"/>
                  </a:cxn>
                  <a:cxn ang="0">
                    <a:pos x="13" y="25"/>
                  </a:cxn>
                  <a:cxn ang="0">
                    <a:pos x="0" y="13"/>
                  </a:cxn>
                  <a:cxn ang="0">
                    <a:pos x="13" y="0"/>
                  </a:cxn>
                </a:cxnLst>
                <a:rect l="0" t="0" r="r" b="b"/>
                <a:pathLst>
                  <a:path w="25" h="25">
                    <a:moveTo>
                      <a:pt x="13" y="0"/>
                    </a:moveTo>
                    <a:lnTo>
                      <a:pt x="25" y="13"/>
                    </a:lnTo>
                    <a:lnTo>
                      <a:pt x="13" y="25"/>
                    </a:lnTo>
                    <a:lnTo>
                      <a:pt x="0" y="1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333333"/>
              </a:solidFill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/>
            </p:nvSpPr>
            <p:spPr bwMode="auto">
              <a:xfrm>
                <a:off x="631" y="3049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/>
            </p:nvSpPr>
            <p:spPr bwMode="auto">
              <a:xfrm>
                <a:off x="631" y="2694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2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/>
            </p:nvSpPr>
            <p:spPr bwMode="auto">
              <a:xfrm>
                <a:off x="631" y="2339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3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631" y="1986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4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/>
            </p:nvSpPr>
            <p:spPr bwMode="auto">
              <a:xfrm>
                <a:off x="631" y="1631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/>
            </p:nvSpPr>
            <p:spPr bwMode="auto">
              <a:xfrm>
                <a:off x="631" y="127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6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/>
            </p:nvSpPr>
            <p:spPr bwMode="auto">
              <a:xfrm>
                <a:off x="693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/>
            </p:nvSpPr>
            <p:spPr bwMode="auto">
              <a:xfrm>
                <a:off x="999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2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/>
            </p:nvSpPr>
            <p:spPr bwMode="auto">
              <a:xfrm>
                <a:off x="1306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3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/>
            </p:nvSpPr>
            <p:spPr bwMode="auto">
              <a:xfrm>
                <a:off x="1612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4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/>
            </p:nvSpPr>
            <p:spPr bwMode="auto">
              <a:xfrm>
                <a:off x="1918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/>
            </p:nvSpPr>
            <p:spPr bwMode="auto">
              <a:xfrm>
                <a:off x="2224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6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/>
            </p:nvSpPr>
            <p:spPr bwMode="auto">
              <a:xfrm>
                <a:off x="2530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7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/>
            </p:nvSpPr>
            <p:spPr bwMode="auto">
              <a:xfrm>
                <a:off x="2837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8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/>
            </p:nvSpPr>
            <p:spPr bwMode="auto">
              <a:xfrm>
                <a:off x="3143" y="3137"/>
                <a:ext cx="58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9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/>
            </p:nvSpPr>
            <p:spPr bwMode="auto">
              <a:xfrm>
                <a:off x="3433" y="3137"/>
                <a:ext cx="90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/>
            </p:nvSpPr>
            <p:spPr bwMode="auto">
              <a:xfrm>
                <a:off x="1908" y="3242"/>
                <a:ext cx="364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Lançamentos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/>
            </p:nvSpPr>
            <p:spPr bwMode="auto">
              <a:xfrm>
                <a:off x="1156" y="1298"/>
                <a:ext cx="496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Média Acumulada</a:t>
                </a:r>
                <a:endParaRPr kumimoji="0" lang="pt-B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/>
            </p:nvSpPr>
            <p:spPr bwMode="auto">
              <a:xfrm>
                <a:off x="1156" y="1389"/>
                <a:ext cx="469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dos Lançamentos</a:t>
                </a:r>
                <a:endParaRPr kumimoji="0" lang="pt-B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70" name="Freeform 54"/>
              <p:cNvSpPr>
                <a:spLocks noEditPoints="1"/>
              </p:cNvSpPr>
              <p:nvPr/>
            </p:nvSpPr>
            <p:spPr bwMode="auto">
              <a:xfrm>
                <a:off x="620" y="2179"/>
                <a:ext cx="2900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0"/>
                  </a:cxn>
                  <a:cxn ang="0">
                    <a:pos x="106" y="0"/>
                  </a:cxn>
                  <a:cxn ang="0">
                    <a:pos x="159" y="0"/>
                  </a:cxn>
                  <a:cxn ang="0">
                    <a:pos x="213" y="0"/>
                  </a:cxn>
                  <a:cxn ang="0">
                    <a:pos x="266" y="0"/>
                  </a:cxn>
                  <a:cxn ang="0">
                    <a:pos x="319" y="0"/>
                  </a:cxn>
                  <a:cxn ang="0">
                    <a:pos x="372" y="0"/>
                  </a:cxn>
                  <a:cxn ang="0">
                    <a:pos x="425" y="0"/>
                  </a:cxn>
                  <a:cxn ang="0">
                    <a:pos x="478" y="0"/>
                  </a:cxn>
                  <a:cxn ang="0">
                    <a:pos x="532" y="0"/>
                  </a:cxn>
                  <a:cxn ang="0">
                    <a:pos x="585" y="0"/>
                  </a:cxn>
                  <a:cxn ang="0">
                    <a:pos x="638" y="0"/>
                  </a:cxn>
                  <a:cxn ang="0">
                    <a:pos x="691" y="0"/>
                  </a:cxn>
                  <a:cxn ang="0">
                    <a:pos x="744" y="0"/>
                  </a:cxn>
                  <a:cxn ang="0">
                    <a:pos x="797" y="0"/>
                  </a:cxn>
                  <a:cxn ang="0">
                    <a:pos x="851" y="0"/>
                  </a:cxn>
                  <a:cxn ang="0">
                    <a:pos x="904" y="0"/>
                  </a:cxn>
                  <a:cxn ang="0">
                    <a:pos x="957" y="0"/>
                  </a:cxn>
                  <a:cxn ang="0">
                    <a:pos x="1010" y="0"/>
                  </a:cxn>
                  <a:cxn ang="0">
                    <a:pos x="1063" y="0"/>
                  </a:cxn>
                  <a:cxn ang="0">
                    <a:pos x="1116" y="0"/>
                  </a:cxn>
                  <a:cxn ang="0">
                    <a:pos x="1169" y="0"/>
                  </a:cxn>
                  <a:cxn ang="0">
                    <a:pos x="1223" y="0"/>
                  </a:cxn>
                  <a:cxn ang="0">
                    <a:pos x="1276" y="0"/>
                  </a:cxn>
                  <a:cxn ang="0">
                    <a:pos x="1329" y="0"/>
                  </a:cxn>
                  <a:cxn ang="0">
                    <a:pos x="1382" y="0"/>
                  </a:cxn>
                  <a:cxn ang="0">
                    <a:pos x="1435" y="0"/>
                  </a:cxn>
                  <a:cxn ang="0">
                    <a:pos x="1488" y="0"/>
                  </a:cxn>
                  <a:cxn ang="0">
                    <a:pos x="1542" y="0"/>
                  </a:cxn>
                  <a:cxn ang="0">
                    <a:pos x="1595" y="0"/>
                  </a:cxn>
                  <a:cxn ang="0">
                    <a:pos x="1648" y="0"/>
                  </a:cxn>
                  <a:cxn ang="0">
                    <a:pos x="1701" y="0"/>
                  </a:cxn>
                  <a:cxn ang="0">
                    <a:pos x="1754" y="0"/>
                  </a:cxn>
                  <a:cxn ang="0">
                    <a:pos x="1807" y="0"/>
                  </a:cxn>
                  <a:cxn ang="0">
                    <a:pos x="1861" y="0"/>
                  </a:cxn>
                  <a:cxn ang="0">
                    <a:pos x="1914" y="0"/>
                  </a:cxn>
                  <a:cxn ang="0">
                    <a:pos x="1967" y="0"/>
                  </a:cxn>
                  <a:cxn ang="0">
                    <a:pos x="2020" y="0"/>
                  </a:cxn>
                  <a:cxn ang="0">
                    <a:pos x="2073" y="0"/>
                  </a:cxn>
                  <a:cxn ang="0">
                    <a:pos x="2126" y="0"/>
                  </a:cxn>
                  <a:cxn ang="0">
                    <a:pos x="2179" y="0"/>
                  </a:cxn>
                  <a:cxn ang="0">
                    <a:pos x="2233" y="0"/>
                  </a:cxn>
                  <a:cxn ang="0">
                    <a:pos x="2286" y="0"/>
                  </a:cxn>
                  <a:cxn ang="0">
                    <a:pos x="2339" y="0"/>
                  </a:cxn>
                  <a:cxn ang="0">
                    <a:pos x="2392" y="0"/>
                  </a:cxn>
                  <a:cxn ang="0">
                    <a:pos x="2445" y="0"/>
                  </a:cxn>
                  <a:cxn ang="0">
                    <a:pos x="2498" y="0"/>
                  </a:cxn>
                  <a:cxn ang="0">
                    <a:pos x="2552" y="0"/>
                  </a:cxn>
                  <a:cxn ang="0">
                    <a:pos x="2605" y="0"/>
                  </a:cxn>
                  <a:cxn ang="0">
                    <a:pos x="2658" y="0"/>
                  </a:cxn>
                  <a:cxn ang="0">
                    <a:pos x="2711" y="0"/>
                  </a:cxn>
                  <a:cxn ang="0">
                    <a:pos x="2764" y="0"/>
                  </a:cxn>
                  <a:cxn ang="0">
                    <a:pos x="2817" y="0"/>
                  </a:cxn>
                  <a:cxn ang="0">
                    <a:pos x="2871" y="0"/>
                  </a:cxn>
                </a:cxnLst>
                <a:rect l="0" t="0" r="r" b="b"/>
                <a:pathLst>
                  <a:path w="2900" h="5">
                    <a:moveTo>
                      <a:pt x="0" y="0"/>
                    </a:moveTo>
                    <a:lnTo>
                      <a:pt x="39" y="0"/>
                    </a:lnTo>
                    <a:lnTo>
                      <a:pt x="39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53" y="0"/>
                    </a:moveTo>
                    <a:lnTo>
                      <a:pt x="92" y="0"/>
                    </a:lnTo>
                    <a:lnTo>
                      <a:pt x="92" y="5"/>
                    </a:lnTo>
                    <a:lnTo>
                      <a:pt x="53" y="5"/>
                    </a:lnTo>
                    <a:lnTo>
                      <a:pt x="53" y="0"/>
                    </a:lnTo>
                    <a:close/>
                    <a:moveTo>
                      <a:pt x="106" y="0"/>
                    </a:moveTo>
                    <a:lnTo>
                      <a:pt x="145" y="0"/>
                    </a:lnTo>
                    <a:lnTo>
                      <a:pt x="145" y="5"/>
                    </a:lnTo>
                    <a:lnTo>
                      <a:pt x="106" y="5"/>
                    </a:lnTo>
                    <a:lnTo>
                      <a:pt x="106" y="0"/>
                    </a:lnTo>
                    <a:close/>
                    <a:moveTo>
                      <a:pt x="159" y="0"/>
                    </a:moveTo>
                    <a:lnTo>
                      <a:pt x="198" y="0"/>
                    </a:lnTo>
                    <a:lnTo>
                      <a:pt x="198" y="5"/>
                    </a:lnTo>
                    <a:lnTo>
                      <a:pt x="159" y="5"/>
                    </a:lnTo>
                    <a:lnTo>
                      <a:pt x="159" y="0"/>
                    </a:lnTo>
                    <a:close/>
                    <a:moveTo>
                      <a:pt x="213" y="0"/>
                    </a:moveTo>
                    <a:lnTo>
                      <a:pt x="251" y="0"/>
                    </a:lnTo>
                    <a:lnTo>
                      <a:pt x="251" y="5"/>
                    </a:lnTo>
                    <a:lnTo>
                      <a:pt x="213" y="5"/>
                    </a:lnTo>
                    <a:lnTo>
                      <a:pt x="213" y="0"/>
                    </a:lnTo>
                    <a:close/>
                    <a:moveTo>
                      <a:pt x="266" y="0"/>
                    </a:moveTo>
                    <a:lnTo>
                      <a:pt x="304" y="0"/>
                    </a:lnTo>
                    <a:lnTo>
                      <a:pt x="304" y="5"/>
                    </a:lnTo>
                    <a:lnTo>
                      <a:pt x="266" y="5"/>
                    </a:lnTo>
                    <a:lnTo>
                      <a:pt x="266" y="0"/>
                    </a:lnTo>
                    <a:close/>
                    <a:moveTo>
                      <a:pt x="319" y="0"/>
                    </a:moveTo>
                    <a:lnTo>
                      <a:pt x="358" y="0"/>
                    </a:lnTo>
                    <a:lnTo>
                      <a:pt x="358" y="5"/>
                    </a:lnTo>
                    <a:lnTo>
                      <a:pt x="319" y="5"/>
                    </a:lnTo>
                    <a:lnTo>
                      <a:pt x="319" y="0"/>
                    </a:lnTo>
                    <a:close/>
                    <a:moveTo>
                      <a:pt x="372" y="0"/>
                    </a:moveTo>
                    <a:lnTo>
                      <a:pt x="411" y="0"/>
                    </a:lnTo>
                    <a:lnTo>
                      <a:pt x="411" y="5"/>
                    </a:lnTo>
                    <a:lnTo>
                      <a:pt x="372" y="5"/>
                    </a:lnTo>
                    <a:lnTo>
                      <a:pt x="372" y="0"/>
                    </a:lnTo>
                    <a:close/>
                    <a:moveTo>
                      <a:pt x="425" y="0"/>
                    </a:moveTo>
                    <a:lnTo>
                      <a:pt x="464" y="0"/>
                    </a:lnTo>
                    <a:lnTo>
                      <a:pt x="464" y="5"/>
                    </a:lnTo>
                    <a:lnTo>
                      <a:pt x="425" y="5"/>
                    </a:lnTo>
                    <a:lnTo>
                      <a:pt x="425" y="0"/>
                    </a:lnTo>
                    <a:close/>
                    <a:moveTo>
                      <a:pt x="478" y="0"/>
                    </a:moveTo>
                    <a:lnTo>
                      <a:pt x="517" y="0"/>
                    </a:lnTo>
                    <a:lnTo>
                      <a:pt x="517" y="5"/>
                    </a:lnTo>
                    <a:lnTo>
                      <a:pt x="478" y="5"/>
                    </a:lnTo>
                    <a:lnTo>
                      <a:pt x="478" y="0"/>
                    </a:lnTo>
                    <a:close/>
                    <a:moveTo>
                      <a:pt x="532" y="0"/>
                    </a:moveTo>
                    <a:lnTo>
                      <a:pt x="570" y="0"/>
                    </a:lnTo>
                    <a:lnTo>
                      <a:pt x="570" y="5"/>
                    </a:lnTo>
                    <a:lnTo>
                      <a:pt x="532" y="5"/>
                    </a:lnTo>
                    <a:lnTo>
                      <a:pt x="532" y="0"/>
                    </a:lnTo>
                    <a:close/>
                    <a:moveTo>
                      <a:pt x="585" y="0"/>
                    </a:moveTo>
                    <a:lnTo>
                      <a:pt x="623" y="0"/>
                    </a:lnTo>
                    <a:lnTo>
                      <a:pt x="623" y="5"/>
                    </a:lnTo>
                    <a:lnTo>
                      <a:pt x="585" y="5"/>
                    </a:lnTo>
                    <a:lnTo>
                      <a:pt x="585" y="0"/>
                    </a:lnTo>
                    <a:close/>
                    <a:moveTo>
                      <a:pt x="638" y="0"/>
                    </a:moveTo>
                    <a:lnTo>
                      <a:pt x="677" y="0"/>
                    </a:lnTo>
                    <a:lnTo>
                      <a:pt x="677" y="5"/>
                    </a:lnTo>
                    <a:lnTo>
                      <a:pt x="638" y="5"/>
                    </a:lnTo>
                    <a:lnTo>
                      <a:pt x="638" y="0"/>
                    </a:lnTo>
                    <a:close/>
                    <a:moveTo>
                      <a:pt x="691" y="0"/>
                    </a:moveTo>
                    <a:lnTo>
                      <a:pt x="730" y="0"/>
                    </a:lnTo>
                    <a:lnTo>
                      <a:pt x="730" y="5"/>
                    </a:lnTo>
                    <a:lnTo>
                      <a:pt x="691" y="5"/>
                    </a:lnTo>
                    <a:lnTo>
                      <a:pt x="691" y="0"/>
                    </a:lnTo>
                    <a:close/>
                    <a:moveTo>
                      <a:pt x="744" y="0"/>
                    </a:moveTo>
                    <a:lnTo>
                      <a:pt x="783" y="0"/>
                    </a:lnTo>
                    <a:lnTo>
                      <a:pt x="783" y="5"/>
                    </a:lnTo>
                    <a:lnTo>
                      <a:pt x="744" y="5"/>
                    </a:lnTo>
                    <a:lnTo>
                      <a:pt x="744" y="0"/>
                    </a:lnTo>
                    <a:close/>
                    <a:moveTo>
                      <a:pt x="797" y="0"/>
                    </a:moveTo>
                    <a:lnTo>
                      <a:pt x="836" y="0"/>
                    </a:lnTo>
                    <a:lnTo>
                      <a:pt x="836" y="5"/>
                    </a:lnTo>
                    <a:lnTo>
                      <a:pt x="797" y="5"/>
                    </a:lnTo>
                    <a:lnTo>
                      <a:pt x="797" y="0"/>
                    </a:lnTo>
                    <a:close/>
                    <a:moveTo>
                      <a:pt x="851" y="0"/>
                    </a:moveTo>
                    <a:lnTo>
                      <a:pt x="889" y="0"/>
                    </a:lnTo>
                    <a:lnTo>
                      <a:pt x="889" y="5"/>
                    </a:lnTo>
                    <a:lnTo>
                      <a:pt x="851" y="5"/>
                    </a:lnTo>
                    <a:lnTo>
                      <a:pt x="851" y="0"/>
                    </a:lnTo>
                    <a:close/>
                    <a:moveTo>
                      <a:pt x="904" y="0"/>
                    </a:moveTo>
                    <a:lnTo>
                      <a:pt x="942" y="0"/>
                    </a:lnTo>
                    <a:lnTo>
                      <a:pt x="942" y="5"/>
                    </a:lnTo>
                    <a:lnTo>
                      <a:pt x="904" y="5"/>
                    </a:lnTo>
                    <a:lnTo>
                      <a:pt x="904" y="0"/>
                    </a:lnTo>
                    <a:close/>
                    <a:moveTo>
                      <a:pt x="957" y="0"/>
                    </a:moveTo>
                    <a:lnTo>
                      <a:pt x="995" y="0"/>
                    </a:lnTo>
                    <a:lnTo>
                      <a:pt x="995" y="5"/>
                    </a:lnTo>
                    <a:lnTo>
                      <a:pt x="957" y="5"/>
                    </a:lnTo>
                    <a:lnTo>
                      <a:pt x="957" y="0"/>
                    </a:lnTo>
                    <a:close/>
                    <a:moveTo>
                      <a:pt x="1010" y="0"/>
                    </a:moveTo>
                    <a:lnTo>
                      <a:pt x="1049" y="0"/>
                    </a:lnTo>
                    <a:lnTo>
                      <a:pt x="1049" y="5"/>
                    </a:lnTo>
                    <a:lnTo>
                      <a:pt x="1010" y="5"/>
                    </a:lnTo>
                    <a:lnTo>
                      <a:pt x="1010" y="0"/>
                    </a:lnTo>
                    <a:close/>
                    <a:moveTo>
                      <a:pt x="1063" y="0"/>
                    </a:moveTo>
                    <a:lnTo>
                      <a:pt x="1102" y="0"/>
                    </a:lnTo>
                    <a:lnTo>
                      <a:pt x="1102" y="5"/>
                    </a:lnTo>
                    <a:lnTo>
                      <a:pt x="1063" y="5"/>
                    </a:lnTo>
                    <a:lnTo>
                      <a:pt x="1063" y="0"/>
                    </a:lnTo>
                    <a:close/>
                    <a:moveTo>
                      <a:pt x="1116" y="0"/>
                    </a:moveTo>
                    <a:lnTo>
                      <a:pt x="1155" y="0"/>
                    </a:lnTo>
                    <a:lnTo>
                      <a:pt x="1155" y="5"/>
                    </a:lnTo>
                    <a:lnTo>
                      <a:pt x="1116" y="5"/>
                    </a:lnTo>
                    <a:lnTo>
                      <a:pt x="1116" y="0"/>
                    </a:lnTo>
                    <a:close/>
                    <a:moveTo>
                      <a:pt x="1169" y="0"/>
                    </a:moveTo>
                    <a:lnTo>
                      <a:pt x="1208" y="0"/>
                    </a:lnTo>
                    <a:lnTo>
                      <a:pt x="1208" y="5"/>
                    </a:lnTo>
                    <a:lnTo>
                      <a:pt x="1169" y="5"/>
                    </a:lnTo>
                    <a:lnTo>
                      <a:pt x="1169" y="0"/>
                    </a:lnTo>
                    <a:close/>
                    <a:moveTo>
                      <a:pt x="1223" y="0"/>
                    </a:moveTo>
                    <a:lnTo>
                      <a:pt x="1261" y="0"/>
                    </a:lnTo>
                    <a:lnTo>
                      <a:pt x="1261" y="5"/>
                    </a:lnTo>
                    <a:lnTo>
                      <a:pt x="1223" y="5"/>
                    </a:lnTo>
                    <a:lnTo>
                      <a:pt x="1223" y="0"/>
                    </a:lnTo>
                    <a:close/>
                    <a:moveTo>
                      <a:pt x="1276" y="0"/>
                    </a:moveTo>
                    <a:lnTo>
                      <a:pt x="1314" y="0"/>
                    </a:lnTo>
                    <a:lnTo>
                      <a:pt x="1314" y="5"/>
                    </a:lnTo>
                    <a:lnTo>
                      <a:pt x="1276" y="5"/>
                    </a:lnTo>
                    <a:lnTo>
                      <a:pt x="1276" y="0"/>
                    </a:lnTo>
                    <a:close/>
                    <a:moveTo>
                      <a:pt x="1329" y="0"/>
                    </a:moveTo>
                    <a:lnTo>
                      <a:pt x="1368" y="0"/>
                    </a:lnTo>
                    <a:lnTo>
                      <a:pt x="1368" y="5"/>
                    </a:lnTo>
                    <a:lnTo>
                      <a:pt x="1329" y="5"/>
                    </a:lnTo>
                    <a:lnTo>
                      <a:pt x="1329" y="0"/>
                    </a:lnTo>
                    <a:close/>
                    <a:moveTo>
                      <a:pt x="1382" y="0"/>
                    </a:moveTo>
                    <a:lnTo>
                      <a:pt x="1421" y="0"/>
                    </a:lnTo>
                    <a:lnTo>
                      <a:pt x="1421" y="5"/>
                    </a:lnTo>
                    <a:lnTo>
                      <a:pt x="1382" y="5"/>
                    </a:lnTo>
                    <a:lnTo>
                      <a:pt x="1382" y="0"/>
                    </a:lnTo>
                    <a:close/>
                    <a:moveTo>
                      <a:pt x="1435" y="0"/>
                    </a:moveTo>
                    <a:lnTo>
                      <a:pt x="1474" y="0"/>
                    </a:lnTo>
                    <a:lnTo>
                      <a:pt x="1474" y="5"/>
                    </a:lnTo>
                    <a:lnTo>
                      <a:pt x="1435" y="5"/>
                    </a:lnTo>
                    <a:lnTo>
                      <a:pt x="1435" y="0"/>
                    </a:lnTo>
                    <a:close/>
                    <a:moveTo>
                      <a:pt x="1488" y="0"/>
                    </a:moveTo>
                    <a:lnTo>
                      <a:pt x="1527" y="0"/>
                    </a:lnTo>
                    <a:lnTo>
                      <a:pt x="1527" y="5"/>
                    </a:lnTo>
                    <a:lnTo>
                      <a:pt x="1488" y="5"/>
                    </a:lnTo>
                    <a:lnTo>
                      <a:pt x="1488" y="0"/>
                    </a:lnTo>
                    <a:close/>
                    <a:moveTo>
                      <a:pt x="1542" y="0"/>
                    </a:moveTo>
                    <a:lnTo>
                      <a:pt x="1580" y="0"/>
                    </a:lnTo>
                    <a:lnTo>
                      <a:pt x="1580" y="5"/>
                    </a:lnTo>
                    <a:lnTo>
                      <a:pt x="1542" y="5"/>
                    </a:lnTo>
                    <a:lnTo>
                      <a:pt x="1542" y="0"/>
                    </a:lnTo>
                    <a:close/>
                    <a:moveTo>
                      <a:pt x="1595" y="0"/>
                    </a:moveTo>
                    <a:lnTo>
                      <a:pt x="1633" y="0"/>
                    </a:lnTo>
                    <a:lnTo>
                      <a:pt x="1633" y="5"/>
                    </a:lnTo>
                    <a:lnTo>
                      <a:pt x="1595" y="5"/>
                    </a:lnTo>
                    <a:lnTo>
                      <a:pt x="1595" y="0"/>
                    </a:lnTo>
                    <a:close/>
                    <a:moveTo>
                      <a:pt x="1648" y="0"/>
                    </a:moveTo>
                    <a:lnTo>
                      <a:pt x="1687" y="0"/>
                    </a:lnTo>
                    <a:lnTo>
                      <a:pt x="1687" y="5"/>
                    </a:lnTo>
                    <a:lnTo>
                      <a:pt x="1648" y="5"/>
                    </a:lnTo>
                    <a:lnTo>
                      <a:pt x="1648" y="0"/>
                    </a:lnTo>
                    <a:close/>
                    <a:moveTo>
                      <a:pt x="1701" y="0"/>
                    </a:moveTo>
                    <a:lnTo>
                      <a:pt x="1740" y="0"/>
                    </a:lnTo>
                    <a:lnTo>
                      <a:pt x="1740" y="5"/>
                    </a:lnTo>
                    <a:lnTo>
                      <a:pt x="1701" y="5"/>
                    </a:lnTo>
                    <a:lnTo>
                      <a:pt x="1701" y="0"/>
                    </a:lnTo>
                    <a:close/>
                    <a:moveTo>
                      <a:pt x="1754" y="0"/>
                    </a:moveTo>
                    <a:lnTo>
                      <a:pt x="1793" y="0"/>
                    </a:lnTo>
                    <a:lnTo>
                      <a:pt x="1793" y="5"/>
                    </a:lnTo>
                    <a:lnTo>
                      <a:pt x="1754" y="5"/>
                    </a:lnTo>
                    <a:lnTo>
                      <a:pt x="1754" y="0"/>
                    </a:lnTo>
                    <a:close/>
                    <a:moveTo>
                      <a:pt x="1807" y="0"/>
                    </a:moveTo>
                    <a:lnTo>
                      <a:pt x="1846" y="0"/>
                    </a:lnTo>
                    <a:lnTo>
                      <a:pt x="1846" y="5"/>
                    </a:lnTo>
                    <a:lnTo>
                      <a:pt x="1807" y="5"/>
                    </a:lnTo>
                    <a:lnTo>
                      <a:pt x="1807" y="0"/>
                    </a:lnTo>
                    <a:close/>
                    <a:moveTo>
                      <a:pt x="1861" y="0"/>
                    </a:moveTo>
                    <a:lnTo>
                      <a:pt x="1899" y="0"/>
                    </a:lnTo>
                    <a:lnTo>
                      <a:pt x="1899" y="5"/>
                    </a:lnTo>
                    <a:lnTo>
                      <a:pt x="1861" y="5"/>
                    </a:lnTo>
                    <a:lnTo>
                      <a:pt x="1861" y="0"/>
                    </a:lnTo>
                    <a:close/>
                    <a:moveTo>
                      <a:pt x="1914" y="0"/>
                    </a:moveTo>
                    <a:lnTo>
                      <a:pt x="1952" y="0"/>
                    </a:lnTo>
                    <a:lnTo>
                      <a:pt x="1952" y="5"/>
                    </a:lnTo>
                    <a:lnTo>
                      <a:pt x="1914" y="5"/>
                    </a:lnTo>
                    <a:lnTo>
                      <a:pt x="1914" y="0"/>
                    </a:lnTo>
                    <a:close/>
                    <a:moveTo>
                      <a:pt x="1967" y="0"/>
                    </a:moveTo>
                    <a:lnTo>
                      <a:pt x="2005" y="0"/>
                    </a:lnTo>
                    <a:lnTo>
                      <a:pt x="2005" y="5"/>
                    </a:lnTo>
                    <a:lnTo>
                      <a:pt x="1967" y="5"/>
                    </a:lnTo>
                    <a:lnTo>
                      <a:pt x="1967" y="0"/>
                    </a:lnTo>
                    <a:close/>
                    <a:moveTo>
                      <a:pt x="2020" y="0"/>
                    </a:moveTo>
                    <a:lnTo>
                      <a:pt x="2059" y="0"/>
                    </a:lnTo>
                    <a:lnTo>
                      <a:pt x="2059" y="5"/>
                    </a:lnTo>
                    <a:lnTo>
                      <a:pt x="2020" y="5"/>
                    </a:lnTo>
                    <a:lnTo>
                      <a:pt x="2020" y="0"/>
                    </a:lnTo>
                    <a:close/>
                    <a:moveTo>
                      <a:pt x="2073" y="0"/>
                    </a:moveTo>
                    <a:lnTo>
                      <a:pt x="2112" y="0"/>
                    </a:lnTo>
                    <a:lnTo>
                      <a:pt x="2112" y="5"/>
                    </a:lnTo>
                    <a:lnTo>
                      <a:pt x="2073" y="5"/>
                    </a:lnTo>
                    <a:lnTo>
                      <a:pt x="2073" y="0"/>
                    </a:lnTo>
                    <a:close/>
                    <a:moveTo>
                      <a:pt x="2126" y="0"/>
                    </a:moveTo>
                    <a:lnTo>
                      <a:pt x="2165" y="0"/>
                    </a:lnTo>
                    <a:lnTo>
                      <a:pt x="2165" y="5"/>
                    </a:lnTo>
                    <a:lnTo>
                      <a:pt x="2126" y="5"/>
                    </a:lnTo>
                    <a:lnTo>
                      <a:pt x="2126" y="0"/>
                    </a:lnTo>
                    <a:close/>
                    <a:moveTo>
                      <a:pt x="2179" y="0"/>
                    </a:moveTo>
                    <a:lnTo>
                      <a:pt x="2218" y="0"/>
                    </a:lnTo>
                    <a:lnTo>
                      <a:pt x="2218" y="5"/>
                    </a:lnTo>
                    <a:lnTo>
                      <a:pt x="2179" y="5"/>
                    </a:lnTo>
                    <a:lnTo>
                      <a:pt x="2179" y="0"/>
                    </a:lnTo>
                    <a:close/>
                    <a:moveTo>
                      <a:pt x="2233" y="0"/>
                    </a:moveTo>
                    <a:lnTo>
                      <a:pt x="2271" y="0"/>
                    </a:lnTo>
                    <a:lnTo>
                      <a:pt x="2271" y="5"/>
                    </a:lnTo>
                    <a:lnTo>
                      <a:pt x="2233" y="5"/>
                    </a:lnTo>
                    <a:lnTo>
                      <a:pt x="2233" y="0"/>
                    </a:lnTo>
                    <a:close/>
                    <a:moveTo>
                      <a:pt x="2286" y="0"/>
                    </a:moveTo>
                    <a:lnTo>
                      <a:pt x="2324" y="0"/>
                    </a:lnTo>
                    <a:lnTo>
                      <a:pt x="2324" y="5"/>
                    </a:lnTo>
                    <a:lnTo>
                      <a:pt x="2286" y="5"/>
                    </a:lnTo>
                    <a:lnTo>
                      <a:pt x="2286" y="0"/>
                    </a:lnTo>
                    <a:close/>
                    <a:moveTo>
                      <a:pt x="2339" y="0"/>
                    </a:moveTo>
                    <a:lnTo>
                      <a:pt x="2378" y="0"/>
                    </a:lnTo>
                    <a:lnTo>
                      <a:pt x="2378" y="5"/>
                    </a:lnTo>
                    <a:lnTo>
                      <a:pt x="2339" y="5"/>
                    </a:lnTo>
                    <a:lnTo>
                      <a:pt x="2339" y="0"/>
                    </a:lnTo>
                    <a:close/>
                    <a:moveTo>
                      <a:pt x="2392" y="0"/>
                    </a:moveTo>
                    <a:lnTo>
                      <a:pt x="2431" y="0"/>
                    </a:lnTo>
                    <a:lnTo>
                      <a:pt x="2431" y="5"/>
                    </a:lnTo>
                    <a:lnTo>
                      <a:pt x="2392" y="5"/>
                    </a:lnTo>
                    <a:lnTo>
                      <a:pt x="2392" y="0"/>
                    </a:lnTo>
                    <a:close/>
                    <a:moveTo>
                      <a:pt x="2445" y="0"/>
                    </a:moveTo>
                    <a:lnTo>
                      <a:pt x="2484" y="0"/>
                    </a:lnTo>
                    <a:lnTo>
                      <a:pt x="2484" y="5"/>
                    </a:lnTo>
                    <a:lnTo>
                      <a:pt x="2445" y="5"/>
                    </a:lnTo>
                    <a:lnTo>
                      <a:pt x="2445" y="0"/>
                    </a:lnTo>
                    <a:close/>
                    <a:moveTo>
                      <a:pt x="2498" y="0"/>
                    </a:moveTo>
                    <a:lnTo>
                      <a:pt x="2537" y="0"/>
                    </a:lnTo>
                    <a:lnTo>
                      <a:pt x="2537" y="5"/>
                    </a:lnTo>
                    <a:lnTo>
                      <a:pt x="2498" y="5"/>
                    </a:lnTo>
                    <a:lnTo>
                      <a:pt x="2498" y="0"/>
                    </a:lnTo>
                    <a:close/>
                    <a:moveTo>
                      <a:pt x="2552" y="0"/>
                    </a:moveTo>
                    <a:lnTo>
                      <a:pt x="2590" y="0"/>
                    </a:lnTo>
                    <a:lnTo>
                      <a:pt x="2590" y="5"/>
                    </a:lnTo>
                    <a:lnTo>
                      <a:pt x="2552" y="5"/>
                    </a:lnTo>
                    <a:lnTo>
                      <a:pt x="2552" y="0"/>
                    </a:lnTo>
                    <a:close/>
                    <a:moveTo>
                      <a:pt x="2605" y="0"/>
                    </a:moveTo>
                    <a:lnTo>
                      <a:pt x="2643" y="0"/>
                    </a:lnTo>
                    <a:lnTo>
                      <a:pt x="2643" y="5"/>
                    </a:lnTo>
                    <a:lnTo>
                      <a:pt x="2605" y="5"/>
                    </a:lnTo>
                    <a:lnTo>
                      <a:pt x="2605" y="0"/>
                    </a:lnTo>
                    <a:close/>
                    <a:moveTo>
                      <a:pt x="2658" y="0"/>
                    </a:moveTo>
                    <a:lnTo>
                      <a:pt x="2697" y="0"/>
                    </a:lnTo>
                    <a:lnTo>
                      <a:pt x="2697" y="5"/>
                    </a:lnTo>
                    <a:lnTo>
                      <a:pt x="2658" y="5"/>
                    </a:lnTo>
                    <a:lnTo>
                      <a:pt x="2658" y="0"/>
                    </a:lnTo>
                    <a:close/>
                    <a:moveTo>
                      <a:pt x="2711" y="0"/>
                    </a:moveTo>
                    <a:lnTo>
                      <a:pt x="2750" y="0"/>
                    </a:lnTo>
                    <a:lnTo>
                      <a:pt x="2750" y="5"/>
                    </a:lnTo>
                    <a:lnTo>
                      <a:pt x="2711" y="5"/>
                    </a:lnTo>
                    <a:lnTo>
                      <a:pt x="2711" y="0"/>
                    </a:lnTo>
                    <a:close/>
                    <a:moveTo>
                      <a:pt x="2764" y="0"/>
                    </a:moveTo>
                    <a:lnTo>
                      <a:pt x="2803" y="0"/>
                    </a:lnTo>
                    <a:lnTo>
                      <a:pt x="2803" y="5"/>
                    </a:lnTo>
                    <a:lnTo>
                      <a:pt x="2764" y="5"/>
                    </a:lnTo>
                    <a:lnTo>
                      <a:pt x="2764" y="0"/>
                    </a:lnTo>
                    <a:close/>
                    <a:moveTo>
                      <a:pt x="2817" y="0"/>
                    </a:moveTo>
                    <a:lnTo>
                      <a:pt x="2856" y="0"/>
                    </a:lnTo>
                    <a:lnTo>
                      <a:pt x="2856" y="5"/>
                    </a:lnTo>
                    <a:lnTo>
                      <a:pt x="2817" y="5"/>
                    </a:lnTo>
                    <a:lnTo>
                      <a:pt x="2817" y="0"/>
                    </a:lnTo>
                    <a:close/>
                    <a:moveTo>
                      <a:pt x="2871" y="0"/>
                    </a:moveTo>
                    <a:lnTo>
                      <a:pt x="2900" y="0"/>
                    </a:lnTo>
                    <a:lnTo>
                      <a:pt x="2900" y="5"/>
                    </a:lnTo>
                    <a:lnTo>
                      <a:pt x="2871" y="5"/>
                    </a:lnTo>
                    <a:lnTo>
                      <a:pt x="28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grpSp>
            <p:nvGrpSpPr>
              <p:cNvPr id="9273" name="Group 57"/>
              <p:cNvGrpSpPr>
                <a:grpSpLocks/>
              </p:cNvGrpSpPr>
              <p:nvPr/>
            </p:nvGrpSpPr>
            <p:grpSpPr bwMode="auto">
              <a:xfrm>
                <a:off x="950" y="2874"/>
                <a:ext cx="116" cy="117"/>
                <a:chOff x="950" y="2874"/>
                <a:chExt cx="116" cy="117"/>
              </a:xfrm>
            </p:grpSpPr>
            <p:sp>
              <p:nvSpPr>
                <p:cNvPr id="9271" name="Rectangle 55"/>
                <p:cNvSpPr>
                  <a:spLocks noChangeArrowheads="1"/>
                </p:cNvSpPr>
                <p:nvPr/>
              </p:nvSpPr>
              <p:spPr bwMode="auto">
                <a:xfrm>
                  <a:off x="950" y="2874"/>
                  <a:ext cx="116" cy="1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72" name="Rectangle 56"/>
                <p:cNvSpPr>
                  <a:spLocks noChangeArrowheads="1"/>
                </p:cNvSpPr>
                <p:nvPr/>
              </p:nvSpPr>
              <p:spPr bwMode="auto">
                <a:xfrm>
                  <a:off x="950" y="2874"/>
                  <a:ext cx="116" cy="117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76" name="Group 60"/>
              <p:cNvGrpSpPr>
                <a:grpSpLocks/>
              </p:cNvGrpSpPr>
              <p:nvPr/>
            </p:nvGrpSpPr>
            <p:grpSpPr bwMode="auto">
              <a:xfrm>
                <a:off x="1001" y="2925"/>
                <a:ext cx="14" cy="15"/>
                <a:chOff x="1001" y="2925"/>
                <a:chExt cx="14" cy="15"/>
              </a:xfrm>
            </p:grpSpPr>
            <p:sp>
              <p:nvSpPr>
                <p:cNvPr id="9274" name="Oval 58"/>
                <p:cNvSpPr>
                  <a:spLocks noChangeArrowheads="1"/>
                </p:cNvSpPr>
                <p:nvPr/>
              </p:nvSpPr>
              <p:spPr bwMode="auto">
                <a:xfrm>
                  <a:off x="1001" y="2925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75" name="Oval 59"/>
                <p:cNvSpPr>
                  <a:spLocks noChangeArrowheads="1"/>
                </p:cNvSpPr>
                <p:nvPr/>
              </p:nvSpPr>
              <p:spPr bwMode="auto">
                <a:xfrm>
                  <a:off x="1001" y="2925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79" name="Group 63"/>
              <p:cNvGrpSpPr>
                <a:grpSpLocks/>
              </p:cNvGrpSpPr>
              <p:nvPr/>
            </p:nvGrpSpPr>
            <p:grpSpPr bwMode="auto">
              <a:xfrm>
                <a:off x="1266" y="2506"/>
                <a:ext cx="118" cy="118"/>
                <a:chOff x="1266" y="2506"/>
                <a:chExt cx="118" cy="118"/>
              </a:xfrm>
            </p:grpSpPr>
            <p:sp>
              <p:nvSpPr>
                <p:cNvPr id="9277" name="Rectangle 61"/>
                <p:cNvSpPr>
                  <a:spLocks noChangeArrowheads="1"/>
                </p:cNvSpPr>
                <p:nvPr/>
              </p:nvSpPr>
              <p:spPr bwMode="auto">
                <a:xfrm>
                  <a:off x="1266" y="2506"/>
                  <a:ext cx="118" cy="1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78" name="Rectangle 62"/>
                <p:cNvSpPr>
                  <a:spLocks noChangeArrowheads="1"/>
                </p:cNvSpPr>
                <p:nvPr/>
              </p:nvSpPr>
              <p:spPr bwMode="auto">
                <a:xfrm>
                  <a:off x="1266" y="2506"/>
                  <a:ext cx="118" cy="118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82" name="Group 66"/>
              <p:cNvGrpSpPr>
                <a:grpSpLocks/>
              </p:cNvGrpSpPr>
              <p:nvPr/>
            </p:nvGrpSpPr>
            <p:grpSpPr bwMode="auto">
              <a:xfrm>
                <a:off x="1345" y="2586"/>
                <a:ext cx="14" cy="15"/>
                <a:chOff x="1345" y="2586"/>
                <a:chExt cx="14" cy="15"/>
              </a:xfrm>
            </p:grpSpPr>
            <p:sp>
              <p:nvSpPr>
                <p:cNvPr id="9280" name="Oval 64"/>
                <p:cNvSpPr>
                  <a:spLocks noChangeArrowheads="1"/>
                </p:cNvSpPr>
                <p:nvPr/>
              </p:nvSpPr>
              <p:spPr bwMode="auto">
                <a:xfrm>
                  <a:off x="1345" y="2586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81" name="Oval 65"/>
                <p:cNvSpPr>
                  <a:spLocks noChangeArrowheads="1"/>
                </p:cNvSpPr>
                <p:nvPr/>
              </p:nvSpPr>
              <p:spPr bwMode="auto">
                <a:xfrm>
                  <a:off x="1345" y="2586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85" name="Group 69"/>
              <p:cNvGrpSpPr>
                <a:grpSpLocks/>
              </p:cNvGrpSpPr>
              <p:nvPr/>
            </p:nvGrpSpPr>
            <p:grpSpPr bwMode="auto">
              <a:xfrm>
                <a:off x="1287" y="2586"/>
                <a:ext cx="14" cy="15"/>
                <a:chOff x="1287" y="2586"/>
                <a:chExt cx="14" cy="15"/>
              </a:xfrm>
            </p:grpSpPr>
            <p:sp>
              <p:nvSpPr>
                <p:cNvPr id="9283" name="Oval 67"/>
                <p:cNvSpPr>
                  <a:spLocks noChangeArrowheads="1"/>
                </p:cNvSpPr>
                <p:nvPr/>
              </p:nvSpPr>
              <p:spPr bwMode="auto">
                <a:xfrm>
                  <a:off x="1287" y="2586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84" name="Oval 68"/>
                <p:cNvSpPr>
                  <a:spLocks noChangeArrowheads="1"/>
                </p:cNvSpPr>
                <p:nvPr/>
              </p:nvSpPr>
              <p:spPr bwMode="auto">
                <a:xfrm>
                  <a:off x="1287" y="2586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88" name="Group 72"/>
              <p:cNvGrpSpPr>
                <a:grpSpLocks/>
              </p:cNvGrpSpPr>
              <p:nvPr/>
            </p:nvGrpSpPr>
            <p:grpSpPr bwMode="auto">
              <a:xfrm>
                <a:off x="1345" y="2527"/>
                <a:ext cx="14" cy="15"/>
                <a:chOff x="1345" y="2527"/>
                <a:chExt cx="14" cy="15"/>
              </a:xfrm>
            </p:grpSpPr>
            <p:sp>
              <p:nvSpPr>
                <p:cNvPr id="9286" name="Oval 70"/>
                <p:cNvSpPr>
                  <a:spLocks noChangeArrowheads="1"/>
                </p:cNvSpPr>
                <p:nvPr/>
              </p:nvSpPr>
              <p:spPr bwMode="auto">
                <a:xfrm>
                  <a:off x="1345" y="2527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87" name="Oval 71"/>
                <p:cNvSpPr>
                  <a:spLocks noChangeArrowheads="1"/>
                </p:cNvSpPr>
                <p:nvPr/>
              </p:nvSpPr>
              <p:spPr bwMode="auto">
                <a:xfrm>
                  <a:off x="1345" y="2527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91" name="Group 75"/>
              <p:cNvGrpSpPr>
                <a:grpSpLocks/>
              </p:cNvGrpSpPr>
              <p:nvPr/>
            </p:nvGrpSpPr>
            <p:grpSpPr bwMode="auto">
              <a:xfrm>
                <a:off x="1285" y="2527"/>
                <a:ext cx="14" cy="15"/>
                <a:chOff x="1285" y="2527"/>
                <a:chExt cx="14" cy="15"/>
              </a:xfrm>
            </p:grpSpPr>
            <p:sp>
              <p:nvSpPr>
                <p:cNvPr id="9289" name="Oval 73"/>
                <p:cNvSpPr>
                  <a:spLocks noChangeArrowheads="1"/>
                </p:cNvSpPr>
                <p:nvPr/>
              </p:nvSpPr>
              <p:spPr bwMode="auto">
                <a:xfrm>
                  <a:off x="1285" y="2527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90" name="Oval 74"/>
                <p:cNvSpPr>
                  <a:spLocks noChangeArrowheads="1"/>
                </p:cNvSpPr>
                <p:nvPr/>
              </p:nvSpPr>
              <p:spPr bwMode="auto">
                <a:xfrm>
                  <a:off x="1285" y="2527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94" name="Group 78"/>
              <p:cNvGrpSpPr>
                <a:grpSpLocks/>
              </p:cNvGrpSpPr>
              <p:nvPr/>
            </p:nvGrpSpPr>
            <p:grpSpPr bwMode="auto">
              <a:xfrm>
                <a:off x="1568" y="2169"/>
                <a:ext cx="118" cy="118"/>
                <a:chOff x="1568" y="2169"/>
                <a:chExt cx="118" cy="118"/>
              </a:xfrm>
            </p:grpSpPr>
            <p:sp>
              <p:nvSpPr>
                <p:cNvPr id="9292" name="Rectangle 76"/>
                <p:cNvSpPr>
                  <a:spLocks noChangeArrowheads="1"/>
                </p:cNvSpPr>
                <p:nvPr/>
              </p:nvSpPr>
              <p:spPr bwMode="auto">
                <a:xfrm>
                  <a:off x="1568" y="2169"/>
                  <a:ext cx="118" cy="1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93" name="Rectangle 77"/>
                <p:cNvSpPr>
                  <a:spLocks noChangeArrowheads="1"/>
                </p:cNvSpPr>
                <p:nvPr/>
              </p:nvSpPr>
              <p:spPr bwMode="auto">
                <a:xfrm>
                  <a:off x="1568" y="2169"/>
                  <a:ext cx="118" cy="118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297" name="Group 81"/>
              <p:cNvGrpSpPr>
                <a:grpSpLocks/>
              </p:cNvGrpSpPr>
              <p:nvPr/>
            </p:nvGrpSpPr>
            <p:grpSpPr bwMode="auto">
              <a:xfrm>
                <a:off x="1647" y="2249"/>
                <a:ext cx="15" cy="15"/>
                <a:chOff x="1647" y="2249"/>
                <a:chExt cx="15" cy="15"/>
              </a:xfrm>
            </p:grpSpPr>
            <p:sp>
              <p:nvSpPr>
                <p:cNvPr id="9295" name="Oval 79"/>
                <p:cNvSpPr>
                  <a:spLocks noChangeArrowheads="1"/>
                </p:cNvSpPr>
                <p:nvPr/>
              </p:nvSpPr>
              <p:spPr bwMode="auto">
                <a:xfrm>
                  <a:off x="1647" y="2249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96" name="Oval 80"/>
                <p:cNvSpPr>
                  <a:spLocks noChangeArrowheads="1"/>
                </p:cNvSpPr>
                <p:nvPr/>
              </p:nvSpPr>
              <p:spPr bwMode="auto">
                <a:xfrm>
                  <a:off x="1647" y="2249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00" name="Group 84"/>
              <p:cNvGrpSpPr>
                <a:grpSpLocks/>
              </p:cNvGrpSpPr>
              <p:nvPr/>
            </p:nvGrpSpPr>
            <p:grpSpPr bwMode="auto">
              <a:xfrm>
                <a:off x="1587" y="2249"/>
                <a:ext cx="14" cy="15"/>
                <a:chOff x="1587" y="2249"/>
                <a:chExt cx="14" cy="15"/>
              </a:xfrm>
            </p:grpSpPr>
            <p:sp>
              <p:nvSpPr>
                <p:cNvPr id="9298" name="Oval 82"/>
                <p:cNvSpPr>
                  <a:spLocks noChangeArrowheads="1"/>
                </p:cNvSpPr>
                <p:nvPr/>
              </p:nvSpPr>
              <p:spPr bwMode="auto">
                <a:xfrm>
                  <a:off x="1587" y="2249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299" name="Oval 83"/>
                <p:cNvSpPr>
                  <a:spLocks noChangeArrowheads="1"/>
                </p:cNvSpPr>
                <p:nvPr/>
              </p:nvSpPr>
              <p:spPr bwMode="auto">
                <a:xfrm>
                  <a:off x="1587" y="2249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03" name="Group 87"/>
              <p:cNvGrpSpPr>
                <a:grpSpLocks/>
              </p:cNvGrpSpPr>
              <p:nvPr/>
            </p:nvGrpSpPr>
            <p:grpSpPr bwMode="auto">
              <a:xfrm>
                <a:off x="1647" y="2190"/>
                <a:ext cx="15" cy="15"/>
                <a:chOff x="1647" y="2190"/>
                <a:chExt cx="15" cy="15"/>
              </a:xfrm>
            </p:grpSpPr>
            <p:sp>
              <p:nvSpPr>
                <p:cNvPr id="9301" name="Oval 85"/>
                <p:cNvSpPr>
                  <a:spLocks noChangeArrowheads="1"/>
                </p:cNvSpPr>
                <p:nvPr/>
              </p:nvSpPr>
              <p:spPr bwMode="auto">
                <a:xfrm>
                  <a:off x="1647" y="2190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02" name="Oval 86"/>
                <p:cNvSpPr>
                  <a:spLocks noChangeArrowheads="1"/>
                </p:cNvSpPr>
                <p:nvPr/>
              </p:nvSpPr>
              <p:spPr bwMode="auto">
                <a:xfrm>
                  <a:off x="1647" y="2190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06" name="Group 90"/>
              <p:cNvGrpSpPr>
                <a:grpSpLocks/>
              </p:cNvGrpSpPr>
              <p:nvPr/>
            </p:nvGrpSpPr>
            <p:grpSpPr bwMode="auto">
              <a:xfrm>
                <a:off x="1587" y="2190"/>
                <a:ext cx="14" cy="15"/>
                <a:chOff x="1587" y="2190"/>
                <a:chExt cx="14" cy="15"/>
              </a:xfrm>
            </p:grpSpPr>
            <p:sp>
              <p:nvSpPr>
                <p:cNvPr id="9304" name="Oval 88"/>
                <p:cNvSpPr>
                  <a:spLocks noChangeArrowheads="1"/>
                </p:cNvSpPr>
                <p:nvPr/>
              </p:nvSpPr>
              <p:spPr bwMode="auto">
                <a:xfrm>
                  <a:off x="1587" y="2190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05" name="Oval 89"/>
                <p:cNvSpPr>
                  <a:spLocks noChangeArrowheads="1"/>
                </p:cNvSpPr>
                <p:nvPr/>
              </p:nvSpPr>
              <p:spPr bwMode="auto">
                <a:xfrm>
                  <a:off x="1587" y="219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09" name="Group 93"/>
              <p:cNvGrpSpPr>
                <a:grpSpLocks/>
              </p:cNvGrpSpPr>
              <p:nvPr/>
            </p:nvGrpSpPr>
            <p:grpSpPr bwMode="auto">
              <a:xfrm>
                <a:off x="1617" y="2249"/>
                <a:ext cx="14" cy="15"/>
                <a:chOff x="1617" y="2249"/>
                <a:chExt cx="14" cy="15"/>
              </a:xfrm>
            </p:grpSpPr>
            <p:sp>
              <p:nvSpPr>
                <p:cNvPr id="9307" name="Oval 91"/>
                <p:cNvSpPr>
                  <a:spLocks noChangeArrowheads="1"/>
                </p:cNvSpPr>
                <p:nvPr/>
              </p:nvSpPr>
              <p:spPr bwMode="auto">
                <a:xfrm>
                  <a:off x="1617" y="2249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08" name="Oval 92"/>
                <p:cNvSpPr>
                  <a:spLocks noChangeArrowheads="1"/>
                </p:cNvSpPr>
                <p:nvPr/>
              </p:nvSpPr>
              <p:spPr bwMode="auto">
                <a:xfrm>
                  <a:off x="1617" y="2249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12" name="Group 96"/>
              <p:cNvGrpSpPr>
                <a:grpSpLocks/>
              </p:cNvGrpSpPr>
              <p:nvPr/>
            </p:nvGrpSpPr>
            <p:grpSpPr bwMode="auto">
              <a:xfrm>
                <a:off x="1617" y="2190"/>
                <a:ext cx="14" cy="15"/>
                <a:chOff x="1617" y="2190"/>
                <a:chExt cx="14" cy="15"/>
              </a:xfrm>
            </p:grpSpPr>
            <p:sp>
              <p:nvSpPr>
                <p:cNvPr id="9310" name="Oval 94"/>
                <p:cNvSpPr>
                  <a:spLocks noChangeArrowheads="1"/>
                </p:cNvSpPr>
                <p:nvPr/>
              </p:nvSpPr>
              <p:spPr bwMode="auto">
                <a:xfrm>
                  <a:off x="1617" y="2190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11" name="Oval 95"/>
                <p:cNvSpPr>
                  <a:spLocks noChangeArrowheads="1"/>
                </p:cNvSpPr>
                <p:nvPr/>
              </p:nvSpPr>
              <p:spPr bwMode="auto">
                <a:xfrm>
                  <a:off x="1617" y="219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15" name="Group 99"/>
              <p:cNvGrpSpPr>
                <a:grpSpLocks/>
              </p:cNvGrpSpPr>
              <p:nvPr/>
            </p:nvGrpSpPr>
            <p:grpSpPr bwMode="auto">
              <a:xfrm>
                <a:off x="2175" y="1844"/>
                <a:ext cx="118" cy="119"/>
                <a:chOff x="2175" y="1844"/>
                <a:chExt cx="118" cy="119"/>
              </a:xfrm>
            </p:grpSpPr>
            <p:sp>
              <p:nvSpPr>
                <p:cNvPr id="9313" name="Rectangle 97"/>
                <p:cNvSpPr>
                  <a:spLocks noChangeArrowheads="1"/>
                </p:cNvSpPr>
                <p:nvPr/>
              </p:nvSpPr>
              <p:spPr bwMode="auto">
                <a:xfrm>
                  <a:off x="2175" y="1844"/>
                  <a:ext cx="118" cy="1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14" name="Rectangle 98"/>
                <p:cNvSpPr>
                  <a:spLocks noChangeArrowheads="1"/>
                </p:cNvSpPr>
                <p:nvPr/>
              </p:nvSpPr>
              <p:spPr bwMode="auto">
                <a:xfrm>
                  <a:off x="2175" y="1844"/>
                  <a:ext cx="118" cy="119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18" name="Group 102"/>
              <p:cNvGrpSpPr>
                <a:grpSpLocks/>
              </p:cNvGrpSpPr>
              <p:nvPr/>
            </p:nvGrpSpPr>
            <p:grpSpPr bwMode="auto">
              <a:xfrm>
                <a:off x="2254" y="1925"/>
                <a:ext cx="15" cy="15"/>
                <a:chOff x="2254" y="1925"/>
                <a:chExt cx="15" cy="15"/>
              </a:xfrm>
            </p:grpSpPr>
            <p:sp>
              <p:nvSpPr>
                <p:cNvPr id="9316" name="Oval 100"/>
                <p:cNvSpPr>
                  <a:spLocks noChangeArrowheads="1"/>
                </p:cNvSpPr>
                <p:nvPr/>
              </p:nvSpPr>
              <p:spPr bwMode="auto">
                <a:xfrm>
                  <a:off x="2254" y="1925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17" name="Oval 101"/>
                <p:cNvSpPr>
                  <a:spLocks noChangeArrowheads="1"/>
                </p:cNvSpPr>
                <p:nvPr/>
              </p:nvSpPr>
              <p:spPr bwMode="auto">
                <a:xfrm>
                  <a:off x="2254" y="1925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21" name="Group 105"/>
              <p:cNvGrpSpPr>
                <a:grpSpLocks/>
              </p:cNvGrpSpPr>
              <p:nvPr/>
            </p:nvGrpSpPr>
            <p:grpSpPr bwMode="auto">
              <a:xfrm>
                <a:off x="2196" y="1925"/>
                <a:ext cx="15" cy="15"/>
                <a:chOff x="2196" y="1925"/>
                <a:chExt cx="15" cy="15"/>
              </a:xfrm>
            </p:grpSpPr>
            <p:sp>
              <p:nvSpPr>
                <p:cNvPr id="9319" name="Oval 103"/>
                <p:cNvSpPr>
                  <a:spLocks noChangeArrowheads="1"/>
                </p:cNvSpPr>
                <p:nvPr/>
              </p:nvSpPr>
              <p:spPr bwMode="auto">
                <a:xfrm>
                  <a:off x="2196" y="1925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20" name="Oval 104"/>
                <p:cNvSpPr>
                  <a:spLocks noChangeArrowheads="1"/>
                </p:cNvSpPr>
                <p:nvPr/>
              </p:nvSpPr>
              <p:spPr bwMode="auto">
                <a:xfrm>
                  <a:off x="2196" y="1925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24" name="Group 108"/>
              <p:cNvGrpSpPr>
                <a:grpSpLocks/>
              </p:cNvGrpSpPr>
              <p:nvPr/>
            </p:nvGrpSpPr>
            <p:grpSpPr bwMode="auto">
              <a:xfrm>
                <a:off x="2254" y="1866"/>
                <a:ext cx="15" cy="16"/>
                <a:chOff x="2254" y="1866"/>
                <a:chExt cx="15" cy="16"/>
              </a:xfrm>
            </p:grpSpPr>
            <p:sp>
              <p:nvSpPr>
                <p:cNvPr id="9322" name="Oval 106"/>
                <p:cNvSpPr>
                  <a:spLocks noChangeArrowheads="1"/>
                </p:cNvSpPr>
                <p:nvPr/>
              </p:nvSpPr>
              <p:spPr bwMode="auto">
                <a:xfrm>
                  <a:off x="2254" y="1866"/>
                  <a:ext cx="15" cy="16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23" name="Oval 107"/>
                <p:cNvSpPr>
                  <a:spLocks noChangeArrowheads="1"/>
                </p:cNvSpPr>
                <p:nvPr/>
              </p:nvSpPr>
              <p:spPr bwMode="auto">
                <a:xfrm>
                  <a:off x="2254" y="1866"/>
                  <a:ext cx="15" cy="16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27" name="Group 111"/>
              <p:cNvGrpSpPr>
                <a:grpSpLocks/>
              </p:cNvGrpSpPr>
              <p:nvPr/>
            </p:nvGrpSpPr>
            <p:grpSpPr bwMode="auto">
              <a:xfrm>
                <a:off x="2194" y="1866"/>
                <a:ext cx="16" cy="16"/>
                <a:chOff x="2194" y="1866"/>
                <a:chExt cx="16" cy="16"/>
              </a:xfrm>
            </p:grpSpPr>
            <p:sp>
              <p:nvSpPr>
                <p:cNvPr id="9325" name="Oval 109"/>
                <p:cNvSpPr>
                  <a:spLocks noChangeArrowheads="1"/>
                </p:cNvSpPr>
                <p:nvPr/>
              </p:nvSpPr>
              <p:spPr bwMode="auto">
                <a:xfrm>
                  <a:off x="2194" y="1866"/>
                  <a:ext cx="16" cy="16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26" name="Oval 110"/>
                <p:cNvSpPr>
                  <a:spLocks noChangeArrowheads="1"/>
                </p:cNvSpPr>
                <p:nvPr/>
              </p:nvSpPr>
              <p:spPr bwMode="auto">
                <a:xfrm>
                  <a:off x="2194" y="1866"/>
                  <a:ext cx="16" cy="16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30" name="Group 114"/>
              <p:cNvGrpSpPr>
                <a:grpSpLocks/>
              </p:cNvGrpSpPr>
              <p:nvPr/>
            </p:nvGrpSpPr>
            <p:grpSpPr bwMode="auto">
              <a:xfrm>
                <a:off x="2226" y="1896"/>
                <a:ext cx="16" cy="15"/>
                <a:chOff x="2226" y="1896"/>
                <a:chExt cx="16" cy="15"/>
              </a:xfrm>
            </p:grpSpPr>
            <p:sp>
              <p:nvSpPr>
                <p:cNvPr id="9328" name="Oval 112"/>
                <p:cNvSpPr>
                  <a:spLocks noChangeArrowheads="1"/>
                </p:cNvSpPr>
                <p:nvPr/>
              </p:nvSpPr>
              <p:spPr bwMode="auto">
                <a:xfrm>
                  <a:off x="2226" y="1896"/>
                  <a:ext cx="16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29" name="Oval 113"/>
                <p:cNvSpPr>
                  <a:spLocks noChangeArrowheads="1"/>
                </p:cNvSpPr>
                <p:nvPr/>
              </p:nvSpPr>
              <p:spPr bwMode="auto">
                <a:xfrm>
                  <a:off x="2226" y="1896"/>
                  <a:ext cx="16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33" name="Group 117"/>
              <p:cNvGrpSpPr>
                <a:grpSpLocks/>
              </p:cNvGrpSpPr>
              <p:nvPr/>
            </p:nvGrpSpPr>
            <p:grpSpPr bwMode="auto">
              <a:xfrm>
                <a:off x="2481" y="1940"/>
                <a:ext cx="118" cy="118"/>
                <a:chOff x="2481" y="1940"/>
                <a:chExt cx="118" cy="118"/>
              </a:xfrm>
            </p:grpSpPr>
            <p:sp>
              <p:nvSpPr>
                <p:cNvPr id="933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481" y="1940"/>
                  <a:ext cx="118" cy="1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32" name="Rectangle 116"/>
                <p:cNvSpPr>
                  <a:spLocks noChangeArrowheads="1"/>
                </p:cNvSpPr>
                <p:nvPr/>
              </p:nvSpPr>
              <p:spPr bwMode="auto">
                <a:xfrm>
                  <a:off x="2481" y="1940"/>
                  <a:ext cx="118" cy="118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36" name="Group 120"/>
              <p:cNvGrpSpPr>
                <a:grpSpLocks/>
              </p:cNvGrpSpPr>
              <p:nvPr/>
            </p:nvGrpSpPr>
            <p:grpSpPr bwMode="auto">
              <a:xfrm>
                <a:off x="2502" y="2020"/>
                <a:ext cx="15" cy="15"/>
                <a:chOff x="2502" y="2020"/>
                <a:chExt cx="15" cy="15"/>
              </a:xfrm>
            </p:grpSpPr>
            <p:sp>
              <p:nvSpPr>
                <p:cNvPr id="9334" name="Oval 118"/>
                <p:cNvSpPr>
                  <a:spLocks noChangeArrowheads="1"/>
                </p:cNvSpPr>
                <p:nvPr/>
              </p:nvSpPr>
              <p:spPr bwMode="auto">
                <a:xfrm>
                  <a:off x="2502" y="2020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35" name="Oval 119"/>
                <p:cNvSpPr>
                  <a:spLocks noChangeArrowheads="1"/>
                </p:cNvSpPr>
                <p:nvPr/>
              </p:nvSpPr>
              <p:spPr bwMode="auto">
                <a:xfrm>
                  <a:off x="2502" y="2020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39" name="Group 123"/>
              <p:cNvGrpSpPr>
                <a:grpSpLocks/>
              </p:cNvGrpSpPr>
              <p:nvPr/>
            </p:nvGrpSpPr>
            <p:grpSpPr bwMode="auto">
              <a:xfrm>
                <a:off x="2561" y="1962"/>
                <a:ext cx="14" cy="16"/>
                <a:chOff x="2561" y="1962"/>
                <a:chExt cx="14" cy="16"/>
              </a:xfrm>
            </p:grpSpPr>
            <p:sp>
              <p:nvSpPr>
                <p:cNvPr id="9337" name="Oval 121"/>
                <p:cNvSpPr>
                  <a:spLocks noChangeArrowheads="1"/>
                </p:cNvSpPr>
                <p:nvPr/>
              </p:nvSpPr>
              <p:spPr bwMode="auto">
                <a:xfrm>
                  <a:off x="2561" y="1962"/>
                  <a:ext cx="14" cy="16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38" name="Oval 122"/>
                <p:cNvSpPr>
                  <a:spLocks noChangeArrowheads="1"/>
                </p:cNvSpPr>
                <p:nvPr/>
              </p:nvSpPr>
              <p:spPr bwMode="auto">
                <a:xfrm>
                  <a:off x="2561" y="1962"/>
                  <a:ext cx="14" cy="16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42" name="Group 126"/>
              <p:cNvGrpSpPr>
                <a:grpSpLocks/>
              </p:cNvGrpSpPr>
              <p:nvPr/>
            </p:nvGrpSpPr>
            <p:grpSpPr bwMode="auto">
              <a:xfrm>
                <a:off x="1868" y="1940"/>
                <a:ext cx="118" cy="118"/>
                <a:chOff x="1868" y="1940"/>
                <a:chExt cx="118" cy="118"/>
              </a:xfrm>
            </p:grpSpPr>
            <p:sp>
              <p:nvSpPr>
                <p:cNvPr id="934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868" y="1940"/>
                  <a:ext cx="118" cy="1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4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68" y="1940"/>
                  <a:ext cx="118" cy="118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45" name="Group 129"/>
              <p:cNvGrpSpPr>
                <a:grpSpLocks/>
              </p:cNvGrpSpPr>
              <p:nvPr/>
            </p:nvGrpSpPr>
            <p:grpSpPr bwMode="auto">
              <a:xfrm>
                <a:off x="1947" y="2020"/>
                <a:ext cx="15" cy="15"/>
                <a:chOff x="1947" y="2020"/>
                <a:chExt cx="15" cy="15"/>
              </a:xfrm>
            </p:grpSpPr>
            <p:sp>
              <p:nvSpPr>
                <p:cNvPr id="9343" name="Oval 127"/>
                <p:cNvSpPr>
                  <a:spLocks noChangeArrowheads="1"/>
                </p:cNvSpPr>
                <p:nvPr/>
              </p:nvSpPr>
              <p:spPr bwMode="auto">
                <a:xfrm>
                  <a:off x="1947" y="2020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44" name="Oval 128"/>
                <p:cNvSpPr>
                  <a:spLocks noChangeArrowheads="1"/>
                </p:cNvSpPr>
                <p:nvPr/>
              </p:nvSpPr>
              <p:spPr bwMode="auto">
                <a:xfrm>
                  <a:off x="1947" y="202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48" name="Group 132"/>
              <p:cNvGrpSpPr>
                <a:grpSpLocks/>
              </p:cNvGrpSpPr>
              <p:nvPr/>
            </p:nvGrpSpPr>
            <p:grpSpPr bwMode="auto">
              <a:xfrm>
                <a:off x="1887" y="2020"/>
                <a:ext cx="14" cy="15"/>
                <a:chOff x="1887" y="2020"/>
                <a:chExt cx="14" cy="15"/>
              </a:xfrm>
            </p:grpSpPr>
            <p:sp>
              <p:nvSpPr>
                <p:cNvPr id="9346" name="Oval 130"/>
                <p:cNvSpPr>
                  <a:spLocks noChangeArrowheads="1"/>
                </p:cNvSpPr>
                <p:nvPr/>
              </p:nvSpPr>
              <p:spPr bwMode="auto">
                <a:xfrm>
                  <a:off x="1887" y="2020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47" name="Oval 131"/>
                <p:cNvSpPr>
                  <a:spLocks noChangeArrowheads="1"/>
                </p:cNvSpPr>
                <p:nvPr/>
              </p:nvSpPr>
              <p:spPr bwMode="auto">
                <a:xfrm>
                  <a:off x="1887" y="202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51" name="Group 135"/>
              <p:cNvGrpSpPr>
                <a:grpSpLocks/>
              </p:cNvGrpSpPr>
              <p:nvPr/>
            </p:nvGrpSpPr>
            <p:grpSpPr bwMode="auto">
              <a:xfrm>
                <a:off x="1947" y="1961"/>
                <a:ext cx="15" cy="15"/>
                <a:chOff x="1947" y="1961"/>
                <a:chExt cx="15" cy="15"/>
              </a:xfrm>
            </p:grpSpPr>
            <p:sp>
              <p:nvSpPr>
                <p:cNvPr id="9349" name="Oval 133"/>
                <p:cNvSpPr>
                  <a:spLocks noChangeArrowheads="1"/>
                </p:cNvSpPr>
                <p:nvPr/>
              </p:nvSpPr>
              <p:spPr bwMode="auto">
                <a:xfrm>
                  <a:off x="1947" y="1961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50" name="Oval 134"/>
                <p:cNvSpPr>
                  <a:spLocks noChangeArrowheads="1"/>
                </p:cNvSpPr>
                <p:nvPr/>
              </p:nvSpPr>
              <p:spPr bwMode="auto">
                <a:xfrm>
                  <a:off x="1947" y="1961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54" name="Group 138"/>
              <p:cNvGrpSpPr>
                <a:grpSpLocks/>
              </p:cNvGrpSpPr>
              <p:nvPr/>
            </p:nvGrpSpPr>
            <p:grpSpPr bwMode="auto">
              <a:xfrm>
                <a:off x="1887" y="1961"/>
                <a:ext cx="14" cy="15"/>
                <a:chOff x="1887" y="1961"/>
                <a:chExt cx="14" cy="15"/>
              </a:xfrm>
            </p:grpSpPr>
            <p:sp>
              <p:nvSpPr>
                <p:cNvPr id="9352" name="Oval 136"/>
                <p:cNvSpPr>
                  <a:spLocks noChangeArrowheads="1"/>
                </p:cNvSpPr>
                <p:nvPr/>
              </p:nvSpPr>
              <p:spPr bwMode="auto">
                <a:xfrm>
                  <a:off x="1887" y="1961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53" name="Oval 137"/>
                <p:cNvSpPr>
                  <a:spLocks noChangeArrowheads="1"/>
                </p:cNvSpPr>
                <p:nvPr/>
              </p:nvSpPr>
              <p:spPr bwMode="auto">
                <a:xfrm>
                  <a:off x="1887" y="1961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57" name="Group 141"/>
              <p:cNvGrpSpPr>
                <a:grpSpLocks/>
              </p:cNvGrpSpPr>
              <p:nvPr/>
            </p:nvGrpSpPr>
            <p:grpSpPr bwMode="auto">
              <a:xfrm>
                <a:off x="1917" y="2020"/>
                <a:ext cx="14" cy="15"/>
                <a:chOff x="1917" y="2020"/>
                <a:chExt cx="14" cy="15"/>
              </a:xfrm>
            </p:grpSpPr>
            <p:sp>
              <p:nvSpPr>
                <p:cNvPr id="9355" name="Oval 139"/>
                <p:cNvSpPr>
                  <a:spLocks noChangeArrowheads="1"/>
                </p:cNvSpPr>
                <p:nvPr/>
              </p:nvSpPr>
              <p:spPr bwMode="auto">
                <a:xfrm>
                  <a:off x="1917" y="2020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56" name="Oval 140"/>
                <p:cNvSpPr>
                  <a:spLocks noChangeArrowheads="1"/>
                </p:cNvSpPr>
                <p:nvPr/>
              </p:nvSpPr>
              <p:spPr bwMode="auto">
                <a:xfrm>
                  <a:off x="1917" y="202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60" name="Group 144"/>
              <p:cNvGrpSpPr>
                <a:grpSpLocks/>
              </p:cNvGrpSpPr>
              <p:nvPr/>
            </p:nvGrpSpPr>
            <p:grpSpPr bwMode="auto">
              <a:xfrm>
                <a:off x="1917" y="1961"/>
                <a:ext cx="14" cy="15"/>
                <a:chOff x="1917" y="1961"/>
                <a:chExt cx="14" cy="15"/>
              </a:xfrm>
            </p:grpSpPr>
            <p:sp>
              <p:nvSpPr>
                <p:cNvPr id="9358" name="Oval 142"/>
                <p:cNvSpPr>
                  <a:spLocks noChangeArrowheads="1"/>
                </p:cNvSpPr>
                <p:nvPr/>
              </p:nvSpPr>
              <p:spPr bwMode="auto">
                <a:xfrm>
                  <a:off x="1917" y="1961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59" name="Oval 143"/>
                <p:cNvSpPr>
                  <a:spLocks noChangeArrowheads="1"/>
                </p:cNvSpPr>
                <p:nvPr/>
              </p:nvSpPr>
              <p:spPr bwMode="auto">
                <a:xfrm>
                  <a:off x="1917" y="1961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63" name="Group 147"/>
              <p:cNvGrpSpPr>
                <a:grpSpLocks/>
              </p:cNvGrpSpPr>
              <p:nvPr/>
            </p:nvGrpSpPr>
            <p:grpSpPr bwMode="auto">
              <a:xfrm>
                <a:off x="2780" y="2056"/>
                <a:ext cx="119" cy="117"/>
                <a:chOff x="2780" y="2056"/>
                <a:chExt cx="119" cy="117"/>
              </a:xfrm>
            </p:grpSpPr>
            <p:sp>
              <p:nvSpPr>
                <p:cNvPr id="9361" name="Rectangle 145"/>
                <p:cNvSpPr>
                  <a:spLocks noChangeArrowheads="1"/>
                </p:cNvSpPr>
                <p:nvPr/>
              </p:nvSpPr>
              <p:spPr bwMode="auto">
                <a:xfrm>
                  <a:off x="2780" y="2056"/>
                  <a:ext cx="119" cy="1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62" name="Rectangle 146"/>
                <p:cNvSpPr>
                  <a:spLocks noChangeArrowheads="1"/>
                </p:cNvSpPr>
                <p:nvPr/>
              </p:nvSpPr>
              <p:spPr bwMode="auto">
                <a:xfrm>
                  <a:off x="2780" y="2056"/>
                  <a:ext cx="119" cy="117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66" name="Group 150"/>
              <p:cNvGrpSpPr>
                <a:grpSpLocks/>
              </p:cNvGrpSpPr>
              <p:nvPr/>
            </p:nvGrpSpPr>
            <p:grpSpPr bwMode="auto">
              <a:xfrm>
                <a:off x="2832" y="2107"/>
                <a:ext cx="15" cy="15"/>
                <a:chOff x="2832" y="2107"/>
                <a:chExt cx="15" cy="15"/>
              </a:xfrm>
            </p:grpSpPr>
            <p:sp>
              <p:nvSpPr>
                <p:cNvPr id="9364" name="Oval 148"/>
                <p:cNvSpPr>
                  <a:spLocks noChangeArrowheads="1"/>
                </p:cNvSpPr>
                <p:nvPr/>
              </p:nvSpPr>
              <p:spPr bwMode="auto">
                <a:xfrm>
                  <a:off x="2832" y="2107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65" name="Oval 149"/>
                <p:cNvSpPr>
                  <a:spLocks noChangeArrowheads="1"/>
                </p:cNvSpPr>
                <p:nvPr/>
              </p:nvSpPr>
              <p:spPr bwMode="auto">
                <a:xfrm>
                  <a:off x="2832" y="2107"/>
                  <a:ext cx="15" cy="14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69" name="Group 153"/>
              <p:cNvGrpSpPr>
                <a:grpSpLocks/>
              </p:cNvGrpSpPr>
              <p:nvPr/>
            </p:nvGrpSpPr>
            <p:grpSpPr bwMode="auto">
              <a:xfrm>
                <a:off x="3101" y="2132"/>
                <a:ext cx="122" cy="117"/>
                <a:chOff x="3101" y="2132"/>
                <a:chExt cx="122" cy="117"/>
              </a:xfrm>
            </p:grpSpPr>
            <p:sp>
              <p:nvSpPr>
                <p:cNvPr id="9367" name="Rectangle 151"/>
                <p:cNvSpPr>
                  <a:spLocks noChangeArrowheads="1"/>
                </p:cNvSpPr>
                <p:nvPr/>
              </p:nvSpPr>
              <p:spPr bwMode="auto">
                <a:xfrm>
                  <a:off x="3101" y="2132"/>
                  <a:ext cx="122" cy="1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68" name="Rectangle 152"/>
                <p:cNvSpPr>
                  <a:spLocks noChangeArrowheads="1"/>
                </p:cNvSpPr>
                <p:nvPr/>
              </p:nvSpPr>
              <p:spPr bwMode="auto">
                <a:xfrm>
                  <a:off x="3101" y="2132"/>
                  <a:ext cx="122" cy="117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72" name="Group 156"/>
              <p:cNvGrpSpPr>
                <a:grpSpLocks/>
              </p:cNvGrpSpPr>
              <p:nvPr/>
            </p:nvGrpSpPr>
            <p:grpSpPr bwMode="auto">
              <a:xfrm>
                <a:off x="3123" y="2211"/>
                <a:ext cx="16" cy="16"/>
                <a:chOff x="3123" y="2211"/>
                <a:chExt cx="16" cy="16"/>
              </a:xfrm>
            </p:grpSpPr>
            <p:sp>
              <p:nvSpPr>
                <p:cNvPr id="9370" name="Oval 154"/>
                <p:cNvSpPr>
                  <a:spLocks noChangeArrowheads="1"/>
                </p:cNvSpPr>
                <p:nvPr/>
              </p:nvSpPr>
              <p:spPr bwMode="auto">
                <a:xfrm>
                  <a:off x="3123" y="2211"/>
                  <a:ext cx="16" cy="16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71" name="Oval 155"/>
                <p:cNvSpPr>
                  <a:spLocks noChangeArrowheads="1"/>
                </p:cNvSpPr>
                <p:nvPr/>
              </p:nvSpPr>
              <p:spPr bwMode="auto">
                <a:xfrm>
                  <a:off x="3123" y="2211"/>
                  <a:ext cx="16" cy="16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75" name="Group 159"/>
              <p:cNvGrpSpPr>
                <a:grpSpLocks/>
              </p:cNvGrpSpPr>
              <p:nvPr/>
            </p:nvGrpSpPr>
            <p:grpSpPr bwMode="auto">
              <a:xfrm>
                <a:off x="3183" y="2154"/>
                <a:ext cx="15" cy="15"/>
                <a:chOff x="3183" y="2154"/>
                <a:chExt cx="15" cy="15"/>
              </a:xfrm>
            </p:grpSpPr>
            <p:sp>
              <p:nvSpPr>
                <p:cNvPr id="9373" name="Oval 157"/>
                <p:cNvSpPr>
                  <a:spLocks noChangeArrowheads="1"/>
                </p:cNvSpPr>
                <p:nvPr/>
              </p:nvSpPr>
              <p:spPr bwMode="auto">
                <a:xfrm>
                  <a:off x="3183" y="2154"/>
                  <a:ext cx="15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74" name="Oval 158"/>
                <p:cNvSpPr>
                  <a:spLocks noChangeArrowheads="1"/>
                </p:cNvSpPr>
                <p:nvPr/>
              </p:nvSpPr>
              <p:spPr bwMode="auto">
                <a:xfrm>
                  <a:off x="3183" y="2154"/>
                  <a:ext cx="15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78" name="Group 162"/>
              <p:cNvGrpSpPr>
                <a:grpSpLocks/>
              </p:cNvGrpSpPr>
              <p:nvPr/>
            </p:nvGrpSpPr>
            <p:grpSpPr bwMode="auto">
              <a:xfrm>
                <a:off x="3404" y="2226"/>
                <a:ext cx="116" cy="119"/>
                <a:chOff x="3404" y="2226"/>
                <a:chExt cx="116" cy="119"/>
              </a:xfrm>
            </p:grpSpPr>
            <p:sp>
              <p:nvSpPr>
                <p:cNvPr id="9376" name="Rectangle 160"/>
                <p:cNvSpPr>
                  <a:spLocks noChangeArrowheads="1"/>
                </p:cNvSpPr>
                <p:nvPr/>
              </p:nvSpPr>
              <p:spPr bwMode="auto">
                <a:xfrm>
                  <a:off x="3404" y="2226"/>
                  <a:ext cx="116" cy="119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77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04" y="2226"/>
                  <a:ext cx="116" cy="119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81" name="Group 165"/>
              <p:cNvGrpSpPr>
                <a:grpSpLocks/>
              </p:cNvGrpSpPr>
              <p:nvPr/>
            </p:nvGrpSpPr>
            <p:grpSpPr bwMode="auto">
              <a:xfrm>
                <a:off x="3455" y="2278"/>
                <a:ext cx="14" cy="15"/>
                <a:chOff x="3455" y="2278"/>
                <a:chExt cx="14" cy="15"/>
              </a:xfrm>
            </p:grpSpPr>
            <p:sp>
              <p:nvSpPr>
                <p:cNvPr id="9379" name="Oval 163"/>
                <p:cNvSpPr>
                  <a:spLocks noChangeArrowheads="1"/>
                </p:cNvSpPr>
                <p:nvPr/>
              </p:nvSpPr>
              <p:spPr bwMode="auto">
                <a:xfrm>
                  <a:off x="3455" y="2278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80" name="Oval 164"/>
                <p:cNvSpPr>
                  <a:spLocks noChangeArrowheads="1"/>
                </p:cNvSpPr>
                <p:nvPr/>
              </p:nvSpPr>
              <p:spPr bwMode="auto">
                <a:xfrm>
                  <a:off x="3455" y="2278"/>
                  <a:ext cx="14" cy="14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84" name="Group 168"/>
              <p:cNvGrpSpPr>
                <a:grpSpLocks/>
              </p:cNvGrpSpPr>
              <p:nvPr/>
            </p:nvGrpSpPr>
            <p:grpSpPr bwMode="auto">
              <a:xfrm>
                <a:off x="647" y="2899"/>
                <a:ext cx="118" cy="117"/>
                <a:chOff x="647" y="2899"/>
                <a:chExt cx="118" cy="117"/>
              </a:xfrm>
            </p:grpSpPr>
            <p:sp>
              <p:nvSpPr>
                <p:cNvPr id="9382" name="Rectangle 166"/>
                <p:cNvSpPr>
                  <a:spLocks noChangeArrowheads="1"/>
                </p:cNvSpPr>
                <p:nvPr/>
              </p:nvSpPr>
              <p:spPr bwMode="auto">
                <a:xfrm>
                  <a:off x="647" y="2899"/>
                  <a:ext cx="118" cy="1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83" name="Rectangle 167"/>
                <p:cNvSpPr>
                  <a:spLocks noChangeArrowheads="1"/>
                </p:cNvSpPr>
                <p:nvPr/>
              </p:nvSpPr>
              <p:spPr bwMode="auto">
                <a:xfrm>
                  <a:off x="647" y="2899"/>
                  <a:ext cx="118" cy="117"/>
                </a:xfrm>
                <a:prstGeom prst="rect">
                  <a:avLst/>
                </a:prstGeom>
                <a:noFill/>
                <a:ln w="7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9387" name="Group 171"/>
              <p:cNvGrpSpPr>
                <a:grpSpLocks/>
              </p:cNvGrpSpPr>
              <p:nvPr/>
            </p:nvGrpSpPr>
            <p:grpSpPr bwMode="auto">
              <a:xfrm>
                <a:off x="699" y="2950"/>
                <a:ext cx="14" cy="15"/>
                <a:chOff x="699" y="2950"/>
                <a:chExt cx="14" cy="15"/>
              </a:xfrm>
            </p:grpSpPr>
            <p:sp>
              <p:nvSpPr>
                <p:cNvPr id="9385" name="Oval 169"/>
                <p:cNvSpPr>
                  <a:spLocks noChangeArrowheads="1"/>
                </p:cNvSpPr>
                <p:nvPr/>
              </p:nvSpPr>
              <p:spPr bwMode="auto">
                <a:xfrm>
                  <a:off x="699" y="2950"/>
                  <a:ext cx="14" cy="15"/>
                </a:xfrm>
                <a:prstGeom prst="ellipse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9386" name="Oval 170"/>
                <p:cNvSpPr>
                  <a:spLocks noChangeArrowheads="1"/>
                </p:cNvSpPr>
                <p:nvPr/>
              </p:nvSpPr>
              <p:spPr bwMode="auto">
                <a:xfrm>
                  <a:off x="699" y="2950"/>
                  <a:ext cx="14" cy="15"/>
                </a:xfrm>
                <a:prstGeom prst="ellipse">
                  <a:avLst/>
                </a:prstGeom>
                <a:noFill/>
                <a:ln w="4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9388" name="Rectangle 172"/>
              <p:cNvSpPr>
                <a:spLocks noChangeArrowheads="1"/>
              </p:cNvSpPr>
              <p:nvPr/>
            </p:nvSpPr>
            <p:spPr bwMode="auto">
              <a:xfrm>
                <a:off x="494" y="2142"/>
                <a:ext cx="107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7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3,5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390" name="Rectangle 174"/>
            <p:cNvSpPr>
              <a:spLocks noChangeArrowheads="1"/>
            </p:cNvSpPr>
            <p:nvPr/>
          </p:nvSpPr>
          <p:spPr bwMode="auto">
            <a:xfrm>
              <a:off x="3561" y="3239"/>
              <a:ext cx="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7" name="Espaço Reservado para Data 17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BE2287C-BE7A-4A87-84AE-FC39D7EC4AA4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178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Regime Estacionário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395288" y="1773238"/>
            <a:ext cx="7775575" cy="4733924"/>
            <a:chOff x="249" y="1117"/>
            <a:chExt cx="4898" cy="2982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117"/>
              <a:ext cx="4808" cy="2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1227" name="Group 203"/>
            <p:cNvGrpSpPr>
              <a:grpSpLocks/>
            </p:cNvGrpSpPr>
            <p:nvPr/>
          </p:nvGrpSpPr>
          <p:grpSpPr bwMode="auto">
            <a:xfrm>
              <a:off x="286" y="1209"/>
              <a:ext cx="4623" cy="2813"/>
              <a:chOff x="286" y="1209"/>
              <a:chExt cx="4623" cy="2813"/>
            </a:xfrm>
          </p:grpSpPr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>
                <a:off x="1187" y="1260"/>
                <a:ext cx="1" cy="243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>
                <a:off x="1161" y="3698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1161" y="3455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1161" y="3211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1161" y="2967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>
                <a:off x="1161" y="2723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1161" y="248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>
                <a:off x="1161" y="2235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1161" y="1992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>
                <a:off x="1161" y="1748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>
                <a:off x="1161" y="1505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>
                <a:off x="1161" y="126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>
                <a:off x="1187" y="3698"/>
                <a:ext cx="37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 flipV="1">
                <a:off x="1187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V="1">
                <a:off x="1683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V="1">
                <a:off x="2177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 flipV="1">
                <a:off x="2673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 flipV="1">
                <a:off x="3168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 flipV="1">
                <a:off x="3664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 flipV="1">
                <a:off x="4160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 flipV="1">
                <a:off x="4655" y="3698"/>
                <a:ext cx="1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1212" y="2317"/>
                <a:ext cx="3691" cy="1381"/>
              </a:xfrm>
              <a:custGeom>
                <a:avLst/>
                <a:gdLst/>
                <a:ahLst/>
                <a:cxnLst>
                  <a:cxn ang="0">
                    <a:pos x="37" y="673"/>
                  </a:cxn>
                  <a:cxn ang="0">
                    <a:pos x="93" y="0"/>
                  </a:cxn>
                  <a:cxn ang="0">
                    <a:pos x="149" y="265"/>
                  </a:cxn>
                  <a:cxn ang="0">
                    <a:pos x="205" y="306"/>
                  </a:cxn>
                  <a:cxn ang="0">
                    <a:pos x="261" y="306"/>
                  </a:cxn>
                  <a:cxn ang="0">
                    <a:pos x="317" y="265"/>
                  </a:cxn>
                  <a:cxn ang="0">
                    <a:pos x="373" y="166"/>
                  </a:cxn>
                  <a:cxn ang="0">
                    <a:pos x="429" y="168"/>
                  </a:cxn>
                  <a:cxn ang="0">
                    <a:pos x="485" y="129"/>
                  </a:cxn>
                  <a:cxn ang="0">
                    <a:pos x="541" y="110"/>
                  </a:cxn>
                  <a:cxn ang="0">
                    <a:pos x="597" y="95"/>
                  </a:cxn>
                  <a:cxn ang="0">
                    <a:pos x="653" y="82"/>
                  </a:cxn>
                  <a:cxn ang="0">
                    <a:pos x="710" y="80"/>
                  </a:cxn>
                  <a:cxn ang="0">
                    <a:pos x="766" y="88"/>
                  </a:cxn>
                  <a:cxn ang="0">
                    <a:pos x="822" y="69"/>
                  </a:cxn>
                  <a:cxn ang="0">
                    <a:pos x="878" y="100"/>
                  </a:cxn>
                  <a:cxn ang="0">
                    <a:pos x="934" y="69"/>
                  </a:cxn>
                  <a:cxn ang="0">
                    <a:pos x="990" y="89"/>
                  </a:cxn>
                  <a:cxn ang="0">
                    <a:pos x="1046" y="113"/>
                  </a:cxn>
                  <a:cxn ang="0">
                    <a:pos x="1102" y="116"/>
                  </a:cxn>
                  <a:cxn ang="0">
                    <a:pos x="1158" y="90"/>
                  </a:cxn>
                  <a:cxn ang="0">
                    <a:pos x="1214" y="67"/>
                  </a:cxn>
                  <a:cxn ang="0">
                    <a:pos x="1270" y="83"/>
                  </a:cxn>
                  <a:cxn ang="0">
                    <a:pos x="1326" y="117"/>
                  </a:cxn>
                  <a:cxn ang="0">
                    <a:pos x="1382" y="120"/>
                  </a:cxn>
                  <a:cxn ang="0">
                    <a:pos x="1438" y="113"/>
                  </a:cxn>
                  <a:cxn ang="0">
                    <a:pos x="1494" y="111"/>
                  </a:cxn>
                  <a:cxn ang="0">
                    <a:pos x="1550" y="101"/>
                  </a:cxn>
                  <a:cxn ang="0">
                    <a:pos x="1606" y="112"/>
                  </a:cxn>
                  <a:cxn ang="0">
                    <a:pos x="1662" y="118"/>
                  </a:cxn>
                  <a:cxn ang="0">
                    <a:pos x="1718" y="121"/>
                  </a:cxn>
                  <a:cxn ang="0">
                    <a:pos x="1774" y="115"/>
                  </a:cxn>
                  <a:cxn ang="0">
                    <a:pos x="1830" y="102"/>
                  </a:cxn>
                  <a:cxn ang="0">
                    <a:pos x="1886" y="115"/>
                  </a:cxn>
                  <a:cxn ang="0">
                    <a:pos x="1942" y="121"/>
                  </a:cxn>
                  <a:cxn ang="0">
                    <a:pos x="1998" y="116"/>
                  </a:cxn>
                  <a:cxn ang="0">
                    <a:pos x="2054" y="104"/>
                  </a:cxn>
                  <a:cxn ang="0">
                    <a:pos x="2111" y="113"/>
                  </a:cxn>
                  <a:cxn ang="0">
                    <a:pos x="2167" y="127"/>
                  </a:cxn>
                  <a:cxn ang="0">
                    <a:pos x="2223" y="132"/>
                  </a:cxn>
                  <a:cxn ang="0">
                    <a:pos x="2279" y="112"/>
                  </a:cxn>
                  <a:cxn ang="0">
                    <a:pos x="2335" y="125"/>
                  </a:cxn>
                  <a:cxn ang="0">
                    <a:pos x="2391" y="118"/>
                  </a:cxn>
                  <a:cxn ang="0">
                    <a:pos x="2447" y="109"/>
                  </a:cxn>
                  <a:cxn ang="0">
                    <a:pos x="2503" y="105"/>
                  </a:cxn>
                  <a:cxn ang="0">
                    <a:pos x="2559" y="107"/>
                  </a:cxn>
                  <a:cxn ang="0">
                    <a:pos x="2615" y="113"/>
                  </a:cxn>
                  <a:cxn ang="0">
                    <a:pos x="2671" y="123"/>
                  </a:cxn>
                  <a:cxn ang="0">
                    <a:pos x="2727" y="121"/>
                  </a:cxn>
                  <a:cxn ang="0">
                    <a:pos x="2783" y="125"/>
                  </a:cxn>
                </a:cxnLst>
                <a:rect l="0" t="0" r="r" b="b"/>
                <a:pathLst>
                  <a:path w="2783" h="1040">
                    <a:moveTo>
                      <a:pt x="0" y="1040"/>
                    </a:moveTo>
                    <a:lnTo>
                      <a:pt x="18" y="1040"/>
                    </a:lnTo>
                    <a:lnTo>
                      <a:pt x="37" y="673"/>
                    </a:lnTo>
                    <a:lnTo>
                      <a:pt x="56" y="306"/>
                    </a:lnTo>
                    <a:lnTo>
                      <a:pt x="74" y="86"/>
                    </a:lnTo>
                    <a:lnTo>
                      <a:pt x="93" y="0"/>
                    </a:lnTo>
                    <a:lnTo>
                      <a:pt x="112" y="96"/>
                    </a:lnTo>
                    <a:lnTo>
                      <a:pt x="130" y="214"/>
                    </a:lnTo>
                    <a:lnTo>
                      <a:pt x="149" y="265"/>
                    </a:lnTo>
                    <a:lnTo>
                      <a:pt x="168" y="343"/>
                    </a:lnTo>
                    <a:lnTo>
                      <a:pt x="186" y="406"/>
                    </a:lnTo>
                    <a:lnTo>
                      <a:pt x="205" y="306"/>
                    </a:lnTo>
                    <a:lnTo>
                      <a:pt x="224" y="250"/>
                    </a:lnTo>
                    <a:lnTo>
                      <a:pt x="243" y="306"/>
                    </a:lnTo>
                    <a:lnTo>
                      <a:pt x="261" y="306"/>
                    </a:lnTo>
                    <a:lnTo>
                      <a:pt x="280" y="306"/>
                    </a:lnTo>
                    <a:lnTo>
                      <a:pt x="299" y="241"/>
                    </a:lnTo>
                    <a:lnTo>
                      <a:pt x="317" y="265"/>
                    </a:lnTo>
                    <a:lnTo>
                      <a:pt x="336" y="229"/>
                    </a:lnTo>
                    <a:lnTo>
                      <a:pt x="355" y="214"/>
                    </a:lnTo>
                    <a:lnTo>
                      <a:pt x="373" y="166"/>
                    </a:lnTo>
                    <a:lnTo>
                      <a:pt x="392" y="156"/>
                    </a:lnTo>
                    <a:lnTo>
                      <a:pt x="411" y="178"/>
                    </a:lnTo>
                    <a:lnTo>
                      <a:pt x="429" y="168"/>
                    </a:lnTo>
                    <a:lnTo>
                      <a:pt x="448" y="130"/>
                    </a:lnTo>
                    <a:lnTo>
                      <a:pt x="467" y="108"/>
                    </a:lnTo>
                    <a:lnTo>
                      <a:pt x="485" y="129"/>
                    </a:lnTo>
                    <a:lnTo>
                      <a:pt x="504" y="109"/>
                    </a:lnTo>
                    <a:lnTo>
                      <a:pt x="523" y="91"/>
                    </a:lnTo>
                    <a:lnTo>
                      <a:pt x="541" y="110"/>
                    </a:lnTo>
                    <a:lnTo>
                      <a:pt x="560" y="93"/>
                    </a:lnTo>
                    <a:lnTo>
                      <a:pt x="579" y="111"/>
                    </a:lnTo>
                    <a:lnTo>
                      <a:pt x="597" y="95"/>
                    </a:lnTo>
                    <a:lnTo>
                      <a:pt x="616" y="123"/>
                    </a:lnTo>
                    <a:lnTo>
                      <a:pt x="635" y="107"/>
                    </a:lnTo>
                    <a:lnTo>
                      <a:pt x="653" y="82"/>
                    </a:lnTo>
                    <a:lnTo>
                      <a:pt x="672" y="78"/>
                    </a:lnTo>
                    <a:lnTo>
                      <a:pt x="691" y="84"/>
                    </a:lnTo>
                    <a:lnTo>
                      <a:pt x="710" y="80"/>
                    </a:lnTo>
                    <a:lnTo>
                      <a:pt x="728" y="67"/>
                    </a:lnTo>
                    <a:lnTo>
                      <a:pt x="747" y="64"/>
                    </a:lnTo>
                    <a:lnTo>
                      <a:pt x="766" y="88"/>
                    </a:lnTo>
                    <a:lnTo>
                      <a:pt x="784" y="76"/>
                    </a:lnTo>
                    <a:lnTo>
                      <a:pt x="803" y="72"/>
                    </a:lnTo>
                    <a:lnTo>
                      <a:pt x="822" y="69"/>
                    </a:lnTo>
                    <a:lnTo>
                      <a:pt x="840" y="83"/>
                    </a:lnTo>
                    <a:lnTo>
                      <a:pt x="859" y="87"/>
                    </a:lnTo>
                    <a:lnTo>
                      <a:pt x="878" y="100"/>
                    </a:lnTo>
                    <a:lnTo>
                      <a:pt x="896" y="81"/>
                    </a:lnTo>
                    <a:lnTo>
                      <a:pt x="915" y="64"/>
                    </a:lnTo>
                    <a:lnTo>
                      <a:pt x="934" y="69"/>
                    </a:lnTo>
                    <a:lnTo>
                      <a:pt x="952" y="80"/>
                    </a:lnTo>
                    <a:lnTo>
                      <a:pt x="971" y="84"/>
                    </a:lnTo>
                    <a:lnTo>
                      <a:pt x="990" y="89"/>
                    </a:lnTo>
                    <a:lnTo>
                      <a:pt x="1008" y="106"/>
                    </a:lnTo>
                    <a:lnTo>
                      <a:pt x="1027" y="123"/>
                    </a:lnTo>
                    <a:lnTo>
                      <a:pt x="1046" y="113"/>
                    </a:lnTo>
                    <a:lnTo>
                      <a:pt x="1064" y="123"/>
                    </a:lnTo>
                    <a:lnTo>
                      <a:pt x="1083" y="119"/>
                    </a:lnTo>
                    <a:lnTo>
                      <a:pt x="1102" y="116"/>
                    </a:lnTo>
                    <a:lnTo>
                      <a:pt x="1120" y="107"/>
                    </a:lnTo>
                    <a:lnTo>
                      <a:pt x="1139" y="105"/>
                    </a:lnTo>
                    <a:lnTo>
                      <a:pt x="1158" y="90"/>
                    </a:lnTo>
                    <a:lnTo>
                      <a:pt x="1177" y="77"/>
                    </a:lnTo>
                    <a:lnTo>
                      <a:pt x="1195" y="80"/>
                    </a:lnTo>
                    <a:lnTo>
                      <a:pt x="1214" y="67"/>
                    </a:lnTo>
                    <a:lnTo>
                      <a:pt x="1233" y="76"/>
                    </a:lnTo>
                    <a:lnTo>
                      <a:pt x="1251" y="74"/>
                    </a:lnTo>
                    <a:lnTo>
                      <a:pt x="1270" y="83"/>
                    </a:lnTo>
                    <a:lnTo>
                      <a:pt x="1289" y="96"/>
                    </a:lnTo>
                    <a:lnTo>
                      <a:pt x="1307" y="104"/>
                    </a:lnTo>
                    <a:lnTo>
                      <a:pt x="1326" y="117"/>
                    </a:lnTo>
                    <a:lnTo>
                      <a:pt x="1345" y="130"/>
                    </a:lnTo>
                    <a:lnTo>
                      <a:pt x="1363" y="118"/>
                    </a:lnTo>
                    <a:lnTo>
                      <a:pt x="1382" y="120"/>
                    </a:lnTo>
                    <a:lnTo>
                      <a:pt x="1401" y="113"/>
                    </a:lnTo>
                    <a:lnTo>
                      <a:pt x="1419" y="120"/>
                    </a:lnTo>
                    <a:lnTo>
                      <a:pt x="1438" y="113"/>
                    </a:lnTo>
                    <a:lnTo>
                      <a:pt x="1457" y="111"/>
                    </a:lnTo>
                    <a:lnTo>
                      <a:pt x="1475" y="118"/>
                    </a:lnTo>
                    <a:lnTo>
                      <a:pt x="1494" y="111"/>
                    </a:lnTo>
                    <a:lnTo>
                      <a:pt x="1513" y="100"/>
                    </a:lnTo>
                    <a:lnTo>
                      <a:pt x="1531" y="111"/>
                    </a:lnTo>
                    <a:lnTo>
                      <a:pt x="1550" y="101"/>
                    </a:lnTo>
                    <a:lnTo>
                      <a:pt x="1569" y="107"/>
                    </a:lnTo>
                    <a:lnTo>
                      <a:pt x="1587" y="105"/>
                    </a:lnTo>
                    <a:lnTo>
                      <a:pt x="1606" y="112"/>
                    </a:lnTo>
                    <a:lnTo>
                      <a:pt x="1625" y="118"/>
                    </a:lnTo>
                    <a:lnTo>
                      <a:pt x="1644" y="125"/>
                    </a:lnTo>
                    <a:lnTo>
                      <a:pt x="1662" y="118"/>
                    </a:lnTo>
                    <a:lnTo>
                      <a:pt x="1681" y="120"/>
                    </a:lnTo>
                    <a:lnTo>
                      <a:pt x="1700" y="123"/>
                    </a:lnTo>
                    <a:lnTo>
                      <a:pt x="1718" y="121"/>
                    </a:lnTo>
                    <a:lnTo>
                      <a:pt x="1737" y="123"/>
                    </a:lnTo>
                    <a:lnTo>
                      <a:pt x="1756" y="117"/>
                    </a:lnTo>
                    <a:lnTo>
                      <a:pt x="1774" y="115"/>
                    </a:lnTo>
                    <a:lnTo>
                      <a:pt x="1793" y="109"/>
                    </a:lnTo>
                    <a:lnTo>
                      <a:pt x="1812" y="108"/>
                    </a:lnTo>
                    <a:lnTo>
                      <a:pt x="1830" y="102"/>
                    </a:lnTo>
                    <a:lnTo>
                      <a:pt x="1849" y="100"/>
                    </a:lnTo>
                    <a:lnTo>
                      <a:pt x="1868" y="106"/>
                    </a:lnTo>
                    <a:lnTo>
                      <a:pt x="1886" y="115"/>
                    </a:lnTo>
                    <a:lnTo>
                      <a:pt x="1905" y="114"/>
                    </a:lnTo>
                    <a:lnTo>
                      <a:pt x="1924" y="123"/>
                    </a:lnTo>
                    <a:lnTo>
                      <a:pt x="1942" y="121"/>
                    </a:lnTo>
                    <a:lnTo>
                      <a:pt x="1961" y="112"/>
                    </a:lnTo>
                    <a:lnTo>
                      <a:pt x="1980" y="121"/>
                    </a:lnTo>
                    <a:lnTo>
                      <a:pt x="1998" y="116"/>
                    </a:lnTo>
                    <a:lnTo>
                      <a:pt x="2017" y="107"/>
                    </a:lnTo>
                    <a:lnTo>
                      <a:pt x="2036" y="102"/>
                    </a:lnTo>
                    <a:lnTo>
                      <a:pt x="2054" y="104"/>
                    </a:lnTo>
                    <a:lnTo>
                      <a:pt x="2073" y="106"/>
                    </a:lnTo>
                    <a:lnTo>
                      <a:pt x="2092" y="111"/>
                    </a:lnTo>
                    <a:lnTo>
                      <a:pt x="2111" y="113"/>
                    </a:lnTo>
                    <a:lnTo>
                      <a:pt x="2129" y="121"/>
                    </a:lnTo>
                    <a:lnTo>
                      <a:pt x="2148" y="123"/>
                    </a:lnTo>
                    <a:lnTo>
                      <a:pt x="2167" y="127"/>
                    </a:lnTo>
                    <a:lnTo>
                      <a:pt x="2185" y="132"/>
                    </a:lnTo>
                    <a:lnTo>
                      <a:pt x="2204" y="124"/>
                    </a:lnTo>
                    <a:lnTo>
                      <a:pt x="2223" y="132"/>
                    </a:lnTo>
                    <a:lnTo>
                      <a:pt x="2241" y="127"/>
                    </a:lnTo>
                    <a:lnTo>
                      <a:pt x="2260" y="119"/>
                    </a:lnTo>
                    <a:lnTo>
                      <a:pt x="2279" y="112"/>
                    </a:lnTo>
                    <a:lnTo>
                      <a:pt x="2297" y="114"/>
                    </a:lnTo>
                    <a:lnTo>
                      <a:pt x="2316" y="118"/>
                    </a:lnTo>
                    <a:lnTo>
                      <a:pt x="2335" y="125"/>
                    </a:lnTo>
                    <a:lnTo>
                      <a:pt x="2353" y="118"/>
                    </a:lnTo>
                    <a:lnTo>
                      <a:pt x="2372" y="120"/>
                    </a:lnTo>
                    <a:lnTo>
                      <a:pt x="2391" y="118"/>
                    </a:lnTo>
                    <a:lnTo>
                      <a:pt x="2409" y="111"/>
                    </a:lnTo>
                    <a:lnTo>
                      <a:pt x="2428" y="107"/>
                    </a:lnTo>
                    <a:lnTo>
                      <a:pt x="2447" y="109"/>
                    </a:lnTo>
                    <a:lnTo>
                      <a:pt x="2465" y="113"/>
                    </a:lnTo>
                    <a:lnTo>
                      <a:pt x="2484" y="109"/>
                    </a:lnTo>
                    <a:lnTo>
                      <a:pt x="2503" y="105"/>
                    </a:lnTo>
                    <a:lnTo>
                      <a:pt x="2521" y="109"/>
                    </a:lnTo>
                    <a:lnTo>
                      <a:pt x="2540" y="102"/>
                    </a:lnTo>
                    <a:lnTo>
                      <a:pt x="2559" y="107"/>
                    </a:lnTo>
                    <a:lnTo>
                      <a:pt x="2578" y="108"/>
                    </a:lnTo>
                    <a:lnTo>
                      <a:pt x="2596" y="115"/>
                    </a:lnTo>
                    <a:lnTo>
                      <a:pt x="2615" y="113"/>
                    </a:lnTo>
                    <a:lnTo>
                      <a:pt x="2634" y="117"/>
                    </a:lnTo>
                    <a:lnTo>
                      <a:pt x="2652" y="121"/>
                    </a:lnTo>
                    <a:lnTo>
                      <a:pt x="2671" y="123"/>
                    </a:lnTo>
                    <a:lnTo>
                      <a:pt x="2690" y="124"/>
                    </a:lnTo>
                    <a:lnTo>
                      <a:pt x="2708" y="117"/>
                    </a:lnTo>
                    <a:lnTo>
                      <a:pt x="2727" y="121"/>
                    </a:lnTo>
                    <a:lnTo>
                      <a:pt x="2746" y="123"/>
                    </a:lnTo>
                    <a:lnTo>
                      <a:pt x="2764" y="119"/>
                    </a:lnTo>
                    <a:lnTo>
                      <a:pt x="2783" y="125"/>
                    </a:lnTo>
                  </a:path>
                </a:pathLst>
              </a:custGeom>
              <a:noFill/>
              <a:ln w="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1205" y="3691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1229" y="3691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1254" y="3204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1279" y="2716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1303" y="2424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1329" y="2310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1354" y="2437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1378" y="2594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1403" y="2662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1428" y="276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1452" y="284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1477" y="2716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1502" y="2642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1527" y="2716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1551" y="2716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1577" y="2716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1602" y="2630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auto">
              <a:xfrm>
                <a:off x="1626" y="2662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>
                <a:off x="1651" y="2614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auto">
              <a:xfrm>
                <a:off x="1676" y="2594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1700" y="2530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1725" y="2517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auto">
              <a:xfrm>
                <a:off x="1750" y="2546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auto">
              <a:xfrm>
                <a:off x="1774" y="2533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auto">
              <a:xfrm>
                <a:off x="1799" y="2483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auto">
              <a:xfrm>
                <a:off x="1825" y="2453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auto">
              <a:xfrm>
                <a:off x="1848" y="2481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auto">
              <a:xfrm>
                <a:off x="1874" y="2455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auto">
              <a:xfrm>
                <a:off x="1899" y="243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auto">
              <a:xfrm>
                <a:off x="1923" y="2456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auto">
              <a:xfrm>
                <a:off x="1948" y="243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auto">
              <a:xfrm>
                <a:off x="1973" y="2457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auto">
              <a:xfrm>
                <a:off x="1997" y="243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4" name="Freeform 60"/>
              <p:cNvSpPr>
                <a:spLocks/>
              </p:cNvSpPr>
              <p:nvPr/>
            </p:nvSpPr>
            <p:spPr bwMode="auto">
              <a:xfrm>
                <a:off x="2022" y="247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5" name="Freeform 61"/>
              <p:cNvSpPr>
                <a:spLocks/>
              </p:cNvSpPr>
              <p:nvPr/>
            </p:nvSpPr>
            <p:spPr bwMode="auto">
              <a:xfrm>
                <a:off x="2047" y="2452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6" name="Freeform 62"/>
              <p:cNvSpPr>
                <a:spLocks/>
              </p:cNvSpPr>
              <p:nvPr/>
            </p:nvSpPr>
            <p:spPr bwMode="auto">
              <a:xfrm>
                <a:off x="2071" y="241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7" name="Freeform 63"/>
              <p:cNvSpPr>
                <a:spLocks/>
              </p:cNvSpPr>
              <p:nvPr/>
            </p:nvSpPr>
            <p:spPr bwMode="auto">
              <a:xfrm>
                <a:off x="2096" y="2413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auto">
              <a:xfrm>
                <a:off x="2122" y="2421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auto">
              <a:xfrm>
                <a:off x="2147" y="2416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auto">
              <a:xfrm>
                <a:off x="2171" y="2399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auto">
              <a:xfrm>
                <a:off x="2196" y="2395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auto">
              <a:xfrm>
                <a:off x="2221" y="2427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auto">
              <a:xfrm>
                <a:off x="2245" y="2411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auto">
              <a:xfrm>
                <a:off x="2270" y="240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auto">
              <a:xfrm>
                <a:off x="2295" y="2402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auto">
              <a:xfrm>
                <a:off x="2319" y="2420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auto">
              <a:xfrm>
                <a:off x="2344" y="2425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auto">
              <a:xfrm>
                <a:off x="2370" y="2443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auto">
              <a:xfrm>
                <a:off x="2393" y="2417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0" name="Freeform 76"/>
              <p:cNvSpPr>
                <a:spLocks/>
              </p:cNvSpPr>
              <p:nvPr/>
            </p:nvSpPr>
            <p:spPr bwMode="auto">
              <a:xfrm>
                <a:off x="2419" y="2395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1" name="Freeform 77"/>
              <p:cNvSpPr>
                <a:spLocks/>
              </p:cNvSpPr>
              <p:nvPr/>
            </p:nvSpPr>
            <p:spPr bwMode="auto">
              <a:xfrm>
                <a:off x="2444" y="240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2" name="Freeform 78"/>
              <p:cNvSpPr>
                <a:spLocks/>
              </p:cNvSpPr>
              <p:nvPr/>
            </p:nvSpPr>
            <p:spPr bwMode="auto">
              <a:xfrm>
                <a:off x="2468" y="2416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3" name="Freeform 79"/>
              <p:cNvSpPr>
                <a:spLocks/>
              </p:cNvSpPr>
              <p:nvPr/>
            </p:nvSpPr>
            <p:spPr bwMode="auto">
              <a:xfrm>
                <a:off x="2493" y="2421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4" name="Freeform 80"/>
              <p:cNvSpPr>
                <a:spLocks/>
              </p:cNvSpPr>
              <p:nvPr/>
            </p:nvSpPr>
            <p:spPr bwMode="auto">
              <a:xfrm>
                <a:off x="2518" y="2428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5" name="Freeform 81"/>
              <p:cNvSpPr>
                <a:spLocks/>
              </p:cNvSpPr>
              <p:nvPr/>
            </p:nvSpPr>
            <p:spPr bwMode="auto">
              <a:xfrm>
                <a:off x="2542" y="2451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6" name="Freeform 82"/>
              <p:cNvSpPr>
                <a:spLocks/>
              </p:cNvSpPr>
              <p:nvPr/>
            </p:nvSpPr>
            <p:spPr bwMode="auto">
              <a:xfrm>
                <a:off x="2567" y="247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7" name="Freeform 83"/>
              <p:cNvSpPr>
                <a:spLocks/>
              </p:cNvSpPr>
              <p:nvPr/>
            </p:nvSpPr>
            <p:spPr bwMode="auto">
              <a:xfrm>
                <a:off x="2592" y="2460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8" name="Freeform 84"/>
              <p:cNvSpPr>
                <a:spLocks/>
              </p:cNvSpPr>
              <p:nvPr/>
            </p:nvSpPr>
            <p:spPr bwMode="auto">
              <a:xfrm>
                <a:off x="2616" y="2473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09" name="Freeform 85"/>
              <p:cNvSpPr>
                <a:spLocks/>
              </p:cNvSpPr>
              <p:nvPr/>
            </p:nvSpPr>
            <p:spPr bwMode="auto">
              <a:xfrm>
                <a:off x="2641" y="2468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auto">
              <a:xfrm>
                <a:off x="2667" y="2464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auto">
              <a:xfrm>
                <a:off x="2691" y="2452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auto">
              <a:xfrm>
                <a:off x="2716" y="2449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auto">
              <a:xfrm>
                <a:off x="2741" y="2429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auto">
              <a:xfrm>
                <a:off x="2766" y="241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auto">
              <a:xfrm>
                <a:off x="2790" y="241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auto">
              <a:xfrm>
                <a:off x="2815" y="239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auto">
              <a:xfrm>
                <a:off x="2840" y="2411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auto">
              <a:xfrm>
                <a:off x="2864" y="2408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auto">
              <a:xfrm>
                <a:off x="2889" y="2420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auto">
              <a:xfrm>
                <a:off x="2915" y="2437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auto">
              <a:xfrm>
                <a:off x="2939" y="2448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auto">
              <a:xfrm>
                <a:off x="2964" y="2465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auto">
              <a:xfrm>
                <a:off x="2989" y="2483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auto">
              <a:xfrm>
                <a:off x="3013" y="2467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auto">
              <a:xfrm>
                <a:off x="3038" y="2469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auto">
              <a:xfrm>
                <a:off x="3063" y="2460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auto">
              <a:xfrm>
                <a:off x="3087" y="2469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auto">
              <a:xfrm>
                <a:off x="3112" y="2460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auto">
              <a:xfrm>
                <a:off x="3137" y="2457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auto">
              <a:xfrm>
                <a:off x="3161" y="2467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auto">
              <a:xfrm>
                <a:off x="3187" y="2457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auto">
              <a:xfrm>
                <a:off x="3212" y="2443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auto">
              <a:xfrm>
                <a:off x="3236" y="2457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auto">
              <a:xfrm>
                <a:off x="3261" y="2444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5" name="Freeform 111"/>
              <p:cNvSpPr>
                <a:spLocks/>
              </p:cNvSpPr>
              <p:nvPr/>
            </p:nvSpPr>
            <p:spPr bwMode="auto">
              <a:xfrm>
                <a:off x="3286" y="245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6" name="Freeform 112"/>
              <p:cNvSpPr>
                <a:spLocks/>
              </p:cNvSpPr>
              <p:nvPr/>
            </p:nvSpPr>
            <p:spPr bwMode="auto">
              <a:xfrm>
                <a:off x="3310" y="2449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7" name="Freeform 113"/>
              <p:cNvSpPr>
                <a:spLocks/>
              </p:cNvSpPr>
              <p:nvPr/>
            </p:nvSpPr>
            <p:spPr bwMode="auto">
              <a:xfrm>
                <a:off x="3335" y="245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8" name="Freeform 114"/>
              <p:cNvSpPr>
                <a:spLocks/>
              </p:cNvSpPr>
              <p:nvPr/>
            </p:nvSpPr>
            <p:spPr bwMode="auto">
              <a:xfrm>
                <a:off x="3360" y="2467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39" name="Freeform 115"/>
              <p:cNvSpPr>
                <a:spLocks/>
              </p:cNvSpPr>
              <p:nvPr/>
            </p:nvSpPr>
            <p:spPr bwMode="auto">
              <a:xfrm>
                <a:off x="3385" y="2476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0" name="Freeform 116"/>
              <p:cNvSpPr>
                <a:spLocks/>
              </p:cNvSpPr>
              <p:nvPr/>
            </p:nvSpPr>
            <p:spPr bwMode="auto">
              <a:xfrm>
                <a:off x="3409" y="2467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1" name="Freeform 117"/>
              <p:cNvSpPr>
                <a:spLocks/>
              </p:cNvSpPr>
              <p:nvPr/>
            </p:nvSpPr>
            <p:spPr bwMode="auto">
              <a:xfrm>
                <a:off x="3435" y="2469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2" name="Freeform 118"/>
              <p:cNvSpPr>
                <a:spLocks/>
              </p:cNvSpPr>
              <p:nvPr/>
            </p:nvSpPr>
            <p:spPr bwMode="auto">
              <a:xfrm>
                <a:off x="3460" y="2473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3" name="Freeform 119"/>
              <p:cNvSpPr>
                <a:spLocks/>
              </p:cNvSpPr>
              <p:nvPr/>
            </p:nvSpPr>
            <p:spPr bwMode="auto">
              <a:xfrm>
                <a:off x="3484" y="247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4" name="Freeform 120"/>
              <p:cNvSpPr>
                <a:spLocks/>
              </p:cNvSpPr>
              <p:nvPr/>
            </p:nvSpPr>
            <p:spPr bwMode="auto">
              <a:xfrm>
                <a:off x="3509" y="2473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5" name="Freeform 121"/>
              <p:cNvSpPr>
                <a:spLocks/>
              </p:cNvSpPr>
              <p:nvPr/>
            </p:nvSpPr>
            <p:spPr bwMode="auto">
              <a:xfrm>
                <a:off x="3534" y="2465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6" name="Freeform 122"/>
              <p:cNvSpPr>
                <a:spLocks/>
              </p:cNvSpPr>
              <p:nvPr/>
            </p:nvSpPr>
            <p:spPr bwMode="auto">
              <a:xfrm>
                <a:off x="3558" y="2463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7" name="Freeform 123"/>
              <p:cNvSpPr>
                <a:spLocks/>
              </p:cNvSpPr>
              <p:nvPr/>
            </p:nvSpPr>
            <p:spPr bwMode="auto">
              <a:xfrm>
                <a:off x="3583" y="2455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8" name="Freeform 124"/>
              <p:cNvSpPr>
                <a:spLocks/>
              </p:cNvSpPr>
              <p:nvPr/>
            </p:nvSpPr>
            <p:spPr bwMode="auto">
              <a:xfrm>
                <a:off x="3608" y="2453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49" name="Freeform 125"/>
              <p:cNvSpPr>
                <a:spLocks/>
              </p:cNvSpPr>
              <p:nvPr/>
            </p:nvSpPr>
            <p:spPr bwMode="auto">
              <a:xfrm>
                <a:off x="3632" y="2445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0" name="Freeform 126"/>
              <p:cNvSpPr>
                <a:spLocks/>
              </p:cNvSpPr>
              <p:nvPr/>
            </p:nvSpPr>
            <p:spPr bwMode="auto">
              <a:xfrm>
                <a:off x="3657" y="2443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1" name="Freeform 127"/>
              <p:cNvSpPr>
                <a:spLocks/>
              </p:cNvSpPr>
              <p:nvPr/>
            </p:nvSpPr>
            <p:spPr bwMode="auto">
              <a:xfrm>
                <a:off x="3683" y="245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2" name="Freeform 128"/>
              <p:cNvSpPr>
                <a:spLocks/>
              </p:cNvSpPr>
              <p:nvPr/>
            </p:nvSpPr>
            <p:spPr bwMode="auto">
              <a:xfrm>
                <a:off x="3706" y="2463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3" name="Freeform 129"/>
              <p:cNvSpPr>
                <a:spLocks/>
              </p:cNvSpPr>
              <p:nvPr/>
            </p:nvSpPr>
            <p:spPr bwMode="auto">
              <a:xfrm>
                <a:off x="3732" y="2461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4" name="Freeform 130"/>
              <p:cNvSpPr>
                <a:spLocks/>
              </p:cNvSpPr>
              <p:nvPr/>
            </p:nvSpPr>
            <p:spPr bwMode="auto">
              <a:xfrm>
                <a:off x="3757" y="2473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5" name="Freeform 131"/>
              <p:cNvSpPr>
                <a:spLocks/>
              </p:cNvSpPr>
              <p:nvPr/>
            </p:nvSpPr>
            <p:spPr bwMode="auto">
              <a:xfrm>
                <a:off x="3781" y="247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6" name="Freeform 132"/>
              <p:cNvSpPr>
                <a:spLocks/>
              </p:cNvSpPr>
              <p:nvPr/>
            </p:nvSpPr>
            <p:spPr bwMode="auto">
              <a:xfrm>
                <a:off x="3806" y="245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7" name="Freeform 133"/>
              <p:cNvSpPr>
                <a:spLocks/>
              </p:cNvSpPr>
              <p:nvPr/>
            </p:nvSpPr>
            <p:spPr bwMode="auto">
              <a:xfrm>
                <a:off x="3831" y="2471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8" name="Freeform 134"/>
              <p:cNvSpPr>
                <a:spLocks/>
              </p:cNvSpPr>
              <p:nvPr/>
            </p:nvSpPr>
            <p:spPr bwMode="auto">
              <a:xfrm>
                <a:off x="3855" y="2464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59" name="Freeform 135"/>
              <p:cNvSpPr>
                <a:spLocks/>
              </p:cNvSpPr>
              <p:nvPr/>
            </p:nvSpPr>
            <p:spPr bwMode="auto">
              <a:xfrm>
                <a:off x="3880" y="245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0" name="Freeform 136"/>
              <p:cNvSpPr>
                <a:spLocks/>
              </p:cNvSpPr>
              <p:nvPr/>
            </p:nvSpPr>
            <p:spPr bwMode="auto">
              <a:xfrm>
                <a:off x="3905" y="2445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1" name="Freeform 137"/>
              <p:cNvSpPr>
                <a:spLocks/>
              </p:cNvSpPr>
              <p:nvPr/>
            </p:nvSpPr>
            <p:spPr bwMode="auto">
              <a:xfrm>
                <a:off x="3929" y="2448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2" name="Freeform 138"/>
              <p:cNvSpPr>
                <a:spLocks/>
              </p:cNvSpPr>
              <p:nvPr/>
            </p:nvSpPr>
            <p:spPr bwMode="auto">
              <a:xfrm>
                <a:off x="3954" y="2451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3" name="Freeform 139"/>
              <p:cNvSpPr>
                <a:spLocks/>
              </p:cNvSpPr>
              <p:nvPr/>
            </p:nvSpPr>
            <p:spPr bwMode="auto">
              <a:xfrm>
                <a:off x="3980" y="2457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4" name="Freeform 140"/>
              <p:cNvSpPr>
                <a:spLocks/>
              </p:cNvSpPr>
              <p:nvPr/>
            </p:nvSpPr>
            <p:spPr bwMode="auto">
              <a:xfrm>
                <a:off x="4005" y="2460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5" name="Freeform 141"/>
              <p:cNvSpPr>
                <a:spLocks/>
              </p:cNvSpPr>
              <p:nvPr/>
            </p:nvSpPr>
            <p:spPr bwMode="auto">
              <a:xfrm>
                <a:off x="4029" y="247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6" name="Freeform 142"/>
              <p:cNvSpPr>
                <a:spLocks/>
              </p:cNvSpPr>
              <p:nvPr/>
            </p:nvSpPr>
            <p:spPr bwMode="auto">
              <a:xfrm>
                <a:off x="4054" y="247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7" name="Freeform 143"/>
              <p:cNvSpPr>
                <a:spLocks/>
              </p:cNvSpPr>
              <p:nvPr/>
            </p:nvSpPr>
            <p:spPr bwMode="auto">
              <a:xfrm>
                <a:off x="4079" y="247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8" name="Freeform 144"/>
              <p:cNvSpPr>
                <a:spLocks/>
              </p:cNvSpPr>
              <p:nvPr/>
            </p:nvSpPr>
            <p:spPr bwMode="auto">
              <a:xfrm>
                <a:off x="4103" y="2485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69" name="Freeform 145"/>
              <p:cNvSpPr>
                <a:spLocks/>
              </p:cNvSpPr>
              <p:nvPr/>
            </p:nvSpPr>
            <p:spPr bwMode="auto">
              <a:xfrm>
                <a:off x="4128" y="2475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0" name="Freeform 146"/>
              <p:cNvSpPr>
                <a:spLocks/>
              </p:cNvSpPr>
              <p:nvPr/>
            </p:nvSpPr>
            <p:spPr bwMode="auto">
              <a:xfrm>
                <a:off x="4153" y="2485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1" name="Freeform 147"/>
              <p:cNvSpPr>
                <a:spLocks/>
              </p:cNvSpPr>
              <p:nvPr/>
            </p:nvSpPr>
            <p:spPr bwMode="auto">
              <a:xfrm>
                <a:off x="4177" y="2479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2" name="Freeform 148"/>
              <p:cNvSpPr>
                <a:spLocks/>
              </p:cNvSpPr>
              <p:nvPr/>
            </p:nvSpPr>
            <p:spPr bwMode="auto">
              <a:xfrm>
                <a:off x="4202" y="2468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3" name="Freeform 149"/>
              <p:cNvSpPr>
                <a:spLocks/>
              </p:cNvSpPr>
              <p:nvPr/>
            </p:nvSpPr>
            <p:spPr bwMode="auto">
              <a:xfrm>
                <a:off x="4228" y="2459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4" name="Freeform 150"/>
              <p:cNvSpPr>
                <a:spLocks/>
              </p:cNvSpPr>
              <p:nvPr/>
            </p:nvSpPr>
            <p:spPr bwMode="auto">
              <a:xfrm>
                <a:off x="4251" y="2461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5" name="Freeform 151"/>
              <p:cNvSpPr>
                <a:spLocks/>
              </p:cNvSpPr>
              <p:nvPr/>
            </p:nvSpPr>
            <p:spPr bwMode="auto">
              <a:xfrm>
                <a:off x="4277" y="2467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6" name="Freeform 152"/>
              <p:cNvSpPr>
                <a:spLocks/>
              </p:cNvSpPr>
              <p:nvPr/>
            </p:nvSpPr>
            <p:spPr bwMode="auto">
              <a:xfrm>
                <a:off x="4302" y="247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7" name="Freeform 153"/>
              <p:cNvSpPr>
                <a:spLocks/>
              </p:cNvSpPr>
              <p:nvPr/>
            </p:nvSpPr>
            <p:spPr bwMode="auto">
              <a:xfrm>
                <a:off x="4326" y="2467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8" name="Freeform 154"/>
              <p:cNvSpPr>
                <a:spLocks/>
              </p:cNvSpPr>
              <p:nvPr/>
            </p:nvSpPr>
            <p:spPr bwMode="auto">
              <a:xfrm>
                <a:off x="4351" y="2469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79" name="Freeform 155"/>
              <p:cNvSpPr>
                <a:spLocks/>
              </p:cNvSpPr>
              <p:nvPr/>
            </p:nvSpPr>
            <p:spPr bwMode="auto">
              <a:xfrm>
                <a:off x="4376" y="2467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0" name="Freeform 156"/>
              <p:cNvSpPr>
                <a:spLocks/>
              </p:cNvSpPr>
              <p:nvPr/>
            </p:nvSpPr>
            <p:spPr bwMode="auto">
              <a:xfrm>
                <a:off x="4400" y="2457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1" name="Freeform 157"/>
              <p:cNvSpPr>
                <a:spLocks/>
              </p:cNvSpPr>
              <p:nvPr/>
            </p:nvSpPr>
            <p:spPr bwMode="auto">
              <a:xfrm>
                <a:off x="4425" y="245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2" name="Freeform 158"/>
              <p:cNvSpPr>
                <a:spLocks/>
              </p:cNvSpPr>
              <p:nvPr/>
            </p:nvSpPr>
            <p:spPr bwMode="auto">
              <a:xfrm>
                <a:off x="4450" y="2455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3" name="Freeform 159"/>
              <p:cNvSpPr>
                <a:spLocks/>
              </p:cNvSpPr>
              <p:nvPr/>
            </p:nvSpPr>
            <p:spPr bwMode="auto">
              <a:xfrm>
                <a:off x="4474" y="2460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4" name="Freeform 160"/>
              <p:cNvSpPr>
                <a:spLocks/>
              </p:cNvSpPr>
              <p:nvPr/>
            </p:nvSpPr>
            <p:spPr bwMode="auto">
              <a:xfrm>
                <a:off x="4499" y="2455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5" name="Freeform 161"/>
              <p:cNvSpPr>
                <a:spLocks/>
              </p:cNvSpPr>
              <p:nvPr/>
            </p:nvSpPr>
            <p:spPr bwMode="auto">
              <a:xfrm>
                <a:off x="4525" y="2449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6" name="Freeform 162"/>
              <p:cNvSpPr>
                <a:spLocks/>
              </p:cNvSpPr>
              <p:nvPr/>
            </p:nvSpPr>
            <p:spPr bwMode="auto">
              <a:xfrm>
                <a:off x="4549" y="2455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7" name="Freeform 163"/>
              <p:cNvSpPr>
                <a:spLocks/>
              </p:cNvSpPr>
              <p:nvPr/>
            </p:nvSpPr>
            <p:spPr bwMode="auto">
              <a:xfrm>
                <a:off x="4574" y="2445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8" name="Freeform 164"/>
              <p:cNvSpPr>
                <a:spLocks/>
              </p:cNvSpPr>
              <p:nvPr/>
            </p:nvSpPr>
            <p:spPr bwMode="auto">
              <a:xfrm>
                <a:off x="4599" y="2452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89" name="Freeform 165"/>
              <p:cNvSpPr>
                <a:spLocks/>
              </p:cNvSpPr>
              <p:nvPr/>
            </p:nvSpPr>
            <p:spPr bwMode="auto">
              <a:xfrm>
                <a:off x="4624" y="245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0" name="Freeform 166"/>
              <p:cNvSpPr>
                <a:spLocks/>
              </p:cNvSpPr>
              <p:nvPr/>
            </p:nvSpPr>
            <p:spPr bwMode="auto">
              <a:xfrm>
                <a:off x="4648" y="2463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1" name="Freeform 167"/>
              <p:cNvSpPr>
                <a:spLocks/>
              </p:cNvSpPr>
              <p:nvPr/>
            </p:nvSpPr>
            <p:spPr bwMode="auto">
              <a:xfrm>
                <a:off x="4673" y="2460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2" name="Freeform 168"/>
              <p:cNvSpPr>
                <a:spLocks/>
              </p:cNvSpPr>
              <p:nvPr/>
            </p:nvSpPr>
            <p:spPr bwMode="auto">
              <a:xfrm>
                <a:off x="4698" y="2465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3" name="Freeform 169"/>
              <p:cNvSpPr>
                <a:spLocks/>
              </p:cNvSpPr>
              <p:nvPr/>
            </p:nvSpPr>
            <p:spPr bwMode="auto">
              <a:xfrm>
                <a:off x="4722" y="2471"/>
                <a:ext cx="14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6"/>
                  </a:cxn>
                  <a:cxn ang="0">
                    <a:pos x="7" y="13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14" h="13">
                    <a:moveTo>
                      <a:pt x="7" y="0"/>
                    </a:moveTo>
                    <a:lnTo>
                      <a:pt x="14" y="6"/>
                    </a:lnTo>
                    <a:lnTo>
                      <a:pt x="7" y="13"/>
                    </a:lnTo>
                    <a:lnTo>
                      <a:pt x="0" y="6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4" name="Freeform 170"/>
              <p:cNvSpPr>
                <a:spLocks/>
              </p:cNvSpPr>
              <p:nvPr/>
            </p:nvSpPr>
            <p:spPr bwMode="auto">
              <a:xfrm>
                <a:off x="4747" y="2473"/>
                <a:ext cx="14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4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lnTo>
                      <a:pt x="14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5" name="Freeform 171"/>
              <p:cNvSpPr>
                <a:spLocks/>
              </p:cNvSpPr>
              <p:nvPr/>
            </p:nvSpPr>
            <p:spPr bwMode="auto">
              <a:xfrm>
                <a:off x="4773" y="2475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6" name="Freeform 172"/>
              <p:cNvSpPr>
                <a:spLocks/>
              </p:cNvSpPr>
              <p:nvPr/>
            </p:nvSpPr>
            <p:spPr bwMode="auto">
              <a:xfrm>
                <a:off x="4797" y="2465"/>
                <a:ext cx="1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4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4">
                    <a:moveTo>
                      <a:pt x="6" y="0"/>
                    </a:moveTo>
                    <a:lnTo>
                      <a:pt x="13" y="7"/>
                    </a:lnTo>
                    <a:lnTo>
                      <a:pt x="6" y="14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7" name="Freeform 173"/>
              <p:cNvSpPr>
                <a:spLocks/>
              </p:cNvSpPr>
              <p:nvPr/>
            </p:nvSpPr>
            <p:spPr bwMode="auto">
              <a:xfrm>
                <a:off x="4822" y="2471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6"/>
                  </a:cxn>
                  <a:cxn ang="0">
                    <a:pos x="6" y="13"/>
                  </a:cxn>
                  <a:cxn ang="0">
                    <a:pos x="0" y="6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6"/>
                    </a:lnTo>
                    <a:lnTo>
                      <a:pt x="6" y="1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8" name="Freeform 174"/>
              <p:cNvSpPr>
                <a:spLocks/>
              </p:cNvSpPr>
              <p:nvPr/>
            </p:nvSpPr>
            <p:spPr bwMode="auto">
              <a:xfrm>
                <a:off x="4847" y="2473"/>
                <a:ext cx="13" cy="14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4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4">
                    <a:moveTo>
                      <a:pt x="7" y="0"/>
                    </a:moveTo>
                    <a:lnTo>
                      <a:pt x="13" y="7"/>
                    </a:lnTo>
                    <a:lnTo>
                      <a:pt x="7" y="14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99" name="Freeform 175"/>
              <p:cNvSpPr>
                <a:spLocks/>
              </p:cNvSpPr>
              <p:nvPr/>
            </p:nvSpPr>
            <p:spPr bwMode="auto">
              <a:xfrm>
                <a:off x="4871" y="2468"/>
                <a:ext cx="13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3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</a:cxnLst>
                <a:rect l="0" t="0" r="r" b="b"/>
                <a:pathLst>
                  <a:path w="13" h="13">
                    <a:moveTo>
                      <a:pt x="6" y="0"/>
                    </a:moveTo>
                    <a:lnTo>
                      <a:pt x="13" y="7"/>
                    </a:lnTo>
                    <a:lnTo>
                      <a:pt x="6" y="13"/>
                    </a:lnTo>
                    <a:lnTo>
                      <a:pt x="0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0" name="Freeform 176"/>
              <p:cNvSpPr>
                <a:spLocks/>
              </p:cNvSpPr>
              <p:nvPr/>
            </p:nvSpPr>
            <p:spPr bwMode="auto">
              <a:xfrm>
                <a:off x="4896" y="2476"/>
                <a:ext cx="13" cy="1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3" y="7"/>
                  </a:cxn>
                  <a:cxn ang="0">
                    <a:pos x="7" y="13"/>
                  </a:cxn>
                  <a:cxn ang="0">
                    <a:pos x="0" y="7"/>
                  </a:cxn>
                  <a:cxn ang="0">
                    <a:pos x="7" y="0"/>
                  </a:cxn>
                </a:cxnLst>
                <a:rect l="0" t="0" r="r" b="b"/>
                <a:pathLst>
                  <a:path w="13" h="13">
                    <a:moveTo>
                      <a:pt x="7" y="0"/>
                    </a:moveTo>
                    <a:lnTo>
                      <a:pt x="13" y="7"/>
                    </a:lnTo>
                    <a:lnTo>
                      <a:pt x="7" y="13"/>
                    </a:lnTo>
                    <a:lnTo>
                      <a:pt x="0" y="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7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01" name="Rectangle 177"/>
              <p:cNvSpPr>
                <a:spLocks noChangeArrowheads="1"/>
              </p:cNvSpPr>
              <p:nvPr/>
            </p:nvSpPr>
            <p:spPr bwMode="auto">
              <a:xfrm>
                <a:off x="1014" y="3646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2" name="Rectangle 178"/>
              <p:cNvSpPr>
                <a:spLocks noChangeArrowheads="1"/>
              </p:cNvSpPr>
              <p:nvPr/>
            </p:nvSpPr>
            <p:spPr bwMode="auto">
              <a:xfrm>
                <a:off x="1014" y="3403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3" name="Rectangle 179"/>
              <p:cNvSpPr>
                <a:spLocks noChangeArrowheads="1"/>
              </p:cNvSpPr>
              <p:nvPr/>
            </p:nvSpPr>
            <p:spPr bwMode="auto">
              <a:xfrm>
                <a:off x="1014" y="3159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2,0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4" name="Rectangle 180"/>
              <p:cNvSpPr>
                <a:spLocks noChangeArrowheads="1"/>
              </p:cNvSpPr>
              <p:nvPr/>
            </p:nvSpPr>
            <p:spPr bwMode="auto">
              <a:xfrm>
                <a:off x="1014" y="2916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2,5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5" name="Rectangle 181"/>
              <p:cNvSpPr>
                <a:spLocks noChangeArrowheads="1"/>
              </p:cNvSpPr>
              <p:nvPr/>
            </p:nvSpPr>
            <p:spPr bwMode="auto">
              <a:xfrm>
                <a:off x="1014" y="2671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3,0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6" name="Rectangle 182"/>
              <p:cNvSpPr>
                <a:spLocks noChangeArrowheads="1"/>
              </p:cNvSpPr>
              <p:nvPr/>
            </p:nvSpPr>
            <p:spPr bwMode="auto">
              <a:xfrm>
                <a:off x="1014" y="2428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3,5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7" name="Rectangle 183"/>
              <p:cNvSpPr>
                <a:spLocks noChangeArrowheads="1"/>
              </p:cNvSpPr>
              <p:nvPr/>
            </p:nvSpPr>
            <p:spPr bwMode="auto">
              <a:xfrm>
                <a:off x="1014" y="2184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4,0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8" name="Rectangle 184"/>
              <p:cNvSpPr>
                <a:spLocks noChangeArrowheads="1"/>
              </p:cNvSpPr>
              <p:nvPr/>
            </p:nvSpPr>
            <p:spPr bwMode="auto">
              <a:xfrm>
                <a:off x="1014" y="1941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4,5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9" name="Rectangle 185"/>
              <p:cNvSpPr>
                <a:spLocks noChangeArrowheads="1"/>
              </p:cNvSpPr>
              <p:nvPr/>
            </p:nvSpPr>
            <p:spPr bwMode="auto">
              <a:xfrm>
                <a:off x="1014" y="1696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5,0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0" name="Rectangle 186"/>
              <p:cNvSpPr>
                <a:spLocks noChangeArrowheads="1"/>
              </p:cNvSpPr>
              <p:nvPr/>
            </p:nvSpPr>
            <p:spPr bwMode="auto">
              <a:xfrm>
                <a:off x="1014" y="1453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5,5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1" name="Rectangle 187"/>
              <p:cNvSpPr>
                <a:spLocks noChangeArrowheads="1"/>
              </p:cNvSpPr>
              <p:nvPr/>
            </p:nvSpPr>
            <p:spPr bwMode="auto">
              <a:xfrm>
                <a:off x="1014" y="1209"/>
                <a:ext cx="13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6,0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2" name="Rectangle 188"/>
              <p:cNvSpPr>
                <a:spLocks noChangeArrowheads="1"/>
              </p:cNvSpPr>
              <p:nvPr/>
            </p:nvSpPr>
            <p:spPr bwMode="auto">
              <a:xfrm>
                <a:off x="1165" y="3768"/>
                <a:ext cx="72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3" name="Rectangle 189"/>
              <p:cNvSpPr>
                <a:spLocks noChangeArrowheads="1"/>
              </p:cNvSpPr>
              <p:nvPr/>
            </p:nvSpPr>
            <p:spPr bwMode="auto">
              <a:xfrm>
                <a:off x="1639" y="3768"/>
                <a:ext cx="11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20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4" name="Rectangle 190"/>
              <p:cNvSpPr>
                <a:spLocks noChangeArrowheads="1"/>
              </p:cNvSpPr>
              <p:nvPr/>
            </p:nvSpPr>
            <p:spPr bwMode="auto">
              <a:xfrm>
                <a:off x="2134" y="3768"/>
                <a:ext cx="11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40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5" name="Rectangle 191"/>
              <p:cNvSpPr>
                <a:spLocks noChangeArrowheads="1"/>
              </p:cNvSpPr>
              <p:nvPr/>
            </p:nvSpPr>
            <p:spPr bwMode="auto">
              <a:xfrm>
                <a:off x="2630" y="3768"/>
                <a:ext cx="11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60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6" name="Rectangle 192"/>
              <p:cNvSpPr>
                <a:spLocks noChangeArrowheads="1"/>
              </p:cNvSpPr>
              <p:nvPr/>
            </p:nvSpPr>
            <p:spPr bwMode="auto">
              <a:xfrm>
                <a:off x="3124" y="3768"/>
                <a:ext cx="11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80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7" name="Rectangle 193"/>
              <p:cNvSpPr>
                <a:spLocks noChangeArrowheads="1"/>
              </p:cNvSpPr>
              <p:nvPr/>
            </p:nvSpPr>
            <p:spPr bwMode="auto">
              <a:xfrm>
                <a:off x="3599" y="3768"/>
                <a:ext cx="15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100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8" name="Rectangle 194"/>
              <p:cNvSpPr>
                <a:spLocks noChangeArrowheads="1"/>
              </p:cNvSpPr>
              <p:nvPr/>
            </p:nvSpPr>
            <p:spPr bwMode="auto">
              <a:xfrm>
                <a:off x="4095" y="3768"/>
                <a:ext cx="15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120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9" name="Rectangle 195"/>
              <p:cNvSpPr>
                <a:spLocks noChangeArrowheads="1"/>
              </p:cNvSpPr>
              <p:nvPr/>
            </p:nvSpPr>
            <p:spPr bwMode="auto">
              <a:xfrm>
                <a:off x="4590" y="3768"/>
                <a:ext cx="151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140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0" name="Rectangle 196"/>
              <p:cNvSpPr>
                <a:spLocks noChangeArrowheads="1"/>
              </p:cNvSpPr>
              <p:nvPr/>
            </p:nvSpPr>
            <p:spPr bwMode="auto">
              <a:xfrm>
                <a:off x="2799" y="3912"/>
                <a:ext cx="456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Lançamentos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1" name="Rectangle 197"/>
              <p:cNvSpPr>
                <a:spLocks noChangeArrowheads="1"/>
              </p:cNvSpPr>
              <p:nvPr/>
            </p:nvSpPr>
            <p:spPr bwMode="auto">
              <a:xfrm>
                <a:off x="286" y="1359"/>
                <a:ext cx="626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Média Acumulada</a:t>
                </a:r>
                <a:endParaRPr kumimoji="0" lang="pt-B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2" name="Rectangle 198"/>
              <p:cNvSpPr>
                <a:spLocks noChangeArrowheads="1"/>
              </p:cNvSpPr>
              <p:nvPr/>
            </p:nvSpPr>
            <p:spPr bwMode="auto">
              <a:xfrm>
                <a:off x="302" y="1460"/>
                <a:ext cx="586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dos Lançamentos</a:t>
                </a:r>
                <a:endParaRPr kumimoji="0" lang="pt-B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3" name="Freeform 199"/>
              <p:cNvSpPr>
                <a:spLocks noEditPoints="1"/>
              </p:cNvSpPr>
              <p:nvPr/>
            </p:nvSpPr>
            <p:spPr bwMode="auto">
              <a:xfrm>
                <a:off x="1173" y="2474"/>
                <a:ext cx="3629" cy="5"/>
              </a:xfrm>
              <a:custGeom>
                <a:avLst/>
                <a:gdLst/>
                <a:ahLst/>
                <a:cxnLst>
                  <a:cxn ang="0">
                    <a:pos x="345" y="0"/>
                  </a:cxn>
                  <a:cxn ang="0">
                    <a:pos x="885" y="0"/>
                  </a:cxn>
                  <a:cxn ang="0">
                    <a:pos x="1230" y="15"/>
                  </a:cxn>
                  <a:cxn ang="0">
                    <a:pos x="1545" y="30"/>
                  </a:cxn>
                  <a:cxn ang="0">
                    <a:pos x="1665" y="30"/>
                  </a:cxn>
                  <a:cxn ang="0">
                    <a:pos x="1980" y="15"/>
                  </a:cxn>
                  <a:cxn ang="0">
                    <a:pos x="2325" y="0"/>
                  </a:cxn>
                  <a:cxn ang="0">
                    <a:pos x="2985" y="0"/>
                  </a:cxn>
                  <a:cxn ang="0">
                    <a:pos x="3525" y="0"/>
                  </a:cxn>
                  <a:cxn ang="0">
                    <a:pos x="3870" y="15"/>
                  </a:cxn>
                  <a:cxn ang="0">
                    <a:pos x="4185" y="30"/>
                  </a:cxn>
                  <a:cxn ang="0">
                    <a:pos x="4305" y="30"/>
                  </a:cxn>
                  <a:cxn ang="0">
                    <a:pos x="4620" y="15"/>
                  </a:cxn>
                  <a:cxn ang="0">
                    <a:pos x="4965" y="0"/>
                  </a:cxn>
                  <a:cxn ang="0">
                    <a:pos x="5625" y="0"/>
                  </a:cxn>
                  <a:cxn ang="0">
                    <a:pos x="6165" y="0"/>
                  </a:cxn>
                  <a:cxn ang="0">
                    <a:pos x="6510" y="15"/>
                  </a:cxn>
                  <a:cxn ang="0">
                    <a:pos x="6825" y="30"/>
                  </a:cxn>
                  <a:cxn ang="0">
                    <a:pos x="6945" y="30"/>
                  </a:cxn>
                  <a:cxn ang="0">
                    <a:pos x="7260" y="15"/>
                  </a:cxn>
                  <a:cxn ang="0">
                    <a:pos x="7605" y="0"/>
                  </a:cxn>
                  <a:cxn ang="0">
                    <a:pos x="8265" y="0"/>
                  </a:cxn>
                  <a:cxn ang="0">
                    <a:pos x="8805" y="0"/>
                  </a:cxn>
                  <a:cxn ang="0">
                    <a:pos x="9150" y="15"/>
                  </a:cxn>
                  <a:cxn ang="0">
                    <a:pos x="9465" y="30"/>
                  </a:cxn>
                  <a:cxn ang="0">
                    <a:pos x="9585" y="30"/>
                  </a:cxn>
                  <a:cxn ang="0">
                    <a:pos x="9900" y="15"/>
                  </a:cxn>
                  <a:cxn ang="0">
                    <a:pos x="10245" y="0"/>
                  </a:cxn>
                  <a:cxn ang="0">
                    <a:pos x="10905" y="0"/>
                  </a:cxn>
                  <a:cxn ang="0">
                    <a:pos x="11445" y="0"/>
                  </a:cxn>
                  <a:cxn ang="0">
                    <a:pos x="11790" y="15"/>
                  </a:cxn>
                  <a:cxn ang="0">
                    <a:pos x="12105" y="30"/>
                  </a:cxn>
                  <a:cxn ang="0">
                    <a:pos x="12225" y="30"/>
                  </a:cxn>
                  <a:cxn ang="0">
                    <a:pos x="12540" y="15"/>
                  </a:cxn>
                  <a:cxn ang="0">
                    <a:pos x="12885" y="0"/>
                  </a:cxn>
                  <a:cxn ang="0">
                    <a:pos x="13545" y="0"/>
                  </a:cxn>
                  <a:cxn ang="0">
                    <a:pos x="14085" y="0"/>
                  </a:cxn>
                  <a:cxn ang="0">
                    <a:pos x="14430" y="15"/>
                  </a:cxn>
                  <a:cxn ang="0">
                    <a:pos x="14745" y="30"/>
                  </a:cxn>
                  <a:cxn ang="0">
                    <a:pos x="14865" y="30"/>
                  </a:cxn>
                  <a:cxn ang="0">
                    <a:pos x="15180" y="15"/>
                  </a:cxn>
                  <a:cxn ang="0">
                    <a:pos x="15525" y="0"/>
                  </a:cxn>
                  <a:cxn ang="0">
                    <a:pos x="16185" y="0"/>
                  </a:cxn>
                  <a:cxn ang="0">
                    <a:pos x="16725" y="0"/>
                  </a:cxn>
                  <a:cxn ang="0">
                    <a:pos x="17070" y="15"/>
                  </a:cxn>
                  <a:cxn ang="0">
                    <a:pos x="17385" y="30"/>
                  </a:cxn>
                  <a:cxn ang="0">
                    <a:pos x="17505" y="30"/>
                  </a:cxn>
                  <a:cxn ang="0">
                    <a:pos x="17820" y="15"/>
                  </a:cxn>
                  <a:cxn ang="0">
                    <a:pos x="18165" y="0"/>
                  </a:cxn>
                  <a:cxn ang="0">
                    <a:pos x="18825" y="0"/>
                  </a:cxn>
                  <a:cxn ang="0">
                    <a:pos x="19365" y="0"/>
                  </a:cxn>
                  <a:cxn ang="0">
                    <a:pos x="19710" y="15"/>
                  </a:cxn>
                  <a:cxn ang="0">
                    <a:pos x="20025" y="30"/>
                  </a:cxn>
                  <a:cxn ang="0">
                    <a:pos x="20145" y="30"/>
                  </a:cxn>
                  <a:cxn ang="0">
                    <a:pos x="20460" y="15"/>
                  </a:cxn>
                  <a:cxn ang="0">
                    <a:pos x="20805" y="0"/>
                  </a:cxn>
                  <a:cxn ang="0">
                    <a:pos x="21465" y="0"/>
                  </a:cxn>
                  <a:cxn ang="0">
                    <a:pos x="21879" y="0"/>
                  </a:cxn>
                </a:cxnLst>
                <a:rect l="0" t="0" r="r" b="b"/>
                <a:pathLst>
                  <a:path w="21894" h="30">
                    <a:moveTo>
                      <a:pt x="15" y="0"/>
                    </a:moveTo>
                    <a:lnTo>
                      <a:pt x="225" y="0"/>
                    </a:lnTo>
                    <a:cubicBezTo>
                      <a:pt x="234" y="0"/>
                      <a:pt x="240" y="7"/>
                      <a:pt x="240" y="15"/>
                    </a:cubicBezTo>
                    <a:cubicBezTo>
                      <a:pt x="240" y="24"/>
                      <a:pt x="234" y="30"/>
                      <a:pt x="225" y="30"/>
                    </a:cubicBezTo>
                    <a:lnTo>
                      <a:pt x="15" y="30"/>
                    </a:lnTo>
                    <a:cubicBezTo>
                      <a:pt x="7" y="30"/>
                      <a:pt x="0" y="24"/>
                      <a:pt x="0" y="15"/>
                    </a:cubicBezTo>
                    <a:cubicBezTo>
                      <a:pt x="0" y="7"/>
                      <a:pt x="7" y="0"/>
                      <a:pt x="15" y="0"/>
                    </a:cubicBezTo>
                    <a:close/>
                    <a:moveTo>
                      <a:pt x="345" y="0"/>
                    </a:moveTo>
                    <a:lnTo>
                      <a:pt x="555" y="0"/>
                    </a:lnTo>
                    <a:cubicBezTo>
                      <a:pt x="564" y="0"/>
                      <a:pt x="570" y="7"/>
                      <a:pt x="570" y="15"/>
                    </a:cubicBezTo>
                    <a:cubicBezTo>
                      <a:pt x="570" y="24"/>
                      <a:pt x="564" y="30"/>
                      <a:pt x="555" y="30"/>
                    </a:cubicBezTo>
                    <a:lnTo>
                      <a:pt x="345" y="30"/>
                    </a:lnTo>
                    <a:cubicBezTo>
                      <a:pt x="337" y="30"/>
                      <a:pt x="330" y="24"/>
                      <a:pt x="330" y="15"/>
                    </a:cubicBezTo>
                    <a:cubicBezTo>
                      <a:pt x="330" y="7"/>
                      <a:pt x="337" y="0"/>
                      <a:pt x="345" y="0"/>
                    </a:cubicBezTo>
                    <a:close/>
                    <a:moveTo>
                      <a:pt x="675" y="0"/>
                    </a:moveTo>
                    <a:lnTo>
                      <a:pt x="885" y="0"/>
                    </a:lnTo>
                    <a:cubicBezTo>
                      <a:pt x="894" y="0"/>
                      <a:pt x="900" y="7"/>
                      <a:pt x="900" y="15"/>
                    </a:cubicBezTo>
                    <a:cubicBezTo>
                      <a:pt x="900" y="24"/>
                      <a:pt x="894" y="30"/>
                      <a:pt x="885" y="30"/>
                    </a:cubicBezTo>
                    <a:lnTo>
                      <a:pt x="675" y="30"/>
                    </a:lnTo>
                    <a:cubicBezTo>
                      <a:pt x="667" y="30"/>
                      <a:pt x="660" y="24"/>
                      <a:pt x="660" y="15"/>
                    </a:cubicBezTo>
                    <a:cubicBezTo>
                      <a:pt x="660" y="7"/>
                      <a:pt x="667" y="0"/>
                      <a:pt x="675" y="0"/>
                    </a:cubicBezTo>
                    <a:close/>
                    <a:moveTo>
                      <a:pt x="1005" y="0"/>
                    </a:moveTo>
                    <a:lnTo>
                      <a:pt x="1215" y="0"/>
                    </a:lnTo>
                    <a:cubicBezTo>
                      <a:pt x="1224" y="0"/>
                      <a:pt x="1230" y="7"/>
                      <a:pt x="1230" y="15"/>
                    </a:cubicBezTo>
                    <a:cubicBezTo>
                      <a:pt x="1230" y="24"/>
                      <a:pt x="1224" y="30"/>
                      <a:pt x="1215" y="30"/>
                    </a:cubicBezTo>
                    <a:lnTo>
                      <a:pt x="1005" y="30"/>
                    </a:lnTo>
                    <a:cubicBezTo>
                      <a:pt x="997" y="30"/>
                      <a:pt x="990" y="24"/>
                      <a:pt x="990" y="15"/>
                    </a:cubicBezTo>
                    <a:cubicBezTo>
                      <a:pt x="990" y="7"/>
                      <a:pt x="997" y="0"/>
                      <a:pt x="1005" y="0"/>
                    </a:cubicBezTo>
                    <a:close/>
                    <a:moveTo>
                      <a:pt x="1335" y="0"/>
                    </a:moveTo>
                    <a:lnTo>
                      <a:pt x="1545" y="0"/>
                    </a:lnTo>
                    <a:cubicBezTo>
                      <a:pt x="1554" y="0"/>
                      <a:pt x="1560" y="7"/>
                      <a:pt x="1560" y="15"/>
                    </a:cubicBezTo>
                    <a:cubicBezTo>
                      <a:pt x="1560" y="24"/>
                      <a:pt x="1554" y="30"/>
                      <a:pt x="1545" y="30"/>
                    </a:cubicBezTo>
                    <a:lnTo>
                      <a:pt x="1335" y="30"/>
                    </a:lnTo>
                    <a:cubicBezTo>
                      <a:pt x="1327" y="30"/>
                      <a:pt x="1320" y="24"/>
                      <a:pt x="1320" y="15"/>
                    </a:cubicBezTo>
                    <a:cubicBezTo>
                      <a:pt x="1320" y="7"/>
                      <a:pt x="1327" y="0"/>
                      <a:pt x="1335" y="0"/>
                    </a:cubicBezTo>
                    <a:close/>
                    <a:moveTo>
                      <a:pt x="1665" y="0"/>
                    </a:moveTo>
                    <a:lnTo>
                      <a:pt x="1875" y="0"/>
                    </a:lnTo>
                    <a:cubicBezTo>
                      <a:pt x="1884" y="0"/>
                      <a:pt x="1890" y="7"/>
                      <a:pt x="1890" y="15"/>
                    </a:cubicBezTo>
                    <a:cubicBezTo>
                      <a:pt x="1890" y="24"/>
                      <a:pt x="1884" y="30"/>
                      <a:pt x="1875" y="30"/>
                    </a:cubicBezTo>
                    <a:lnTo>
                      <a:pt x="1665" y="30"/>
                    </a:lnTo>
                    <a:cubicBezTo>
                      <a:pt x="1657" y="30"/>
                      <a:pt x="1650" y="24"/>
                      <a:pt x="1650" y="15"/>
                    </a:cubicBezTo>
                    <a:cubicBezTo>
                      <a:pt x="1650" y="7"/>
                      <a:pt x="1657" y="0"/>
                      <a:pt x="1665" y="0"/>
                    </a:cubicBezTo>
                    <a:close/>
                    <a:moveTo>
                      <a:pt x="1995" y="0"/>
                    </a:moveTo>
                    <a:lnTo>
                      <a:pt x="2205" y="0"/>
                    </a:lnTo>
                    <a:cubicBezTo>
                      <a:pt x="2214" y="0"/>
                      <a:pt x="2220" y="7"/>
                      <a:pt x="2220" y="15"/>
                    </a:cubicBezTo>
                    <a:cubicBezTo>
                      <a:pt x="2220" y="24"/>
                      <a:pt x="2214" y="30"/>
                      <a:pt x="2205" y="30"/>
                    </a:cubicBezTo>
                    <a:lnTo>
                      <a:pt x="1995" y="30"/>
                    </a:lnTo>
                    <a:cubicBezTo>
                      <a:pt x="1987" y="30"/>
                      <a:pt x="1980" y="24"/>
                      <a:pt x="1980" y="15"/>
                    </a:cubicBezTo>
                    <a:cubicBezTo>
                      <a:pt x="1980" y="7"/>
                      <a:pt x="1987" y="0"/>
                      <a:pt x="1995" y="0"/>
                    </a:cubicBezTo>
                    <a:close/>
                    <a:moveTo>
                      <a:pt x="2325" y="0"/>
                    </a:moveTo>
                    <a:lnTo>
                      <a:pt x="2535" y="0"/>
                    </a:lnTo>
                    <a:cubicBezTo>
                      <a:pt x="2544" y="0"/>
                      <a:pt x="2550" y="7"/>
                      <a:pt x="2550" y="15"/>
                    </a:cubicBezTo>
                    <a:cubicBezTo>
                      <a:pt x="2550" y="24"/>
                      <a:pt x="2544" y="30"/>
                      <a:pt x="2535" y="30"/>
                    </a:cubicBezTo>
                    <a:lnTo>
                      <a:pt x="2325" y="30"/>
                    </a:lnTo>
                    <a:cubicBezTo>
                      <a:pt x="2317" y="30"/>
                      <a:pt x="2310" y="24"/>
                      <a:pt x="2310" y="15"/>
                    </a:cubicBezTo>
                    <a:cubicBezTo>
                      <a:pt x="2310" y="7"/>
                      <a:pt x="2317" y="0"/>
                      <a:pt x="2325" y="0"/>
                    </a:cubicBezTo>
                    <a:close/>
                    <a:moveTo>
                      <a:pt x="2655" y="0"/>
                    </a:moveTo>
                    <a:lnTo>
                      <a:pt x="2865" y="0"/>
                    </a:lnTo>
                    <a:cubicBezTo>
                      <a:pt x="2874" y="0"/>
                      <a:pt x="2880" y="7"/>
                      <a:pt x="2880" y="15"/>
                    </a:cubicBezTo>
                    <a:cubicBezTo>
                      <a:pt x="2880" y="24"/>
                      <a:pt x="2874" y="30"/>
                      <a:pt x="2865" y="30"/>
                    </a:cubicBezTo>
                    <a:lnTo>
                      <a:pt x="2655" y="30"/>
                    </a:lnTo>
                    <a:cubicBezTo>
                      <a:pt x="2647" y="30"/>
                      <a:pt x="2640" y="24"/>
                      <a:pt x="2640" y="15"/>
                    </a:cubicBezTo>
                    <a:cubicBezTo>
                      <a:pt x="2640" y="7"/>
                      <a:pt x="2647" y="0"/>
                      <a:pt x="2655" y="0"/>
                    </a:cubicBezTo>
                    <a:close/>
                    <a:moveTo>
                      <a:pt x="2985" y="0"/>
                    </a:moveTo>
                    <a:lnTo>
                      <a:pt x="3195" y="0"/>
                    </a:lnTo>
                    <a:cubicBezTo>
                      <a:pt x="3204" y="0"/>
                      <a:pt x="3210" y="7"/>
                      <a:pt x="3210" y="15"/>
                    </a:cubicBezTo>
                    <a:cubicBezTo>
                      <a:pt x="3210" y="24"/>
                      <a:pt x="3204" y="30"/>
                      <a:pt x="3195" y="30"/>
                    </a:cubicBezTo>
                    <a:lnTo>
                      <a:pt x="2985" y="30"/>
                    </a:lnTo>
                    <a:cubicBezTo>
                      <a:pt x="2977" y="30"/>
                      <a:pt x="2970" y="24"/>
                      <a:pt x="2970" y="15"/>
                    </a:cubicBezTo>
                    <a:cubicBezTo>
                      <a:pt x="2970" y="7"/>
                      <a:pt x="2977" y="0"/>
                      <a:pt x="2985" y="0"/>
                    </a:cubicBezTo>
                    <a:close/>
                    <a:moveTo>
                      <a:pt x="3315" y="0"/>
                    </a:moveTo>
                    <a:lnTo>
                      <a:pt x="3525" y="0"/>
                    </a:lnTo>
                    <a:cubicBezTo>
                      <a:pt x="3534" y="0"/>
                      <a:pt x="3540" y="7"/>
                      <a:pt x="3540" y="15"/>
                    </a:cubicBezTo>
                    <a:cubicBezTo>
                      <a:pt x="3540" y="24"/>
                      <a:pt x="3534" y="30"/>
                      <a:pt x="3525" y="30"/>
                    </a:cubicBezTo>
                    <a:lnTo>
                      <a:pt x="3315" y="30"/>
                    </a:lnTo>
                    <a:cubicBezTo>
                      <a:pt x="3307" y="30"/>
                      <a:pt x="3300" y="24"/>
                      <a:pt x="3300" y="15"/>
                    </a:cubicBezTo>
                    <a:cubicBezTo>
                      <a:pt x="3300" y="7"/>
                      <a:pt x="3307" y="0"/>
                      <a:pt x="3315" y="0"/>
                    </a:cubicBezTo>
                    <a:close/>
                    <a:moveTo>
                      <a:pt x="3645" y="0"/>
                    </a:moveTo>
                    <a:lnTo>
                      <a:pt x="3855" y="0"/>
                    </a:lnTo>
                    <a:cubicBezTo>
                      <a:pt x="3864" y="0"/>
                      <a:pt x="3870" y="7"/>
                      <a:pt x="3870" y="15"/>
                    </a:cubicBezTo>
                    <a:cubicBezTo>
                      <a:pt x="3870" y="24"/>
                      <a:pt x="3864" y="30"/>
                      <a:pt x="3855" y="30"/>
                    </a:cubicBezTo>
                    <a:lnTo>
                      <a:pt x="3645" y="30"/>
                    </a:lnTo>
                    <a:cubicBezTo>
                      <a:pt x="3637" y="30"/>
                      <a:pt x="3630" y="24"/>
                      <a:pt x="3630" y="15"/>
                    </a:cubicBezTo>
                    <a:cubicBezTo>
                      <a:pt x="3630" y="7"/>
                      <a:pt x="3637" y="0"/>
                      <a:pt x="3645" y="0"/>
                    </a:cubicBezTo>
                    <a:close/>
                    <a:moveTo>
                      <a:pt x="3975" y="0"/>
                    </a:moveTo>
                    <a:lnTo>
                      <a:pt x="4185" y="0"/>
                    </a:lnTo>
                    <a:cubicBezTo>
                      <a:pt x="4194" y="0"/>
                      <a:pt x="4200" y="7"/>
                      <a:pt x="4200" y="15"/>
                    </a:cubicBezTo>
                    <a:cubicBezTo>
                      <a:pt x="4200" y="24"/>
                      <a:pt x="4194" y="30"/>
                      <a:pt x="4185" y="30"/>
                    </a:cubicBezTo>
                    <a:lnTo>
                      <a:pt x="3975" y="30"/>
                    </a:lnTo>
                    <a:cubicBezTo>
                      <a:pt x="3967" y="30"/>
                      <a:pt x="3960" y="24"/>
                      <a:pt x="3960" y="15"/>
                    </a:cubicBezTo>
                    <a:cubicBezTo>
                      <a:pt x="3960" y="7"/>
                      <a:pt x="3967" y="0"/>
                      <a:pt x="3975" y="0"/>
                    </a:cubicBezTo>
                    <a:close/>
                    <a:moveTo>
                      <a:pt x="4305" y="0"/>
                    </a:moveTo>
                    <a:lnTo>
                      <a:pt x="4515" y="0"/>
                    </a:lnTo>
                    <a:cubicBezTo>
                      <a:pt x="4524" y="0"/>
                      <a:pt x="4530" y="7"/>
                      <a:pt x="4530" y="15"/>
                    </a:cubicBezTo>
                    <a:cubicBezTo>
                      <a:pt x="4530" y="24"/>
                      <a:pt x="4524" y="30"/>
                      <a:pt x="4515" y="30"/>
                    </a:cubicBezTo>
                    <a:lnTo>
                      <a:pt x="4305" y="30"/>
                    </a:lnTo>
                    <a:cubicBezTo>
                      <a:pt x="4297" y="30"/>
                      <a:pt x="4290" y="24"/>
                      <a:pt x="4290" y="15"/>
                    </a:cubicBezTo>
                    <a:cubicBezTo>
                      <a:pt x="4290" y="7"/>
                      <a:pt x="4297" y="0"/>
                      <a:pt x="4305" y="0"/>
                    </a:cubicBezTo>
                    <a:close/>
                    <a:moveTo>
                      <a:pt x="4635" y="0"/>
                    </a:moveTo>
                    <a:lnTo>
                      <a:pt x="4845" y="0"/>
                    </a:lnTo>
                    <a:cubicBezTo>
                      <a:pt x="4854" y="0"/>
                      <a:pt x="4860" y="7"/>
                      <a:pt x="4860" y="15"/>
                    </a:cubicBezTo>
                    <a:cubicBezTo>
                      <a:pt x="4860" y="24"/>
                      <a:pt x="4854" y="30"/>
                      <a:pt x="4845" y="30"/>
                    </a:cubicBezTo>
                    <a:lnTo>
                      <a:pt x="4635" y="30"/>
                    </a:lnTo>
                    <a:cubicBezTo>
                      <a:pt x="4627" y="30"/>
                      <a:pt x="4620" y="24"/>
                      <a:pt x="4620" y="15"/>
                    </a:cubicBezTo>
                    <a:cubicBezTo>
                      <a:pt x="4620" y="7"/>
                      <a:pt x="4627" y="0"/>
                      <a:pt x="4635" y="0"/>
                    </a:cubicBezTo>
                    <a:close/>
                    <a:moveTo>
                      <a:pt x="4965" y="0"/>
                    </a:moveTo>
                    <a:lnTo>
                      <a:pt x="5175" y="0"/>
                    </a:lnTo>
                    <a:cubicBezTo>
                      <a:pt x="5184" y="0"/>
                      <a:pt x="5190" y="7"/>
                      <a:pt x="5190" y="15"/>
                    </a:cubicBezTo>
                    <a:cubicBezTo>
                      <a:pt x="5190" y="24"/>
                      <a:pt x="5184" y="30"/>
                      <a:pt x="5175" y="30"/>
                    </a:cubicBezTo>
                    <a:lnTo>
                      <a:pt x="4965" y="30"/>
                    </a:lnTo>
                    <a:cubicBezTo>
                      <a:pt x="4957" y="30"/>
                      <a:pt x="4950" y="24"/>
                      <a:pt x="4950" y="15"/>
                    </a:cubicBezTo>
                    <a:cubicBezTo>
                      <a:pt x="4950" y="7"/>
                      <a:pt x="4957" y="0"/>
                      <a:pt x="4965" y="0"/>
                    </a:cubicBezTo>
                    <a:close/>
                    <a:moveTo>
                      <a:pt x="5295" y="0"/>
                    </a:moveTo>
                    <a:lnTo>
                      <a:pt x="5505" y="0"/>
                    </a:lnTo>
                    <a:cubicBezTo>
                      <a:pt x="5514" y="0"/>
                      <a:pt x="5520" y="7"/>
                      <a:pt x="5520" y="15"/>
                    </a:cubicBezTo>
                    <a:cubicBezTo>
                      <a:pt x="5520" y="24"/>
                      <a:pt x="5514" y="30"/>
                      <a:pt x="5505" y="30"/>
                    </a:cubicBezTo>
                    <a:lnTo>
                      <a:pt x="5295" y="30"/>
                    </a:lnTo>
                    <a:cubicBezTo>
                      <a:pt x="5287" y="30"/>
                      <a:pt x="5280" y="24"/>
                      <a:pt x="5280" y="15"/>
                    </a:cubicBezTo>
                    <a:cubicBezTo>
                      <a:pt x="5280" y="7"/>
                      <a:pt x="5287" y="0"/>
                      <a:pt x="5295" y="0"/>
                    </a:cubicBezTo>
                    <a:close/>
                    <a:moveTo>
                      <a:pt x="5625" y="0"/>
                    </a:moveTo>
                    <a:lnTo>
                      <a:pt x="5835" y="0"/>
                    </a:lnTo>
                    <a:cubicBezTo>
                      <a:pt x="5844" y="0"/>
                      <a:pt x="5850" y="7"/>
                      <a:pt x="5850" y="15"/>
                    </a:cubicBezTo>
                    <a:cubicBezTo>
                      <a:pt x="5850" y="24"/>
                      <a:pt x="5844" y="30"/>
                      <a:pt x="5835" y="30"/>
                    </a:cubicBezTo>
                    <a:lnTo>
                      <a:pt x="5625" y="30"/>
                    </a:lnTo>
                    <a:cubicBezTo>
                      <a:pt x="5617" y="30"/>
                      <a:pt x="5610" y="24"/>
                      <a:pt x="5610" y="15"/>
                    </a:cubicBezTo>
                    <a:cubicBezTo>
                      <a:pt x="5610" y="7"/>
                      <a:pt x="5617" y="0"/>
                      <a:pt x="5625" y="0"/>
                    </a:cubicBezTo>
                    <a:close/>
                    <a:moveTo>
                      <a:pt x="5955" y="0"/>
                    </a:moveTo>
                    <a:lnTo>
                      <a:pt x="6165" y="0"/>
                    </a:lnTo>
                    <a:cubicBezTo>
                      <a:pt x="6174" y="0"/>
                      <a:pt x="6180" y="7"/>
                      <a:pt x="6180" y="15"/>
                    </a:cubicBezTo>
                    <a:cubicBezTo>
                      <a:pt x="6180" y="24"/>
                      <a:pt x="6174" y="30"/>
                      <a:pt x="6165" y="30"/>
                    </a:cubicBezTo>
                    <a:lnTo>
                      <a:pt x="5955" y="30"/>
                    </a:lnTo>
                    <a:cubicBezTo>
                      <a:pt x="5947" y="30"/>
                      <a:pt x="5940" y="24"/>
                      <a:pt x="5940" y="15"/>
                    </a:cubicBezTo>
                    <a:cubicBezTo>
                      <a:pt x="5940" y="7"/>
                      <a:pt x="5947" y="0"/>
                      <a:pt x="5955" y="0"/>
                    </a:cubicBezTo>
                    <a:close/>
                    <a:moveTo>
                      <a:pt x="6285" y="0"/>
                    </a:moveTo>
                    <a:lnTo>
                      <a:pt x="6495" y="0"/>
                    </a:lnTo>
                    <a:cubicBezTo>
                      <a:pt x="6504" y="0"/>
                      <a:pt x="6510" y="7"/>
                      <a:pt x="6510" y="15"/>
                    </a:cubicBezTo>
                    <a:cubicBezTo>
                      <a:pt x="6510" y="24"/>
                      <a:pt x="6504" y="30"/>
                      <a:pt x="6495" y="30"/>
                    </a:cubicBezTo>
                    <a:lnTo>
                      <a:pt x="6285" y="30"/>
                    </a:lnTo>
                    <a:cubicBezTo>
                      <a:pt x="6277" y="30"/>
                      <a:pt x="6270" y="24"/>
                      <a:pt x="6270" y="15"/>
                    </a:cubicBezTo>
                    <a:cubicBezTo>
                      <a:pt x="6270" y="7"/>
                      <a:pt x="6277" y="0"/>
                      <a:pt x="6285" y="0"/>
                    </a:cubicBezTo>
                    <a:close/>
                    <a:moveTo>
                      <a:pt x="6615" y="0"/>
                    </a:moveTo>
                    <a:lnTo>
                      <a:pt x="6825" y="0"/>
                    </a:lnTo>
                    <a:cubicBezTo>
                      <a:pt x="6834" y="0"/>
                      <a:pt x="6840" y="7"/>
                      <a:pt x="6840" y="15"/>
                    </a:cubicBezTo>
                    <a:cubicBezTo>
                      <a:pt x="6840" y="24"/>
                      <a:pt x="6834" y="30"/>
                      <a:pt x="6825" y="30"/>
                    </a:cubicBezTo>
                    <a:lnTo>
                      <a:pt x="6615" y="30"/>
                    </a:lnTo>
                    <a:cubicBezTo>
                      <a:pt x="6607" y="30"/>
                      <a:pt x="6600" y="24"/>
                      <a:pt x="6600" y="15"/>
                    </a:cubicBezTo>
                    <a:cubicBezTo>
                      <a:pt x="6600" y="7"/>
                      <a:pt x="6607" y="0"/>
                      <a:pt x="6615" y="0"/>
                    </a:cubicBezTo>
                    <a:close/>
                    <a:moveTo>
                      <a:pt x="6945" y="0"/>
                    </a:moveTo>
                    <a:lnTo>
                      <a:pt x="7155" y="0"/>
                    </a:lnTo>
                    <a:cubicBezTo>
                      <a:pt x="7164" y="0"/>
                      <a:pt x="7170" y="7"/>
                      <a:pt x="7170" y="15"/>
                    </a:cubicBezTo>
                    <a:cubicBezTo>
                      <a:pt x="7170" y="24"/>
                      <a:pt x="7164" y="30"/>
                      <a:pt x="7155" y="30"/>
                    </a:cubicBezTo>
                    <a:lnTo>
                      <a:pt x="6945" y="30"/>
                    </a:lnTo>
                    <a:cubicBezTo>
                      <a:pt x="6937" y="30"/>
                      <a:pt x="6930" y="24"/>
                      <a:pt x="6930" y="15"/>
                    </a:cubicBezTo>
                    <a:cubicBezTo>
                      <a:pt x="6930" y="7"/>
                      <a:pt x="6937" y="0"/>
                      <a:pt x="6945" y="0"/>
                    </a:cubicBezTo>
                    <a:close/>
                    <a:moveTo>
                      <a:pt x="7275" y="0"/>
                    </a:moveTo>
                    <a:lnTo>
                      <a:pt x="7485" y="0"/>
                    </a:lnTo>
                    <a:cubicBezTo>
                      <a:pt x="7494" y="0"/>
                      <a:pt x="7500" y="7"/>
                      <a:pt x="7500" y="15"/>
                    </a:cubicBezTo>
                    <a:cubicBezTo>
                      <a:pt x="7500" y="24"/>
                      <a:pt x="7494" y="30"/>
                      <a:pt x="7485" y="30"/>
                    </a:cubicBezTo>
                    <a:lnTo>
                      <a:pt x="7275" y="30"/>
                    </a:lnTo>
                    <a:cubicBezTo>
                      <a:pt x="7267" y="30"/>
                      <a:pt x="7260" y="24"/>
                      <a:pt x="7260" y="15"/>
                    </a:cubicBezTo>
                    <a:cubicBezTo>
                      <a:pt x="7260" y="7"/>
                      <a:pt x="7267" y="0"/>
                      <a:pt x="7275" y="0"/>
                    </a:cubicBezTo>
                    <a:close/>
                    <a:moveTo>
                      <a:pt x="7605" y="0"/>
                    </a:moveTo>
                    <a:lnTo>
                      <a:pt x="7815" y="0"/>
                    </a:lnTo>
                    <a:cubicBezTo>
                      <a:pt x="7824" y="0"/>
                      <a:pt x="7830" y="7"/>
                      <a:pt x="7830" y="15"/>
                    </a:cubicBezTo>
                    <a:cubicBezTo>
                      <a:pt x="7830" y="24"/>
                      <a:pt x="7824" y="30"/>
                      <a:pt x="7815" y="30"/>
                    </a:cubicBezTo>
                    <a:lnTo>
                      <a:pt x="7605" y="30"/>
                    </a:lnTo>
                    <a:cubicBezTo>
                      <a:pt x="7597" y="30"/>
                      <a:pt x="7590" y="24"/>
                      <a:pt x="7590" y="15"/>
                    </a:cubicBezTo>
                    <a:cubicBezTo>
                      <a:pt x="7590" y="7"/>
                      <a:pt x="7597" y="0"/>
                      <a:pt x="7605" y="0"/>
                    </a:cubicBezTo>
                    <a:close/>
                    <a:moveTo>
                      <a:pt x="7935" y="0"/>
                    </a:moveTo>
                    <a:lnTo>
                      <a:pt x="8145" y="0"/>
                    </a:lnTo>
                    <a:cubicBezTo>
                      <a:pt x="8154" y="0"/>
                      <a:pt x="8160" y="7"/>
                      <a:pt x="8160" y="15"/>
                    </a:cubicBezTo>
                    <a:cubicBezTo>
                      <a:pt x="8160" y="24"/>
                      <a:pt x="8154" y="30"/>
                      <a:pt x="8145" y="30"/>
                    </a:cubicBezTo>
                    <a:lnTo>
                      <a:pt x="7935" y="30"/>
                    </a:lnTo>
                    <a:cubicBezTo>
                      <a:pt x="7927" y="30"/>
                      <a:pt x="7920" y="24"/>
                      <a:pt x="7920" y="15"/>
                    </a:cubicBezTo>
                    <a:cubicBezTo>
                      <a:pt x="7920" y="7"/>
                      <a:pt x="7927" y="0"/>
                      <a:pt x="7935" y="0"/>
                    </a:cubicBezTo>
                    <a:close/>
                    <a:moveTo>
                      <a:pt x="8265" y="0"/>
                    </a:moveTo>
                    <a:lnTo>
                      <a:pt x="8475" y="0"/>
                    </a:lnTo>
                    <a:cubicBezTo>
                      <a:pt x="8484" y="0"/>
                      <a:pt x="8490" y="7"/>
                      <a:pt x="8490" y="15"/>
                    </a:cubicBezTo>
                    <a:cubicBezTo>
                      <a:pt x="8490" y="24"/>
                      <a:pt x="8484" y="30"/>
                      <a:pt x="8475" y="30"/>
                    </a:cubicBezTo>
                    <a:lnTo>
                      <a:pt x="8265" y="30"/>
                    </a:lnTo>
                    <a:cubicBezTo>
                      <a:pt x="8257" y="30"/>
                      <a:pt x="8250" y="24"/>
                      <a:pt x="8250" y="15"/>
                    </a:cubicBezTo>
                    <a:cubicBezTo>
                      <a:pt x="8250" y="7"/>
                      <a:pt x="8257" y="0"/>
                      <a:pt x="8265" y="0"/>
                    </a:cubicBezTo>
                    <a:close/>
                    <a:moveTo>
                      <a:pt x="8595" y="0"/>
                    </a:moveTo>
                    <a:lnTo>
                      <a:pt x="8805" y="0"/>
                    </a:lnTo>
                    <a:cubicBezTo>
                      <a:pt x="8814" y="0"/>
                      <a:pt x="8820" y="7"/>
                      <a:pt x="8820" y="15"/>
                    </a:cubicBezTo>
                    <a:cubicBezTo>
                      <a:pt x="8820" y="24"/>
                      <a:pt x="8814" y="30"/>
                      <a:pt x="8805" y="30"/>
                    </a:cubicBezTo>
                    <a:lnTo>
                      <a:pt x="8595" y="30"/>
                    </a:lnTo>
                    <a:cubicBezTo>
                      <a:pt x="8587" y="30"/>
                      <a:pt x="8580" y="24"/>
                      <a:pt x="8580" y="15"/>
                    </a:cubicBezTo>
                    <a:cubicBezTo>
                      <a:pt x="8580" y="7"/>
                      <a:pt x="8587" y="0"/>
                      <a:pt x="8595" y="0"/>
                    </a:cubicBezTo>
                    <a:close/>
                    <a:moveTo>
                      <a:pt x="8925" y="0"/>
                    </a:moveTo>
                    <a:lnTo>
                      <a:pt x="9135" y="0"/>
                    </a:lnTo>
                    <a:cubicBezTo>
                      <a:pt x="9144" y="0"/>
                      <a:pt x="9150" y="7"/>
                      <a:pt x="9150" y="15"/>
                    </a:cubicBezTo>
                    <a:cubicBezTo>
                      <a:pt x="9150" y="24"/>
                      <a:pt x="9144" y="30"/>
                      <a:pt x="9135" y="30"/>
                    </a:cubicBezTo>
                    <a:lnTo>
                      <a:pt x="8925" y="30"/>
                    </a:lnTo>
                    <a:cubicBezTo>
                      <a:pt x="8917" y="30"/>
                      <a:pt x="8910" y="24"/>
                      <a:pt x="8910" y="15"/>
                    </a:cubicBezTo>
                    <a:cubicBezTo>
                      <a:pt x="8910" y="7"/>
                      <a:pt x="8917" y="0"/>
                      <a:pt x="8925" y="0"/>
                    </a:cubicBezTo>
                    <a:close/>
                    <a:moveTo>
                      <a:pt x="9255" y="0"/>
                    </a:moveTo>
                    <a:lnTo>
                      <a:pt x="9465" y="0"/>
                    </a:lnTo>
                    <a:cubicBezTo>
                      <a:pt x="9474" y="0"/>
                      <a:pt x="9480" y="7"/>
                      <a:pt x="9480" y="15"/>
                    </a:cubicBezTo>
                    <a:cubicBezTo>
                      <a:pt x="9480" y="24"/>
                      <a:pt x="9474" y="30"/>
                      <a:pt x="9465" y="30"/>
                    </a:cubicBezTo>
                    <a:lnTo>
                      <a:pt x="9255" y="30"/>
                    </a:lnTo>
                    <a:cubicBezTo>
                      <a:pt x="9247" y="30"/>
                      <a:pt x="9240" y="24"/>
                      <a:pt x="9240" y="15"/>
                    </a:cubicBezTo>
                    <a:cubicBezTo>
                      <a:pt x="9240" y="7"/>
                      <a:pt x="9247" y="0"/>
                      <a:pt x="9255" y="0"/>
                    </a:cubicBezTo>
                    <a:close/>
                    <a:moveTo>
                      <a:pt x="9585" y="0"/>
                    </a:moveTo>
                    <a:lnTo>
                      <a:pt x="9795" y="0"/>
                    </a:lnTo>
                    <a:cubicBezTo>
                      <a:pt x="9804" y="0"/>
                      <a:pt x="9810" y="7"/>
                      <a:pt x="9810" y="15"/>
                    </a:cubicBezTo>
                    <a:cubicBezTo>
                      <a:pt x="9810" y="24"/>
                      <a:pt x="9804" y="30"/>
                      <a:pt x="9795" y="30"/>
                    </a:cubicBezTo>
                    <a:lnTo>
                      <a:pt x="9585" y="30"/>
                    </a:lnTo>
                    <a:cubicBezTo>
                      <a:pt x="9577" y="30"/>
                      <a:pt x="9570" y="24"/>
                      <a:pt x="9570" y="15"/>
                    </a:cubicBezTo>
                    <a:cubicBezTo>
                      <a:pt x="9570" y="7"/>
                      <a:pt x="9577" y="0"/>
                      <a:pt x="9585" y="0"/>
                    </a:cubicBezTo>
                    <a:close/>
                    <a:moveTo>
                      <a:pt x="9915" y="0"/>
                    </a:moveTo>
                    <a:lnTo>
                      <a:pt x="10125" y="0"/>
                    </a:lnTo>
                    <a:cubicBezTo>
                      <a:pt x="10134" y="0"/>
                      <a:pt x="10140" y="7"/>
                      <a:pt x="10140" y="15"/>
                    </a:cubicBezTo>
                    <a:cubicBezTo>
                      <a:pt x="10140" y="24"/>
                      <a:pt x="10134" y="30"/>
                      <a:pt x="10125" y="30"/>
                    </a:cubicBezTo>
                    <a:lnTo>
                      <a:pt x="9915" y="30"/>
                    </a:lnTo>
                    <a:cubicBezTo>
                      <a:pt x="9907" y="30"/>
                      <a:pt x="9900" y="24"/>
                      <a:pt x="9900" y="15"/>
                    </a:cubicBezTo>
                    <a:cubicBezTo>
                      <a:pt x="9900" y="7"/>
                      <a:pt x="9907" y="0"/>
                      <a:pt x="9915" y="0"/>
                    </a:cubicBezTo>
                    <a:close/>
                    <a:moveTo>
                      <a:pt x="10245" y="0"/>
                    </a:moveTo>
                    <a:lnTo>
                      <a:pt x="10455" y="0"/>
                    </a:lnTo>
                    <a:cubicBezTo>
                      <a:pt x="10464" y="0"/>
                      <a:pt x="10470" y="7"/>
                      <a:pt x="10470" y="15"/>
                    </a:cubicBezTo>
                    <a:cubicBezTo>
                      <a:pt x="10470" y="24"/>
                      <a:pt x="10464" y="30"/>
                      <a:pt x="10455" y="30"/>
                    </a:cubicBezTo>
                    <a:lnTo>
                      <a:pt x="10245" y="30"/>
                    </a:lnTo>
                    <a:cubicBezTo>
                      <a:pt x="10237" y="30"/>
                      <a:pt x="10230" y="24"/>
                      <a:pt x="10230" y="15"/>
                    </a:cubicBezTo>
                    <a:cubicBezTo>
                      <a:pt x="10230" y="7"/>
                      <a:pt x="10237" y="0"/>
                      <a:pt x="10245" y="0"/>
                    </a:cubicBezTo>
                    <a:close/>
                    <a:moveTo>
                      <a:pt x="10575" y="0"/>
                    </a:moveTo>
                    <a:lnTo>
                      <a:pt x="10785" y="0"/>
                    </a:lnTo>
                    <a:cubicBezTo>
                      <a:pt x="10794" y="0"/>
                      <a:pt x="10800" y="7"/>
                      <a:pt x="10800" y="15"/>
                    </a:cubicBezTo>
                    <a:cubicBezTo>
                      <a:pt x="10800" y="24"/>
                      <a:pt x="10794" y="30"/>
                      <a:pt x="10785" y="30"/>
                    </a:cubicBezTo>
                    <a:lnTo>
                      <a:pt x="10575" y="30"/>
                    </a:lnTo>
                    <a:cubicBezTo>
                      <a:pt x="10567" y="30"/>
                      <a:pt x="10560" y="24"/>
                      <a:pt x="10560" y="15"/>
                    </a:cubicBezTo>
                    <a:cubicBezTo>
                      <a:pt x="10560" y="7"/>
                      <a:pt x="10567" y="0"/>
                      <a:pt x="10575" y="0"/>
                    </a:cubicBezTo>
                    <a:close/>
                    <a:moveTo>
                      <a:pt x="10905" y="0"/>
                    </a:moveTo>
                    <a:lnTo>
                      <a:pt x="11115" y="0"/>
                    </a:lnTo>
                    <a:cubicBezTo>
                      <a:pt x="11124" y="0"/>
                      <a:pt x="11130" y="7"/>
                      <a:pt x="11130" y="15"/>
                    </a:cubicBezTo>
                    <a:cubicBezTo>
                      <a:pt x="11130" y="24"/>
                      <a:pt x="11124" y="30"/>
                      <a:pt x="11115" y="30"/>
                    </a:cubicBezTo>
                    <a:lnTo>
                      <a:pt x="10905" y="30"/>
                    </a:lnTo>
                    <a:cubicBezTo>
                      <a:pt x="10897" y="30"/>
                      <a:pt x="10890" y="24"/>
                      <a:pt x="10890" y="15"/>
                    </a:cubicBezTo>
                    <a:cubicBezTo>
                      <a:pt x="10890" y="7"/>
                      <a:pt x="10897" y="0"/>
                      <a:pt x="10905" y="0"/>
                    </a:cubicBezTo>
                    <a:close/>
                    <a:moveTo>
                      <a:pt x="11235" y="0"/>
                    </a:moveTo>
                    <a:lnTo>
                      <a:pt x="11445" y="0"/>
                    </a:lnTo>
                    <a:cubicBezTo>
                      <a:pt x="11454" y="0"/>
                      <a:pt x="11460" y="7"/>
                      <a:pt x="11460" y="15"/>
                    </a:cubicBezTo>
                    <a:cubicBezTo>
                      <a:pt x="11460" y="24"/>
                      <a:pt x="11454" y="30"/>
                      <a:pt x="11445" y="30"/>
                    </a:cubicBezTo>
                    <a:lnTo>
                      <a:pt x="11235" y="30"/>
                    </a:lnTo>
                    <a:cubicBezTo>
                      <a:pt x="11227" y="30"/>
                      <a:pt x="11220" y="24"/>
                      <a:pt x="11220" y="15"/>
                    </a:cubicBezTo>
                    <a:cubicBezTo>
                      <a:pt x="11220" y="7"/>
                      <a:pt x="11227" y="0"/>
                      <a:pt x="11235" y="0"/>
                    </a:cubicBezTo>
                    <a:close/>
                    <a:moveTo>
                      <a:pt x="11565" y="0"/>
                    </a:moveTo>
                    <a:lnTo>
                      <a:pt x="11775" y="0"/>
                    </a:lnTo>
                    <a:cubicBezTo>
                      <a:pt x="11784" y="0"/>
                      <a:pt x="11790" y="7"/>
                      <a:pt x="11790" y="15"/>
                    </a:cubicBezTo>
                    <a:cubicBezTo>
                      <a:pt x="11790" y="24"/>
                      <a:pt x="11784" y="30"/>
                      <a:pt x="11775" y="30"/>
                    </a:cubicBezTo>
                    <a:lnTo>
                      <a:pt x="11565" y="30"/>
                    </a:lnTo>
                    <a:cubicBezTo>
                      <a:pt x="11557" y="30"/>
                      <a:pt x="11550" y="24"/>
                      <a:pt x="11550" y="15"/>
                    </a:cubicBezTo>
                    <a:cubicBezTo>
                      <a:pt x="11550" y="7"/>
                      <a:pt x="11557" y="0"/>
                      <a:pt x="11565" y="0"/>
                    </a:cubicBezTo>
                    <a:close/>
                    <a:moveTo>
                      <a:pt x="11895" y="0"/>
                    </a:moveTo>
                    <a:lnTo>
                      <a:pt x="12105" y="0"/>
                    </a:lnTo>
                    <a:cubicBezTo>
                      <a:pt x="12114" y="0"/>
                      <a:pt x="12120" y="7"/>
                      <a:pt x="12120" y="15"/>
                    </a:cubicBezTo>
                    <a:cubicBezTo>
                      <a:pt x="12120" y="24"/>
                      <a:pt x="12114" y="30"/>
                      <a:pt x="12105" y="30"/>
                    </a:cubicBezTo>
                    <a:lnTo>
                      <a:pt x="11895" y="30"/>
                    </a:lnTo>
                    <a:cubicBezTo>
                      <a:pt x="11887" y="30"/>
                      <a:pt x="11880" y="24"/>
                      <a:pt x="11880" y="15"/>
                    </a:cubicBezTo>
                    <a:cubicBezTo>
                      <a:pt x="11880" y="7"/>
                      <a:pt x="11887" y="0"/>
                      <a:pt x="11895" y="0"/>
                    </a:cubicBezTo>
                    <a:close/>
                    <a:moveTo>
                      <a:pt x="12225" y="0"/>
                    </a:moveTo>
                    <a:lnTo>
                      <a:pt x="12435" y="0"/>
                    </a:lnTo>
                    <a:cubicBezTo>
                      <a:pt x="12444" y="0"/>
                      <a:pt x="12450" y="7"/>
                      <a:pt x="12450" y="15"/>
                    </a:cubicBezTo>
                    <a:cubicBezTo>
                      <a:pt x="12450" y="24"/>
                      <a:pt x="12444" y="30"/>
                      <a:pt x="12435" y="30"/>
                    </a:cubicBezTo>
                    <a:lnTo>
                      <a:pt x="12225" y="30"/>
                    </a:lnTo>
                    <a:cubicBezTo>
                      <a:pt x="12217" y="30"/>
                      <a:pt x="12210" y="24"/>
                      <a:pt x="12210" y="15"/>
                    </a:cubicBezTo>
                    <a:cubicBezTo>
                      <a:pt x="12210" y="7"/>
                      <a:pt x="12217" y="0"/>
                      <a:pt x="12225" y="0"/>
                    </a:cubicBezTo>
                    <a:close/>
                    <a:moveTo>
                      <a:pt x="12555" y="0"/>
                    </a:moveTo>
                    <a:lnTo>
                      <a:pt x="12765" y="0"/>
                    </a:lnTo>
                    <a:cubicBezTo>
                      <a:pt x="12774" y="0"/>
                      <a:pt x="12780" y="7"/>
                      <a:pt x="12780" y="15"/>
                    </a:cubicBezTo>
                    <a:cubicBezTo>
                      <a:pt x="12780" y="24"/>
                      <a:pt x="12774" y="30"/>
                      <a:pt x="12765" y="30"/>
                    </a:cubicBezTo>
                    <a:lnTo>
                      <a:pt x="12555" y="30"/>
                    </a:lnTo>
                    <a:cubicBezTo>
                      <a:pt x="12547" y="30"/>
                      <a:pt x="12540" y="24"/>
                      <a:pt x="12540" y="15"/>
                    </a:cubicBezTo>
                    <a:cubicBezTo>
                      <a:pt x="12540" y="7"/>
                      <a:pt x="12547" y="0"/>
                      <a:pt x="12555" y="0"/>
                    </a:cubicBezTo>
                    <a:close/>
                    <a:moveTo>
                      <a:pt x="12885" y="0"/>
                    </a:moveTo>
                    <a:lnTo>
                      <a:pt x="13095" y="0"/>
                    </a:lnTo>
                    <a:cubicBezTo>
                      <a:pt x="13104" y="0"/>
                      <a:pt x="13110" y="7"/>
                      <a:pt x="13110" y="15"/>
                    </a:cubicBezTo>
                    <a:cubicBezTo>
                      <a:pt x="13110" y="24"/>
                      <a:pt x="13104" y="30"/>
                      <a:pt x="13095" y="30"/>
                    </a:cubicBezTo>
                    <a:lnTo>
                      <a:pt x="12885" y="30"/>
                    </a:lnTo>
                    <a:cubicBezTo>
                      <a:pt x="12877" y="30"/>
                      <a:pt x="12870" y="24"/>
                      <a:pt x="12870" y="15"/>
                    </a:cubicBezTo>
                    <a:cubicBezTo>
                      <a:pt x="12870" y="7"/>
                      <a:pt x="12877" y="0"/>
                      <a:pt x="12885" y="0"/>
                    </a:cubicBezTo>
                    <a:close/>
                    <a:moveTo>
                      <a:pt x="13215" y="0"/>
                    </a:moveTo>
                    <a:lnTo>
                      <a:pt x="13425" y="0"/>
                    </a:lnTo>
                    <a:cubicBezTo>
                      <a:pt x="13434" y="0"/>
                      <a:pt x="13440" y="7"/>
                      <a:pt x="13440" y="15"/>
                    </a:cubicBezTo>
                    <a:cubicBezTo>
                      <a:pt x="13440" y="24"/>
                      <a:pt x="13434" y="30"/>
                      <a:pt x="13425" y="30"/>
                    </a:cubicBezTo>
                    <a:lnTo>
                      <a:pt x="13215" y="30"/>
                    </a:lnTo>
                    <a:cubicBezTo>
                      <a:pt x="13207" y="30"/>
                      <a:pt x="13200" y="24"/>
                      <a:pt x="13200" y="15"/>
                    </a:cubicBezTo>
                    <a:cubicBezTo>
                      <a:pt x="13200" y="7"/>
                      <a:pt x="13207" y="0"/>
                      <a:pt x="13215" y="0"/>
                    </a:cubicBezTo>
                    <a:close/>
                    <a:moveTo>
                      <a:pt x="13545" y="0"/>
                    </a:moveTo>
                    <a:lnTo>
                      <a:pt x="13755" y="0"/>
                    </a:lnTo>
                    <a:cubicBezTo>
                      <a:pt x="13764" y="0"/>
                      <a:pt x="13770" y="7"/>
                      <a:pt x="13770" y="15"/>
                    </a:cubicBezTo>
                    <a:cubicBezTo>
                      <a:pt x="13770" y="24"/>
                      <a:pt x="13764" y="30"/>
                      <a:pt x="13755" y="30"/>
                    </a:cubicBezTo>
                    <a:lnTo>
                      <a:pt x="13545" y="30"/>
                    </a:lnTo>
                    <a:cubicBezTo>
                      <a:pt x="13537" y="30"/>
                      <a:pt x="13530" y="24"/>
                      <a:pt x="13530" y="15"/>
                    </a:cubicBezTo>
                    <a:cubicBezTo>
                      <a:pt x="13530" y="7"/>
                      <a:pt x="13537" y="0"/>
                      <a:pt x="13545" y="0"/>
                    </a:cubicBezTo>
                    <a:close/>
                    <a:moveTo>
                      <a:pt x="13875" y="0"/>
                    </a:moveTo>
                    <a:lnTo>
                      <a:pt x="14085" y="0"/>
                    </a:lnTo>
                    <a:cubicBezTo>
                      <a:pt x="14094" y="0"/>
                      <a:pt x="14100" y="7"/>
                      <a:pt x="14100" y="15"/>
                    </a:cubicBezTo>
                    <a:cubicBezTo>
                      <a:pt x="14100" y="24"/>
                      <a:pt x="14094" y="30"/>
                      <a:pt x="14085" y="30"/>
                    </a:cubicBezTo>
                    <a:lnTo>
                      <a:pt x="13875" y="30"/>
                    </a:lnTo>
                    <a:cubicBezTo>
                      <a:pt x="13867" y="30"/>
                      <a:pt x="13860" y="24"/>
                      <a:pt x="13860" y="15"/>
                    </a:cubicBezTo>
                    <a:cubicBezTo>
                      <a:pt x="13860" y="7"/>
                      <a:pt x="13867" y="0"/>
                      <a:pt x="13875" y="0"/>
                    </a:cubicBezTo>
                    <a:close/>
                    <a:moveTo>
                      <a:pt x="14205" y="0"/>
                    </a:moveTo>
                    <a:lnTo>
                      <a:pt x="14415" y="0"/>
                    </a:lnTo>
                    <a:cubicBezTo>
                      <a:pt x="14424" y="0"/>
                      <a:pt x="14430" y="7"/>
                      <a:pt x="14430" y="15"/>
                    </a:cubicBezTo>
                    <a:cubicBezTo>
                      <a:pt x="14430" y="24"/>
                      <a:pt x="14424" y="30"/>
                      <a:pt x="14415" y="30"/>
                    </a:cubicBezTo>
                    <a:lnTo>
                      <a:pt x="14205" y="30"/>
                    </a:lnTo>
                    <a:cubicBezTo>
                      <a:pt x="14197" y="30"/>
                      <a:pt x="14190" y="24"/>
                      <a:pt x="14190" y="15"/>
                    </a:cubicBezTo>
                    <a:cubicBezTo>
                      <a:pt x="14190" y="7"/>
                      <a:pt x="14197" y="0"/>
                      <a:pt x="14205" y="0"/>
                    </a:cubicBezTo>
                    <a:close/>
                    <a:moveTo>
                      <a:pt x="14535" y="0"/>
                    </a:moveTo>
                    <a:lnTo>
                      <a:pt x="14745" y="0"/>
                    </a:lnTo>
                    <a:cubicBezTo>
                      <a:pt x="14754" y="0"/>
                      <a:pt x="14760" y="7"/>
                      <a:pt x="14760" y="15"/>
                    </a:cubicBezTo>
                    <a:cubicBezTo>
                      <a:pt x="14760" y="24"/>
                      <a:pt x="14754" y="30"/>
                      <a:pt x="14745" y="30"/>
                    </a:cubicBezTo>
                    <a:lnTo>
                      <a:pt x="14535" y="30"/>
                    </a:lnTo>
                    <a:cubicBezTo>
                      <a:pt x="14527" y="30"/>
                      <a:pt x="14520" y="24"/>
                      <a:pt x="14520" y="15"/>
                    </a:cubicBezTo>
                    <a:cubicBezTo>
                      <a:pt x="14520" y="7"/>
                      <a:pt x="14527" y="0"/>
                      <a:pt x="14535" y="0"/>
                    </a:cubicBezTo>
                    <a:close/>
                    <a:moveTo>
                      <a:pt x="14865" y="0"/>
                    </a:moveTo>
                    <a:lnTo>
                      <a:pt x="15075" y="0"/>
                    </a:lnTo>
                    <a:cubicBezTo>
                      <a:pt x="15084" y="0"/>
                      <a:pt x="15090" y="7"/>
                      <a:pt x="15090" y="15"/>
                    </a:cubicBezTo>
                    <a:cubicBezTo>
                      <a:pt x="15090" y="24"/>
                      <a:pt x="15084" y="30"/>
                      <a:pt x="15075" y="30"/>
                    </a:cubicBezTo>
                    <a:lnTo>
                      <a:pt x="14865" y="30"/>
                    </a:lnTo>
                    <a:cubicBezTo>
                      <a:pt x="14857" y="30"/>
                      <a:pt x="14850" y="24"/>
                      <a:pt x="14850" y="15"/>
                    </a:cubicBezTo>
                    <a:cubicBezTo>
                      <a:pt x="14850" y="7"/>
                      <a:pt x="14857" y="0"/>
                      <a:pt x="14865" y="0"/>
                    </a:cubicBezTo>
                    <a:close/>
                    <a:moveTo>
                      <a:pt x="15195" y="0"/>
                    </a:moveTo>
                    <a:lnTo>
                      <a:pt x="15405" y="0"/>
                    </a:lnTo>
                    <a:cubicBezTo>
                      <a:pt x="15414" y="0"/>
                      <a:pt x="15420" y="7"/>
                      <a:pt x="15420" y="15"/>
                    </a:cubicBezTo>
                    <a:cubicBezTo>
                      <a:pt x="15420" y="24"/>
                      <a:pt x="15414" y="30"/>
                      <a:pt x="15405" y="30"/>
                    </a:cubicBezTo>
                    <a:lnTo>
                      <a:pt x="15195" y="30"/>
                    </a:lnTo>
                    <a:cubicBezTo>
                      <a:pt x="15187" y="30"/>
                      <a:pt x="15180" y="24"/>
                      <a:pt x="15180" y="15"/>
                    </a:cubicBezTo>
                    <a:cubicBezTo>
                      <a:pt x="15180" y="7"/>
                      <a:pt x="15187" y="0"/>
                      <a:pt x="15195" y="0"/>
                    </a:cubicBezTo>
                    <a:close/>
                    <a:moveTo>
                      <a:pt x="15525" y="0"/>
                    </a:moveTo>
                    <a:lnTo>
                      <a:pt x="15735" y="0"/>
                    </a:lnTo>
                    <a:cubicBezTo>
                      <a:pt x="15744" y="0"/>
                      <a:pt x="15750" y="7"/>
                      <a:pt x="15750" y="15"/>
                    </a:cubicBezTo>
                    <a:cubicBezTo>
                      <a:pt x="15750" y="24"/>
                      <a:pt x="15744" y="30"/>
                      <a:pt x="15735" y="30"/>
                    </a:cubicBezTo>
                    <a:lnTo>
                      <a:pt x="15525" y="30"/>
                    </a:lnTo>
                    <a:cubicBezTo>
                      <a:pt x="15517" y="30"/>
                      <a:pt x="15510" y="24"/>
                      <a:pt x="15510" y="15"/>
                    </a:cubicBezTo>
                    <a:cubicBezTo>
                      <a:pt x="15510" y="7"/>
                      <a:pt x="15517" y="0"/>
                      <a:pt x="15525" y="0"/>
                    </a:cubicBezTo>
                    <a:close/>
                    <a:moveTo>
                      <a:pt x="15855" y="0"/>
                    </a:moveTo>
                    <a:lnTo>
                      <a:pt x="16065" y="0"/>
                    </a:lnTo>
                    <a:cubicBezTo>
                      <a:pt x="16074" y="0"/>
                      <a:pt x="16080" y="7"/>
                      <a:pt x="16080" y="15"/>
                    </a:cubicBezTo>
                    <a:cubicBezTo>
                      <a:pt x="16080" y="24"/>
                      <a:pt x="16074" y="30"/>
                      <a:pt x="16065" y="30"/>
                    </a:cubicBezTo>
                    <a:lnTo>
                      <a:pt x="15855" y="30"/>
                    </a:lnTo>
                    <a:cubicBezTo>
                      <a:pt x="15847" y="30"/>
                      <a:pt x="15840" y="24"/>
                      <a:pt x="15840" y="15"/>
                    </a:cubicBezTo>
                    <a:cubicBezTo>
                      <a:pt x="15840" y="7"/>
                      <a:pt x="15847" y="0"/>
                      <a:pt x="15855" y="0"/>
                    </a:cubicBezTo>
                    <a:close/>
                    <a:moveTo>
                      <a:pt x="16185" y="0"/>
                    </a:moveTo>
                    <a:lnTo>
                      <a:pt x="16395" y="0"/>
                    </a:lnTo>
                    <a:cubicBezTo>
                      <a:pt x="16404" y="0"/>
                      <a:pt x="16410" y="7"/>
                      <a:pt x="16410" y="15"/>
                    </a:cubicBezTo>
                    <a:cubicBezTo>
                      <a:pt x="16410" y="24"/>
                      <a:pt x="16404" y="30"/>
                      <a:pt x="16395" y="30"/>
                    </a:cubicBezTo>
                    <a:lnTo>
                      <a:pt x="16185" y="30"/>
                    </a:lnTo>
                    <a:cubicBezTo>
                      <a:pt x="16177" y="30"/>
                      <a:pt x="16170" y="24"/>
                      <a:pt x="16170" y="15"/>
                    </a:cubicBezTo>
                    <a:cubicBezTo>
                      <a:pt x="16170" y="7"/>
                      <a:pt x="16177" y="0"/>
                      <a:pt x="16185" y="0"/>
                    </a:cubicBezTo>
                    <a:close/>
                    <a:moveTo>
                      <a:pt x="16515" y="0"/>
                    </a:moveTo>
                    <a:lnTo>
                      <a:pt x="16725" y="0"/>
                    </a:lnTo>
                    <a:cubicBezTo>
                      <a:pt x="16734" y="0"/>
                      <a:pt x="16740" y="7"/>
                      <a:pt x="16740" y="15"/>
                    </a:cubicBezTo>
                    <a:cubicBezTo>
                      <a:pt x="16740" y="24"/>
                      <a:pt x="16734" y="30"/>
                      <a:pt x="16725" y="30"/>
                    </a:cubicBezTo>
                    <a:lnTo>
                      <a:pt x="16515" y="30"/>
                    </a:lnTo>
                    <a:cubicBezTo>
                      <a:pt x="16507" y="30"/>
                      <a:pt x="16500" y="24"/>
                      <a:pt x="16500" y="15"/>
                    </a:cubicBezTo>
                    <a:cubicBezTo>
                      <a:pt x="16500" y="7"/>
                      <a:pt x="16507" y="0"/>
                      <a:pt x="16515" y="0"/>
                    </a:cubicBezTo>
                    <a:close/>
                    <a:moveTo>
                      <a:pt x="16845" y="0"/>
                    </a:moveTo>
                    <a:lnTo>
                      <a:pt x="17055" y="0"/>
                    </a:lnTo>
                    <a:cubicBezTo>
                      <a:pt x="17064" y="0"/>
                      <a:pt x="17070" y="7"/>
                      <a:pt x="17070" y="15"/>
                    </a:cubicBezTo>
                    <a:cubicBezTo>
                      <a:pt x="17070" y="24"/>
                      <a:pt x="17064" y="30"/>
                      <a:pt x="17055" y="30"/>
                    </a:cubicBezTo>
                    <a:lnTo>
                      <a:pt x="16845" y="30"/>
                    </a:lnTo>
                    <a:cubicBezTo>
                      <a:pt x="16837" y="30"/>
                      <a:pt x="16830" y="24"/>
                      <a:pt x="16830" y="15"/>
                    </a:cubicBezTo>
                    <a:cubicBezTo>
                      <a:pt x="16830" y="7"/>
                      <a:pt x="16837" y="0"/>
                      <a:pt x="16845" y="0"/>
                    </a:cubicBezTo>
                    <a:close/>
                    <a:moveTo>
                      <a:pt x="17175" y="0"/>
                    </a:moveTo>
                    <a:lnTo>
                      <a:pt x="17385" y="0"/>
                    </a:lnTo>
                    <a:cubicBezTo>
                      <a:pt x="17394" y="0"/>
                      <a:pt x="17400" y="7"/>
                      <a:pt x="17400" y="15"/>
                    </a:cubicBezTo>
                    <a:cubicBezTo>
                      <a:pt x="17400" y="24"/>
                      <a:pt x="17394" y="30"/>
                      <a:pt x="17385" y="30"/>
                    </a:cubicBezTo>
                    <a:lnTo>
                      <a:pt x="17175" y="30"/>
                    </a:lnTo>
                    <a:cubicBezTo>
                      <a:pt x="17167" y="30"/>
                      <a:pt x="17160" y="24"/>
                      <a:pt x="17160" y="15"/>
                    </a:cubicBezTo>
                    <a:cubicBezTo>
                      <a:pt x="17160" y="7"/>
                      <a:pt x="17167" y="0"/>
                      <a:pt x="17175" y="0"/>
                    </a:cubicBezTo>
                    <a:close/>
                    <a:moveTo>
                      <a:pt x="17505" y="0"/>
                    </a:moveTo>
                    <a:lnTo>
                      <a:pt x="17715" y="0"/>
                    </a:lnTo>
                    <a:cubicBezTo>
                      <a:pt x="17724" y="0"/>
                      <a:pt x="17730" y="7"/>
                      <a:pt x="17730" y="15"/>
                    </a:cubicBezTo>
                    <a:cubicBezTo>
                      <a:pt x="17730" y="24"/>
                      <a:pt x="17724" y="30"/>
                      <a:pt x="17715" y="30"/>
                    </a:cubicBezTo>
                    <a:lnTo>
                      <a:pt x="17505" y="30"/>
                    </a:lnTo>
                    <a:cubicBezTo>
                      <a:pt x="17497" y="30"/>
                      <a:pt x="17490" y="24"/>
                      <a:pt x="17490" y="15"/>
                    </a:cubicBezTo>
                    <a:cubicBezTo>
                      <a:pt x="17490" y="7"/>
                      <a:pt x="17497" y="0"/>
                      <a:pt x="17505" y="0"/>
                    </a:cubicBezTo>
                    <a:close/>
                    <a:moveTo>
                      <a:pt x="17835" y="0"/>
                    </a:moveTo>
                    <a:lnTo>
                      <a:pt x="18045" y="0"/>
                    </a:lnTo>
                    <a:cubicBezTo>
                      <a:pt x="18054" y="0"/>
                      <a:pt x="18060" y="7"/>
                      <a:pt x="18060" y="15"/>
                    </a:cubicBezTo>
                    <a:cubicBezTo>
                      <a:pt x="18060" y="24"/>
                      <a:pt x="18054" y="30"/>
                      <a:pt x="18045" y="30"/>
                    </a:cubicBezTo>
                    <a:lnTo>
                      <a:pt x="17835" y="30"/>
                    </a:lnTo>
                    <a:cubicBezTo>
                      <a:pt x="17827" y="30"/>
                      <a:pt x="17820" y="24"/>
                      <a:pt x="17820" y="15"/>
                    </a:cubicBezTo>
                    <a:cubicBezTo>
                      <a:pt x="17820" y="7"/>
                      <a:pt x="17827" y="0"/>
                      <a:pt x="17835" y="0"/>
                    </a:cubicBezTo>
                    <a:close/>
                    <a:moveTo>
                      <a:pt x="18165" y="0"/>
                    </a:moveTo>
                    <a:lnTo>
                      <a:pt x="18375" y="0"/>
                    </a:lnTo>
                    <a:cubicBezTo>
                      <a:pt x="18384" y="0"/>
                      <a:pt x="18390" y="7"/>
                      <a:pt x="18390" y="15"/>
                    </a:cubicBezTo>
                    <a:cubicBezTo>
                      <a:pt x="18390" y="24"/>
                      <a:pt x="18384" y="30"/>
                      <a:pt x="18375" y="30"/>
                    </a:cubicBezTo>
                    <a:lnTo>
                      <a:pt x="18165" y="30"/>
                    </a:lnTo>
                    <a:cubicBezTo>
                      <a:pt x="18157" y="30"/>
                      <a:pt x="18150" y="24"/>
                      <a:pt x="18150" y="15"/>
                    </a:cubicBezTo>
                    <a:cubicBezTo>
                      <a:pt x="18150" y="7"/>
                      <a:pt x="18157" y="0"/>
                      <a:pt x="18165" y="0"/>
                    </a:cubicBezTo>
                    <a:close/>
                    <a:moveTo>
                      <a:pt x="18495" y="0"/>
                    </a:moveTo>
                    <a:lnTo>
                      <a:pt x="18705" y="0"/>
                    </a:lnTo>
                    <a:cubicBezTo>
                      <a:pt x="18714" y="0"/>
                      <a:pt x="18720" y="7"/>
                      <a:pt x="18720" y="15"/>
                    </a:cubicBezTo>
                    <a:cubicBezTo>
                      <a:pt x="18720" y="24"/>
                      <a:pt x="18714" y="30"/>
                      <a:pt x="18705" y="30"/>
                    </a:cubicBezTo>
                    <a:lnTo>
                      <a:pt x="18495" y="30"/>
                    </a:lnTo>
                    <a:cubicBezTo>
                      <a:pt x="18487" y="30"/>
                      <a:pt x="18480" y="24"/>
                      <a:pt x="18480" y="15"/>
                    </a:cubicBezTo>
                    <a:cubicBezTo>
                      <a:pt x="18480" y="7"/>
                      <a:pt x="18487" y="0"/>
                      <a:pt x="18495" y="0"/>
                    </a:cubicBezTo>
                    <a:close/>
                    <a:moveTo>
                      <a:pt x="18825" y="0"/>
                    </a:moveTo>
                    <a:lnTo>
                      <a:pt x="19035" y="0"/>
                    </a:lnTo>
                    <a:cubicBezTo>
                      <a:pt x="19044" y="0"/>
                      <a:pt x="19050" y="7"/>
                      <a:pt x="19050" y="15"/>
                    </a:cubicBezTo>
                    <a:cubicBezTo>
                      <a:pt x="19050" y="24"/>
                      <a:pt x="19044" y="30"/>
                      <a:pt x="19035" y="30"/>
                    </a:cubicBezTo>
                    <a:lnTo>
                      <a:pt x="18825" y="30"/>
                    </a:lnTo>
                    <a:cubicBezTo>
                      <a:pt x="18817" y="30"/>
                      <a:pt x="18810" y="24"/>
                      <a:pt x="18810" y="15"/>
                    </a:cubicBezTo>
                    <a:cubicBezTo>
                      <a:pt x="18810" y="7"/>
                      <a:pt x="18817" y="0"/>
                      <a:pt x="18825" y="0"/>
                    </a:cubicBezTo>
                    <a:close/>
                    <a:moveTo>
                      <a:pt x="19155" y="0"/>
                    </a:moveTo>
                    <a:lnTo>
                      <a:pt x="19365" y="0"/>
                    </a:lnTo>
                    <a:cubicBezTo>
                      <a:pt x="19374" y="0"/>
                      <a:pt x="19380" y="7"/>
                      <a:pt x="19380" y="15"/>
                    </a:cubicBezTo>
                    <a:cubicBezTo>
                      <a:pt x="19380" y="24"/>
                      <a:pt x="19374" y="30"/>
                      <a:pt x="19365" y="30"/>
                    </a:cubicBezTo>
                    <a:lnTo>
                      <a:pt x="19155" y="30"/>
                    </a:lnTo>
                    <a:cubicBezTo>
                      <a:pt x="19147" y="30"/>
                      <a:pt x="19140" y="24"/>
                      <a:pt x="19140" y="15"/>
                    </a:cubicBezTo>
                    <a:cubicBezTo>
                      <a:pt x="19140" y="7"/>
                      <a:pt x="19147" y="0"/>
                      <a:pt x="19155" y="0"/>
                    </a:cubicBezTo>
                    <a:close/>
                    <a:moveTo>
                      <a:pt x="19485" y="0"/>
                    </a:moveTo>
                    <a:lnTo>
                      <a:pt x="19695" y="0"/>
                    </a:lnTo>
                    <a:cubicBezTo>
                      <a:pt x="19704" y="0"/>
                      <a:pt x="19710" y="7"/>
                      <a:pt x="19710" y="15"/>
                    </a:cubicBezTo>
                    <a:cubicBezTo>
                      <a:pt x="19710" y="24"/>
                      <a:pt x="19704" y="30"/>
                      <a:pt x="19695" y="30"/>
                    </a:cubicBezTo>
                    <a:lnTo>
                      <a:pt x="19485" y="30"/>
                    </a:lnTo>
                    <a:cubicBezTo>
                      <a:pt x="19477" y="30"/>
                      <a:pt x="19470" y="24"/>
                      <a:pt x="19470" y="15"/>
                    </a:cubicBezTo>
                    <a:cubicBezTo>
                      <a:pt x="19470" y="7"/>
                      <a:pt x="19477" y="0"/>
                      <a:pt x="19485" y="0"/>
                    </a:cubicBezTo>
                    <a:close/>
                    <a:moveTo>
                      <a:pt x="19815" y="0"/>
                    </a:moveTo>
                    <a:lnTo>
                      <a:pt x="20025" y="0"/>
                    </a:lnTo>
                    <a:cubicBezTo>
                      <a:pt x="20034" y="0"/>
                      <a:pt x="20040" y="7"/>
                      <a:pt x="20040" y="15"/>
                    </a:cubicBezTo>
                    <a:cubicBezTo>
                      <a:pt x="20040" y="24"/>
                      <a:pt x="20034" y="30"/>
                      <a:pt x="20025" y="30"/>
                    </a:cubicBezTo>
                    <a:lnTo>
                      <a:pt x="19815" y="30"/>
                    </a:lnTo>
                    <a:cubicBezTo>
                      <a:pt x="19807" y="30"/>
                      <a:pt x="19800" y="24"/>
                      <a:pt x="19800" y="15"/>
                    </a:cubicBezTo>
                    <a:cubicBezTo>
                      <a:pt x="19800" y="7"/>
                      <a:pt x="19807" y="0"/>
                      <a:pt x="19815" y="0"/>
                    </a:cubicBezTo>
                    <a:close/>
                    <a:moveTo>
                      <a:pt x="20145" y="0"/>
                    </a:moveTo>
                    <a:lnTo>
                      <a:pt x="20355" y="0"/>
                    </a:lnTo>
                    <a:cubicBezTo>
                      <a:pt x="20364" y="0"/>
                      <a:pt x="20370" y="7"/>
                      <a:pt x="20370" y="15"/>
                    </a:cubicBezTo>
                    <a:cubicBezTo>
                      <a:pt x="20370" y="24"/>
                      <a:pt x="20364" y="30"/>
                      <a:pt x="20355" y="30"/>
                    </a:cubicBezTo>
                    <a:lnTo>
                      <a:pt x="20145" y="30"/>
                    </a:lnTo>
                    <a:cubicBezTo>
                      <a:pt x="20137" y="30"/>
                      <a:pt x="20130" y="24"/>
                      <a:pt x="20130" y="15"/>
                    </a:cubicBezTo>
                    <a:cubicBezTo>
                      <a:pt x="20130" y="7"/>
                      <a:pt x="20137" y="0"/>
                      <a:pt x="20145" y="0"/>
                    </a:cubicBezTo>
                    <a:close/>
                    <a:moveTo>
                      <a:pt x="20475" y="0"/>
                    </a:moveTo>
                    <a:lnTo>
                      <a:pt x="20685" y="0"/>
                    </a:lnTo>
                    <a:cubicBezTo>
                      <a:pt x="20694" y="0"/>
                      <a:pt x="20700" y="7"/>
                      <a:pt x="20700" y="15"/>
                    </a:cubicBezTo>
                    <a:cubicBezTo>
                      <a:pt x="20700" y="24"/>
                      <a:pt x="20694" y="30"/>
                      <a:pt x="20685" y="30"/>
                    </a:cubicBezTo>
                    <a:lnTo>
                      <a:pt x="20475" y="30"/>
                    </a:lnTo>
                    <a:cubicBezTo>
                      <a:pt x="20467" y="30"/>
                      <a:pt x="20460" y="24"/>
                      <a:pt x="20460" y="15"/>
                    </a:cubicBezTo>
                    <a:cubicBezTo>
                      <a:pt x="20460" y="7"/>
                      <a:pt x="20467" y="0"/>
                      <a:pt x="20475" y="0"/>
                    </a:cubicBezTo>
                    <a:close/>
                    <a:moveTo>
                      <a:pt x="20805" y="0"/>
                    </a:moveTo>
                    <a:lnTo>
                      <a:pt x="21015" y="0"/>
                    </a:lnTo>
                    <a:cubicBezTo>
                      <a:pt x="21024" y="0"/>
                      <a:pt x="21030" y="7"/>
                      <a:pt x="21030" y="15"/>
                    </a:cubicBezTo>
                    <a:cubicBezTo>
                      <a:pt x="21030" y="24"/>
                      <a:pt x="21024" y="30"/>
                      <a:pt x="21015" y="30"/>
                    </a:cubicBezTo>
                    <a:lnTo>
                      <a:pt x="20805" y="30"/>
                    </a:lnTo>
                    <a:cubicBezTo>
                      <a:pt x="20797" y="30"/>
                      <a:pt x="20790" y="24"/>
                      <a:pt x="20790" y="15"/>
                    </a:cubicBezTo>
                    <a:cubicBezTo>
                      <a:pt x="20790" y="7"/>
                      <a:pt x="20797" y="0"/>
                      <a:pt x="20805" y="0"/>
                    </a:cubicBezTo>
                    <a:close/>
                    <a:moveTo>
                      <a:pt x="21135" y="0"/>
                    </a:moveTo>
                    <a:lnTo>
                      <a:pt x="21345" y="0"/>
                    </a:lnTo>
                    <a:cubicBezTo>
                      <a:pt x="21354" y="0"/>
                      <a:pt x="21360" y="7"/>
                      <a:pt x="21360" y="15"/>
                    </a:cubicBezTo>
                    <a:cubicBezTo>
                      <a:pt x="21360" y="24"/>
                      <a:pt x="21354" y="30"/>
                      <a:pt x="21345" y="30"/>
                    </a:cubicBezTo>
                    <a:lnTo>
                      <a:pt x="21135" y="30"/>
                    </a:lnTo>
                    <a:cubicBezTo>
                      <a:pt x="21127" y="30"/>
                      <a:pt x="21120" y="24"/>
                      <a:pt x="21120" y="15"/>
                    </a:cubicBezTo>
                    <a:cubicBezTo>
                      <a:pt x="21120" y="7"/>
                      <a:pt x="21127" y="0"/>
                      <a:pt x="21135" y="0"/>
                    </a:cubicBezTo>
                    <a:close/>
                    <a:moveTo>
                      <a:pt x="21465" y="0"/>
                    </a:moveTo>
                    <a:lnTo>
                      <a:pt x="21675" y="0"/>
                    </a:lnTo>
                    <a:cubicBezTo>
                      <a:pt x="21684" y="0"/>
                      <a:pt x="21690" y="7"/>
                      <a:pt x="21690" y="15"/>
                    </a:cubicBezTo>
                    <a:cubicBezTo>
                      <a:pt x="21690" y="24"/>
                      <a:pt x="21684" y="30"/>
                      <a:pt x="21675" y="30"/>
                    </a:cubicBezTo>
                    <a:lnTo>
                      <a:pt x="21465" y="30"/>
                    </a:lnTo>
                    <a:cubicBezTo>
                      <a:pt x="21457" y="30"/>
                      <a:pt x="21450" y="24"/>
                      <a:pt x="21450" y="15"/>
                    </a:cubicBezTo>
                    <a:cubicBezTo>
                      <a:pt x="21450" y="7"/>
                      <a:pt x="21457" y="0"/>
                      <a:pt x="21465" y="0"/>
                    </a:cubicBezTo>
                    <a:close/>
                    <a:moveTo>
                      <a:pt x="21795" y="0"/>
                    </a:moveTo>
                    <a:lnTo>
                      <a:pt x="21879" y="0"/>
                    </a:lnTo>
                    <a:cubicBezTo>
                      <a:pt x="21888" y="0"/>
                      <a:pt x="21894" y="7"/>
                      <a:pt x="21894" y="15"/>
                    </a:cubicBezTo>
                    <a:cubicBezTo>
                      <a:pt x="21894" y="24"/>
                      <a:pt x="21888" y="30"/>
                      <a:pt x="21879" y="30"/>
                    </a:cubicBezTo>
                    <a:lnTo>
                      <a:pt x="21795" y="30"/>
                    </a:lnTo>
                    <a:cubicBezTo>
                      <a:pt x="21787" y="30"/>
                      <a:pt x="21780" y="24"/>
                      <a:pt x="21780" y="15"/>
                    </a:cubicBezTo>
                    <a:cubicBezTo>
                      <a:pt x="21780" y="7"/>
                      <a:pt x="21787" y="0"/>
                      <a:pt x="2179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4" name="Line 200"/>
              <p:cNvSpPr>
                <a:spLocks noChangeShapeType="1"/>
              </p:cNvSpPr>
              <p:nvPr/>
            </p:nvSpPr>
            <p:spPr bwMode="auto">
              <a:xfrm flipV="1">
                <a:off x="3043" y="1463"/>
                <a:ext cx="1" cy="2359"/>
              </a:xfrm>
              <a:prstGeom prst="line">
                <a:avLst/>
              </a:pr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225" name="Rectangle 201"/>
              <p:cNvSpPr>
                <a:spLocks noChangeArrowheads="1"/>
              </p:cNvSpPr>
              <p:nvPr/>
            </p:nvSpPr>
            <p:spPr bwMode="auto">
              <a:xfrm>
                <a:off x="1740" y="1887"/>
                <a:ext cx="656" cy="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Regime Transitório</a:t>
                </a:r>
                <a:endParaRPr kumimoji="0" 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6" name="Rectangle 202"/>
              <p:cNvSpPr>
                <a:spLocks noChangeArrowheads="1"/>
              </p:cNvSpPr>
              <p:nvPr/>
            </p:nvSpPr>
            <p:spPr bwMode="auto">
              <a:xfrm>
                <a:off x="3599" y="1887"/>
                <a:ext cx="681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sz="1000" b="0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New Century Schoolbook" charset="0"/>
                    <a:cs typeface="Arial" pitchFamily="34" charset="0"/>
                  </a:rPr>
                  <a:t>Regime Estacionária</a:t>
                </a:r>
                <a:endParaRPr kumimoji="0" lang="pt-B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28" name="Rectangle 204"/>
            <p:cNvSpPr>
              <a:spLocks noChangeArrowheads="1"/>
            </p:cNvSpPr>
            <p:nvPr/>
          </p:nvSpPr>
          <p:spPr bwMode="auto">
            <a:xfrm>
              <a:off x="5059" y="3912"/>
              <a:ext cx="8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6" name="Espaço Reservado para Data 20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20BF24-FAA0-4BDD-AC94-FB7E87827ABC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20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Simulação </a:t>
            </a:r>
            <a:r>
              <a:rPr lang="pt-BR" dirty="0" smtClean="0">
                <a:solidFill>
                  <a:srgbClr val="002060"/>
                </a:solidFill>
              </a:rPr>
              <a:t>Terminal</a:t>
            </a:r>
            <a:r>
              <a:rPr lang="pt-BR" dirty="0" smtClean="0"/>
              <a:t> vs. </a:t>
            </a:r>
            <a:r>
              <a:rPr lang="pt-BR" dirty="0" smtClean="0">
                <a:solidFill>
                  <a:srgbClr val="002060"/>
                </a:solidFill>
              </a:rPr>
              <a:t>Não Terminal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NÃO TERMINAL: </a:t>
            </a:r>
            <a:r>
              <a:rPr lang="pt-BR" dirty="0" smtClean="0"/>
              <a:t>a simulação não possui um tempo exato para terminar. Somente há interesse de estudar uma simulação não terminal para o período em que a simulação está em regime permanente (Ex. simulação de uma usina siderúrgica que opera 24 horas por dia, 7 dias por semana).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TERMINAL: </a:t>
            </a:r>
            <a:r>
              <a:rPr lang="pt-BR" dirty="0" smtClean="0"/>
              <a:t>a simulação roda por um tempo exato e após este tempo acaba. (Ex. simulação de um que pub abre às 12:00 horas e fecha, pelas leis inglesas, pontualmente às 23:00 horas).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53B0E9-33A8-4968-A2E0-46812AC871F5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Replicação vs. Rodada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Rodada: </a:t>
            </a:r>
            <a:r>
              <a:rPr lang="pt-BR" dirty="0" smtClean="0"/>
              <a:t>o que ocorre quando selecionamos ou iniciamos o comando que executa a simulação no computador. Uma rodada pode envolver várias replicações. 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Replicação: </a:t>
            </a:r>
            <a:r>
              <a:rPr lang="pt-BR" dirty="0" smtClean="0"/>
              <a:t>é uma repetição da simulação do modelo, com a mesma configuração, a mesma duração e com os mesmos parâmetros de entrada, mas com uma semente de geração dos números aleatórios diferente.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F5394F-B1D6-4CCE-B64D-E9FF007207ED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Intervalo de Confiança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3366"/>
                </a:solidFill>
              </a:rPr>
              <a:t>Ex.: fila em um posto bancário</a:t>
            </a:r>
          </a:p>
        </p:txBody>
      </p:sp>
      <p:graphicFrame>
        <p:nvGraphicFramePr>
          <p:cNvPr id="4" name="Group 117"/>
          <p:cNvGraphicFramePr>
            <a:graphicFrameLocks noGrp="1"/>
          </p:cNvGraphicFramePr>
          <p:nvPr/>
        </p:nvGraphicFramePr>
        <p:xfrm>
          <a:off x="5454724" y="1916832"/>
          <a:ext cx="2933700" cy="3960000"/>
        </p:xfrm>
        <a:graphic>
          <a:graphicData uri="http://schemas.openxmlformats.org/drawingml/2006/table">
            <a:tbl>
              <a:tblPr/>
              <a:tblGrid>
                <a:gridCol w="1322388"/>
                <a:gridCol w="1611312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Replicação</a:t>
                      </a:r>
                      <a:endParaRPr kumimoji="0" lang="pt-B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Média de Pessoas em Fila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6,72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2,00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3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0,38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4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1,28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5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0,46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6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0,19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7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0,14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8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1,30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9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0,12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10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2,85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Média de 10 replicações</a:t>
                      </a:r>
                      <a:endParaRPr kumimoji="0" lang="pt-BR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1,54</a:t>
                      </a:r>
                      <a:endParaRPr kumimoji="0" lang="pt-BR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Desvio Padrão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Lucida Sans" pitchFamily="34" charset="0"/>
                          <a:cs typeface="Times New Roman" pitchFamily="18" charset="0"/>
                        </a:rPr>
                        <a:t>2,03</a:t>
                      </a:r>
                      <a:endParaRPr kumimoji="0" lang="pt-B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115"/>
          <p:cNvSpPr txBox="1">
            <a:spLocks noChangeArrowheads="1"/>
          </p:cNvSpPr>
          <p:nvPr/>
        </p:nvSpPr>
        <p:spPr bwMode="auto">
          <a:xfrm>
            <a:off x="1116906" y="2975099"/>
            <a:ext cx="3167062" cy="669925"/>
          </a:xfrm>
          <a:prstGeom prst="rect">
            <a:avLst/>
          </a:prstGeom>
          <a:noFill/>
          <a:ln w="2857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Uma rodada:</a:t>
            </a:r>
            <a:r>
              <a:rPr lang="pt-BR" sz="1800" i="1" dirty="0">
                <a:solidFill>
                  <a:srgbClr val="002060"/>
                </a:solidFill>
              </a:rPr>
              <a:t> </a:t>
            </a:r>
            <a:r>
              <a:rPr lang="pt-BR" sz="1800" i="1" dirty="0">
                <a:solidFill>
                  <a:srgbClr val="003366"/>
                </a:solidFill>
              </a:rPr>
              <a:t>6,72 pessoas em média na fila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905778-1C8E-407B-A60E-2144B2646989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Intervalo de Confiança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Intervalo de Confiança: </a:t>
            </a:r>
            <a:r>
              <a:rPr lang="pt-BR" dirty="0" smtClean="0"/>
              <a:t>intervalo de valores que contém a média da população, com uma certa probabilidade (confiança estatística)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Precisão: </a:t>
            </a:r>
            <a:r>
              <a:rPr lang="pt-BR" dirty="0" smtClean="0"/>
              <a:t>tamanho do intervalo de confiança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>
                <a:solidFill>
                  <a:srgbClr val="002060"/>
                </a:solidFill>
              </a:rPr>
              <a:t>Confiança: </a:t>
            </a:r>
            <a:r>
              <a:rPr lang="pt-BR" dirty="0" smtClean="0"/>
              <a:t>probabilidade de que o intervalo de confiança contenha a média. Valores usuais: 99%, 95% e 90%.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147D1-412E-4712-AE47-DE2AFD11886C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Intervalo de Confiança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F9B818-AB2C-44F7-AE6F-3B5D63368A36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82804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pt-BR" dirty="0" smtClean="0"/>
              <a:t>Modelos de Simulação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O que </a:t>
            </a:r>
            <a:r>
              <a:rPr lang="pt-BR" dirty="0" smtClean="0">
                <a:solidFill>
                  <a:srgbClr val="002060"/>
                </a:solidFill>
              </a:rPr>
              <a:t>é </a:t>
            </a:r>
            <a:r>
              <a:rPr lang="pt-BR" b="1" dirty="0" smtClean="0">
                <a:solidFill>
                  <a:srgbClr val="002060"/>
                </a:solidFill>
              </a:rPr>
              <a:t>regime transitório </a:t>
            </a:r>
            <a:r>
              <a:rPr lang="pt-BR" dirty="0" smtClean="0"/>
              <a:t>e o que é </a:t>
            </a:r>
            <a:r>
              <a:rPr lang="pt-BR" b="1" dirty="0" smtClean="0">
                <a:solidFill>
                  <a:srgbClr val="002060"/>
                </a:solidFill>
              </a:rPr>
              <a:t>regime estacionário</a:t>
            </a:r>
            <a:r>
              <a:rPr lang="pt-BR" dirty="0" smtClean="0"/>
              <a:t>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O que é </a:t>
            </a:r>
            <a:r>
              <a:rPr lang="pt-BR" b="1" dirty="0" smtClean="0">
                <a:solidFill>
                  <a:srgbClr val="002060"/>
                </a:solidFill>
              </a:rPr>
              <a:t>simulação terminal </a:t>
            </a:r>
            <a:r>
              <a:rPr lang="pt-BR" dirty="0" smtClean="0"/>
              <a:t>e o que é </a:t>
            </a:r>
            <a:r>
              <a:rPr lang="pt-BR" b="1" dirty="0" smtClean="0">
                <a:solidFill>
                  <a:srgbClr val="002060"/>
                </a:solidFill>
              </a:rPr>
              <a:t>simulação em regime</a:t>
            </a:r>
            <a:r>
              <a:rPr lang="pt-BR" dirty="0" smtClean="0"/>
              <a:t>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O que é </a:t>
            </a:r>
            <a:r>
              <a:rPr lang="pt-BR" b="1" dirty="0" smtClean="0">
                <a:solidFill>
                  <a:srgbClr val="002060"/>
                </a:solidFill>
              </a:rPr>
              <a:t>replicação</a:t>
            </a:r>
            <a:r>
              <a:rPr lang="pt-BR" dirty="0" smtClean="0"/>
              <a:t> e o que é </a:t>
            </a:r>
            <a:r>
              <a:rPr lang="pt-BR" b="1" dirty="0" smtClean="0">
                <a:solidFill>
                  <a:srgbClr val="002060"/>
                </a:solidFill>
              </a:rPr>
              <a:t>“rodada</a:t>
            </a:r>
            <a:r>
              <a:rPr lang="pt-BR" dirty="0" smtClean="0"/>
              <a:t>”;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O que é </a:t>
            </a:r>
            <a:r>
              <a:rPr lang="pt-BR" b="1" dirty="0" smtClean="0">
                <a:solidFill>
                  <a:srgbClr val="002060"/>
                </a:solidFill>
              </a:rPr>
              <a:t>intervalo de confiança</a:t>
            </a:r>
            <a:r>
              <a:rPr lang="pt-BR" dirty="0" smtClean="0"/>
              <a:t>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Métricas de</a:t>
            </a:r>
            <a:r>
              <a:rPr lang="pt-BR" b="1" dirty="0" smtClean="0">
                <a:solidFill>
                  <a:srgbClr val="002060"/>
                </a:solidFill>
              </a:rPr>
              <a:t> Remoção Transiente;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Simulação </a:t>
            </a:r>
            <a:r>
              <a:rPr lang="pt-BR" b="1" dirty="0" smtClean="0">
                <a:solidFill>
                  <a:srgbClr val="002060"/>
                </a:solidFill>
              </a:rPr>
              <a:t>Astro SPN Transiente;</a:t>
            </a:r>
          </a:p>
          <a:p>
            <a:pPr algn="just">
              <a:lnSpc>
                <a:spcPct val="160000"/>
              </a:lnSpc>
            </a:pPr>
            <a:r>
              <a:rPr lang="pt-BR" dirty="0" smtClean="0"/>
              <a:t>Bibliografia.</a:t>
            </a:r>
          </a:p>
          <a:p>
            <a:pPr algn="just">
              <a:lnSpc>
                <a:spcPct val="160000"/>
              </a:lnSpc>
            </a:pPr>
            <a:endParaRPr lang="pt-BR" dirty="0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466225-D7BB-4657-81FC-274481C41D38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Intervalo de Confiança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Método 1: cálculo quando se </a:t>
            </a:r>
            <a:r>
              <a:rPr lang="pt-BR" dirty="0" smtClean="0">
                <a:solidFill>
                  <a:srgbClr val="FF0000"/>
                </a:solidFill>
              </a:rPr>
              <a:t>conhece o desvio </a:t>
            </a:r>
            <a:r>
              <a:rPr lang="pt-BR" dirty="0" smtClean="0"/>
              <a:t>padrão da população;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Método 2: cálculo quando </a:t>
            </a:r>
            <a:r>
              <a:rPr lang="pt-BR" dirty="0" smtClean="0">
                <a:solidFill>
                  <a:srgbClr val="FF0000"/>
                </a:solidFill>
              </a:rPr>
              <a:t>NÃO se conhece</a:t>
            </a:r>
            <a:r>
              <a:rPr lang="pt-BR" dirty="0" smtClean="0"/>
              <a:t> o desvio padrão da população;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E731DC-E9FA-4EEC-9FA1-B8C0E25D1619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4139952" y="2204864"/>
          <a:ext cx="4104456" cy="1899104"/>
        </p:xfrm>
        <a:graphic>
          <a:graphicData uri="http://schemas.openxmlformats.org/presentationml/2006/ole">
            <p:oleObj spid="_x0000_s36866" name="Equação" r:id="rId4" imgW="2717640" imgH="125712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851920" y="5138738"/>
          <a:ext cx="4151313" cy="1719262"/>
        </p:xfrm>
        <a:graphic>
          <a:graphicData uri="http://schemas.openxmlformats.org/presentationml/2006/ole">
            <p:oleObj spid="_x0000_s36867" name="Equação" r:id="rId5" imgW="3035160" imgH="1257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Intervalo de Confiança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ct val="55000"/>
              </a:spcBef>
            </a:pPr>
            <a:r>
              <a:rPr lang="pt-BR" sz="2800" dirty="0" smtClean="0">
                <a:solidFill>
                  <a:srgbClr val="002060"/>
                </a:solidFill>
              </a:rPr>
              <a:t>Método 3</a:t>
            </a:r>
            <a:r>
              <a:rPr lang="pt-BR" sz="2800" dirty="0" smtClean="0"/>
              <a:t>: utilizando as funções do</a:t>
            </a:r>
            <a:r>
              <a:rPr lang="pt-BR" sz="2800" dirty="0" smtClean="0">
                <a:solidFill>
                  <a:srgbClr val="0066FF"/>
                </a:solidFill>
              </a:rPr>
              <a:t> </a:t>
            </a:r>
            <a:r>
              <a:rPr lang="pt-BR" sz="2800" dirty="0" smtClean="0">
                <a:solidFill>
                  <a:srgbClr val="002060"/>
                </a:solidFill>
              </a:rPr>
              <a:t>Excel</a:t>
            </a:r>
          </a:p>
          <a:p>
            <a:pPr lvl="1" algn="just">
              <a:lnSpc>
                <a:spcPct val="150000"/>
              </a:lnSpc>
              <a:spcBef>
                <a:spcPct val="55000"/>
              </a:spcBef>
              <a:buFontTx/>
              <a:buNone/>
            </a:pPr>
            <a:r>
              <a:rPr lang="pt-BR" sz="2500" dirty="0" smtClean="0"/>
              <a:t>1.O comando </a:t>
            </a:r>
            <a:r>
              <a:rPr lang="pt-BR" sz="2500" b="1" dirty="0" smtClean="0">
                <a:solidFill>
                  <a:srgbClr val="002060"/>
                </a:solidFill>
              </a:rPr>
              <a:t>INT.CONFIANÇA (nível se significância,desvio padrão da população,tamanho da amostra)</a:t>
            </a:r>
            <a:r>
              <a:rPr lang="pt-BR" sz="2500" dirty="0" smtClean="0">
                <a:solidFill>
                  <a:srgbClr val="002060"/>
                </a:solidFill>
              </a:rPr>
              <a:t> </a:t>
            </a:r>
            <a:r>
              <a:rPr lang="pt-BR" sz="2500" dirty="0" smtClean="0"/>
              <a:t>considera que o desvio padrão da </a:t>
            </a:r>
            <a:r>
              <a:rPr lang="pt-BR" sz="2500" b="1" dirty="0" smtClean="0">
                <a:solidFill>
                  <a:srgbClr val="002060"/>
                </a:solidFill>
              </a:rPr>
              <a:t>POPULAÇÃO é conhecido</a:t>
            </a:r>
            <a:r>
              <a:rPr lang="pt-BR" sz="2500" dirty="0" smtClean="0"/>
              <a:t>.</a:t>
            </a:r>
          </a:p>
          <a:p>
            <a:pPr lvl="1" algn="just">
              <a:lnSpc>
                <a:spcPct val="150000"/>
              </a:lnSpc>
              <a:spcBef>
                <a:spcPct val="55000"/>
              </a:spcBef>
              <a:buFontTx/>
              <a:buNone/>
            </a:pPr>
            <a:r>
              <a:rPr lang="pt-BR" sz="2500" dirty="0" smtClean="0"/>
              <a:t>2.Assim, para o caso de só conhecermos o </a:t>
            </a:r>
            <a:r>
              <a:rPr lang="pt-BR" sz="2500" b="1" dirty="0" smtClean="0">
                <a:solidFill>
                  <a:srgbClr val="002060"/>
                </a:solidFill>
              </a:rPr>
              <a:t>desvio padrão da AMOSTRA</a:t>
            </a:r>
            <a:r>
              <a:rPr lang="pt-BR" sz="2500" dirty="0" smtClean="0"/>
              <a:t>, devemos construir a expressão:</a:t>
            </a:r>
          </a:p>
          <a:p>
            <a:pPr algn="just">
              <a:lnSpc>
                <a:spcPct val="150000"/>
              </a:lnSpc>
              <a:spcBef>
                <a:spcPct val="55000"/>
              </a:spcBef>
              <a:buFont typeface="Wingdings" pitchFamily="2" charset="2"/>
              <a:buNone/>
            </a:pPr>
            <a:endParaRPr lang="pt-BR" sz="1600" dirty="0" smtClean="0"/>
          </a:p>
          <a:p>
            <a:pPr algn="just">
              <a:lnSpc>
                <a:spcPct val="150000"/>
              </a:lnSpc>
              <a:spcBef>
                <a:spcPct val="55000"/>
              </a:spcBef>
              <a:buFont typeface="Wingdings" pitchFamily="2" charset="2"/>
              <a:buNone/>
            </a:pPr>
            <a:endParaRPr lang="pt-BR" sz="1600" dirty="0" smtClean="0"/>
          </a:p>
          <a:p>
            <a:pPr algn="just">
              <a:lnSpc>
                <a:spcPct val="150000"/>
              </a:lnSpc>
              <a:spcBef>
                <a:spcPct val="55000"/>
              </a:spcBef>
              <a:buFont typeface="Wingdings" pitchFamily="2" charset="2"/>
              <a:buNone/>
            </a:pPr>
            <a:endParaRPr lang="pt-BR" sz="1600" dirty="0" smtClean="0"/>
          </a:p>
          <a:p>
            <a:pPr lvl="1" algn="just">
              <a:lnSpc>
                <a:spcPct val="150000"/>
              </a:lnSpc>
              <a:spcBef>
                <a:spcPct val="55000"/>
              </a:spcBef>
              <a:buFontTx/>
              <a:buNone/>
            </a:pPr>
            <a:r>
              <a:rPr lang="pt-BR" sz="2500" dirty="0" smtClean="0"/>
              <a:t>utilizando a seguinte fórmula no EXCEL:</a:t>
            </a:r>
          </a:p>
          <a:p>
            <a:pPr lvl="1" algn="just">
              <a:lnSpc>
                <a:spcPct val="150000"/>
              </a:lnSpc>
              <a:spcBef>
                <a:spcPct val="55000"/>
              </a:spcBef>
              <a:buFontTx/>
              <a:buNone/>
            </a:pPr>
            <a:r>
              <a:rPr lang="pt-BR" sz="2500" dirty="0" smtClean="0"/>
              <a:t>  </a:t>
            </a:r>
            <a:r>
              <a:rPr lang="pt-BR" sz="2500" b="1" dirty="0" smtClean="0">
                <a:solidFill>
                  <a:srgbClr val="002060"/>
                </a:solidFill>
              </a:rPr>
              <a:t>=INVT(alfa;n-1)*(DESVPAD(amostra)/RAIZ(n))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148064" y="4365104"/>
          <a:ext cx="2416175" cy="976313"/>
        </p:xfrm>
        <a:graphic>
          <a:graphicData uri="http://schemas.openxmlformats.org/presentationml/2006/ole">
            <p:oleObj spid="_x0000_s3074" name="Equação" r:id="rId4" imgW="1002960" imgH="406080" progId="Equation.3">
              <p:embed/>
            </p:oleObj>
          </a:graphicData>
        </a:graphic>
      </p:graphicFrame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BA2A24-FAFE-45F7-B425-08BF559DEC34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Número de Replicações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Para se atingir uma precisão desejada em determinado valor, necessita-se rodar o modelo várias vezes, gerando uma </a:t>
            </a:r>
            <a:r>
              <a:rPr lang="pt-BR" dirty="0" smtClean="0">
                <a:solidFill>
                  <a:srgbClr val="FF0000"/>
                </a:solidFill>
              </a:rPr>
              <a:t>AMOSTRA PILOTO </a:t>
            </a:r>
            <a:r>
              <a:rPr lang="pt-BR" dirty="0" smtClean="0"/>
              <a:t>de tamanho n e com </a:t>
            </a:r>
            <a:r>
              <a:rPr lang="pt-BR" dirty="0" smtClean="0">
                <a:solidFill>
                  <a:srgbClr val="FF0000"/>
                </a:solidFill>
              </a:rPr>
              <a:t>precisão h</a:t>
            </a:r>
            <a:r>
              <a:rPr lang="pt-BR" dirty="0" smtClean="0"/>
              <a:t>. Utilizando-se a expressão a seguir, onde h* é a precisão desejada, pode-se estimar o número de replicações necessárias n*:</a:t>
            </a:r>
          </a:p>
          <a:p>
            <a:endParaRPr lang="pt-BR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355976" y="5085184"/>
          <a:ext cx="2592388" cy="1466850"/>
        </p:xfrm>
        <a:graphic>
          <a:graphicData uri="http://schemas.openxmlformats.org/presentationml/2006/ole">
            <p:oleObj spid="_x0000_s4098" name="Equation" r:id="rId3" imgW="939392" imgH="533169" progId="Equation.3">
              <p:embed/>
            </p:oleObj>
          </a:graphicData>
        </a:graphic>
      </p:graphicFrame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453F4F-206D-4F5D-99C0-F14967B6B2A6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Número de Replicações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ct val="60000"/>
              </a:spcBef>
            </a:pPr>
            <a:r>
              <a:rPr lang="pt-BR" dirty="0" smtClean="0"/>
              <a:t>Considere-se que foram realizadas 20 replicações de um modelo de simulação. Para essa amostra piloto, a precisão obtida foi de 0,95 minutos para a média do tempo em fila. Qual o número de replicações necessárias caso necessite-se de uma precisão de 0,5 minutos?</a:t>
            </a:r>
          </a:p>
          <a:p>
            <a:pPr algn="just">
              <a:lnSpc>
                <a:spcPct val="150000"/>
              </a:lnSpc>
              <a:spcBef>
                <a:spcPct val="60000"/>
              </a:spcBef>
            </a:pPr>
            <a:endParaRPr lang="pt-BR" dirty="0" smtClean="0"/>
          </a:p>
          <a:p>
            <a:pPr algn="just">
              <a:lnSpc>
                <a:spcPct val="150000"/>
              </a:lnSpc>
              <a:spcBef>
                <a:spcPct val="60000"/>
              </a:spcBef>
            </a:pPr>
            <a:r>
              <a:rPr lang="pt-BR" dirty="0" smtClean="0">
                <a:solidFill>
                  <a:srgbClr val="FF0000"/>
                </a:solidFill>
              </a:rPr>
              <a:t>Neste caso, n=20, h=0,95 e h*=0,5:</a:t>
            </a:r>
          </a:p>
          <a:p>
            <a:endParaRPr lang="pt-BR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2000" y="4437112"/>
          <a:ext cx="3816350" cy="1068387"/>
        </p:xfrm>
        <a:graphic>
          <a:graphicData uri="http://schemas.openxmlformats.org/presentationml/2006/ole">
            <p:oleObj spid="_x0000_s5122" name="Equation" r:id="rId3" imgW="1905000" imgH="533400" progId="Equation.3">
              <p:embed/>
            </p:oleObj>
          </a:graphicData>
        </a:graphic>
      </p:graphicFrame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5764F2-0055-41E9-BBAB-484AF1722913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Resultados: Sistemas Terminais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 numCol="1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2060"/>
                </a:solidFill>
              </a:rPr>
              <a:t>7 Etapas</a:t>
            </a:r>
            <a:r>
              <a:rPr lang="pt-BR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Estabelecer as medidas de desempenho adequadas;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Escolher a confiança estatística e a precisão com que se pretende trabalhar;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Definir, a partir da observação do sistema real, o tempo de simulação;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Construir a “amostra piloto”;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Determinar o número de replicações necessárias;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Rodar o modelo novamente;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Calcular o novo intervalo de confiança.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A0959A-86F4-422B-9E4B-456538813B78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Análise de Resultados: Sistemas Terminais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sz="2000" dirty="0" smtClean="0">
                <a:solidFill>
                  <a:srgbClr val="002060"/>
                </a:solidFill>
              </a:rPr>
              <a:t>3 Técnicas</a:t>
            </a:r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lvl="1" algn="just">
              <a:lnSpc>
                <a:spcPct val="150000"/>
              </a:lnSpc>
            </a:pPr>
            <a:r>
              <a:rPr lang="pt-BR" sz="1700" dirty="0" smtClean="0"/>
              <a:t>Começar a simulação em um estado próximo daquele esperado em regime estacionário;</a:t>
            </a:r>
          </a:p>
          <a:p>
            <a:pPr lvl="1" algn="just">
              <a:lnSpc>
                <a:spcPct val="150000"/>
              </a:lnSpc>
            </a:pPr>
            <a:endParaRPr lang="pt-BR" sz="1700" dirty="0" smtClean="0"/>
          </a:p>
          <a:p>
            <a:pPr lvl="1" algn="just">
              <a:lnSpc>
                <a:spcPct val="150000"/>
              </a:lnSpc>
            </a:pPr>
            <a:r>
              <a:rPr lang="pt-BR" sz="1700" dirty="0" smtClean="0"/>
              <a:t>Rodar o modelo por um tempo de simulação longo;</a:t>
            </a:r>
          </a:p>
          <a:p>
            <a:pPr lvl="1" algn="just">
              <a:lnSpc>
                <a:spcPct val="150000"/>
              </a:lnSpc>
            </a:pPr>
            <a:endParaRPr lang="pt-BR" sz="1700" dirty="0" smtClean="0"/>
          </a:p>
          <a:p>
            <a:pPr lvl="1" algn="just">
              <a:lnSpc>
                <a:spcPct val="150000"/>
              </a:lnSpc>
            </a:pPr>
            <a:r>
              <a:rPr lang="pt-BR" sz="1700" dirty="0" smtClean="0"/>
              <a:t>Eliminar, dos dados de saída, todos os valores gerados durante o período transitório.</a:t>
            </a:r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6AFC64-04C2-413A-9FE5-249D20245AA9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Métricas de Remoção Transiente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D58E-4E1C-48F4-85DC-72F5FCE6D2FF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Remoção Transiente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Simular por um período muito longo de modo que o número de amostras em regime transitório seja desprezível em relação ao número de amostras em regime (jogar mais vezes o dado);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Eliminar o período transitório através de alguma técnica apropriada;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Iniciar o sistema já em um estado dentro do regime permanente, o que equivale, no exemplo do dado, a considerar a média inicial igual a 3,5.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9D748DD-CE58-4B8E-B1E7-6F4AC446579B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Remoção Transiente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A principal dificuldade com a remoção de transiente é que não é possível definir exatamente o que constitui o estado transitório e quando esse estado termina. Todos os métodos para a remoção de transiente são, portanto, heurísticos. 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DC19A1-94BE-4E6F-8EED-5AEB08D21125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Remoção Transiente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pt-BR" dirty="0" err="1" smtClean="0"/>
              <a:t>Long</a:t>
            </a:r>
            <a:r>
              <a:rPr lang="pt-BR" dirty="0" smtClean="0"/>
              <a:t> runs</a:t>
            </a:r>
          </a:p>
          <a:p>
            <a:pPr algn="just">
              <a:lnSpc>
                <a:spcPct val="200000"/>
              </a:lnSpc>
            </a:pPr>
            <a:r>
              <a:rPr lang="pt-BR" dirty="0" err="1" smtClean="0"/>
              <a:t>Proper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endParaRPr lang="pt-BR" dirty="0" smtClean="0"/>
          </a:p>
          <a:p>
            <a:pPr algn="just">
              <a:lnSpc>
                <a:spcPct val="200000"/>
              </a:lnSpc>
            </a:pPr>
            <a:r>
              <a:rPr lang="pt-BR" dirty="0" err="1" smtClean="0"/>
              <a:t>Truncation</a:t>
            </a:r>
            <a:endParaRPr lang="pt-BR" dirty="0" smtClean="0"/>
          </a:p>
          <a:p>
            <a:pPr algn="just">
              <a:lnSpc>
                <a:spcPct val="200000"/>
              </a:lnSpc>
            </a:pPr>
            <a:r>
              <a:rPr lang="pt-BR" dirty="0" smtClean="0"/>
              <a:t>Batch </a:t>
            </a:r>
            <a:r>
              <a:rPr lang="pt-BR" dirty="0" err="1" smtClean="0"/>
              <a:t>means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71AD15-BC69-4CDC-B52D-1633632AE9DD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Modelos de Simulação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0724-5D73-4F11-A5A3-821B3E9087CD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Long</a:t>
            </a:r>
            <a:r>
              <a:rPr lang="pt-BR" dirty="0" smtClean="0"/>
              <a:t> runs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É simples de usar.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O período de simulação é suficientemente longo para garantir que a presença das condições iniciais não afetará o resultado.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Possui duas desvantagens:</a:t>
            </a:r>
          </a:p>
          <a:p>
            <a:pPr lvl="1" algn="just">
              <a:buFont typeface="+mj-lt"/>
              <a:buAutoNum type="arabicPeriod"/>
            </a:pPr>
            <a:r>
              <a:rPr lang="pt-BR" sz="1600" dirty="0" smtClean="0"/>
              <a:t>Se os recursos são caros, uma simulação não deve ser executada por muito mais tempo do que o tempo absolutamente necessário.</a:t>
            </a:r>
          </a:p>
          <a:p>
            <a:pPr lvl="1" algn="just">
              <a:buFont typeface="+mj-lt"/>
              <a:buAutoNum type="arabicPeriod"/>
            </a:pPr>
            <a:r>
              <a:rPr lang="pt-BR" sz="1600" dirty="0" smtClean="0"/>
              <a:t>Mesmo gerando novas observações e não consumido nenhum recurso significativo, é difícil garantir que o comprimento do período de execução escolhido é suficiente.</a:t>
            </a:r>
          </a:p>
          <a:p>
            <a:pPr lvl="1" algn="just">
              <a:buNone/>
            </a:pPr>
            <a:endParaRPr lang="pt-BR" sz="1600" dirty="0" smtClean="0"/>
          </a:p>
          <a:p>
            <a:pPr marL="420624" lvl="1" indent="-384048" algn="just">
              <a:buFont typeface="Wingdings 2"/>
              <a:buChar char=""/>
            </a:pPr>
            <a:r>
              <a:rPr lang="pt-BR" sz="2000" dirty="0" smtClean="0"/>
              <a:t>Por estas razões, este método não é recomendado.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56D19FA-A232-459D-BCC0-8AB3E1B1B050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Proper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A inicialização adequada requer  uma simulação em um estado próximo ao estado de espera constante. 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Exemplo: 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dirty="0" smtClean="0"/>
              <a:t>	Uma simulação de escalonamento de CPU pode começar com alguns trabalhos na fila (ao invés de uma fila vazia). O número de empregos pode ser determinado a partir de simulações anteriores ou por simples análise.  </a:t>
            </a:r>
          </a:p>
          <a:p>
            <a:pPr algn="just">
              <a:lnSpc>
                <a:spcPct val="150000"/>
              </a:lnSpc>
              <a:buNone/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Este método resulta em uma redução na duração dos períodos transitórios.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9B4F9A4-3657-4F31-8460-77B3B830F6F4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Proper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r>
              <a:rPr lang="pt-BR" dirty="0" smtClean="0"/>
              <a:t>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Exemplos: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1600" dirty="0" smtClean="0"/>
              <a:t>Para analisar o tempo de espera de um cliente em um banco, sabemos que os clientes serão atendidos se chegarem entre 10h e 16h. Depois de 16h nenhum novo cliente pode entrar, e os que já estavam no banco serão atendidos. A condição inicial é de zero clientes.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endParaRPr lang="pt-BR" sz="1600" dirty="0" smtClean="0"/>
          </a:p>
          <a:p>
            <a:pPr lvl="1"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1600" dirty="0" smtClean="0"/>
              <a:t>Determinar qual tropa vai vencer em uma simulação de guerra. Uma condição de parada pode ser quando alguma tropa perder mais de 30% do efetivo.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§"/>
            </a:pPr>
            <a:endParaRPr lang="pt-BR" sz="1600" dirty="0" smtClean="0"/>
          </a:p>
          <a:p>
            <a:pPr lvl="1" algn="just">
              <a:lnSpc>
                <a:spcPct val="170000"/>
              </a:lnSpc>
              <a:buFont typeface="Wingdings" pitchFamily="2" charset="2"/>
              <a:buChar char="§"/>
            </a:pPr>
            <a:r>
              <a:rPr lang="pt-BR" sz="1600" dirty="0" smtClean="0"/>
              <a:t>Como cumprir um contrato de fabricação de 100 aviões em 18 meses?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D096E0-2EE7-4A84-9A34-939F129D5DA4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Proper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r>
              <a:rPr lang="pt-BR" dirty="0" smtClean="0"/>
              <a:t>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pt-BR" dirty="0" smtClean="0"/>
              <a:t>Como o número de observações é finito, a determinação das condições iniciais geralmente afeta a medida de interesse.</a:t>
            </a:r>
          </a:p>
          <a:p>
            <a:pPr algn="just">
              <a:lnSpc>
                <a:spcPct val="170000"/>
              </a:lnSpc>
            </a:pPr>
            <a:endParaRPr lang="pt-BR" dirty="0" smtClean="0"/>
          </a:p>
          <a:p>
            <a:pPr algn="just">
              <a:lnSpc>
                <a:spcPct val="170000"/>
              </a:lnSpc>
            </a:pPr>
            <a:r>
              <a:rPr lang="pt-BR" dirty="0" smtClean="0"/>
              <a:t>Por outro lado, se não existe um evento que determina a duração da simulação, dizemos que a simulação é “infinita”.</a:t>
            </a:r>
          </a:p>
          <a:p>
            <a:pPr algn="just">
              <a:lnSpc>
                <a:spcPct val="170000"/>
              </a:lnSpc>
            </a:pPr>
            <a:endParaRPr lang="pt-BR" dirty="0" smtClean="0"/>
          </a:p>
          <a:p>
            <a:pPr algn="just">
              <a:lnSpc>
                <a:spcPct val="170000"/>
              </a:lnSpc>
            </a:pPr>
            <a:r>
              <a:rPr lang="pt-BR" dirty="0" smtClean="0"/>
              <a:t>Se a simulação é infinita e a medida de interesse tem distribuição estacionária, dizemos que a simulação é de “parâmetro estacionário”.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F24B3D-AC54-41AD-84A0-C39DE7C4377B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Truncamento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Assume-se que a variabilidade das estimativas para as métricas variam muito mais na fase transitória do que quando o modelo está em estado estável. A variabilidade é medida pelo intervalo, a diferença entre máximo e mínimo da métrica computada.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Suponha um conjunto de n observações x1, x2,. . . , </a:t>
            </a:r>
            <a:r>
              <a:rPr lang="pt-BR" dirty="0" err="1" smtClean="0"/>
              <a:t>Xn</a:t>
            </a:r>
            <a:r>
              <a:rPr lang="pt-BR" dirty="0" smtClean="0"/>
              <a:t>, e no qual é executado o </a:t>
            </a:r>
            <a:r>
              <a:rPr lang="pt-BR" dirty="0" smtClean="0">
                <a:solidFill>
                  <a:srgbClr val="FF0000"/>
                </a:solidFill>
              </a:rPr>
              <a:t>método de truncamento.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86A0141-9E95-4E37-9FCB-387A04D2FF0B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Truncamento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sv-SE" sz="2000" dirty="0" smtClean="0"/>
              <a:t>l = 1; min = min(x1, x2 . . . , xn);max = max(x1, x2, . . . , xn);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While (xl == min)||(xl == max) do</a:t>
            </a:r>
            <a:endParaRPr lang="pt-BR" sz="2000" dirty="0" smtClean="0"/>
          </a:p>
          <a:p>
            <a:pPr>
              <a:lnSpc>
                <a:spcPct val="150000"/>
              </a:lnSpc>
              <a:buNone/>
            </a:pPr>
            <a:r>
              <a:rPr lang="pt-BR" sz="2000" dirty="0" smtClean="0"/>
              <a:t>l + +;</a:t>
            </a:r>
          </a:p>
          <a:p>
            <a:pPr>
              <a:lnSpc>
                <a:spcPct val="150000"/>
              </a:lnSpc>
              <a:buNone/>
            </a:pPr>
            <a:r>
              <a:rPr lang="sv-SE" sz="2000" dirty="0" smtClean="0"/>
              <a:t>min = min(xl, xl+1, xl+2, . . . , xn);</a:t>
            </a:r>
          </a:p>
          <a:p>
            <a:pPr>
              <a:lnSpc>
                <a:spcPct val="150000"/>
              </a:lnSpc>
              <a:buNone/>
            </a:pPr>
            <a:r>
              <a:rPr lang="fr-FR" sz="2000" dirty="0" smtClean="0"/>
              <a:t>max = max(</a:t>
            </a:r>
            <a:r>
              <a:rPr lang="fr-FR" sz="2000" dirty="0" err="1" smtClean="0"/>
              <a:t>xl</a:t>
            </a:r>
            <a:r>
              <a:rPr lang="fr-FR" sz="2000" dirty="0" smtClean="0"/>
              <a:t>, </a:t>
            </a:r>
            <a:r>
              <a:rPr lang="fr-FR" sz="2000" dirty="0" err="1" smtClean="0"/>
              <a:t>xl</a:t>
            </a:r>
            <a:r>
              <a:rPr lang="fr-FR" sz="2000" dirty="0" smtClean="0"/>
              <a:t>+1, </a:t>
            </a:r>
            <a:r>
              <a:rPr lang="fr-FR" sz="2000" dirty="0" err="1" smtClean="0"/>
              <a:t>xl</a:t>
            </a:r>
            <a:r>
              <a:rPr lang="fr-FR" sz="2000" dirty="0" smtClean="0"/>
              <a:t>+2, . . . , </a:t>
            </a:r>
            <a:r>
              <a:rPr lang="fr-FR" sz="2000" dirty="0" err="1" smtClean="0"/>
              <a:t>xn</a:t>
            </a:r>
            <a:r>
              <a:rPr lang="fr-FR" sz="2000" dirty="0" smtClean="0"/>
              <a:t>);</a:t>
            </a:r>
          </a:p>
          <a:p>
            <a:pPr>
              <a:lnSpc>
                <a:spcPct val="150000"/>
              </a:lnSpc>
              <a:buNone/>
            </a:pPr>
            <a:r>
              <a:rPr lang="pt-BR" sz="2000" dirty="0" err="1" smtClean="0"/>
              <a:t>end</a:t>
            </a:r>
            <a:r>
              <a:rPr lang="pt-BR" sz="2000" dirty="0" smtClean="0"/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pt-BR" sz="2000" dirty="0" err="1" smtClean="0"/>
              <a:t>return</a:t>
            </a:r>
            <a:r>
              <a:rPr lang="pt-BR" sz="2000" dirty="0" smtClean="0"/>
              <a:t> (xl−1);</a:t>
            </a:r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14214D-250B-418A-A5DD-E65D079F700B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 do método de </a:t>
            </a:r>
            <a:r>
              <a:rPr lang="pt-BR" dirty="0" err="1" smtClean="0"/>
              <a:t>truncagem</a:t>
            </a:r>
            <a:endParaRPr lang="pt-BR" dirty="0"/>
          </a:p>
        </p:txBody>
      </p:sp>
      <p:pic>
        <p:nvPicPr>
          <p:cNvPr id="4" name="Espaço Reservado para Conteúdo 3" descr="Figure 4.7 Principle of the truncation metho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90285" y="2636642"/>
            <a:ext cx="5401429" cy="2800741"/>
          </a:xfrm>
        </p:spPr>
      </p:pic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F987A3-2DA2-422B-9991-71098E8F99A2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Batch </a:t>
            </a:r>
            <a:r>
              <a:rPr lang="pt-BR" dirty="0" err="1" smtClean="0"/>
              <a:t>Means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Para sua construção é necessário uma simulação muito longa.  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A seqüência de dados é então dividida em um número de subseqüências de igual comprimento que são usadas como independentes. 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são chamadas de lote ou sub-amostra de parte dos dados obtidos. 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Considere N observações, divididas em m lotes de tamanho n, onde m = [N/n].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883A4F-16AD-448E-9C64-40EADF1EFEFD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Batch </a:t>
            </a:r>
            <a:r>
              <a:rPr lang="pt-BR" dirty="0" err="1" smtClean="0"/>
              <a:t>Means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Imagem 4" descr="Figure 4.9 Principle of the batch means metho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272" y="3140968"/>
            <a:ext cx="7438096" cy="3695238"/>
          </a:xfrm>
          <a:prstGeom prst="rect">
            <a:avLst/>
          </a:prstGeom>
        </p:spPr>
      </p:pic>
      <p:pic>
        <p:nvPicPr>
          <p:cNvPr id="4" name="Espaço Reservado para Conteúdo 3" descr="Algoritimo 5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203848" y="1052736"/>
            <a:ext cx="5619048" cy="3104762"/>
          </a:xfrm>
        </p:spPr>
      </p:pic>
      <p:sp>
        <p:nvSpPr>
          <p:cNvPr id="6" name="Espaço Reservado para Data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C32426-8080-4535-A80D-2A13035B5E24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7" name="Picture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Jain, R., “The Art of Computer Systems Performance Analysis”, John Wiley &amp; </a:t>
            </a:r>
            <a:r>
              <a:rPr lang="fr-FR" sz="2000" dirty="0" smtClean="0"/>
              <a:t>Sons </a:t>
            </a:r>
            <a:r>
              <a:rPr lang="fr-FR" sz="2000" dirty="0" err="1" smtClean="0"/>
              <a:t>Inc</a:t>
            </a:r>
            <a:r>
              <a:rPr lang="fr-FR" sz="2000" dirty="0" smtClean="0"/>
              <a:t>, ISBN: 0-471-50336-3, 1991, 685 </a:t>
            </a:r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Cassandras</a:t>
            </a:r>
            <a:r>
              <a:rPr lang="en-US" sz="2000" dirty="0" smtClean="0"/>
              <a:t>, C. G., ”Discrete Event Systems: Modeling and Performance Analysis”, </a:t>
            </a:r>
            <a:r>
              <a:rPr lang="en-US" sz="2000" dirty="0" err="1" smtClean="0"/>
              <a:t>Aksen</a:t>
            </a:r>
            <a:r>
              <a:rPr lang="en-US" sz="2000" dirty="0" smtClean="0"/>
              <a:t> Associates Incorporated Publishers, 1993 , ISBN: 0-256-11212-6, 790p.</a:t>
            </a:r>
            <a:r>
              <a:rPr lang="fr-FR" sz="2000" dirty="0" smtClean="0"/>
              <a:t>p.</a:t>
            </a:r>
            <a:endParaRPr lang="pt-BR" sz="200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20104F-948E-4912-933B-C12561AC9E18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J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332656"/>
            <a:ext cx="1270000" cy="1104900"/>
          </a:xfrm>
          <a:prstGeom prst="rect">
            <a:avLst/>
          </a:prstGeom>
        </p:spPr>
      </p:pic>
      <p:pic>
        <p:nvPicPr>
          <p:cNvPr id="6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Sistemas de manufatura e de processos comerciais.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Sistemas de computação, redes de comunicação de dados ou telefônicos.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Sistemas de transporte: obras viárias, metrô, embarque e desembarque de mercadorias em portos.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6FF2C8-E5DE-4D5A-A750-EC9A3FE50241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Simulação Transient (Astro) 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764D-9EA1-4F4E-9B02-37E4FBCDAB93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pt-BR" dirty="0" smtClean="0">
                <a:hlinkClick r:id="rId2" action="ppaction://hlinkfile"/>
              </a:rPr>
              <a:t>Astro </a:t>
            </a:r>
            <a:r>
              <a:rPr lang="pt-BR" dirty="0" err="1" smtClean="0">
                <a:hlinkClick r:id="rId2" action="ppaction://hlinkfile"/>
              </a:rPr>
              <a:t>Tool</a:t>
            </a:r>
            <a:r>
              <a:rPr lang="pt-BR" dirty="0" smtClean="0">
                <a:hlinkClick r:id="rId2" action="ppaction://hlinkfile"/>
              </a:rPr>
              <a:t> Manual</a:t>
            </a:r>
            <a:endParaRPr lang="pt-BR" dirty="0" smtClean="0"/>
          </a:p>
          <a:p>
            <a:pPr algn="just">
              <a:lnSpc>
                <a:spcPct val="200000"/>
              </a:lnSpc>
            </a:pPr>
            <a:r>
              <a:rPr lang="pt-BR" dirty="0" smtClean="0">
                <a:hlinkClick r:id="rId3" action="ppaction://hlinkfile"/>
              </a:rPr>
              <a:t>Astro </a:t>
            </a:r>
            <a:r>
              <a:rPr lang="pt-BR" dirty="0" err="1" smtClean="0">
                <a:hlinkClick r:id="rId3" action="ppaction://hlinkfile"/>
              </a:rPr>
              <a:t>Tool</a:t>
            </a:r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B3E1846-521D-4F50-844F-AD2A2CD53934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Sistemas on-line de auto-atendimento: home-banking, e-commerce, e-business.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Empresas de prestação de serviços: bancos, lanchonetes, postos de gasolina.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Sistemas de defesa e equipamentos militares.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6FF2C8-E5DE-4D5A-A750-EC9A3FE50241}" type="datetime1">
              <a:rPr lang="pt-BR" smtClean="0"/>
              <a:pPr/>
              <a:t>30/09/2010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Estáticos e Dinâmicos</a:t>
            </a: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Estático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Representa o sistema em um instante determinado, isto é, o modelo não varia ao longo do tempo. Exemplo: Cálculo de Integral de função.</a:t>
            </a:r>
          </a:p>
          <a:p>
            <a:pPr algn="just">
              <a:lnSpc>
                <a:spcPct val="150000"/>
              </a:lnSpc>
            </a:pP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Dinâmico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Representa a evolução do sistema ao longo do tempo. Exemplo: simulação de uma linha de montagem de veículos.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6FF2C8-E5DE-4D5A-A750-EC9A3FE50241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Determinísticos ou Estocásticos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Determinístico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Se o sistema não depende de nenhuma variável probabilística (aleatória).</a:t>
            </a:r>
          </a:p>
          <a:p>
            <a:pPr algn="just">
              <a:lnSpc>
                <a:spcPct val="150000"/>
              </a:lnSpc>
            </a:pPr>
            <a:endParaRPr lang="pt-BR" b="1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Estocástico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Se o sistema depende de variáveis probabilísticas (aleatórias). Sistemas de computação, de redes de comunicação e de serviços a clientes, entre outros, estão nesta categoria. Em geral utilizam filas de chegada de tarefas em que as chegadas ocorrem de acordo com alguma distribuição de probabilidade.</a:t>
            </a:r>
            <a:endParaRPr lang="pt-BR" dirty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3D3E0C-BD5F-409A-B001-2F0B25F7F891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Contínuos ou Discretos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Discreto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Se o sistema depende de variáveis que assumem valores discretos, isto é, em um domínio de valores finitos ou enumeráveis tais como o conjunto de números inteiros.</a:t>
            </a:r>
          </a:p>
          <a:p>
            <a:pPr algn="just">
              <a:lnSpc>
                <a:spcPct val="150000"/>
              </a:lnSpc>
            </a:pPr>
            <a:endParaRPr lang="pt-BR" b="1" dirty="0" smtClean="0"/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Modelo de Simulação Contínuo</a:t>
            </a:r>
          </a:p>
          <a:p>
            <a:pPr lvl="1" algn="just">
              <a:lnSpc>
                <a:spcPct val="150000"/>
              </a:lnSpc>
            </a:pPr>
            <a:r>
              <a:rPr lang="pt-BR" dirty="0" smtClean="0"/>
              <a:t>Depende de variáveis que assumem valores contínuos, isto é, em um domínio de valores contínuos tais como o conjunto de números reais.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7D65D13-8039-4998-92D7-EB88ABA8F226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Tempo Real ou Simulado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b="1" dirty="0" smtClean="0"/>
              <a:t>Tempo real</a:t>
            </a:r>
          </a:p>
          <a:p>
            <a:pPr lvl="1" algn="just">
              <a:lnSpc>
                <a:spcPct val="170000"/>
              </a:lnSpc>
            </a:pPr>
            <a:r>
              <a:rPr lang="pt-BR" dirty="0" smtClean="0"/>
              <a:t>A escala de tempo é a real, isto é os eventos ocorrem e são tratados na mesma escala de tempo correspondente ao sistema real. Simuladores de jogos ou para treinamento se enquadram nesta categoria. Nestes sistemas um operador humano interage com o simulador em tempo real.</a:t>
            </a:r>
          </a:p>
          <a:p>
            <a:pPr algn="just">
              <a:lnSpc>
                <a:spcPct val="170000"/>
              </a:lnSpc>
            </a:pPr>
            <a:endParaRPr lang="pt-BR" b="1" dirty="0" smtClean="0"/>
          </a:p>
          <a:p>
            <a:pPr algn="just">
              <a:lnSpc>
                <a:spcPct val="170000"/>
              </a:lnSpc>
            </a:pPr>
            <a:r>
              <a:rPr lang="pt-BR" b="1" dirty="0" smtClean="0"/>
              <a:t>Tempo simulado</a:t>
            </a:r>
          </a:p>
          <a:p>
            <a:pPr lvl="1" algn="just">
              <a:lnSpc>
                <a:spcPct val="170000"/>
              </a:lnSpc>
            </a:pPr>
            <a:r>
              <a:rPr lang="pt-BR" dirty="0" smtClean="0"/>
              <a:t>Não acompanha a escala de evolução do tempo real. Um ano do tempo de simulação pode decorrer em poucos segundos de processamento. São utilizados para análises de desempenho em que o interesse é pelas medidas de desempenho.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1391B0B-2861-4BD7-8D63-BE7BBF43F04A}" type="datetime1">
              <a:rPr lang="pt-BR" smtClean="0"/>
              <a:pPr/>
              <a:t>30/09/2010</a:t>
            </a:fld>
            <a:endParaRPr lang="pt-BR"/>
          </a:p>
        </p:txBody>
      </p:sp>
      <p:pic>
        <p:nvPicPr>
          <p:cNvPr id="5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5" y="6237312"/>
            <a:ext cx="1476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x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2155</Words>
  <Application>Microsoft Office PowerPoint</Application>
  <PresentationFormat>Apresentação na tela (4:3)</PresentationFormat>
  <Paragraphs>347</Paragraphs>
  <Slides>41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41</vt:i4>
      </vt:variant>
    </vt:vector>
  </HeadingPairs>
  <TitlesOfParts>
    <vt:vector size="44" baseType="lpstr">
      <vt:lpstr>Balcão Envidraçado</vt:lpstr>
      <vt:lpstr>Equação</vt:lpstr>
      <vt:lpstr>Equation</vt:lpstr>
      <vt:lpstr>Simulação Transiente</vt:lpstr>
      <vt:lpstr>Agenda</vt:lpstr>
      <vt:lpstr>Modelos de Simulação</vt:lpstr>
      <vt:lpstr>Simulações</vt:lpstr>
      <vt:lpstr>Simulações</vt:lpstr>
      <vt:lpstr>Estáticos e Dinâmicos</vt:lpstr>
      <vt:lpstr>Determinísticos ou Estocásticos</vt:lpstr>
      <vt:lpstr>Contínuos ou Discretos</vt:lpstr>
      <vt:lpstr>Tempo Real ou Simulado</vt:lpstr>
      <vt:lpstr>Vantagens e Desvantagens</vt:lpstr>
      <vt:lpstr>Vantagens e Desvantagens</vt:lpstr>
      <vt:lpstr>Causas de Insucesso</vt:lpstr>
      <vt:lpstr>Regime Transitório</vt:lpstr>
      <vt:lpstr>Regime Estacionário</vt:lpstr>
      <vt:lpstr>Simulação Terminal vs. Não Terminal</vt:lpstr>
      <vt:lpstr>Replicação vs. Rodada</vt:lpstr>
      <vt:lpstr>Intervalo de Confiança</vt:lpstr>
      <vt:lpstr>Intervalo de Confiança (Cont.)</vt:lpstr>
      <vt:lpstr>Intervalo de Confiança (Cont.)</vt:lpstr>
      <vt:lpstr>Intervalo de Confiança (Cont.)</vt:lpstr>
      <vt:lpstr>Intervalo de Confiança (Cont.)</vt:lpstr>
      <vt:lpstr>Número de Replicações</vt:lpstr>
      <vt:lpstr>Número de Replicações (Cont.)</vt:lpstr>
      <vt:lpstr>Análise de Resultados: Sistemas Terminais</vt:lpstr>
      <vt:lpstr>Análise de Resultados: Sistemas Terminais (Cont.)</vt:lpstr>
      <vt:lpstr>Métricas de Remoção Transiente</vt:lpstr>
      <vt:lpstr>Remoção Transiente</vt:lpstr>
      <vt:lpstr>Remoção Transiente (Cont.)</vt:lpstr>
      <vt:lpstr>Remoção Transiente (Cont.)</vt:lpstr>
      <vt:lpstr>Long runs</vt:lpstr>
      <vt:lpstr>Proper initialization</vt:lpstr>
      <vt:lpstr>Proper initialization (Cont.)</vt:lpstr>
      <vt:lpstr>Proper initialization (Cont.)</vt:lpstr>
      <vt:lpstr>Truncamento</vt:lpstr>
      <vt:lpstr>Truncamento (Cont.)</vt:lpstr>
      <vt:lpstr>Princípio do método de truncagem</vt:lpstr>
      <vt:lpstr>Batch Means</vt:lpstr>
      <vt:lpstr>Batch Means </vt:lpstr>
      <vt:lpstr>Bibliografia</vt:lpstr>
      <vt:lpstr>Simulação Transient (Astro) 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validation</dc:title>
  <dc:creator>Marcus Queiroz</dc:creator>
  <cp:lastModifiedBy>Marcus Queiroz</cp:lastModifiedBy>
  <cp:revision>282</cp:revision>
  <dcterms:created xsi:type="dcterms:W3CDTF">2010-09-28T01:15:19Z</dcterms:created>
  <dcterms:modified xsi:type="dcterms:W3CDTF">2010-09-30T13:11:48Z</dcterms:modified>
</cp:coreProperties>
</file>