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6" r:id="rId3"/>
    <p:sldId id="287" r:id="rId4"/>
    <p:sldId id="257" r:id="rId5"/>
    <p:sldId id="298" r:id="rId6"/>
    <p:sldId id="259" r:id="rId7"/>
    <p:sldId id="260" r:id="rId8"/>
    <p:sldId id="264" r:id="rId9"/>
    <p:sldId id="261" r:id="rId10"/>
    <p:sldId id="262" r:id="rId11"/>
    <p:sldId id="299" r:id="rId12"/>
    <p:sldId id="263" r:id="rId13"/>
    <p:sldId id="265" r:id="rId14"/>
    <p:sldId id="266" r:id="rId15"/>
    <p:sldId id="267" r:id="rId16"/>
    <p:sldId id="300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301" r:id="rId27"/>
    <p:sldId id="277" r:id="rId28"/>
    <p:sldId id="278" r:id="rId29"/>
    <p:sldId id="279" r:id="rId30"/>
    <p:sldId id="280" r:id="rId31"/>
    <p:sldId id="281" r:id="rId32"/>
    <p:sldId id="302" r:id="rId33"/>
    <p:sldId id="282" r:id="rId34"/>
    <p:sldId id="283" r:id="rId35"/>
    <p:sldId id="284" r:id="rId36"/>
    <p:sldId id="285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Projeto de Experimentos – Renata Carvalho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D92A7D4-AE6C-47E9-9FA7-BEB937A835D0}" type="datetimeFigureOut">
              <a:rPr lang="pt-BR" smtClean="0"/>
              <a:t>28/10/2010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7430B7-FB00-483C-995E-393FBF75037A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0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Renata Carvalho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Projeto de Experimentos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SST (</a:t>
            </a:r>
            <a:r>
              <a:rPr lang="pt-BR" i="1" dirty="0" err="1" smtClean="0"/>
              <a:t>Sum</a:t>
            </a:r>
            <a:r>
              <a:rPr lang="pt-BR" i="1" dirty="0" smtClean="0"/>
              <a:t> </a:t>
            </a:r>
            <a:r>
              <a:rPr lang="pt-BR" i="1" dirty="0" err="1" smtClean="0"/>
              <a:t>of</a:t>
            </a:r>
            <a:r>
              <a:rPr lang="pt-BR" i="1" dirty="0" smtClean="0"/>
              <a:t> </a:t>
            </a:r>
            <a:r>
              <a:rPr lang="pt-BR" i="1" dirty="0" err="1" smtClean="0"/>
              <a:t>Squares</a:t>
            </a:r>
            <a:r>
              <a:rPr lang="pt-BR" i="1" dirty="0" smtClean="0"/>
              <a:t> Total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Efeitos:</a:t>
            </a:r>
          </a:p>
          <a:p>
            <a:pPr lvl="1"/>
            <a:r>
              <a:rPr lang="pt-BR" dirty="0" smtClean="0"/>
              <a:t>A = 18% (800/4512)</a:t>
            </a:r>
          </a:p>
          <a:p>
            <a:pPr lvl="1"/>
            <a:r>
              <a:rPr lang="pt-BR" dirty="0" smtClean="0"/>
              <a:t>B = 4% (200/4512)</a:t>
            </a:r>
          </a:p>
          <a:p>
            <a:pPr lvl="1"/>
            <a:r>
              <a:rPr lang="pt-BR" dirty="0" smtClean="0"/>
              <a:t>C = 71% (3200/4512)</a:t>
            </a:r>
          </a:p>
          <a:p>
            <a:pPr lvl="1"/>
            <a:r>
              <a:rPr lang="pt-BR" dirty="0" smtClean="0"/>
              <a:t>AB = 4% (200/4512)</a:t>
            </a:r>
          </a:p>
          <a:p>
            <a:pPr lvl="1"/>
            <a:r>
              <a:rPr lang="pt-BR" dirty="0" smtClean="0"/>
              <a:t>AC = 1% (32/4512)</a:t>
            </a:r>
          </a:p>
          <a:p>
            <a:pPr lvl="1"/>
            <a:r>
              <a:rPr lang="pt-BR" dirty="0" smtClean="0"/>
              <a:t>BC = 2% (72/4512)</a:t>
            </a:r>
          </a:p>
          <a:p>
            <a:pPr lvl="1"/>
            <a:r>
              <a:rPr lang="pt-BR" dirty="0" smtClean="0"/>
              <a:t>ABC = 0% (8/4512)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1357290" y="2000240"/>
          <a:ext cx="5122369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ção" r:id="rId4" imgW="3073320" imgH="685800" progId="Equation.3">
                  <p:embed/>
                </p:oleObj>
              </mc:Choice>
              <mc:Fallback>
                <p:oleObj name="Equação" r:id="rId4" imgW="3073320" imgH="685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000240"/>
                        <a:ext cx="5122369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ítulo 2"/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:r>
                  <a:rPr lang="pt-BR" dirty="0" smtClean="0"/>
                  <a:t>Experimento Fatorial Completo com Replicações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𝑘𝑟</m:t>
                        </m:r>
                      </m:sup>
                    </m:sSup>
                    <m:r>
                      <a:rPr lang="pt-BR" b="0" i="1" smtClean="0">
                        <a:latin typeface="Cambria Math"/>
                      </a:rPr>
                      <m:t>)</m:t>
                    </m:r>
                  </m:oMath>
                </a14:m>
                <a:endParaRPr lang="pt-BR" dirty="0"/>
              </a:p>
            </p:txBody>
          </p:sp>
        </mc:Choice>
        <mc:Fallback>
          <p:sp>
            <p:nvSpPr>
              <p:cNvPr id="3" name="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 rotWithShape="1">
                <a:blip r:embed="rId2"/>
                <a:stretch>
                  <a:fillRect l="-2353" r="-3765" b="-1602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3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 smtClean="0"/>
                  <a:t>Fatorial Completo com Replicações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𝑘𝑟</m:t>
                        </m:r>
                      </m:sup>
                    </m:sSup>
                  </m:oMath>
                </a14:m>
                <a:r>
                  <a:rPr lang="pt-BR" dirty="0" smtClean="0"/>
                  <a:t>)</a:t>
                </a:r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 a repetição dos experimentos, é possível estimar erros;</a:t>
            </a:r>
          </a:p>
          <a:p>
            <a:r>
              <a:rPr lang="pt-BR" dirty="0" smtClean="0"/>
              <a:t>Cada experimento será repetido </a:t>
            </a:r>
            <a:r>
              <a:rPr lang="pt-BR" i="1" dirty="0" smtClean="0"/>
              <a:t>r</a:t>
            </a:r>
            <a:r>
              <a:rPr lang="pt-BR" dirty="0" smtClean="0"/>
              <a:t> vezes;</a:t>
            </a:r>
          </a:p>
          <a:p>
            <a:r>
              <a:rPr lang="pt-BR" dirty="0" smtClean="0"/>
              <a:t>A equação de regressão, nesse caso, é:</a:t>
            </a:r>
            <a:endParaRPr lang="pt-BR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785786" y="3500438"/>
          <a:ext cx="4000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ção" r:id="rId4" imgW="2133360" imgH="228600" progId="Equation.3">
                  <p:embed/>
                </p:oleObj>
              </mc:Choice>
              <mc:Fallback>
                <p:oleObj name="Equação" r:id="rId4" imgW="21333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3500438"/>
                        <a:ext cx="40005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Completo com Replicações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𝑘𝑟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mesmo exemplo anterior considerando apenas o tamanho da </a:t>
            </a:r>
            <a:r>
              <a:rPr lang="pt-BR" dirty="0" err="1" smtClean="0"/>
              <a:t>cache</a:t>
            </a:r>
            <a:r>
              <a:rPr lang="pt-BR" dirty="0" smtClean="0"/>
              <a:t> e o tamanho da memória.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285852" y="2643182"/>
          <a:ext cx="6096000" cy="25958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28694"/>
                <a:gridCol w="928694"/>
                <a:gridCol w="928694"/>
                <a:gridCol w="928694"/>
                <a:gridCol w="1365224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y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y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(15, 18, 12)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(45, 48, 51)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(25, 28, 19)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(75,</a:t>
                      </a:r>
                      <a:r>
                        <a:rPr lang="pt-BR" baseline="0" dirty="0" smtClean="0"/>
                        <a:t> 75, 81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Total/4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Conector reto 5"/>
          <p:cNvCxnSpPr/>
          <p:nvPr/>
        </p:nvCxnSpPr>
        <p:spPr>
          <a:xfrm>
            <a:off x="6764806" y="274727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Completo com Replicações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𝑘𝑟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42910" y="1571612"/>
          <a:ext cx="7795557" cy="25958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08687"/>
                <a:gridCol w="708687"/>
                <a:gridCol w="708687"/>
                <a:gridCol w="708687"/>
                <a:gridCol w="708687"/>
                <a:gridCol w="708687"/>
                <a:gridCol w="708687"/>
                <a:gridCol w="708687"/>
                <a:gridCol w="708687"/>
                <a:gridCol w="708687"/>
                <a:gridCol w="708687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Efeito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y</a:t>
                      </a:r>
                      <a:endParaRPr lang="pt-BR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Medidas</a:t>
                      </a:r>
                      <a:endParaRPr lang="pt-B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Erros</a:t>
                      </a:r>
                      <a:endParaRPr lang="pt-B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</a:t>
                      </a:r>
                      <a:endParaRPr lang="pt-B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AB</a:t>
                      </a:r>
                      <a:endParaRPr lang="pt-B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41</a:t>
                      </a:r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21,5</a:t>
                      </a:r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9,5</a:t>
                      </a:r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y</a:t>
                      </a:r>
                      <a:r>
                        <a:rPr lang="pt-BR" sz="1200" dirty="0" smtClean="0"/>
                        <a:t>1</a:t>
                      </a:r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y</a:t>
                      </a:r>
                      <a:r>
                        <a:rPr lang="pt-BR" sz="1200" dirty="0" smtClean="0"/>
                        <a:t>2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y</a:t>
                      </a:r>
                      <a:r>
                        <a:rPr lang="pt-BR" sz="1200" dirty="0" smtClean="0"/>
                        <a:t>3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r>
                        <a:rPr lang="pt-BR" sz="1200" dirty="0" smtClean="0"/>
                        <a:t>1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r>
                        <a:rPr lang="pt-BR" sz="1200" dirty="0" smtClean="0"/>
                        <a:t>2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r>
                        <a:rPr lang="pt-BR" sz="1200" dirty="0" smtClean="0"/>
                        <a:t>3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Conector reto 4"/>
          <p:cNvCxnSpPr/>
          <p:nvPr/>
        </p:nvCxnSpPr>
        <p:spPr>
          <a:xfrm>
            <a:off x="3742383" y="204467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642910" y="4500570"/>
          <a:ext cx="7786742" cy="741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ção" r:id="rId4" imgW="4533840" imgH="431640" progId="Equation.3">
                  <p:embed/>
                </p:oleObj>
              </mc:Choice>
              <mc:Fallback>
                <p:oleObj name="Equação" r:id="rId4" imgW="45338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4500570"/>
                        <a:ext cx="7786742" cy="741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Completo com Replicações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𝑘𝑟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Efeitos</a:t>
            </a:r>
          </a:p>
          <a:p>
            <a:pPr lvl="1"/>
            <a:r>
              <a:rPr lang="pt-BR" dirty="0" smtClean="0"/>
              <a:t>A = 78,88% (5547/7032)</a:t>
            </a:r>
          </a:p>
          <a:p>
            <a:pPr lvl="1"/>
            <a:r>
              <a:rPr lang="pt-BR" dirty="0" smtClean="0"/>
              <a:t>B = 15,4% (1083/7032)</a:t>
            </a:r>
          </a:p>
          <a:p>
            <a:pPr lvl="1"/>
            <a:r>
              <a:rPr lang="pt-BR" dirty="0" smtClean="0"/>
              <a:t>AB = 4,27% (300/7032)</a:t>
            </a:r>
          </a:p>
          <a:p>
            <a:pPr lvl="1"/>
            <a:r>
              <a:rPr lang="pt-BR" dirty="0" smtClean="0"/>
              <a:t>1,45% restantes atribuídos a erros.</a:t>
            </a:r>
            <a:endParaRPr lang="pt-BR" dirty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571472" y="1643050"/>
          <a:ext cx="38941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ção" r:id="rId4" imgW="2336760" imgH="685800" progId="Equation.3">
                  <p:embed/>
                </p:oleObj>
              </mc:Choice>
              <mc:Fallback>
                <p:oleObj name="Equação" r:id="rId4" imgW="2336760" imgH="685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643050"/>
                        <a:ext cx="3894137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ítulo 2"/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:r>
                  <a:rPr lang="pt-BR" dirty="0" smtClean="0"/>
                  <a:t>Experimento Fatorial Fracionado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  <m:r>
                          <a:rPr lang="pt-BR" b="0" i="1" smtClean="0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𝑝</m:t>
                        </m:r>
                      </m:sup>
                    </m:sSup>
                    <m:r>
                      <a:rPr lang="pt-BR" b="0" i="1" smtClean="0">
                        <a:latin typeface="Cambria Math"/>
                      </a:rPr>
                      <m:t>)</m:t>
                    </m:r>
                  </m:oMath>
                </a14:m>
                <a:endParaRPr lang="pt-BR" dirty="0"/>
              </a:p>
            </p:txBody>
          </p:sp>
        </mc:Choice>
        <mc:Fallback>
          <p:sp>
            <p:nvSpPr>
              <p:cNvPr id="3" name="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 rotWithShape="1">
                <a:blip r:embed="rId2"/>
                <a:stretch>
                  <a:fillRect b="-1602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3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 smtClean="0"/>
                  <a:t>Fatorial Fracionado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  <m:r>
                          <a:rPr lang="pt-BR" b="0" i="1" smtClean="0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 smtClean="0"/>
                  <a:t>)</a:t>
                </a:r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Se o número de fatores é grande, o custo para realização dos experimentos pode ser muito grande;</a:t>
                </a:r>
              </a:p>
              <a:p>
                <a:r>
                  <a:rPr lang="pt-BR" dirty="0" smtClean="0"/>
                  <a:t>Possibilita analisar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 smtClean="0"/>
                  <a:t> fatores com apenas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  <m:r>
                          <a:rPr lang="pt-BR" b="0" i="1" smtClean="0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 smtClean="0"/>
                  <a:t>    experimentos;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  <m:r>
                          <a:rPr lang="pt-BR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pt-BR" dirty="0" smtClean="0"/>
                  <a:t> requer metade dos experimentos;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  <m:r>
                          <a:rPr lang="pt-BR" i="1">
                            <a:latin typeface="Cambria Math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pt-BR" dirty="0"/>
                  <a:t> requer um quarto dos experimentos;</a:t>
                </a:r>
              </a:p>
              <a:p>
                <a:r>
                  <a:rPr lang="pt-BR" dirty="0" smtClean="0"/>
                  <a:t>Nem todos os efeitos serão calculados.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Fracionado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i="1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Exemplo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7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42974" y="2143116"/>
          <a:ext cx="6786616" cy="3337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8327"/>
                <a:gridCol w="848327"/>
                <a:gridCol w="848327"/>
                <a:gridCol w="848327"/>
                <a:gridCol w="848327"/>
                <a:gridCol w="848327"/>
                <a:gridCol w="848327"/>
                <a:gridCol w="8483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Exp.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Fracionado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i="1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Os valores das colunas devem ser escolhidos cuidadosamente;</a:t>
                </a:r>
              </a:p>
              <a:p>
                <a:r>
                  <a:rPr lang="pt-BR" dirty="0" smtClean="0"/>
                  <a:t>Devem ser mutuamente ortogonais:</a:t>
                </a:r>
              </a:p>
              <a:p>
                <a:pPr lvl="1"/>
                <a:r>
                  <a:rPr lang="pt-BR" dirty="0" smtClean="0"/>
                  <a:t>A soma de cada coluna é zero;</a:t>
                </a:r>
              </a:p>
              <a:p>
                <a:pPr lvl="1"/>
                <a:r>
                  <a:rPr lang="pt-BR" dirty="0" smtClean="0"/>
                  <a:t>A soma dos produtos de quaisquer duas colunas é zero;</a:t>
                </a:r>
              </a:p>
              <a:p>
                <a:pPr lvl="1"/>
                <a:r>
                  <a:rPr lang="pt-BR" dirty="0" smtClean="0"/>
                  <a:t>A soma dos quadrados de cada coluna é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Experimento:</a:t>
            </a:r>
          </a:p>
          <a:p>
            <a:pPr lvl="1"/>
            <a:r>
              <a:rPr lang="pt-BR" dirty="0" smtClean="0"/>
              <a:t>Uma forma de validar um modelo ou hipótese;</a:t>
            </a:r>
          </a:p>
          <a:p>
            <a:pPr lvl="1"/>
            <a:r>
              <a:rPr lang="pt-BR" dirty="0" smtClean="0"/>
              <a:t>Deve ser replicável, ou seja, ter a capacidade de ser reproduzido por qualquer outro agente externo;</a:t>
            </a:r>
          </a:p>
          <a:p>
            <a:r>
              <a:rPr lang="pt-BR" dirty="0" smtClean="0"/>
              <a:t>Por que os experimentos precisam ser replicados?</a:t>
            </a:r>
          </a:p>
          <a:p>
            <a:pPr lvl="1"/>
            <a:r>
              <a:rPr lang="pt-BR" dirty="0" smtClean="0"/>
              <a:t>Com apenas uma observação, não se pode ter certeza da veracidade científica dos resultados obtidos.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7221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Fracionado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i="1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Construindo a tabela de sinais:</a:t>
                </a:r>
              </a:p>
              <a:p>
                <a:pPr lvl="1"/>
                <a:r>
                  <a:rPr lang="pt-BR" dirty="0" smtClean="0"/>
                  <a:t>Para um exemplo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7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pt-BR" dirty="0" smtClean="0"/>
                  <a:t>construímos uma tabela igual a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 smtClean="0"/>
                  <a:t> 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42976" y="2643182"/>
          <a:ext cx="6786616" cy="3337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8327"/>
                <a:gridCol w="848327"/>
                <a:gridCol w="848327"/>
                <a:gridCol w="848327"/>
                <a:gridCol w="848327"/>
                <a:gridCol w="848327"/>
                <a:gridCol w="848327"/>
                <a:gridCol w="8483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Exp.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ABC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Fracionado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i="1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Construindo a tabela de sinais:</a:t>
                </a:r>
              </a:p>
              <a:p>
                <a:pPr lvl="1"/>
                <a:r>
                  <a:rPr lang="pt-BR" dirty="0" smtClean="0"/>
                  <a:t>Para um exemplo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7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pt-BR" dirty="0" smtClean="0"/>
                  <a:t>construímos uma tabela igual a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42976" y="2643182"/>
          <a:ext cx="6786616" cy="3337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8327"/>
                <a:gridCol w="848327"/>
                <a:gridCol w="848327"/>
                <a:gridCol w="848327"/>
                <a:gridCol w="848327"/>
                <a:gridCol w="848327"/>
                <a:gridCol w="848327"/>
                <a:gridCol w="8483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Exp.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Fracionado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i="1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Construindo a tabela de sinais:</a:t>
                </a:r>
              </a:p>
              <a:p>
                <a:pPr lvl="1"/>
                <a:r>
                  <a:rPr lang="pt-BR" dirty="0" smtClean="0"/>
                  <a:t>Para um exemplo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4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pt-BR" dirty="0" smtClean="0"/>
                  <a:t>construímos uma tabela igual a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 smtClean="0"/>
                  <a:t> 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42976" y="2643182"/>
          <a:ext cx="6786616" cy="3337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8327"/>
                <a:gridCol w="848327"/>
                <a:gridCol w="848327"/>
                <a:gridCol w="848327"/>
                <a:gridCol w="848327"/>
                <a:gridCol w="848327"/>
                <a:gridCol w="848327"/>
                <a:gridCol w="8483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Exp.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ABC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Fracionado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i="1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Construindo a tabela de sinais:</a:t>
                </a:r>
              </a:p>
              <a:p>
                <a:pPr lvl="1"/>
                <a:r>
                  <a:rPr lang="pt-BR" dirty="0" smtClean="0"/>
                  <a:t>Para um exemplo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4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pt-BR" dirty="0" smtClean="0"/>
                  <a:t>construímos uma tabela igual a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 smtClean="0"/>
                  <a:t> 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42976" y="2643182"/>
          <a:ext cx="6786616" cy="3337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8327"/>
                <a:gridCol w="848327"/>
                <a:gridCol w="848327"/>
                <a:gridCol w="848327"/>
                <a:gridCol w="848327"/>
                <a:gridCol w="848327"/>
                <a:gridCol w="848327"/>
                <a:gridCol w="8483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Exp.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Fracionado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i="1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Confusão</a:t>
                </a:r>
              </a:p>
              <a:p>
                <a:pPr lvl="1"/>
                <a:r>
                  <a:rPr lang="pt-BR" dirty="0" smtClean="0"/>
                  <a:t>Sem um experimento fatorial completo não é possível separar a estimativa dos efeitos de D e ABC;</a:t>
                </a:r>
              </a:p>
              <a:p>
                <a:pPr lvl="1"/>
                <a:r>
                  <a:rPr lang="pt-BR" dirty="0" smtClean="0"/>
                  <a:t>Não é um problema se soubermos que o efeito de D é maior que o de ABC;</a:t>
                </a:r>
              </a:p>
              <a:p>
                <a:r>
                  <a:rPr lang="pt-BR" dirty="0" smtClean="0"/>
                  <a:t>Podemos expressar uma confusão como:</a:t>
                </a:r>
              </a:p>
              <a:p>
                <a:pPr lvl="1"/>
                <a:r>
                  <a:rPr lang="pt-BR" dirty="0" smtClean="0"/>
                  <a:t>D = ABC</a:t>
                </a:r>
              </a:p>
              <a:p>
                <a:r>
                  <a:rPr lang="pt-BR" dirty="0" smtClean="0"/>
                  <a:t>Para expressar um problema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4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pt-BR" dirty="0" smtClean="0"/>
                  <a:t>, expressamos em função de I:</a:t>
                </a:r>
              </a:p>
              <a:p>
                <a:pPr lvl="1"/>
                <a:r>
                  <a:rPr lang="pt-BR" dirty="0" smtClean="0"/>
                  <a:t>I = ABCD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Fracionado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i="1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56528" cy="4572000"/>
              </a:xfrm>
            </p:spPr>
            <p:txBody>
              <a:bodyPr/>
              <a:lstStyle/>
              <a:p>
                <a:r>
                  <a:rPr lang="pt-BR" dirty="0" smtClean="0"/>
                  <a:t>Lista de confusões:</a:t>
                </a:r>
              </a:p>
              <a:p>
                <a:pPr lvl="1"/>
                <a:r>
                  <a:rPr lang="pt-BR" dirty="0" smtClean="0"/>
                  <a:t>A = BCD; B = ACD; C = ABD; AB = CD; AC = BD; BC = AD; ABC = D; I = ABCD.</a:t>
                </a:r>
              </a:p>
              <a:p>
                <a:r>
                  <a:rPr lang="pt-BR" dirty="0" smtClean="0"/>
                  <a:t>Outro exemplo da lista de confusões do problema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4</m:t>
                        </m:r>
                        <m:r>
                          <a:rPr lang="pt-BR" i="1">
                            <a:latin typeface="Cambria Math"/>
                          </a:rPr>
                          <m:t>−</m:t>
                        </m:r>
                        <m:r>
                          <a:rPr lang="pt-BR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pt-BR" dirty="0" smtClean="0"/>
                  <a:t>:</a:t>
                </a:r>
              </a:p>
              <a:p>
                <a:pPr lvl="1"/>
                <a:r>
                  <a:rPr lang="pt-BR" dirty="0" smtClean="0"/>
                  <a:t>I = ABD; A = BD; B = AD; C = ABCD; D = AB; AC = BCD;       BC = ACD; ABC = CD;</a:t>
                </a:r>
              </a:p>
              <a:p>
                <a:r>
                  <a:rPr lang="pt-BR" dirty="0" smtClean="0"/>
                  <a:t>Qual dos dois exemplos é melhor?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56528" cy="4572000"/>
              </a:xfrm>
              <a:blipFill rotWithShape="1">
                <a:blip r:embed="rId3"/>
                <a:stretch>
                  <a:fillRect l="-784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ítulo 2"/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:r>
                  <a:rPr lang="pt-BR" dirty="0" smtClean="0"/>
                  <a:t>Experimento Simples (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/>
                      </a:rPr>
                      <m:t>1</m:t>
                    </m:r>
                    <m:r>
                      <a:rPr lang="pt-BR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fator</m:t>
                    </m:r>
                    <m:r>
                      <a:rPr lang="pt-BR" b="0" i="1" smtClean="0">
                        <a:latin typeface="Cambria Math"/>
                      </a:rPr>
                      <m:t>)</m:t>
                    </m:r>
                  </m:oMath>
                </a14:m>
                <a:endParaRPr lang="pt-BR" dirty="0"/>
              </a:p>
            </p:txBody>
          </p:sp>
        </mc:Choice>
        <mc:Fallback>
          <p:sp>
            <p:nvSpPr>
              <p:cNvPr id="3" name="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 rotWithShape="1">
                <a:blip r:embed="rId2"/>
                <a:stretch>
                  <a:fillRect l="-157" b="-1602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3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 Simples (1 fator)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É usado para comparar várias alternativas de uma única variável (fator);</a:t>
            </a:r>
          </a:p>
          <a:p>
            <a:r>
              <a:rPr lang="pt-BR" dirty="0" smtClean="0"/>
              <a:t>Não há limite para o número de níveis (alternativas) que o fator pode assumir;</a:t>
            </a:r>
          </a:p>
          <a:p>
            <a:pPr lvl="1"/>
            <a:r>
              <a:rPr lang="pt-BR" dirty="0" smtClean="0"/>
              <a:t>Com exceção de 2;</a:t>
            </a:r>
          </a:p>
          <a:p>
            <a:pPr lvl="1"/>
            <a:r>
              <a:rPr lang="pt-BR" dirty="0" smtClean="0"/>
              <a:t>O número de níveis deve ser maior do que 2.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Experimento Simples (1 fator)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Exemplo:</a:t>
            </a:r>
          </a:p>
          <a:p>
            <a:pPr lvl="1"/>
            <a:r>
              <a:rPr lang="pt-BR" dirty="0" smtClean="0"/>
              <a:t>Queremos analisar o tamanho (em </a:t>
            </a:r>
            <a:r>
              <a:rPr lang="pt-BR" dirty="0" err="1" smtClean="0"/>
              <a:t>kbytes</a:t>
            </a:r>
            <a:r>
              <a:rPr lang="pt-BR" dirty="0" smtClean="0"/>
              <a:t>) de um mesmo código em 3 linguagens.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 análise de um fator, só é válida se os dados de uma linha não representarem outro fator.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660522"/>
              </p:ext>
            </p:extLst>
          </p:nvPr>
        </p:nvGraphicFramePr>
        <p:xfrm>
          <a:off x="1475656" y="2852936"/>
          <a:ext cx="6096000" cy="22250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Z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374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302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328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Experimento Simples (1 fator)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54420648"/>
              </p:ext>
            </p:extLst>
          </p:nvPr>
        </p:nvGraphicFramePr>
        <p:xfrm>
          <a:off x="1259632" y="1556792"/>
          <a:ext cx="6696744" cy="3337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74186"/>
                <a:gridCol w="1674186"/>
                <a:gridCol w="1674186"/>
                <a:gridCol w="16741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Z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374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144</a:t>
                      </a:r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72</a:t>
                      </a:r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302</a:t>
                      </a:r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872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816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1127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Soma (2815)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174,4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163,2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225,4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Média (187,7)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-13,3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37,7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Efeito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044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de um Experimento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694184" cy="4572000"/>
          </a:xfrm>
        </p:spPr>
        <p:txBody>
          <a:bodyPr/>
          <a:lstStyle/>
          <a:p>
            <a:r>
              <a:rPr lang="pt-BR" dirty="0" smtClean="0"/>
              <a:t>Indução</a:t>
            </a:r>
          </a:p>
          <a:p>
            <a:pPr lvl="1"/>
            <a:r>
              <a:rPr lang="pt-BR" dirty="0" smtClean="0"/>
              <a:t>Mostra que algo é operacional;</a:t>
            </a:r>
          </a:p>
          <a:p>
            <a:r>
              <a:rPr lang="pt-BR" dirty="0" smtClean="0"/>
              <a:t>Abdução</a:t>
            </a:r>
          </a:p>
          <a:p>
            <a:pPr lvl="1"/>
            <a:r>
              <a:rPr lang="pt-BR" dirty="0" smtClean="0"/>
              <a:t>Sugere que algo pode ser;</a:t>
            </a:r>
          </a:p>
          <a:p>
            <a:r>
              <a:rPr lang="pt-BR" dirty="0" smtClean="0"/>
              <a:t>Dedução</a:t>
            </a:r>
          </a:p>
          <a:p>
            <a:pPr lvl="1"/>
            <a:r>
              <a:rPr lang="pt-BR" dirty="0" smtClean="0"/>
              <a:t>Prova que algo é.</a:t>
            </a:r>
            <a:endParaRPr lang="pt-B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268760"/>
            <a:ext cx="4619625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4337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Experimento Simples (1 fator)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SSE (</a:t>
                </a:r>
                <a:r>
                  <a:rPr lang="pt-BR" i="1" dirty="0" smtClean="0"/>
                  <a:t>Sum </a:t>
                </a:r>
                <a:r>
                  <a:rPr lang="pt-BR" i="1" dirty="0" err="1" smtClean="0"/>
                  <a:t>of</a:t>
                </a:r>
                <a:r>
                  <a:rPr lang="pt-BR" i="1" dirty="0" smtClean="0"/>
                  <a:t> Square </a:t>
                </a:r>
                <a:r>
                  <a:rPr lang="pt-BR" i="1" dirty="0" err="1" smtClean="0"/>
                  <a:t>Errors</a:t>
                </a:r>
                <a:r>
                  <a:rPr lang="pt-BR" dirty="0" smtClean="0"/>
                  <a:t>)</a:t>
                </a:r>
              </a:p>
              <a:p>
                <a:pPr lvl="1"/>
                <a:r>
                  <a:rPr lang="pt-BR" dirty="0" smtClean="0"/>
                  <a:t>SSE = 94.365,2</a:t>
                </a:r>
              </a:p>
              <a:p>
                <a:pPr lvl="1"/>
                <a:endParaRPr lang="pt-BR" dirty="0"/>
              </a:p>
              <a:p>
                <a:r>
                  <a:rPr lang="pt-BR" dirty="0" smtClean="0"/>
                  <a:t>SSA (ou</a:t>
                </a:r>
                <a14:m>
                  <m:oMath xmlns:m="http://schemas.openxmlformats.org/officeDocument/2006/math">
                    <m:r>
                      <a:rPr lang="pt-BR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pt-B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pt-BR" dirty="0" smtClean="0"/>
                  <a:t>)</a:t>
                </a:r>
              </a:p>
              <a:p>
                <a:pPr lvl="1"/>
                <a:r>
                  <a:rPr lang="pt-BR" dirty="0" smtClean="0"/>
                  <a:t>SSA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(−13,3)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pt-BR" b="0" i="1" smtClean="0">
                        <a:latin typeface="Cambria Math"/>
                      </a:rPr>
                      <m:t>+ </m:t>
                    </m:r>
                    <m:sSup>
                      <m:sSupPr>
                        <m:ctrlPr>
                          <a:rPr lang="pt-B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(−24,5)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pt-BR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pt-B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(37,6)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 smtClean="0"/>
                  <a:t> = 10.992,1</a:t>
                </a:r>
              </a:p>
              <a:p>
                <a:pPr lvl="1"/>
                <a:endParaRPr lang="pt-BR" dirty="0"/>
              </a:p>
              <a:p>
                <a:r>
                  <a:rPr lang="pt-BR" dirty="0" smtClean="0"/>
                  <a:t>SST (</a:t>
                </a:r>
                <a:r>
                  <a:rPr lang="pt-BR" i="1" dirty="0" smtClean="0"/>
                  <a:t>Sum </a:t>
                </a:r>
                <a:r>
                  <a:rPr lang="pt-BR" i="1" dirty="0" err="1" smtClean="0"/>
                  <a:t>of</a:t>
                </a:r>
                <a:r>
                  <a:rPr lang="pt-BR" i="1" dirty="0" smtClean="0"/>
                  <a:t> Square Total</a:t>
                </a:r>
                <a:r>
                  <a:rPr lang="pt-BR" dirty="0" smtClean="0"/>
                  <a:t>)</a:t>
                </a:r>
              </a:p>
              <a:p>
                <a:pPr lvl="1"/>
                <a:r>
                  <a:rPr lang="pt-BR" dirty="0" smtClean="0"/>
                  <a:t>SST = SSA + SSE</a:t>
                </a:r>
              </a:p>
              <a:p>
                <a:pPr marL="274320" lvl="1" indent="0">
                  <a:buNone/>
                </a:pPr>
                <a:r>
                  <a:rPr lang="pt-BR" dirty="0"/>
                  <a:t> </a:t>
                </a:r>
                <a:r>
                  <a:rPr lang="pt-BR" dirty="0" smtClean="0"/>
                  <a:t>   SST = 10.992,1 + 94.365,2</a:t>
                </a:r>
              </a:p>
              <a:p>
                <a:pPr marL="274320" lvl="1" indent="0">
                  <a:buNone/>
                </a:pPr>
                <a:r>
                  <a:rPr lang="pt-BR" dirty="0" smtClean="0"/>
                  <a:t>    SST = 105.357,3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96601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Experimento Simples (1 fator)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Em termos de porcentagem, os efeitos tem os valores:</a:t>
            </a:r>
          </a:p>
          <a:p>
            <a:pPr lvl="1"/>
            <a:r>
              <a:rPr lang="pt-BR" dirty="0" smtClean="0"/>
              <a:t>A = 10,4% (10.992,1 / 105.357,3)</a:t>
            </a:r>
          </a:p>
          <a:p>
            <a:pPr lvl="1"/>
            <a:r>
              <a:rPr lang="pt-BR" dirty="0" smtClean="0"/>
              <a:t>89,6% restantes atribuídos a erros.</a:t>
            </a:r>
          </a:p>
          <a:p>
            <a:pPr lvl="2"/>
            <a:r>
              <a:rPr lang="pt-BR" dirty="0" smtClean="0"/>
              <a:t>Nesse caso, pode ser atribuída a diferença entre programadores.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9159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ítulo 2"/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:r>
                  <a:rPr lang="pt-BR" dirty="0" smtClean="0"/>
                  <a:t>Experimento 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pt-BR" b="0" i="1" smtClean="0">
                        <a:latin typeface="Cambria Math"/>
                      </a:rPr>
                      <m:t>)</m:t>
                    </m:r>
                  </m:oMath>
                </a14:m>
                <a:endParaRPr lang="pt-BR" dirty="0"/>
              </a:p>
            </p:txBody>
          </p:sp>
        </mc:Choice>
        <mc:Fallback>
          <p:sp>
            <p:nvSpPr>
              <p:cNvPr id="3" name="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 rotWithShape="1">
                <a:blip r:embed="rId2"/>
                <a:stretch>
                  <a:fillRect l="-2353" r="-3765" b="-1602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3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 smtClean="0"/>
                  <a:t>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 smtClean="0"/>
                  <a:t>)</a:t>
                </a:r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Qualquer número de fatores (</a:t>
            </a:r>
            <a:r>
              <a:rPr lang="pt-BR" i="1" dirty="0" smtClean="0"/>
              <a:t>k</a:t>
            </a:r>
            <a:r>
              <a:rPr lang="pt-BR" dirty="0" smtClean="0"/>
              <a:t>);</a:t>
            </a:r>
          </a:p>
          <a:p>
            <a:r>
              <a:rPr lang="pt-BR" dirty="0" smtClean="0"/>
              <a:t>Qualquer número de níveis (</a:t>
            </a:r>
            <a:r>
              <a:rPr lang="pt-BR" i="1" dirty="0" smtClean="0"/>
              <a:t>n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Com exceção de 2.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515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Exemplo:</a:t>
                </a:r>
              </a:p>
              <a:p>
                <a:pPr lvl="1"/>
                <a:r>
                  <a:rPr lang="pt-BR" dirty="0" smtClean="0"/>
                  <a:t>Avaliar 4 fatores, cada um com 3 níveis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pt-BR" dirty="0" smtClean="0"/>
                  <a:t>).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086524"/>
              </p:ext>
            </p:extLst>
          </p:nvPr>
        </p:nvGraphicFramePr>
        <p:xfrm>
          <a:off x="1115616" y="2636912"/>
          <a:ext cx="7200800" cy="1854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8152"/>
                <a:gridCol w="1512168"/>
                <a:gridCol w="1440160"/>
                <a:gridCol w="1440160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Símbolo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Fator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Algoritmo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LRUV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FIFO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RAND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Organização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Grupo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Freq</a:t>
                      </a:r>
                      <a:r>
                        <a:rPr lang="pt-BR" dirty="0" smtClean="0"/>
                        <a:t> y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Alfa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Problema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Pequeno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Grande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Memória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24 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 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 p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369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01741711"/>
              </p:ext>
            </p:extLst>
          </p:nvPr>
        </p:nvGraphicFramePr>
        <p:xfrm>
          <a:off x="395535" y="1844820"/>
          <a:ext cx="8352927" cy="429038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759357"/>
                <a:gridCol w="968836"/>
                <a:gridCol w="792088"/>
                <a:gridCol w="720080"/>
                <a:gridCol w="792088"/>
                <a:gridCol w="720080"/>
                <a:gridCol w="792088"/>
                <a:gridCol w="720080"/>
                <a:gridCol w="720080"/>
                <a:gridCol w="720080"/>
                <a:gridCol w="648070"/>
              </a:tblGrid>
              <a:tr h="384043"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Freq</a:t>
                      </a: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y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Alfa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Alg.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</a:t>
                      </a: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 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 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 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 rowSpan="3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LRUV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Pequeno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1,51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1,68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2,73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1,72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2,39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1,77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2,73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3,13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49951">
                <a:tc vMerge="1"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Médio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1,72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1,91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3,28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2,05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2,89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3,56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2,08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3,27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3,67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 vMerge="1"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Grande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2,15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2,29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3,76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2,42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3,42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2,99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3,76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4,11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 rowSpan="3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FIFO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Pequeno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1,69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1,83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1,9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2,59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3,14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1,93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2,91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3,23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 vMerge="1"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Médio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2,13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3,69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2,31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3,53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3,77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 vMerge="1"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Grande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2,37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2,54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3,96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2,66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3,57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4,13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3,21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4,23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 rowSpan="3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RAND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Pequeno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1,79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3,04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2,05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2,68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3,25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2,05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2,92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3,34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 vMerge="1"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Médio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1,98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2,39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3,58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2,37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3,18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3,78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2,46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3,49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3,88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 vMerge="1"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Grande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2,42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4,09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2,71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3,69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4,27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3,24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3,95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4,36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222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calcular o efeito de cada fator em determinado nível, utiliza-se a média dos valores relacionados ao efeito e a média global de todos os valores.</a:t>
            </a:r>
          </a:p>
          <a:p>
            <a:r>
              <a:rPr lang="pt-BR" dirty="0" smtClean="0"/>
              <a:t>O efeito do algoritmo no nível LRUV é:</a:t>
            </a:r>
          </a:p>
          <a:p>
            <a:pPr lvl="1"/>
            <a:r>
              <a:rPr lang="pt-BR" dirty="0" smtClean="0"/>
              <a:t>Efeito = 2,74 – 2,90 = -0,16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572692"/>
              </p:ext>
            </p:extLst>
          </p:nvPr>
        </p:nvGraphicFramePr>
        <p:xfrm>
          <a:off x="1547664" y="4077072"/>
          <a:ext cx="6096000" cy="1854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Fator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-0,16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0,02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0,14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-0,36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0,07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0,29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-0,47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-0,02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0,49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-0,69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-0,01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7435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Desejamos analisar o desempenho de carros em km andados com 1 litro de combustível (álcool ou gasolina).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77886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Resultados Obtidos (6 processadores, sequencial)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87108762"/>
              </p:ext>
            </p:extLst>
          </p:nvPr>
        </p:nvGraphicFramePr>
        <p:xfrm>
          <a:off x="251518" y="1700806"/>
          <a:ext cx="8640960" cy="3954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3337"/>
                <a:gridCol w="843337"/>
                <a:gridCol w="843337"/>
                <a:gridCol w="1050927"/>
                <a:gridCol w="843337"/>
                <a:gridCol w="843337"/>
                <a:gridCol w="843337"/>
                <a:gridCol w="843337"/>
                <a:gridCol w="843337"/>
                <a:gridCol w="843337"/>
              </a:tblGrid>
              <a:tr h="259827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I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MK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WT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MK.WT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MK.CC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WT.CC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MK.WT.CC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  <a:latin typeface="+mn-lt"/>
                        </a:rPr>
                        <a:t>Mean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MK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0,1057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WT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0,0661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0,2505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MK.WT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0,0693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MK.CC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0,2733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WT.CC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0,2381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95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MK.WT.CC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0,2561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73502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0,1798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Total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1,2591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0,1497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0,0001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0,7769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-0,1073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-0,0681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-0,0593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0,0977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Total/8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0,1574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0,0187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0,0000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0,0971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-0,0134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-0,0085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-0,0074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  <a:latin typeface="+mn-lt"/>
                        </a:rPr>
                        <a:t>0,0122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7973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Resultados Obtidos (6 processadores, sequencial)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Relevância dos parâmetros:</a:t>
            </a:r>
          </a:p>
          <a:p>
            <a:pPr lvl="1"/>
            <a:r>
              <a:rPr lang="pt-BR" dirty="0" smtClean="0"/>
              <a:t>MK = 3,42%</a:t>
            </a:r>
          </a:p>
          <a:p>
            <a:pPr lvl="1"/>
            <a:r>
              <a:rPr lang="pt-BR" dirty="0" smtClean="0"/>
              <a:t>WT = 0,00%</a:t>
            </a:r>
          </a:p>
          <a:p>
            <a:pPr lvl="1"/>
            <a:r>
              <a:rPr lang="pt-BR" dirty="0" smtClean="0"/>
              <a:t>CC = 92,12%</a:t>
            </a:r>
          </a:p>
          <a:p>
            <a:pPr lvl="1"/>
            <a:r>
              <a:rPr lang="pt-BR" dirty="0"/>
              <a:t>MK.WT = </a:t>
            </a:r>
            <a:r>
              <a:rPr lang="pt-BR" dirty="0" smtClean="0"/>
              <a:t>1,76%</a:t>
            </a:r>
          </a:p>
          <a:p>
            <a:pPr lvl="1"/>
            <a:r>
              <a:rPr lang="pt-BR" dirty="0" smtClean="0"/>
              <a:t>MK.CC = 0,71%</a:t>
            </a:r>
          </a:p>
          <a:p>
            <a:pPr lvl="1"/>
            <a:r>
              <a:rPr lang="pt-BR" dirty="0" smtClean="0"/>
              <a:t>WT.CC = 0,54%</a:t>
            </a:r>
          </a:p>
          <a:p>
            <a:pPr lvl="1"/>
            <a:r>
              <a:rPr lang="pt-BR" dirty="0" smtClean="0"/>
              <a:t>MK.WT.CC = 1,46%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943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Projeto de Experimentos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Projeto simples</a:t>
            </a:r>
          </a:p>
          <a:p>
            <a:pPr lvl="1"/>
            <a:r>
              <a:rPr lang="pt-BR" dirty="0" smtClean="0"/>
              <a:t>Variação de um fator por vez;</a:t>
            </a:r>
          </a:p>
          <a:p>
            <a:r>
              <a:rPr lang="pt-BR" dirty="0" smtClean="0"/>
              <a:t>Projeto fatorial completo</a:t>
            </a:r>
          </a:p>
          <a:p>
            <a:pPr lvl="1"/>
            <a:r>
              <a:rPr lang="pt-BR" dirty="0" smtClean="0"/>
              <a:t>Todas as combinações possíveis de todos os fatores, em todos os níveis;</a:t>
            </a:r>
          </a:p>
          <a:p>
            <a:pPr lvl="1"/>
            <a:r>
              <a:rPr lang="pt-BR" dirty="0" smtClean="0"/>
              <a:t>Achar o efeito de cada fator e suas combinações;</a:t>
            </a:r>
          </a:p>
          <a:p>
            <a:r>
              <a:rPr lang="pt-BR" dirty="0" smtClean="0"/>
              <a:t>Projeto fatorial fracionado</a:t>
            </a:r>
          </a:p>
          <a:p>
            <a:pPr lvl="1">
              <a:defRPr/>
            </a:pPr>
            <a:r>
              <a:rPr lang="pt-BR" dirty="0" smtClean="0"/>
              <a:t>Utilizado quando o número de experimentos a ser realizado no fatorial completo é muito grande;</a:t>
            </a:r>
          </a:p>
          <a:p>
            <a:pPr lvl="1">
              <a:defRPr/>
            </a:pPr>
            <a:r>
              <a:rPr lang="pt-BR" dirty="0" smtClean="0"/>
              <a:t>Obtém-se menos resultados do que o fatorial completo.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Resultados Obtidos </a:t>
            </a:r>
            <a:r>
              <a:rPr lang="pt-BR" dirty="0" smtClean="0"/>
              <a:t>(4 </a:t>
            </a:r>
            <a:r>
              <a:rPr lang="pt-BR" dirty="0"/>
              <a:t>processadores, sequencial)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1706928"/>
              </p:ext>
            </p:extLst>
          </p:nvPr>
        </p:nvGraphicFramePr>
        <p:xfrm>
          <a:off x="251518" y="1700806"/>
          <a:ext cx="8640960" cy="3954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3337"/>
                <a:gridCol w="843337"/>
                <a:gridCol w="843337"/>
                <a:gridCol w="1050927"/>
                <a:gridCol w="843337"/>
                <a:gridCol w="843337"/>
                <a:gridCol w="843337"/>
                <a:gridCol w="843337"/>
                <a:gridCol w="843337"/>
                <a:gridCol w="843337"/>
              </a:tblGrid>
              <a:tr h="259827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WT.CC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MK.WT.CC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Mean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0,0632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-0,0301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0,1931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0,0587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0,2056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0,1845</a:t>
                      </a:r>
                    </a:p>
                  </a:txBody>
                  <a:tcPr marL="9525" marR="9525" marT="9525" marB="0" anchor="b"/>
                </a:tc>
              </a:tr>
              <a:tr h="495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0,2283</a:t>
                      </a:r>
                    </a:p>
                  </a:txBody>
                  <a:tcPr marL="9525" marR="9525" marT="9525" marB="0" anchor="b"/>
                </a:tc>
              </a:tr>
              <a:tr h="273502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0,1290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0,9033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0,2083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-0,0205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0,0569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-0,0957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Total/8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-0,0026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3962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Resultados Obtidos </a:t>
            </a:r>
            <a:r>
              <a:rPr lang="pt-BR" dirty="0" smtClean="0"/>
              <a:t>(4 </a:t>
            </a:r>
            <a:r>
              <a:rPr lang="pt-BR" dirty="0"/>
              <a:t>processadores, sequencial)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Relevância dos parâmetros:</a:t>
            </a:r>
          </a:p>
          <a:p>
            <a:pPr lvl="1"/>
            <a:r>
              <a:rPr lang="pt-BR" dirty="0" smtClean="0"/>
              <a:t>MK = 7,53%</a:t>
            </a:r>
          </a:p>
          <a:p>
            <a:pPr lvl="1"/>
            <a:r>
              <a:rPr lang="pt-BR" dirty="0" smtClean="0"/>
              <a:t>WT = 0,07%</a:t>
            </a:r>
          </a:p>
          <a:p>
            <a:pPr lvl="1"/>
            <a:r>
              <a:rPr lang="pt-BR" dirty="0" smtClean="0"/>
              <a:t>CC = 89,83%</a:t>
            </a:r>
          </a:p>
          <a:p>
            <a:pPr lvl="1"/>
            <a:r>
              <a:rPr lang="pt-BR" dirty="0" smtClean="0"/>
              <a:t>MK.WT = 0,56%</a:t>
            </a:r>
          </a:p>
          <a:p>
            <a:pPr lvl="1"/>
            <a:r>
              <a:rPr lang="pt-BR" dirty="0" smtClean="0"/>
              <a:t>MK.CC = 1,59%</a:t>
            </a:r>
          </a:p>
          <a:p>
            <a:pPr lvl="1"/>
            <a:r>
              <a:rPr lang="pt-BR" dirty="0" smtClean="0"/>
              <a:t>WT.CC = 0,41%</a:t>
            </a:r>
          </a:p>
          <a:p>
            <a:pPr lvl="1"/>
            <a:r>
              <a:rPr lang="pt-BR" dirty="0" smtClean="0"/>
              <a:t>MK.WT.CC = 0,01%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49501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Resultados Obtidos </a:t>
            </a:r>
            <a:r>
              <a:rPr lang="pt-BR" dirty="0" smtClean="0"/>
              <a:t>(6 </a:t>
            </a:r>
            <a:r>
              <a:rPr lang="pt-BR" dirty="0"/>
              <a:t>processadores, </a:t>
            </a:r>
            <a:r>
              <a:rPr lang="pt-BR" dirty="0" smtClean="0"/>
              <a:t>LS)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4531081"/>
              </p:ext>
            </p:extLst>
          </p:nvPr>
        </p:nvGraphicFramePr>
        <p:xfrm>
          <a:off x="251518" y="1700806"/>
          <a:ext cx="8640960" cy="3954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3337"/>
                <a:gridCol w="843337"/>
                <a:gridCol w="843337"/>
                <a:gridCol w="1050927"/>
                <a:gridCol w="843337"/>
                <a:gridCol w="843337"/>
                <a:gridCol w="843337"/>
                <a:gridCol w="843337"/>
                <a:gridCol w="843337"/>
                <a:gridCol w="843337"/>
              </a:tblGrid>
              <a:tr h="259827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WT.CC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MK.WT.CC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Mean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0,2049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0,1698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0,3337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0,1726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0,3540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0,3227</a:t>
                      </a:r>
                    </a:p>
                  </a:txBody>
                  <a:tcPr marL="9525" marR="9525" marT="9525" marB="0" anchor="b"/>
                </a:tc>
              </a:tr>
              <a:tr h="495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0,3387</a:t>
                      </a:r>
                    </a:p>
                  </a:txBody>
                  <a:tcPr marL="9525" marR="9525" marT="9525" marB="0" anchor="b"/>
                </a:tc>
              </a:tr>
              <a:tr h="273502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0,2709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1,8964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0,2440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-0,2064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-0,1714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-0,1638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0,1978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Total/8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0,2371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0,0305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-0,0205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4983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Resultados Obtidos </a:t>
            </a:r>
            <a:r>
              <a:rPr lang="pt-BR" dirty="0" smtClean="0"/>
              <a:t>(6 </a:t>
            </a:r>
            <a:r>
              <a:rPr lang="pt-BR" dirty="0"/>
              <a:t>processadores, </a:t>
            </a:r>
            <a:r>
              <a:rPr lang="pt-BR" dirty="0" smtClean="0"/>
              <a:t>LS)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Relevância dos parâmetros:</a:t>
            </a:r>
          </a:p>
          <a:p>
            <a:pPr lvl="1"/>
            <a:r>
              <a:rPr lang="pt-BR" dirty="0" smtClean="0"/>
              <a:t>MK = 6,98%</a:t>
            </a:r>
          </a:p>
          <a:p>
            <a:pPr lvl="1"/>
            <a:r>
              <a:rPr lang="pt-BR" dirty="0" smtClean="0"/>
              <a:t>WT = 1,45%</a:t>
            </a:r>
          </a:p>
          <a:p>
            <a:pPr lvl="1"/>
            <a:r>
              <a:rPr lang="pt-BR" dirty="0" smtClean="0"/>
              <a:t>CC = 75,39%</a:t>
            </a:r>
          </a:p>
          <a:p>
            <a:pPr lvl="1"/>
            <a:r>
              <a:rPr lang="pt-BR" dirty="0" smtClean="0"/>
              <a:t>MK.WT = 5,00%</a:t>
            </a:r>
          </a:p>
          <a:p>
            <a:pPr lvl="1"/>
            <a:r>
              <a:rPr lang="pt-BR" dirty="0" smtClean="0"/>
              <a:t>MK.CC = 3,45%</a:t>
            </a:r>
          </a:p>
          <a:p>
            <a:pPr lvl="1"/>
            <a:r>
              <a:rPr lang="pt-BR" dirty="0" smtClean="0"/>
              <a:t>WT.CC = 3,15%</a:t>
            </a:r>
          </a:p>
          <a:p>
            <a:pPr lvl="1"/>
            <a:r>
              <a:rPr lang="pt-BR" dirty="0" smtClean="0"/>
              <a:t>MK.WT.CC = 4,59%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5545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Resultados Obtidos </a:t>
            </a:r>
            <a:r>
              <a:rPr lang="pt-BR" dirty="0" smtClean="0"/>
              <a:t>(4 </a:t>
            </a:r>
            <a:r>
              <a:rPr lang="pt-BR" dirty="0"/>
              <a:t>processadores, </a:t>
            </a:r>
            <a:r>
              <a:rPr lang="pt-BR" dirty="0" smtClean="0"/>
              <a:t>LS)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6327822"/>
              </p:ext>
            </p:extLst>
          </p:nvPr>
        </p:nvGraphicFramePr>
        <p:xfrm>
          <a:off x="251518" y="1700806"/>
          <a:ext cx="8640960" cy="3954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3337"/>
                <a:gridCol w="843337"/>
                <a:gridCol w="843337"/>
                <a:gridCol w="1050927"/>
                <a:gridCol w="843337"/>
                <a:gridCol w="843337"/>
                <a:gridCol w="843337"/>
                <a:gridCol w="843337"/>
                <a:gridCol w="843337"/>
                <a:gridCol w="843337"/>
              </a:tblGrid>
              <a:tr h="259827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WT.CC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MK.WT.CC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Mean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0,2108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0,1321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0,3202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0,2069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0,3307</a:t>
                      </a: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WT.CC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0,3130</a:t>
                      </a:r>
                    </a:p>
                  </a:txBody>
                  <a:tcPr marL="9525" marR="9525" marT="9525" marB="0" anchor="b"/>
                </a:tc>
              </a:tr>
              <a:tr h="495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MK.WT.CC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0,3499</a:t>
                      </a:r>
                    </a:p>
                  </a:txBody>
                  <a:tcPr marL="9525" marR="9525" marT="9525" marB="0" anchor="b"/>
                </a:tc>
              </a:tr>
              <a:tr h="273502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0,2662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1,8636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0,1402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0,7640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-0,1096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-0,2382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-0,1162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9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Total/8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-0,0145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6817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Resultados Obtidos </a:t>
            </a:r>
            <a:r>
              <a:rPr lang="pt-BR" dirty="0" smtClean="0"/>
              <a:t>(4 </a:t>
            </a:r>
            <a:r>
              <a:rPr lang="pt-BR" dirty="0"/>
              <a:t>processadores, </a:t>
            </a:r>
            <a:r>
              <a:rPr lang="pt-BR" dirty="0" smtClean="0"/>
              <a:t>LS)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Relevância dos parâmetros:</a:t>
            </a:r>
          </a:p>
          <a:p>
            <a:pPr lvl="1"/>
            <a:r>
              <a:rPr lang="pt-BR" dirty="0" smtClean="0"/>
              <a:t>MK = 13,48%</a:t>
            </a:r>
          </a:p>
          <a:p>
            <a:pPr lvl="1"/>
            <a:r>
              <a:rPr lang="pt-BR" dirty="0" smtClean="0"/>
              <a:t>WT = 2,39%</a:t>
            </a:r>
          </a:p>
          <a:p>
            <a:pPr lvl="1"/>
            <a:r>
              <a:rPr lang="pt-BR" dirty="0" smtClean="0"/>
              <a:t>CC = 70,93%</a:t>
            </a:r>
          </a:p>
          <a:p>
            <a:pPr lvl="1"/>
            <a:r>
              <a:rPr lang="pt-BR" dirty="0" smtClean="0"/>
              <a:t>MK.WT = 1,46%</a:t>
            </a:r>
          </a:p>
          <a:p>
            <a:pPr lvl="1"/>
            <a:r>
              <a:rPr lang="pt-BR" dirty="0" smtClean="0"/>
              <a:t>MK.CC = 6,90%</a:t>
            </a:r>
          </a:p>
          <a:p>
            <a:pPr lvl="1"/>
            <a:r>
              <a:rPr lang="pt-BR" dirty="0" smtClean="0"/>
              <a:t>WT.CC = 1,64%</a:t>
            </a:r>
          </a:p>
          <a:p>
            <a:pPr lvl="1"/>
            <a:r>
              <a:rPr lang="pt-BR" dirty="0" smtClean="0"/>
              <a:t>MK.WT.CC = 3,21%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25202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Renata Carvalho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Projeto de Experimentos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3924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ítulo 2"/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:r>
                  <a:rPr lang="pt-BR" dirty="0" smtClean="0"/>
                  <a:t>Experimento 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pt-BR" b="0" i="1" smtClean="0">
                        <a:latin typeface="Cambria Math"/>
                      </a:rPr>
                      <m:t>)</m:t>
                    </m:r>
                  </m:oMath>
                </a14:m>
                <a:endParaRPr lang="pt-BR" dirty="0"/>
              </a:p>
            </p:txBody>
          </p:sp>
        </mc:Choice>
        <mc:Fallback>
          <p:sp>
            <p:nvSpPr>
              <p:cNvPr id="3" name="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 rotWithShape="1">
                <a:blip r:embed="rId2"/>
                <a:stretch>
                  <a:fillRect l="-2353" r="-3765" b="-1602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700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 smtClean="0"/>
                  <a:t>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 smtClean="0"/>
                  <a:t>)</a:t>
                </a:r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É utilizado para determinar o efeito de </a:t>
                </a:r>
                <a:r>
                  <a:rPr lang="pt-BR" i="1" dirty="0" smtClean="0"/>
                  <a:t>k</a:t>
                </a:r>
                <a:r>
                  <a:rPr lang="pt-BR" dirty="0" smtClean="0"/>
                  <a:t> fatores;</a:t>
                </a:r>
              </a:p>
              <a:p>
                <a:r>
                  <a:rPr lang="pt-BR" dirty="0" smtClean="0"/>
                  <a:t>Cada fator deve possuir dois níveis (alternativas);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 smtClean="0"/>
                  <a:t> experimentos são requeridos;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/>
                  <a:t> efeitos são produzidos:</a:t>
                </a:r>
              </a:p>
              <a:p>
                <a:pPr lvl="1"/>
                <a:r>
                  <a:rPr lang="pt-BR" i="1" dirty="0" smtClean="0"/>
                  <a:t>k</a:t>
                </a:r>
                <a:r>
                  <a:rPr lang="pt-BR" dirty="0" smtClean="0"/>
                  <a:t> efeitos principais;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pt-B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pt-BR" dirty="0" smtClean="0"/>
                  <a:t> efeitos de interações entre 2 fatores;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i="1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pt-BR" dirty="0"/>
                  <a:t> efeitos de interações entre 3 fatores.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Exemplo:</a:t>
            </a:r>
          </a:p>
          <a:p>
            <a:pPr lvl="1"/>
            <a:r>
              <a:rPr lang="pt-BR" dirty="0" smtClean="0"/>
              <a:t>Para projetar uma máquina, devemos avaliar o tamanho da </a:t>
            </a:r>
            <a:r>
              <a:rPr lang="pt-BR" dirty="0" err="1" smtClean="0"/>
              <a:t>cache</a:t>
            </a:r>
            <a:r>
              <a:rPr lang="pt-BR" dirty="0" smtClean="0"/>
              <a:t>, o tamanho da memória e se 1 ou 2 processadores devem ser utilizados.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285852" y="3143248"/>
          <a:ext cx="6500859" cy="1483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214710"/>
                <a:gridCol w="1643074"/>
                <a:gridCol w="164307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Fator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-1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1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Tamanho da memória (A)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 </a:t>
                      </a:r>
                      <a:r>
                        <a:rPr lang="pt-BR" dirty="0" err="1" smtClean="0"/>
                        <a:t>Mbytes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 </a:t>
                      </a:r>
                      <a:r>
                        <a:rPr lang="pt-BR" dirty="0" err="1" smtClean="0"/>
                        <a:t>Mbytes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Tamanho da </a:t>
                      </a:r>
                      <a:r>
                        <a:rPr lang="pt-BR" dirty="0" err="1" smtClean="0"/>
                        <a:t>cache</a:t>
                      </a:r>
                      <a:r>
                        <a:rPr lang="pt-BR" dirty="0" smtClean="0"/>
                        <a:t> (B)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kbyte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 kbytes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Número de processadores (C)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285852" y="4803160"/>
          <a:ext cx="6500860" cy="1483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00172"/>
                <a:gridCol w="1300172"/>
                <a:gridCol w="1300172"/>
                <a:gridCol w="1300172"/>
                <a:gridCol w="130017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 </a:t>
                      </a:r>
                      <a:r>
                        <a:rPr lang="pt-BR" dirty="0" err="1" smtClean="0"/>
                        <a:t>Mbytes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 </a:t>
                      </a:r>
                      <a:r>
                        <a:rPr lang="pt-BR" dirty="0" err="1" smtClean="0"/>
                        <a:t>Mbytes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Cache</a:t>
                      </a:r>
                      <a:endParaRPr lang="pt-BR" b="1" dirty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 proc.</a:t>
                      </a:r>
                      <a:endParaRPr lang="pt-BR" b="1" dirty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 proc.</a:t>
                      </a:r>
                      <a:endParaRPr lang="pt-BR" b="1" dirty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 proc.</a:t>
                      </a:r>
                      <a:endParaRPr lang="pt-BR" b="1" dirty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 proc.</a:t>
                      </a:r>
                      <a:endParaRPr lang="pt-BR" b="1" dirty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kbyte</a:t>
                      </a:r>
                      <a:endParaRPr lang="pt-BR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46</a:t>
                      </a:r>
                      <a:endParaRPr lang="pt-BR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58</a:t>
                      </a:r>
                      <a:endParaRPr lang="pt-BR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 kbytes</a:t>
                      </a:r>
                      <a:endParaRPr lang="pt-BR" dirty="0"/>
                    </a:p>
                  </a:txBody>
                  <a:tcPr anchor="ctr"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 anchor="ctr"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50</a:t>
                      </a:r>
                      <a:endParaRPr lang="pt-BR" dirty="0"/>
                    </a:p>
                  </a:txBody>
                  <a:tcPr anchor="ctr"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34</a:t>
                      </a:r>
                      <a:endParaRPr lang="pt-BR" dirty="0"/>
                    </a:p>
                  </a:txBody>
                  <a:tcPr anchor="ctr"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86</a:t>
                      </a:r>
                      <a:endParaRPr lang="pt-BR" dirty="0"/>
                    </a:p>
                  </a:txBody>
                  <a:tcPr anchor="ctr">
                    <a:solidFill>
                      <a:schemeClr val="bg2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desempenho pode ser expressado por:</a:t>
            </a:r>
          </a:p>
          <a:p>
            <a:endParaRPr lang="pt-BR" dirty="0" smtClean="0"/>
          </a:p>
          <a:p>
            <a:r>
              <a:rPr lang="pt-BR" dirty="0" smtClean="0"/>
              <a:t>Pelo problema: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equação de regressão é:</a:t>
            </a: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571472" y="2071678"/>
          <a:ext cx="840587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ção" r:id="rId4" imgW="4483080" imgH="228600" progId="Equation.3">
                  <p:embed/>
                </p:oleObj>
              </mc:Choice>
              <mc:Fallback>
                <p:oleObj name="Equação" r:id="rId4" imgW="44830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2071678"/>
                        <a:ext cx="840587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714348" y="3143248"/>
          <a:ext cx="5439551" cy="17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ção" r:id="rId6" imgW="2819160" imgH="888840" progId="Equation.3">
                  <p:embed/>
                </p:oleObj>
              </mc:Choice>
              <mc:Fallback>
                <p:oleObj name="Equação" r:id="rId6" imgW="2819160" imgH="8888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3143248"/>
                        <a:ext cx="5439551" cy="171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714348" y="5643578"/>
          <a:ext cx="635798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ção" r:id="rId8" imgW="3390840" imgH="228600" progId="Equation.3">
                  <p:embed/>
                </p:oleObj>
              </mc:Choice>
              <mc:Fallback>
                <p:oleObj name="Equação" r:id="rId8" imgW="3390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5643578"/>
                        <a:ext cx="635798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t-BR" dirty="0"/>
                  <a:t>Fatorial Completo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274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628093" cy="40792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58677"/>
                <a:gridCol w="958677"/>
                <a:gridCol w="958677"/>
                <a:gridCol w="958677"/>
                <a:gridCol w="958677"/>
                <a:gridCol w="958677"/>
                <a:gridCol w="958677"/>
                <a:gridCol w="958677"/>
                <a:gridCol w="9586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ABC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y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Total/8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Personalizada 1">
      <a:dk1>
        <a:sysClr val="windowText" lastClr="000000"/>
      </a:dk1>
      <a:lt1>
        <a:srgbClr val="C5D1D7"/>
      </a:lt1>
      <a:dk2>
        <a:srgbClr val="646B86"/>
      </a:dk2>
      <a:lt2>
        <a:srgbClr val="FFFFFF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527</TotalTime>
  <Words>3101</Words>
  <Application>Microsoft Office PowerPoint</Application>
  <PresentationFormat>Apresentação na tela (4:3)</PresentationFormat>
  <Paragraphs>1389</Paragraphs>
  <Slides>46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48" baseType="lpstr">
      <vt:lpstr>Cívico</vt:lpstr>
      <vt:lpstr>Equação</vt:lpstr>
      <vt:lpstr>Projeto de Experimentos</vt:lpstr>
      <vt:lpstr>Experimento</vt:lpstr>
      <vt:lpstr>Ciclo de um Experimento</vt:lpstr>
      <vt:lpstr>Tipos de Projeto de Experimentos</vt:lpstr>
      <vt:lpstr>Experimento Fatorial Completo (2^k)</vt:lpstr>
      <vt:lpstr>Fatorial Completo (2^k)</vt:lpstr>
      <vt:lpstr>Fatorial Completo (2^k)</vt:lpstr>
      <vt:lpstr>Fatorial Completo (2^k)</vt:lpstr>
      <vt:lpstr>Fatorial Completo (2^k)</vt:lpstr>
      <vt:lpstr>Fatorial Completo (2^k)</vt:lpstr>
      <vt:lpstr>Experimento Fatorial Completo com Replicações (2^kr)</vt:lpstr>
      <vt:lpstr>Fatorial Completo com Replicações (2^kr)</vt:lpstr>
      <vt:lpstr>Fatorial Completo com Replicações (2^kr)</vt:lpstr>
      <vt:lpstr>Fatorial Completo com Replicações (2^kr)</vt:lpstr>
      <vt:lpstr>Fatorial Completo com Replicações (2^kr)</vt:lpstr>
      <vt:lpstr>Experimento Fatorial Fracionado (2^(k-p))</vt:lpstr>
      <vt:lpstr>Fatorial Fracionado (2^(k-p))</vt:lpstr>
      <vt:lpstr>Fatorial Fracionado (2^(k-p))</vt:lpstr>
      <vt:lpstr>Fatorial Fracionado (2^(k-p))</vt:lpstr>
      <vt:lpstr>Fatorial Fracionado (2^(k-p))</vt:lpstr>
      <vt:lpstr>Fatorial Fracionado (2^(k-p))</vt:lpstr>
      <vt:lpstr>Fatorial Fracionado (2^(k-p))</vt:lpstr>
      <vt:lpstr>Fatorial Fracionado (2^(k-p))</vt:lpstr>
      <vt:lpstr>Fatorial Fracionado (2^(k-p))</vt:lpstr>
      <vt:lpstr>Fatorial Fracionado (2^(k-p))</vt:lpstr>
      <vt:lpstr>Experimento Simples (1 fator)</vt:lpstr>
      <vt:lpstr>Experimento Simples (1 fator)</vt:lpstr>
      <vt:lpstr>Experimento Simples (1 fator)</vt:lpstr>
      <vt:lpstr>Experimento Simples (1 fator)</vt:lpstr>
      <vt:lpstr>Experimento Simples (1 fator)</vt:lpstr>
      <vt:lpstr>Experimento Simples (1 fator)</vt:lpstr>
      <vt:lpstr>Experimento Fatorial Completo (n^k)</vt:lpstr>
      <vt:lpstr>Fatorial Completo (n^k)</vt:lpstr>
      <vt:lpstr>Fatorial Completo (n^k)</vt:lpstr>
      <vt:lpstr>Fatorial Completo (n^k)</vt:lpstr>
      <vt:lpstr>Fatorial Completo (n^k)</vt:lpstr>
      <vt:lpstr>Exercício</vt:lpstr>
      <vt:lpstr>Resultados Obtidos (6 processadores, sequencial)</vt:lpstr>
      <vt:lpstr>Resultados Obtidos (6 processadores, sequencial)</vt:lpstr>
      <vt:lpstr>Resultados Obtidos (4 processadores, sequencial)</vt:lpstr>
      <vt:lpstr>Resultados Obtidos (4 processadores, sequencial)</vt:lpstr>
      <vt:lpstr>Resultados Obtidos (6 processadores, LS)</vt:lpstr>
      <vt:lpstr>Resultados Obtidos (6 processadores, LS)</vt:lpstr>
      <vt:lpstr>Resultados Obtidos (4 processadores, LS)</vt:lpstr>
      <vt:lpstr>Resultados Obtidos (4 processadores, LS)</vt:lpstr>
      <vt:lpstr>Projeto de Experimentos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mphyscas</dc:creator>
  <cp:lastModifiedBy>Renata</cp:lastModifiedBy>
  <cp:revision>54</cp:revision>
  <dcterms:created xsi:type="dcterms:W3CDTF">2010-10-27T14:50:29Z</dcterms:created>
  <dcterms:modified xsi:type="dcterms:W3CDTF">2010-10-28T11:28:00Z</dcterms:modified>
</cp:coreProperties>
</file>