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3" r:id="rId1"/>
  </p:sldMasterIdLst>
  <p:notesMasterIdLst>
    <p:notesMasterId r:id="rId42"/>
  </p:notesMasterIdLst>
  <p:sldIdLst>
    <p:sldId id="256" r:id="rId2"/>
    <p:sldId id="378" r:id="rId3"/>
    <p:sldId id="257" r:id="rId4"/>
    <p:sldId id="392" r:id="rId5"/>
    <p:sldId id="393" r:id="rId6"/>
    <p:sldId id="394" r:id="rId7"/>
    <p:sldId id="396" r:id="rId8"/>
    <p:sldId id="355" r:id="rId9"/>
    <p:sldId id="397" r:id="rId10"/>
    <p:sldId id="357" r:id="rId11"/>
    <p:sldId id="398" r:id="rId12"/>
    <p:sldId id="358" r:id="rId13"/>
    <p:sldId id="359" r:id="rId14"/>
    <p:sldId id="360" r:id="rId15"/>
    <p:sldId id="399" r:id="rId16"/>
    <p:sldId id="361" r:id="rId17"/>
    <p:sldId id="400" r:id="rId18"/>
    <p:sldId id="362" r:id="rId19"/>
    <p:sldId id="363" r:id="rId20"/>
    <p:sldId id="401" r:id="rId21"/>
    <p:sldId id="364" r:id="rId22"/>
    <p:sldId id="387" r:id="rId23"/>
    <p:sldId id="388" r:id="rId24"/>
    <p:sldId id="384" r:id="rId25"/>
    <p:sldId id="385" r:id="rId26"/>
    <p:sldId id="390" r:id="rId27"/>
    <p:sldId id="395" r:id="rId28"/>
    <p:sldId id="368" r:id="rId29"/>
    <p:sldId id="317" r:id="rId30"/>
    <p:sldId id="413" r:id="rId31"/>
    <p:sldId id="402" r:id="rId32"/>
    <p:sldId id="403" r:id="rId33"/>
    <p:sldId id="405" r:id="rId34"/>
    <p:sldId id="406" r:id="rId35"/>
    <p:sldId id="407" r:id="rId36"/>
    <p:sldId id="408" r:id="rId37"/>
    <p:sldId id="409" r:id="rId38"/>
    <p:sldId id="410" r:id="rId39"/>
    <p:sldId id="411" r:id="rId40"/>
    <p:sldId id="412" r:id="rId41"/>
  </p:sldIdLst>
  <p:sldSz cx="9144000" cy="6858000" type="screen4x3"/>
  <p:notesSz cx="7010400" cy="9296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78" autoAdjust="0"/>
    <p:restoredTop sz="93167" autoAdjust="0"/>
  </p:normalViewPr>
  <p:slideViewPr>
    <p:cSldViewPr>
      <p:cViewPr>
        <p:scale>
          <a:sx n="75" d="100"/>
          <a:sy n="75" d="100"/>
        </p:scale>
        <p:origin x="-97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BA2F1D3-55CE-4E7A-8BC8-6138E51BE337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E199DE-8ED7-446A-9CAA-9982365ECE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t-BR" smtClean="0"/>
              <a:t>ok</a:t>
            </a:r>
          </a:p>
        </p:txBody>
      </p:sp>
      <p:sp>
        <p:nvSpPr>
          <p:cNvPr id="348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70B0D8-9BC7-4ED5-9703-51C28F2734C9}" type="slidenum">
              <a:rPr lang="pt-BR" smtClean="0"/>
              <a:pPr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7423C-DF4C-4299-AA3F-D7A23AEAE2D8}" type="slidenum">
              <a:rPr lang="pt-BR" smtClean="0"/>
              <a:pPr/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Espaço Reservado para Anotações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defRPr/>
            </a:pPr>
            <a:endParaRPr lang="pt-BR" dirty="0" smtClean="0"/>
          </a:p>
        </p:txBody>
      </p:sp>
      <p:sp>
        <p:nvSpPr>
          <p:cNvPr id="368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4B1648-4809-49EA-976C-9D609A221BF8}" type="slidenum">
              <a:rPr lang="pt-BR" smtClean="0"/>
              <a:pPr/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7423C-DF4C-4299-AA3F-D7A23AEAE2D8}" type="slidenum">
              <a:rPr lang="pt-BR" smtClean="0"/>
              <a:pPr/>
              <a:t>9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7423C-DF4C-4299-AA3F-D7A23AEAE2D8}" type="slidenum">
              <a:rPr lang="pt-BR" smtClean="0"/>
              <a:pPr/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7423C-DF4C-4299-AA3F-D7A23AEAE2D8}" type="slidenum">
              <a:rPr lang="pt-BR" smtClean="0"/>
              <a:pPr/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7423C-DF4C-4299-AA3F-D7A23AEAE2D8}" type="slidenum">
              <a:rPr lang="pt-BR" smtClean="0"/>
              <a:pPr/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358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57423C-DF4C-4299-AA3F-D7A23AEAE2D8}" type="slidenum">
              <a:rPr lang="pt-BR" smtClean="0"/>
              <a:pPr/>
              <a:t>20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ângulo retângulo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upo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a liv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ector reto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11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3C6705-9DD7-440A-B0E2-0311E6FA4797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12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2B3B6F8-FA2E-4DA4-A34B-A9F784D0CF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79064-D025-43A4-8DB7-7B27C6450AAA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FB632-75EE-46D3-B72A-4DBE20A2D5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B6019-E0EA-4484-AECB-C2461FF479D0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A0D89-5C1D-4E0E-8DC1-419E369CED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4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32DC8-4BCA-4121-A7E1-A356A36A1924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5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607CA-D3B6-4245-A113-FAA5F1D251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vis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Divis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C8E588-9F6B-4079-90F0-C20AC5F7F548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718429-4183-4FC7-B9B1-BA1B7EE28A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DC766D-F177-40DD-ACAD-11AF7F96A006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C41A26-0E99-4D66-951F-360150383A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FC1B02-5D7E-41D8-B6F2-5B4A7E0B4368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362CC7-F923-4189-B07C-D1937F182E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9CC1441-12F9-4115-8D61-89CAA420549A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8F9810-D1FA-48F7-B821-DEBB565FCE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BC443-F145-4F67-8755-28024EF20029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3" name="Espaço Reservado para Rodapé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9B072-41EB-4B8D-A69D-6AD5094563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C14B15-A4F5-4BC7-98C1-7CDE19E75B0F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336B13-3363-47A0-8469-4A5CC86480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v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Triângulo retângulo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ivis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Divis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1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30EA64-1751-419C-92C9-7FFB75B7EE98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12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3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6B2895-9095-4AEE-9571-B74FD61606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1033" name="Espaço Reservado para Texto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751E2DD-5C85-491E-A342-5C9EA3B87894}" type="datetimeFigureOut">
              <a:rPr lang="pt-BR"/>
              <a:pPr>
                <a:defRPr/>
              </a:pPr>
              <a:t>25/11/2010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DAAFC7F-B3C0-4C37-B8F8-DF55D33D7F9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0" r:id="rId1"/>
    <p:sldLayoutId id="2147484326" r:id="rId2"/>
    <p:sldLayoutId id="2147484331" r:id="rId3"/>
    <p:sldLayoutId id="2147484332" r:id="rId4"/>
    <p:sldLayoutId id="2147484333" r:id="rId5"/>
    <p:sldLayoutId id="2147484334" r:id="rId6"/>
    <p:sldLayoutId id="2147484327" r:id="rId7"/>
    <p:sldLayoutId id="2147484335" r:id="rId8"/>
    <p:sldLayoutId id="2147484336" r:id="rId9"/>
    <p:sldLayoutId id="2147484328" r:id="rId10"/>
    <p:sldLayoutId id="2147484329" r:id="rId11"/>
  </p:sldLayoutIdLst>
  <p:transition>
    <p:push dir="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Disco_r%C3%ADgido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t.wikipedia.org/w/index.php?title=Dispositivo_de_rede&amp;action=edit&amp;redlink=1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nchmarkhq.ru/english.html?/be_net.html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Imagem 4" descr="WL-Balance-Small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40568" y="-819472"/>
            <a:ext cx="9144001" cy="541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57438" y="2399209"/>
            <a:ext cx="6172200" cy="18938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/>
              <a:t>Geração de Carga de Trabalho</a:t>
            </a:r>
          </a:p>
        </p:txBody>
      </p:sp>
      <p:sp>
        <p:nvSpPr>
          <p:cNvPr id="9220" name="Subtítulo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1700" dirty="0" smtClean="0"/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1700" dirty="0" smtClean="0"/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1700" dirty="0" smtClean="0"/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1200" dirty="0" smtClean="0"/>
              <a:t>Marcus A. Queiroz – maqvl@cin.ufpe.br</a:t>
            </a: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200" dirty="0" err="1" smtClean="0"/>
              <a:t>Orientador</a:t>
            </a:r>
            <a:r>
              <a:rPr lang="en-US" sz="1200" dirty="0" smtClean="0"/>
              <a:t>: Dr. Paulo Romero Martins </a:t>
            </a:r>
            <a:r>
              <a:rPr lang="en-US" sz="1200" dirty="0" err="1" smtClean="0"/>
              <a:t>Maciel</a:t>
            </a:r>
            <a:r>
              <a:rPr lang="en-US" sz="1200" dirty="0" smtClean="0"/>
              <a:t> – prmm@cin.ufpe.br</a:t>
            </a:r>
          </a:p>
          <a:p>
            <a:pPr marR="0" eaLnBrk="1" hangingPunct="1">
              <a:lnSpc>
                <a:spcPct val="80000"/>
              </a:lnSpc>
              <a:buFont typeface="Wingdings" pitchFamily="2" charset="2"/>
              <a:buNone/>
            </a:pPr>
            <a:endParaRPr lang="pt-BR" sz="17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3-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001582"/>
            <a:ext cx="3504168" cy="273978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3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BR" dirty="0" smtClean="0"/>
              <a:t>Processadores eram os componentes mais caros e mais usados do sistema.</a:t>
            </a:r>
          </a:p>
          <a:p>
            <a:pPr algn="just" eaLnBrk="1" hangingPunct="1">
              <a:lnSpc>
                <a:spcPct val="150000"/>
              </a:lnSpc>
            </a:pPr>
            <a:endParaRPr lang="pt-BR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BR" dirty="0" err="1" smtClean="0"/>
              <a:t>Addition</a:t>
            </a:r>
            <a:r>
              <a:rPr lang="pt-BR" dirty="0" smtClean="0"/>
              <a:t> era a instrução mais freqüente.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Addition</a:t>
            </a:r>
            <a:r>
              <a:rPr lang="pt-BR" dirty="0" smtClean="0"/>
              <a:t> </a:t>
            </a:r>
            <a:r>
              <a:rPr lang="pt-BR" dirty="0" err="1" smtClean="0"/>
              <a:t>Instruction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Definição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Terminologia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Tipos de carga trabalho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Addition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Mixes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Kernels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Synthetic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Programs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Benchmarks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Agenda</a:t>
            </a:r>
          </a:p>
        </p:txBody>
      </p:sp>
      <p:pic>
        <p:nvPicPr>
          <p:cNvPr id="7" name="Imagem 6" descr="ferramenta_age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996952"/>
            <a:ext cx="3293583" cy="3523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n-US" sz="2000" dirty="0" smtClean="0"/>
              <a:t>Gibson mix: </a:t>
            </a:r>
            <a:r>
              <a:rPr lang="en-US" sz="2000" dirty="0" err="1" smtClean="0"/>
              <a:t>Desenvolvido</a:t>
            </a:r>
            <a:r>
              <a:rPr lang="en-US" sz="2000" dirty="0" smtClean="0"/>
              <a:t> </a:t>
            </a:r>
            <a:r>
              <a:rPr lang="en-US" sz="2000" dirty="0" err="1" smtClean="0"/>
              <a:t>em</a:t>
            </a:r>
            <a:r>
              <a:rPr lang="en-US" sz="2000" dirty="0" smtClean="0"/>
              <a:t> 1959 </a:t>
            </a:r>
            <a:r>
              <a:rPr lang="en-US" sz="2000" dirty="0" err="1" smtClean="0"/>
              <a:t>por</a:t>
            </a:r>
            <a:r>
              <a:rPr lang="en-US" sz="2000" dirty="0" smtClean="0"/>
              <a:t> Jack C. Gibson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sistemas</a:t>
            </a:r>
            <a:r>
              <a:rPr lang="en-US" sz="2000" dirty="0" smtClean="0"/>
              <a:t> IBM 704.</a:t>
            </a:r>
          </a:p>
          <a:p>
            <a:pPr algn="just" eaLnBrk="1" hangingPunct="1">
              <a:lnSpc>
                <a:spcPct val="150000"/>
              </a:lnSpc>
            </a:pPr>
            <a:endParaRPr lang="pt-BR" sz="20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BR" sz="2000" dirty="0" err="1" smtClean="0"/>
              <a:t>Instruction</a:t>
            </a:r>
            <a:r>
              <a:rPr lang="pt-BR" sz="2000" dirty="0" smtClean="0"/>
              <a:t> mix = </a:t>
            </a:r>
            <a:r>
              <a:rPr lang="pt-BR" sz="2000" dirty="0" err="1" smtClean="0"/>
              <a:t>instructions</a:t>
            </a:r>
            <a:r>
              <a:rPr lang="pt-BR" sz="2000" dirty="0" smtClean="0"/>
              <a:t> + </a:t>
            </a:r>
            <a:r>
              <a:rPr lang="pt-BR" sz="2000" dirty="0" err="1" smtClean="0"/>
              <a:t>frequencia</a:t>
            </a:r>
            <a:r>
              <a:rPr lang="pt-BR" sz="2000" dirty="0" smtClean="0"/>
              <a:t> de uso.</a:t>
            </a:r>
          </a:p>
          <a:p>
            <a:pPr algn="just" eaLnBrk="1" hangingPunct="1">
              <a:lnSpc>
                <a:spcPct val="150000"/>
              </a:lnSpc>
            </a:pPr>
            <a:endParaRPr lang="en-US" sz="2000" dirty="0" smtClean="0"/>
          </a:p>
          <a:p>
            <a:pPr algn="just" eaLnBrk="1" hangingPunct="1">
              <a:lnSpc>
                <a:spcPct val="150000"/>
              </a:lnSpc>
            </a:pPr>
            <a:r>
              <a:rPr lang="pt-BR" sz="2000" dirty="0" smtClean="0"/>
              <a:t>Mix de instrução apenas calcula a velocidade do processador.</a:t>
            </a:r>
          </a:p>
          <a:p>
            <a:pPr algn="just" eaLnBrk="1" hangingPunct="1">
              <a:buNone/>
            </a:pPr>
            <a:endParaRPr lang="pt-BR" sz="2000" dirty="0" smtClean="0"/>
          </a:p>
          <a:p>
            <a:pPr algn="just" eaLnBrk="1" hangingPunct="1"/>
            <a:endParaRPr lang="en-US" sz="2000" dirty="0" smtClean="0"/>
          </a:p>
          <a:p>
            <a:pPr algn="just" eaLnBrk="1" hangingPunct="1"/>
            <a:endParaRPr lang="en-US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Instruction</a:t>
            </a:r>
            <a:r>
              <a:rPr lang="pt-BR" dirty="0" smtClean="0"/>
              <a:t> Mixes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pt-BR" dirty="0" smtClean="0"/>
              <a:t>Com a inovação da tecnologia de computador, as instruções de hoje são mais complexas e essas alterações não são refletidas na </a:t>
            </a:r>
            <a:r>
              <a:rPr lang="pt-BR" i="1" dirty="0" err="1" smtClean="0"/>
              <a:t>Instruction</a:t>
            </a:r>
            <a:r>
              <a:rPr lang="pt-BR" i="1" dirty="0" smtClean="0"/>
              <a:t> Mixes</a:t>
            </a:r>
            <a:r>
              <a:rPr lang="pt-BR" dirty="0" smtClean="0"/>
              <a:t>:</a:t>
            </a:r>
          </a:p>
          <a:p>
            <a:pPr lvl="1">
              <a:lnSpc>
                <a:spcPct val="160000"/>
              </a:lnSpc>
            </a:pPr>
            <a:endParaRPr lang="pt-BR" dirty="0" smtClean="0"/>
          </a:p>
          <a:p>
            <a:pPr lvl="1">
              <a:lnSpc>
                <a:spcPct val="160000"/>
              </a:lnSpc>
            </a:pPr>
            <a:r>
              <a:rPr lang="pt-BR" dirty="0" smtClean="0"/>
              <a:t>Modos de endereçamento;</a:t>
            </a:r>
          </a:p>
          <a:p>
            <a:pPr lvl="1">
              <a:lnSpc>
                <a:spcPct val="160000"/>
              </a:lnSpc>
            </a:pPr>
            <a:r>
              <a:rPr lang="pt-BR" dirty="0" smtClean="0"/>
              <a:t>Interferência de outros dispositivos durante os ciclos de acesso ao processador / memória;</a:t>
            </a:r>
          </a:p>
          <a:p>
            <a:pPr lvl="1">
              <a:lnSpc>
                <a:spcPct val="160000"/>
              </a:lnSpc>
            </a:pPr>
            <a:r>
              <a:rPr lang="pt-BR" dirty="0" smtClean="0"/>
              <a:t>Número de vezes que um ramo condicional é utilizado;</a:t>
            </a:r>
          </a:p>
          <a:p>
            <a:pPr lvl="1">
              <a:lnSpc>
                <a:spcPct val="160000"/>
              </a:lnSpc>
            </a:pPr>
            <a:r>
              <a:rPr lang="pt-BR" dirty="0" smtClean="0"/>
              <a:t>Etc.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Instruction</a:t>
            </a:r>
            <a:r>
              <a:rPr lang="pt-BR" dirty="0" smtClean="0"/>
              <a:t> Mixes: Desvantagens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dirty="0" smtClean="0"/>
              <a:t>Métricas de performance: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MIPS = Millions of Instructions Per Second;</a:t>
            </a:r>
          </a:p>
          <a:p>
            <a:pPr lvl="1" eaLnBrk="1" hangingPunct="1">
              <a:lnSpc>
                <a:spcPct val="150000"/>
              </a:lnSpc>
            </a:pPr>
            <a:r>
              <a:rPr lang="en-US" dirty="0" smtClean="0"/>
              <a:t>MFLOPS = Millions of Floating Point Operations </a:t>
            </a:r>
            <a:r>
              <a:rPr lang="pt-BR" dirty="0" smtClean="0"/>
              <a:t>Per </a:t>
            </a:r>
            <a:r>
              <a:rPr lang="pt-BR" dirty="0" err="1" smtClean="0"/>
              <a:t>Second</a:t>
            </a:r>
            <a:r>
              <a:rPr lang="pt-BR" dirty="0" smtClean="0"/>
              <a:t>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Instruction</a:t>
            </a:r>
            <a:r>
              <a:rPr lang="pt-BR" dirty="0" smtClean="0"/>
              <a:t> Mixes</a:t>
            </a:r>
            <a:endParaRPr lang="pt-BR" dirty="0"/>
          </a:p>
        </p:txBody>
      </p:sp>
      <p:pic>
        <p:nvPicPr>
          <p:cNvPr id="4" name="Imagem 3" descr="Types of computer on the basis of wo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501008"/>
            <a:ext cx="3810000" cy="28575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Definição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Terminologia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Tipos de carga trabalho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Addition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Mixes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Kernels</a:t>
            </a: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Synthetic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Programs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Benchmarks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Agenda</a:t>
            </a:r>
          </a:p>
        </p:txBody>
      </p:sp>
      <p:pic>
        <p:nvPicPr>
          <p:cNvPr id="7" name="Imagem 6" descr="ferramenta_age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996952"/>
            <a:ext cx="3293583" cy="3523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dirty="0" smtClean="0"/>
              <a:t>Devido à introdução de novos mecanismos, como vários esquemas de endereçamento de </a:t>
            </a:r>
            <a:r>
              <a:rPr lang="pt-BR" dirty="0" err="1" smtClean="0"/>
              <a:t>cache</a:t>
            </a:r>
            <a:r>
              <a:rPr lang="pt-BR" dirty="0" smtClean="0"/>
              <a:t> e </a:t>
            </a:r>
            <a:r>
              <a:rPr lang="pt-BR" dirty="0" err="1" smtClean="0"/>
              <a:t>pipeline</a:t>
            </a:r>
            <a:r>
              <a:rPr lang="pt-BR" dirty="0" smtClean="0"/>
              <a:t>, a execução em tempo de instrução é muito variável;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Tempo de execução de uma função;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err="1" smtClean="0"/>
              <a:t>Kernels</a:t>
            </a:r>
            <a:r>
              <a:rPr lang="pt-BR" dirty="0" smtClean="0"/>
              <a:t> utiliza: </a:t>
            </a:r>
            <a:r>
              <a:rPr lang="pt-BR" dirty="0" err="1" smtClean="0"/>
              <a:t>Sieve</a:t>
            </a:r>
            <a:r>
              <a:rPr lang="pt-BR" dirty="0" smtClean="0"/>
              <a:t>, Puzzle, Pesquisa em árvore, função de Ackerman, inversão de matriz e ordenação;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dirty="0" smtClean="0"/>
              <a:t>Desvantagens: Não faz uso de dispositivos de entrada/saída.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Kernel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74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Definição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Terminologia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Tipos de carga trabalho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Addition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Mixes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Kernels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Synthetic</a:t>
            </a: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Programs</a:t>
            </a:r>
            <a:endParaRPr lang="pt-B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Benchmarks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Agenda</a:t>
            </a:r>
          </a:p>
        </p:txBody>
      </p:sp>
      <p:pic>
        <p:nvPicPr>
          <p:cNvPr id="7" name="Imagem 6" descr="ferramenta_age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996952"/>
            <a:ext cx="3293583" cy="3523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sz="2000" dirty="0" smtClean="0"/>
          </a:p>
          <a:p>
            <a:pPr algn="just" eaLnBrk="1" hangingPunct="1"/>
            <a:r>
              <a:rPr lang="pt-BR" sz="2000" dirty="0" smtClean="0"/>
              <a:t>Para medir o desempenho de I/O, os analistas utilizam:</a:t>
            </a:r>
          </a:p>
          <a:p>
            <a:pPr lvl="1" algn="just" eaLnBrk="1" hangingPunct="1"/>
            <a:r>
              <a:rPr lang="pt-BR" sz="1600" dirty="0" smtClean="0"/>
              <a:t>loops </a:t>
            </a:r>
            <a:r>
              <a:rPr lang="pt-BR" sz="1600" dirty="0" err="1" smtClean="0"/>
              <a:t>exercitadores</a:t>
            </a:r>
            <a:r>
              <a:rPr lang="pt-BR" sz="1600" dirty="0" smtClean="0"/>
              <a:t>.</a:t>
            </a:r>
          </a:p>
          <a:p>
            <a:pPr algn="just" eaLnBrk="1" hangingPunct="1"/>
            <a:endParaRPr lang="pt-BR" sz="2000" dirty="0" smtClean="0"/>
          </a:p>
          <a:p>
            <a:pPr algn="just" eaLnBrk="1" hangingPunct="1"/>
            <a:r>
              <a:rPr lang="pt-BR" sz="2000" dirty="0" smtClean="0"/>
              <a:t>O primeiro loop </a:t>
            </a:r>
            <a:r>
              <a:rPr lang="pt-BR" sz="2000" dirty="0" err="1" smtClean="0"/>
              <a:t>exercitador</a:t>
            </a:r>
            <a:r>
              <a:rPr lang="pt-BR" sz="2000" dirty="0" smtClean="0"/>
              <a:t> foi criado por </a:t>
            </a:r>
            <a:r>
              <a:rPr lang="pt-BR" sz="2000" dirty="0" err="1" smtClean="0"/>
              <a:t>Buchholz</a:t>
            </a:r>
            <a:r>
              <a:rPr lang="pt-BR" sz="2000" dirty="0" smtClean="0"/>
              <a:t> (1969) que o chamou de programa sintético.</a:t>
            </a:r>
          </a:p>
          <a:p>
            <a:pPr algn="just" eaLnBrk="1" hangingPunct="1"/>
            <a:endParaRPr lang="pt-BR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Synthetic</a:t>
            </a:r>
            <a:r>
              <a:rPr lang="pt-BR" dirty="0" smtClean="0"/>
              <a:t> </a:t>
            </a:r>
            <a:r>
              <a:rPr lang="pt-BR" dirty="0" err="1" smtClean="0"/>
              <a:t>Programs</a:t>
            </a:r>
            <a:endParaRPr lang="pt-BR" dirty="0"/>
          </a:p>
        </p:txBody>
      </p:sp>
      <p:pic>
        <p:nvPicPr>
          <p:cNvPr id="5" name="Imagem 4" descr="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4005064"/>
            <a:ext cx="4072810" cy="26642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pt-BR" dirty="0" smtClean="0"/>
              <a:t> Vantagens: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Desenvolvido rapidamente e entregue a diferentes fornecedores;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Não há dados reais de arquivos;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Facilmente modificados e transportados para diferentes sistemas;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Possui recursos internos de medição;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O processo de medição é automatizado;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Repetidos facilmente em versões sucessivas dos sistemas em operação.</a:t>
            </a:r>
          </a:p>
          <a:p>
            <a:pPr lvl="1">
              <a:lnSpc>
                <a:spcPct val="120000"/>
              </a:lnSpc>
            </a:pPr>
            <a:endParaRPr lang="pt-BR" dirty="0" smtClean="0"/>
          </a:p>
          <a:p>
            <a:pPr>
              <a:lnSpc>
                <a:spcPct val="120000"/>
              </a:lnSpc>
            </a:pPr>
            <a:endParaRPr lang="pt-BR" dirty="0" smtClean="0"/>
          </a:p>
          <a:p>
            <a:pPr>
              <a:lnSpc>
                <a:spcPct val="120000"/>
              </a:lnSpc>
            </a:pPr>
            <a:r>
              <a:rPr lang="pt-BR" dirty="0" smtClean="0"/>
              <a:t>Desvantagens: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Muito pequenos;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Não faz referência significativa a memória ou disco;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Mecanismos de falhas de página e </a:t>
            </a:r>
            <a:r>
              <a:rPr lang="pt-BR" dirty="0" err="1" smtClean="0"/>
              <a:t>cache</a:t>
            </a:r>
            <a:r>
              <a:rPr lang="pt-BR" dirty="0" smtClean="0"/>
              <a:t> de disco podem não ser</a:t>
            </a:r>
            <a:br>
              <a:rPr lang="pt-BR" dirty="0" smtClean="0"/>
            </a:br>
            <a:r>
              <a:rPr lang="pt-BR" dirty="0" smtClean="0"/>
              <a:t>adequadamente exercitados;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A sobrecarga da CPU-I/O pode não ser representativa;</a:t>
            </a:r>
          </a:p>
          <a:p>
            <a:pPr lvl="1">
              <a:lnSpc>
                <a:spcPct val="120000"/>
              </a:lnSpc>
            </a:pPr>
            <a:r>
              <a:rPr lang="pt-BR" dirty="0" smtClean="0"/>
              <a:t>Loops podem criar sincronizações ⇒ melhor ou pior performance.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Synthetic Programs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4715033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412776"/>
            <a:ext cx="3022068" cy="44628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Espaço Reservado para Conteúdo 4" descr="fundamentals-performance-evaluation-computer-telecommunications-systems-mohammed-s-obaidat-hardcover-cover-ar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292080" y="2132856"/>
            <a:ext cx="2809747" cy="4228670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Referências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Definição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Terminologia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Tipos de carga trabalho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Addition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Mixes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Kernels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Synthetic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Programs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Benchmarks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Agenda</a:t>
            </a:r>
          </a:p>
        </p:txBody>
      </p:sp>
      <p:pic>
        <p:nvPicPr>
          <p:cNvPr id="7" name="Imagem 6" descr="ferramenta_age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996952"/>
            <a:ext cx="3293583" cy="3523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44777" y="3338119"/>
            <a:ext cx="4699223" cy="35198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sz="2000" dirty="0" smtClean="0"/>
          </a:p>
          <a:p>
            <a:pPr algn="just" eaLnBrk="1" hangingPunct="1"/>
            <a:endParaRPr lang="pt-BR" sz="2000" dirty="0" smtClean="0"/>
          </a:p>
          <a:p>
            <a:pPr algn="just" eaLnBrk="1" hangingPunct="1"/>
            <a:r>
              <a:rPr lang="pt-BR" sz="2000" dirty="0" smtClean="0"/>
              <a:t>Benchmark  = Carga de Trabalho Sintética;</a:t>
            </a:r>
          </a:p>
          <a:p>
            <a:pPr algn="just" eaLnBrk="1" hangingPunct="1"/>
            <a:endParaRPr lang="pt-BR" sz="2000" dirty="0" smtClean="0"/>
          </a:p>
          <a:p>
            <a:pPr algn="just" eaLnBrk="1" hangingPunct="1"/>
            <a:r>
              <a:rPr lang="pt-BR" sz="2000" dirty="0" smtClean="0"/>
              <a:t>Alguns autores: Benchmark = São conjuntos de programas que geram cargas de trabalho sintéticas semelhantes as reais.</a:t>
            </a:r>
          </a:p>
          <a:p>
            <a:pPr algn="just" eaLnBrk="1" hangingPunct="1"/>
            <a:endParaRPr lang="pt-BR" sz="20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Benchmarks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2280" y="5321191"/>
            <a:ext cx="2051720" cy="1536809"/>
          </a:xfrm>
          <a:prstGeom prst="rect">
            <a:avLst/>
          </a:prstGeom>
          <a:ln>
            <a:noFill/>
          </a:ln>
          <a:effectLst>
            <a:outerShdw blurRad="190500" dist="50800" dir="5400000" algn="ctr" rotWithShape="0">
              <a:srgbClr val="000000">
                <a:alpha val="0"/>
              </a:srgbClr>
            </a:outerShdw>
            <a:softEdge rad="112500"/>
          </a:effectLst>
        </p:spPr>
      </p:pic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BR" sz="2000" smtClean="0"/>
              <a:t>São desenvolvidos para imitar um determinado tipo de comportamento em um componente ou sistema.</a:t>
            </a:r>
          </a:p>
          <a:p>
            <a:pPr algn="just" eaLnBrk="1" hangingPunct="1">
              <a:lnSpc>
                <a:spcPct val="150000"/>
              </a:lnSpc>
            </a:pPr>
            <a:endParaRPr lang="pt-BR" sz="2000" smtClean="0"/>
          </a:p>
          <a:p>
            <a:pPr algn="just" eaLnBrk="1" hangingPunct="1">
              <a:lnSpc>
                <a:spcPct val="150000"/>
              </a:lnSpc>
            </a:pPr>
            <a:r>
              <a:rPr lang="pt-BR" sz="2000" smtClean="0"/>
              <a:t>Benchmarks "sintéticos" fazem isso através de programas especialmente criados para impor o tipo de comportamento desejado no componente.</a:t>
            </a:r>
          </a:p>
          <a:p>
            <a:pPr algn="just" eaLnBrk="1" hangingPunct="1">
              <a:lnSpc>
                <a:spcPct val="150000"/>
              </a:lnSpc>
            </a:pPr>
            <a:endParaRPr lang="pt-BR" sz="2000" smtClean="0"/>
          </a:p>
          <a:p>
            <a:pPr algn="just" eaLnBrk="1" hangingPunct="1">
              <a:lnSpc>
                <a:spcPct val="150000"/>
              </a:lnSpc>
            </a:pPr>
            <a:r>
              <a:rPr lang="pt-BR" sz="2000" smtClean="0"/>
              <a:t>Em oposição, benchmarks "de aplicação" executam programas do "mundo real" no sistema.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Benchmarks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649161"/>
            <a:ext cx="4283968" cy="3208840"/>
          </a:xfrm>
          <a:prstGeom prst="rect">
            <a:avLst/>
          </a:prstGeom>
          <a:ln>
            <a:noFill/>
          </a:ln>
          <a:effectLst>
            <a:outerShdw blurRad="190500" dist="50800" dir="5400000" algn="ctr" rotWithShape="0">
              <a:srgbClr val="000000">
                <a:alpha val="0"/>
              </a:srgbClr>
            </a:outerShdw>
            <a:softEdge rad="112500"/>
          </a:effectLst>
        </p:spPr>
      </p:pic>
      <p:sp>
        <p:nvSpPr>
          <p:cNvPr id="2253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t-BR" sz="2000" dirty="0" smtClean="0"/>
              <a:t>Os benchmarks de aplicação oferecem melhores medidas para a performance no "mundo real" para alguns sistemas.</a:t>
            </a:r>
          </a:p>
          <a:p>
            <a:pPr algn="just">
              <a:lnSpc>
                <a:spcPct val="150000"/>
              </a:lnSpc>
            </a:pP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Benchmarks sintéticos ainda são usados no teste de componentes individuais, como um </a:t>
            </a:r>
            <a:r>
              <a:rPr lang="pt-BR" sz="2000" dirty="0" smtClean="0">
                <a:solidFill>
                  <a:schemeClr val="bg2">
                    <a:lumMod val="50000"/>
                  </a:schemeClr>
                </a:solidFill>
                <a:hlinkClick r:id="rId3" tooltip="Disco rígido"/>
              </a:rPr>
              <a:t>disco rígido</a:t>
            </a:r>
            <a:r>
              <a:rPr lang="pt-BR" sz="2000" dirty="0" smtClean="0"/>
              <a:t> ou um </a:t>
            </a:r>
            <a:r>
              <a:rPr lang="pt-BR" sz="2000" dirty="0" smtClean="0">
                <a:hlinkClick r:id="rId4" tooltip="Dispositivo de rede (página não existe)"/>
              </a:rPr>
              <a:t>dispositivo de rede</a:t>
            </a:r>
            <a:r>
              <a:rPr lang="pt-BR" sz="20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pt-BR" sz="2000" dirty="0" smtClean="0"/>
          </a:p>
          <a:p>
            <a:pPr algn="just">
              <a:lnSpc>
                <a:spcPct val="150000"/>
              </a:lnSpc>
            </a:pPr>
            <a:r>
              <a:rPr lang="pt-BR" sz="2000" dirty="0" smtClean="0"/>
              <a:t>Exemplos de </a:t>
            </a:r>
            <a:r>
              <a:rPr lang="pt-BR" sz="2000" dirty="0" err="1" smtClean="0"/>
              <a:t>exercitadores</a:t>
            </a:r>
            <a:r>
              <a:rPr lang="pt-BR" sz="2000" dirty="0" smtClean="0"/>
              <a:t>: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Benchmarks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492896"/>
            <a:ext cx="6097588" cy="17240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Imagem 2" descr="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76872"/>
            <a:ext cx="3135313" cy="3781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Imagem 3" descr="06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2264246"/>
            <a:ext cx="3190875" cy="3829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 descr="07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24128" y="2204864"/>
            <a:ext cx="3163888" cy="3838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m 5" descr="05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08104" y="476672"/>
            <a:ext cx="3381375" cy="1381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-0.17587 -0.3145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" y="-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t-BR" b="1" dirty="0" err="1" smtClean="0"/>
              <a:t>Dhrystones</a:t>
            </a:r>
            <a:r>
              <a:rPr lang="pt-BR" b="1" dirty="0" smtClean="0"/>
              <a:t>: </a:t>
            </a:r>
            <a:r>
              <a:rPr lang="pt-BR" dirty="0" smtClean="0"/>
              <a:t>Proporciona uma impressão do poder da CPU para aplicações padrões ou como sua </a:t>
            </a:r>
            <a:r>
              <a:rPr lang="pt-BR" dirty="0" err="1" smtClean="0"/>
              <a:t>cpu</a:t>
            </a:r>
            <a:r>
              <a:rPr lang="pt-BR" dirty="0" smtClean="0"/>
              <a:t> manipula operações com números inteiros e/ou string.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err="1" smtClean="0"/>
              <a:t>Whetstones</a:t>
            </a:r>
            <a:r>
              <a:rPr lang="pt-BR" b="1" dirty="0" smtClean="0"/>
              <a:t>: </a:t>
            </a:r>
            <a:r>
              <a:rPr lang="pt-BR" dirty="0" smtClean="0"/>
              <a:t>Benchmark programa que testa o desempenho de um sistema de números fracionários (de ponto flutuante). O teste de CPU é limitado e não realiza o I chamadas de E / S.</a:t>
            </a:r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b="1" dirty="0" err="1" smtClean="0"/>
              <a:t>Eight</a:t>
            </a:r>
            <a:r>
              <a:rPr lang="pt-BR" b="1" dirty="0" smtClean="0"/>
              <a:t> </a:t>
            </a:r>
            <a:r>
              <a:rPr lang="pt-BR" b="1" dirty="0" err="1" smtClean="0"/>
              <a:t>queens</a:t>
            </a:r>
            <a:r>
              <a:rPr lang="pt-BR" b="1" dirty="0" smtClean="0"/>
              <a:t>: </a:t>
            </a:r>
            <a:r>
              <a:rPr lang="pt-BR" dirty="0" smtClean="0"/>
              <a:t>Seu objetivo é encontrar todas as soluções sobre como colocar oito rainhas em um tabuleiro de damas, sem verificar-se. Ela mostra o quão bom o seu sistema pode lidar com chamadas de função.</a:t>
            </a:r>
          </a:p>
          <a:p>
            <a:pPr algn="just"/>
            <a:endParaRPr lang="pt-BR" dirty="0" smtClean="0"/>
          </a:p>
          <a:p>
            <a:pPr algn="just"/>
            <a:r>
              <a:rPr lang="pt-BR" b="1" dirty="0" err="1" smtClean="0"/>
              <a:t>Matrix</a:t>
            </a:r>
            <a:r>
              <a:rPr lang="pt-BR" b="1" dirty="0" smtClean="0"/>
              <a:t> </a:t>
            </a:r>
            <a:r>
              <a:rPr lang="pt-BR" b="1" dirty="0" err="1" smtClean="0"/>
              <a:t>operations</a:t>
            </a:r>
            <a:r>
              <a:rPr lang="pt-BR" b="1" dirty="0" smtClean="0"/>
              <a:t>: </a:t>
            </a:r>
            <a:r>
              <a:rPr lang="pt-BR" dirty="0" smtClean="0"/>
              <a:t>Este teste calcula matrizes. Isso é muito comum quando você está fazendo gráficos, por exemplo, com </a:t>
            </a:r>
            <a:r>
              <a:rPr lang="pt-BR" dirty="0" err="1" smtClean="0"/>
              <a:t>photoshop</a:t>
            </a:r>
            <a:r>
              <a:rPr lang="pt-BR" dirty="0" smtClean="0"/>
              <a:t>. Os resultados dependem principalmente do tamanho e velocidade do </a:t>
            </a:r>
            <a:r>
              <a:rPr lang="pt-BR" dirty="0" err="1" smtClean="0"/>
              <a:t>cache</a:t>
            </a:r>
            <a:r>
              <a:rPr lang="pt-BR" dirty="0" smtClean="0"/>
              <a:t> de primeiro e segundo nível</a:t>
            </a:r>
          </a:p>
          <a:p>
            <a:endParaRPr lang="pt-BR" dirty="0" smtClean="0"/>
          </a:p>
          <a:p>
            <a:endParaRPr lang="pt-BR" dirty="0" smtClean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pt-BR" b="1" dirty="0" err="1" smtClean="0"/>
              <a:t>Number</a:t>
            </a:r>
            <a:r>
              <a:rPr lang="pt-BR" b="1" dirty="0" smtClean="0"/>
              <a:t> </a:t>
            </a:r>
            <a:r>
              <a:rPr lang="pt-BR" b="1" dirty="0" err="1" smtClean="0"/>
              <a:t>crunching</a:t>
            </a:r>
            <a:r>
              <a:rPr lang="pt-BR" b="1" dirty="0" smtClean="0"/>
              <a:t>: </a:t>
            </a:r>
            <a:r>
              <a:rPr lang="pt-BR" dirty="0" smtClean="0"/>
              <a:t>Ao fazer alguns cálculos com diferentes tipos de dados e conversões entre eles o teste mostra o quão rápido o sistema lida com operações simples de números inteiros.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b="1" dirty="0" smtClean="0"/>
              <a:t>Floating </a:t>
            </a:r>
            <a:r>
              <a:rPr lang="pt-BR" b="1" dirty="0" err="1" smtClean="0"/>
              <a:t>point</a:t>
            </a:r>
            <a:r>
              <a:rPr lang="pt-BR" b="1" dirty="0" smtClean="0"/>
              <a:t>: </a:t>
            </a:r>
            <a:r>
              <a:rPr lang="pt-BR" dirty="0" smtClean="0"/>
              <a:t>Cálculos científicos e aplicações de planilha.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b="1" dirty="0" smtClean="0"/>
              <a:t>Memory </a:t>
            </a:r>
            <a:r>
              <a:rPr lang="pt-BR" b="1" dirty="0" err="1" smtClean="0"/>
              <a:t>throughput</a:t>
            </a:r>
            <a:r>
              <a:rPr lang="pt-BR" b="1" dirty="0" smtClean="0"/>
              <a:t>: </a:t>
            </a:r>
            <a:r>
              <a:rPr lang="pt-BR" dirty="0" smtClean="0"/>
              <a:t>Este teste verifica a velocidade da memória subsistemas. O valor que mostra é a taxa de transferência média para as matrizes de 512 Kbytes para 32 </a:t>
            </a:r>
            <a:r>
              <a:rPr lang="pt-BR" dirty="0" err="1" smtClean="0"/>
              <a:t>Mbytes</a:t>
            </a:r>
            <a:r>
              <a:rPr lang="pt-BR" dirty="0" smtClean="0"/>
              <a:t> de tamanho</a:t>
            </a:r>
          </a:p>
          <a:p>
            <a:pPr algn="just">
              <a:lnSpc>
                <a:spcPct val="120000"/>
              </a:lnSpc>
            </a:pPr>
            <a:endParaRPr lang="pt-BR" dirty="0" smtClean="0"/>
          </a:p>
          <a:p>
            <a:pPr algn="just">
              <a:lnSpc>
                <a:spcPct val="120000"/>
              </a:lnSpc>
            </a:pPr>
            <a:r>
              <a:rPr lang="pt-BR" b="1" dirty="0" smtClean="0"/>
              <a:t>Disk </a:t>
            </a:r>
            <a:r>
              <a:rPr lang="pt-BR" b="1" dirty="0" err="1" smtClean="0"/>
              <a:t>troughput</a:t>
            </a:r>
            <a:r>
              <a:rPr lang="pt-BR" b="1" dirty="0" smtClean="0"/>
              <a:t> </a:t>
            </a:r>
            <a:r>
              <a:rPr lang="pt-BR" dirty="0" smtClean="0"/>
              <a:t>= Testa a velocidade de transferência para escrever e ler acessos em dispositivos de disco.</a:t>
            </a: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oi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348880"/>
            <a:ext cx="6217947" cy="40571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m 5" descr="intel_core_i5_process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354042"/>
            <a:ext cx="3131840" cy="22270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m 6" descr="intel-core-2-duo-e84001_lar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2465512"/>
            <a:ext cx="2448272" cy="226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Outros Benchmarks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000" dirty="0" smtClean="0"/>
              <a:t>Diversos Benchmark - Link:</a:t>
            </a:r>
            <a:endParaRPr lang="pt-BR" sz="200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62500" lnSpcReduction="20000"/>
          </a:bodyPr>
          <a:lstStyle/>
          <a:p>
            <a:endParaRPr lang="pt-BR" b="1" dirty="0" smtClean="0">
              <a:hlinkClick r:id="rId2"/>
            </a:endParaRPr>
          </a:p>
          <a:p>
            <a:r>
              <a:rPr lang="pt-BR" u="sng" dirty="0" smtClean="0">
                <a:hlinkClick r:id="rId2"/>
              </a:rPr>
              <a:t>http://www.benchmarkhq.ru/english.html?/be_net.html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 smtClean="0"/>
              <a:t>U.S.</a:t>
            </a:r>
            <a:r>
              <a:rPr lang="pt-BR" dirty="0" smtClean="0"/>
              <a:t> </a:t>
            </a:r>
            <a:r>
              <a:rPr lang="pt-BR" dirty="0" err="1" smtClean="0"/>
              <a:t>Steel</a:t>
            </a:r>
            <a:endParaRPr lang="pt-BR" dirty="0" smtClean="0"/>
          </a:p>
          <a:p>
            <a:r>
              <a:rPr lang="pt-BR" dirty="0" smtClean="0"/>
              <a:t>LINPACK</a:t>
            </a:r>
          </a:p>
          <a:p>
            <a:r>
              <a:rPr lang="pt-BR" dirty="0" err="1" smtClean="0"/>
              <a:t>Doduc</a:t>
            </a:r>
            <a:endParaRPr lang="pt-BR" dirty="0" smtClean="0"/>
          </a:p>
          <a:p>
            <a:r>
              <a:rPr lang="pt-BR" dirty="0" smtClean="0"/>
              <a:t>TOP</a:t>
            </a:r>
          </a:p>
          <a:p>
            <a:r>
              <a:rPr lang="pt-BR" dirty="0" smtClean="0"/>
              <a:t>Lawrence </a:t>
            </a:r>
            <a:r>
              <a:rPr lang="pt-BR" dirty="0" err="1" smtClean="0"/>
              <a:t>Livermore</a:t>
            </a:r>
            <a:r>
              <a:rPr lang="pt-BR" dirty="0" smtClean="0"/>
              <a:t> Loops</a:t>
            </a:r>
          </a:p>
          <a:p>
            <a:r>
              <a:rPr lang="pt-BR" dirty="0" smtClean="0"/>
              <a:t>Digital </a:t>
            </a:r>
            <a:r>
              <a:rPr lang="pt-BR" dirty="0" err="1" smtClean="0"/>
              <a:t>Review</a:t>
            </a:r>
            <a:r>
              <a:rPr lang="pt-BR" dirty="0" smtClean="0"/>
              <a:t> </a:t>
            </a:r>
            <a:r>
              <a:rPr lang="pt-BR" dirty="0" err="1" smtClean="0"/>
              <a:t>Labs</a:t>
            </a:r>
            <a:endParaRPr lang="pt-BR" dirty="0" smtClean="0"/>
          </a:p>
          <a:p>
            <a:r>
              <a:rPr lang="pt-BR" dirty="0" err="1" smtClean="0"/>
              <a:t>Abingdon</a:t>
            </a:r>
            <a:r>
              <a:rPr lang="pt-BR" dirty="0" smtClean="0"/>
              <a:t> </a:t>
            </a:r>
            <a:r>
              <a:rPr lang="pt-BR" dirty="0" err="1" smtClean="0"/>
              <a:t>Cross</a:t>
            </a:r>
            <a:r>
              <a:rPr lang="pt-BR" dirty="0" smtClean="0"/>
              <a:t> </a:t>
            </a:r>
            <a:r>
              <a:rPr lang="pt-BR" dirty="0" err="1" smtClean="0"/>
              <a:t>Image-Processing</a:t>
            </a:r>
            <a:r>
              <a:rPr lang="pt-BR" dirty="0" smtClean="0"/>
              <a:t> Benchmark</a:t>
            </a:r>
          </a:p>
          <a:p>
            <a:r>
              <a:rPr lang="pt-BR" dirty="0" smtClean="0"/>
              <a:t>Access time</a:t>
            </a:r>
          </a:p>
          <a:p>
            <a:r>
              <a:rPr lang="pt-BR" dirty="0" err="1" smtClean="0"/>
              <a:t>Average</a:t>
            </a:r>
            <a:r>
              <a:rPr lang="pt-BR" dirty="0" smtClean="0"/>
              <a:t> </a:t>
            </a:r>
            <a:r>
              <a:rPr lang="pt-BR" dirty="0" err="1" smtClean="0"/>
              <a:t>seek</a:t>
            </a:r>
            <a:r>
              <a:rPr lang="pt-BR" dirty="0" smtClean="0"/>
              <a:t> time</a:t>
            </a:r>
          </a:p>
          <a:p>
            <a:r>
              <a:rPr lang="pt-BR" dirty="0" smtClean="0"/>
              <a:t>FLOPS </a:t>
            </a:r>
          </a:p>
          <a:p>
            <a:r>
              <a:rPr lang="pt-BR" dirty="0" smtClean="0"/>
              <a:t>FPS</a:t>
            </a:r>
          </a:p>
          <a:p>
            <a:r>
              <a:rPr lang="pt-BR" dirty="0" err="1" smtClean="0"/>
              <a:t>Random</a:t>
            </a:r>
            <a:r>
              <a:rPr lang="pt-BR" dirty="0" smtClean="0"/>
              <a:t> </a:t>
            </a:r>
            <a:r>
              <a:rPr lang="pt-BR" dirty="0" err="1" smtClean="0"/>
              <a:t>access</a:t>
            </a:r>
            <a:r>
              <a:rPr lang="pt-BR" dirty="0" smtClean="0"/>
              <a:t>/</a:t>
            </a:r>
            <a:r>
              <a:rPr lang="pt-BR" dirty="0" err="1" smtClean="0"/>
              <a:t>read</a:t>
            </a:r>
            <a:r>
              <a:rPr lang="pt-BR" dirty="0" smtClean="0"/>
              <a:t> </a:t>
            </a:r>
            <a:r>
              <a:rPr lang="pt-BR" dirty="0" err="1" smtClean="0"/>
              <a:t>speed</a:t>
            </a:r>
            <a:r>
              <a:rPr lang="pt-BR" dirty="0" smtClean="0"/>
              <a:t> </a:t>
            </a:r>
          </a:p>
          <a:p>
            <a:r>
              <a:rPr lang="pt-BR" dirty="0" err="1" smtClean="0"/>
              <a:t>WebTP</a:t>
            </a:r>
            <a:endParaRPr lang="pt-BR" dirty="0" smtClean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err="1" smtClean="0"/>
              <a:t>Probing</a:t>
            </a:r>
            <a:r>
              <a:rPr lang="pt-BR" dirty="0" smtClean="0"/>
              <a:t>: </a:t>
            </a:r>
          </a:p>
          <a:p>
            <a:r>
              <a:rPr lang="pt-BR" dirty="0" err="1" smtClean="0"/>
              <a:t>NpBench</a:t>
            </a:r>
            <a:endParaRPr lang="pt-BR" dirty="0" smtClean="0"/>
          </a:p>
          <a:p>
            <a:r>
              <a:rPr lang="pt-BR" dirty="0" err="1" smtClean="0"/>
              <a:t>Sieve</a:t>
            </a:r>
            <a:r>
              <a:rPr lang="pt-BR" dirty="0" smtClean="0"/>
              <a:t> </a:t>
            </a:r>
            <a:r>
              <a:rPr lang="pt-BR" dirty="0" err="1" smtClean="0"/>
              <a:t>kernel</a:t>
            </a:r>
            <a:endParaRPr lang="pt-BR" dirty="0" smtClean="0"/>
          </a:p>
          <a:p>
            <a:r>
              <a:rPr lang="pt-BR" dirty="0" err="1" smtClean="0"/>
              <a:t>Ackermann’s</a:t>
            </a:r>
            <a:r>
              <a:rPr lang="pt-BR" dirty="0" smtClean="0"/>
              <a:t> </a:t>
            </a:r>
            <a:r>
              <a:rPr lang="pt-BR" dirty="0" err="1" smtClean="0"/>
              <a:t>function</a:t>
            </a:r>
            <a:endParaRPr lang="pt-BR" dirty="0" smtClean="0"/>
          </a:p>
          <a:p>
            <a:r>
              <a:rPr lang="pt-BR" dirty="0" smtClean="0"/>
              <a:t>Lawrence </a:t>
            </a:r>
            <a:r>
              <a:rPr lang="pt-BR" dirty="0" err="1" smtClean="0"/>
              <a:t>Livermore</a:t>
            </a:r>
            <a:r>
              <a:rPr lang="pt-BR" dirty="0" smtClean="0"/>
              <a:t> loops</a:t>
            </a:r>
          </a:p>
          <a:p>
            <a:r>
              <a:rPr lang="pt-BR" dirty="0" err="1" smtClean="0"/>
              <a:t>Debit-Credit</a:t>
            </a:r>
            <a:r>
              <a:rPr lang="pt-BR" dirty="0" smtClean="0"/>
              <a:t> Benchmark</a:t>
            </a:r>
          </a:p>
          <a:p>
            <a:r>
              <a:rPr lang="pt-BR" dirty="0" smtClean="0"/>
              <a:t>NAS </a:t>
            </a:r>
            <a:r>
              <a:rPr lang="pt-BR" dirty="0" err="1" smtClean="0"/>
              <a:t>Parallel</a:t>
            </a:r>
            <a:r>
              <a:rPr lang="pt-BR" dirty="0" smtClean="0"/>
              <a:t> Benchmarks</a:t>
            </a:r>
          </a:p>
          <a:p>
            <a:r>
              <a:rPr lang="pt-BR" dirty="0" smtClean="0"/>
              <a:t>PARKBENCH</a:t>
            </a:r>
          </a:p>
          <a:p>
            <a:r>
              <a:rPr lang="pt-BR" dirty="0" smtClean="0"/>
              <a:t>LINPACK</a:t>
            </a:r>
          </a:p>
          <a:p>
            <a:r>
              <a:rPr lang="pt-BR" dirty="0" smtClean="0"/>
              <a:t>SPLASH</a:t>
            </a:r>
          </a:p>
          <a:p>
            <a:r>
              <a:rPr lang="pt-BR" dirty="0" smtClean="0"/>
              <a:t>COMSS</a:t>
            </a:r>
          </a:p>
          <a:p>
            <a:r>
              <a:rPr lang="pt-BR" dirty="0" smtClean="0"/>
              <a:t>Bit to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User</a:t>
            </a:r>
            <a:endParaRPr lang="pt-BR" dirty="0" smtClean="0"/>
          </a:p>
          <a:p>
            <a:r>
              <a:rPr lang="pt-BR" dirty="0" err="1" smtClean="0"/>
              <a:t>TinyBench</a:t>
            </a:r>
            <a:endParaRPr lang="pt-BR" dirty="0" smtClean="0"/>
          </a:p>
          <a:p>
            <a:r>
              <a:rPr lang="pt-BR" dirty="0" smtClean="0"/>
              <a:t>Express</a:t>
            </a:r>
          </a:p>
          <a:p>
            <a:r>
              <a:rPr lang="pt-BR" dirty="0" err="1" smtClean="0"/>
              <a:t>Parellel</a:t>
            </a:r>
            <a:r>
              <a:rPr lang="pt-BR" dirty="0" smtClean="0"/>
              <a:t> Virtual Machine</a:t>
            </a:r>
          </a:p>
          <a:p>
            <a:r>
              <a:rPr lang="pt-BR" dirty="0" smtClean="0"/>
              <a:t>GENESIS</a:t>
            </a:r>
          </a:p>
          <a:p>
            <a:r>
              <a:rPr lang="pt-BR" dirty="0" smtClean="0"/>
              <a:t>SPEC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0" y="1752601"/>
            <a:ext cx="8892480" cy="182976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Duvidas Sobre Geração de Carga de Trabalho?</a:t>
            </a:r>
            <a:endParaRPr lang="pt-BR" dirty="0"/>
          </a:p>
        </p:txBody>
      </p:sp>
      <p:sp>
        <p:nvSpPr>
          <p:cNvPr id="31747" name="Subtítulo 11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pt-BR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</a:pPr>
            <a:r>
              <a:rPr lang="pt-BR" dirty="0" smtClean="0"/>
              <a:t>Definição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/>
              <a:t>Terminologia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/>
              <a:t>Tipos de carga trabalho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/>
              <a:t>Addition</a:t>
            </a:r>
            <a:r>
              <a:rPr lang="pt-BR" sz="1800" dirty="0" smtClean="0"/>
              <a:t> </a:t>
            </a:r>
            <a:r>
              <a:rPr lang="pt-BR" sz="1800" dirty="0" err="1" smtClean="0"/>
              <a:t>Instruction</a:t>
            </a:r>
            <a:endParaRPr lang="pt-BR" sz="1800" dirty="0" smtClean="0"/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/>
              <a:t>Instruction</a:t>
            </a:r>
            <a:r>
              <a:rPr lang="pt-BR" sz="1800" dirty="0" smtClean="0"/>
              <a:t> Mixes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/>
              <a:t>Kernels</a:t>
            </a:r>
            <a:r>
              <a:rPr lang="pt-BR" sz="1800" dirty="0" smtClean="0"/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/>
              <a:t>Synthetic</a:t>
            </a:r>
            <a:r>
              <a:rPr lang="pt-BR" sz="1800" dirty="0" smtClean="0"/>
              <a:t> </a:t>
            </a:r>
            <a:r>
              <a:rPr lang="pt-BR" sz="1800" dirty="0" err="1" smtClean="0"/>
              <a:t>Programs</a:t>
            </a:r>
            <a:endParaRPr lang="pt-BR" sz="1800" dirty="0" smtClean="0"/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smtClean="0"/>
              <a:t>Benchmarks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Agenda</a:t>
            </a:r>
          </a:p>
        </p:txBody>
      </p:sp>
      <p:pic>
        <p:nvPicPr>
          <p:cNvPr id="7" name="Imagem 6" descr="ferramenta_age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996952"/>
            <a:ext cx="3293583" cy="3523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Técnica de caracterização de carga de trabalho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lnSpc>
                <a:spcPct val="150000"/>
              </a:lnSpc>
            </a:pPr>
            <a:r>
              <a:rPr lang="pt-BR" sz="2400" smtClean="0"/>
              <a:t>Média</a:t>
            </a:r>
          </a:p>
          <a:p>
            <a:pPr lvl="1" algn="just">
              <a:lnSpc>
                <a:spcPct val="150000"/>
              </a:lnSpc>
            </a:pPr>
            <a:r>
              <a:rPr lang="pt-BR" sz="2400" smtClean="0"/>
              <a:t>Histogramas de parâmetros único</a:t>
            </a:r>
          </a:p>
          <a:p>
            <a:pPr lvl="1" algn="just">
              <a:lnSpc>
                <a:spcPct val="150000"/>
              </a:lnSpc>
            </a:pPr>
            <a:r>
              <a:rPr lang="pt-BR" sz="2400" smtClean="0"/>
              <a:t>Histogramas de vários parâmetros</a:t>
            </a:r>
          </a:p>
          <a:p>
            <a:pPr lvl="1" algn="just">
              <a:lnSpc>
                <a:spcPct val="150000"/>
              </a:lnSpc>
            </a:pPr>
            <a:r>
              <a:rPr lang="pt-BR" sz="2400" smtClean="0"/>
              <a:t>Análise dos componentes principais</a:t>
            </a:r>
          </a:p>
          <a:p>
            <a:pPr lvl="1" algn="just">
              <a:lnSpc>
                <a:spcPct val="150000"/>
              </a:lnSpc>
            </a:pPr>
            <a:r>
              <a:rPr lang="pt-BR" sz="2400" smtClean="0"/>
              <a:t>Modelos de Markov</a:t>
            </a:r>
          </a:p>
          <a:p>
            <a:pPr lvl="1" algn="just">
              <a:lnSpc>
                <a:spcPct val="150000"/>
              </a:lnSpc>
            </a:pPr>
            <a:r>
              <a:rPr lang="pt-BR" sz="2400" smtClean="0"/>
              <a:t>Clustering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Técnicas de caracterização de carga de trabalho</a:t>
            </a:r>
            <a:endParaRPr lang="pt-BR" dirty="0"/>
          </a:p>
        </p:txBody>
      </p:sp>
    </p:spTree>
  </p:cSld>
  <p:clrMapOvr>
    <a:masterClrMapping/>
  </p:clrMapOvr>
  <p:transition>
    <p:push dir="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r>
              <a:rPr lang="pt-BR" sz="2000" smtClean="0"/>
              <a:t>Média:</a:t>
            </a:r>
          </a:p>
          <a:p>
            <a:pPr fontAlgn="t"/>
            <a:endParaRPr lang="pt-BR" sz="2000" smtClean="0"/>
          </a:p>
          <a:p>
            <a:pPr fontAlgn="t"/>
            <a:endParaRPr lang="pt-BR" sz="2000" smtClean="0"/>
          </a:p>
          <a:p>
            <a:pPr fontAlgn="t"/>
            <a:r>
              <a:rPr lang="pt-BR" sz="2000" smtClean="0"/>
              <a:t>Desvio Padrão:</a:t>
            </a:r>
          </a:p>
          <a:p>
            <a:pPr fontAlgn="t"/>
            <a:endParaRPr lang="pt-BR" sz="2000" smtClean="0"/>
          </a:p>
          <a:p>
            <a:pPr fontAlgn="t"/>
            <a:endParaRPr lang="pt-BR" sz="2000" smtClean="0"/>
          </a:p>
          <a:p>
            <a:pPr fontAlgn="t"/>
            <a:r>
              <a:rPr lang="pt-BR" sz="2000" smtClean="0"/>
              <a:t>Coeficiente de variação:</a:t>
            </a:r>
          </a:p>
          <a:p>
            <a:pPr fontAlgn="t"/>
            <a:endParaRPr lang="pt-BR" sz="2000" smtClean="0"/>
          </a:p>
          <a:p>
            <a:pPr fontAlgn="t"/>
            <a:r>
              <a:rPr lang="pt-BR" sz="2000" smtClean="0"/>
              <a:t>Moda: valor mais freqüente</a:t>
            </a:r>
          </a:p>
          <a:p>
            <a:pPr fontAlgn="t"/>
            <a:endParaRPr lang="pt-BR" sz="2000" smtClean="0"/>
          </a:p>
          <a:p>
            <a:pPr fontAlgn="t"/>
            <a:r>
              <a:rPr lang="pt-BR" sz="2000" smtClean="0"/>
              <a:t>Mediana: 50-percentil</a:t>
            </a:r>
            <a:endParaRPr lang="pt-BR" sz="170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Média</a:t>
            </a:r>
            <a:endParaRPr lang="pt-BR" dirty="0"/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75" y="1428750"/>
            <a:ext cx="142875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88" y="2643188"/>
            <a:ext cx="2714625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717032"/>
            <a:ext cx="523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r>
              <a:rPr lang="pt-BR" sz="2000" smtClean="0"/>
              <a:t>Alto coeficiente de variação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Estudo de caso: o uso do programa em ambientes educacionais</a:t>
            </a:r>
            <a:endParaRPr lang="pt-BR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736725"/>
            <a:ext cx="6215062" cy="351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endParaRPr lang="pt-BR" sz="2000" smtClean="0"/>
          </a:p>
          <a:p>
            <a:pPr algn="just"/>
            <a:r>
              <a:rPr lang="pt-BR" sz="2000" smtClean="0"/>
              <a:t>Variação razoável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Características de uma sessão de edição Média</a:t>
            </a:r>
            <a:endParaRPr lang="pt-BR" sz="2800" dirty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785938"/>
            <a:ext cx="6429375" cy="333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b="1" dirty="0" smtClean="0"/>
              <a:t>Idéia Principal</a:t>
            </a:r>
            <a:r>
              <a:rPr lang="pt-BR" sz="2000" dirty="0" smtClean="0"/>
              <a:t>: Usa a soma ponderada de parâmetros para classificar os componentes.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dirty="0" smtClean="0"/>
              <a:t>Seja </a:t>
            </a:r>
            <a:r>
              <a:rPr lang="pt-BR" sz="2000" dirty="0" err="1" smtClean="0"/>
              <a:t>xij</a:t>
            </a:r>
            <a:r>
              <a:rPr lang="pt-BR" sz="2000" dirty="0" smtClean="0"/>
              <a:t> o </a:t>
            </a:r>
            <a:r>
              <a:rPr lang="pt-BR" sz="2000" dirty="0" err="1" smtClean="0"/>
              <a:t>ith</a:t>
            </a:r>
            <a:r>
              <a:rPr lang="pt-BR" sz="2000" dirty="0" smtClean="0"/>
              <a:t> parâmetro para o </a:t>
            </a:r>
            <a:r>
              <a:rPr lang="pt-BR" sz="2000" dirty="0" err="1" smtClean="0"/>
              <a:t>jth</a:t>
            </a:r>
            <a:r>
              <a:rPr lang="pt-BR" sz="2000" dirty="0" smtClean="0"/>
              <a:t> componente.</a:t>
            </a:r>
            <a:br>
              <a:rPr lang="pt-BR" sz="2000" dirty="0" smtClean="0"/>
            </a:br>
            <a:endParaRPr lang="pt-BR" sz="20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dirty="0" smtClean="0"/>
              <a:t>A análise dos componentes principais atribui pesos </a:t>
            </a:r>
            <a:r>
              <a:rPr lang="pt-BR" sz="2000" dirty="0" err="1" smtClean="0"/>
              <a:t>wi's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de tal forma que </a:t>
            </a:r>
            <a:r>
              <a:rPr lang="pt-BR" sz="2000" dirty="0" err="1" smtClean="0"/>
              <a:t>yj’s</a:t>
            </a:r>
            <a:r>
              <a:rPr lang="pt-BR" sz="2000" dirty="0" smtClean="0"/>
              <a:t> fornecem a máxima discriminação</a:t>
            </a:r>
            <a:br>
              <a:rPr lang="pt-BR" sz="2000" dirty="0" smtClean="0"/>
            </a:br>
            <a:r>
              <a:rPr lang="pt-BR" sz="2000" dirty="0" smtClean="0"/>
              <a:t>entre os componentes.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dirty="0" err="1" smtClean="0"/>
              <a:t>yj</a:t>
            </a:r>
            <a:r>
              <a:rPr lang="pt-BR" sz="2000" dirty="0" smtClean="0"/>
              <a:t> é chamado o fator principal.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dirty="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dirty="0" smtClean="0"/>
              <a:t>Os fatores são ordenados. O primeiro fator explica o </a:t>
            </a:r>
            <a:br>
              <a:rPr lang="pt-BR" sz="2000" dirty="0" smtClean="0"/>
            </a:br>
            <a:r>
              <a:rPr lang="pt-BR" sz="2000" dirty="0" smtClean="0"/>
              <a:t>maior percentual da variância.</a:t>
            </a:r>
            <a:endParaRPr lang="pt-BR" sz="1700" dirty="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Análise dos componentes principais</a:t>
            </a:r>
            <a:endParaRPr lang="pt-BR" sz="2800" dirty="0"/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780928"/>
            <a:ext cx="26860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smtClean="0"/>
              <a:t>Estatisticamente: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smtClean="0"/>
              <a:t>Yi’s são combinações lineares dos x’s: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smtClean="0"/>
              <a:t>Aqui, aij é chamado de carga da variável xj no fator yi.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smtClean="0"/>
              <a:t>Os y’s formam um conjunto ortogonal, ou seja, seu produto é zero: </a:t>
            </a:r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endParaRPr lang="pt-BR" sz="200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smtClean="0"/>
              <a:t>Isso equivale a afirmar que os yi’s não são correlacionados.</a:t>
            </a:r>
            <a:br>
              <a:rPr lang="pt-BR" sz="2000" smtClean="0"/>
            </a:br>
            <a:endParaRPr lang="pt-BR" sz="2000" smtClean="0"/>
          </a:p>
          <a:p>
            <a:pPr marL="365760" indent="-256032" algn="just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pt-BR" sz="2000" smtClean="0"/>
              <a:t>Os yi’s  formam um conjunto ordenado de tal forma que y1 explica o maior percentual da variância na demanda de recursos.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Análise dos componentes principais</a:t>
            </a:r>
            <a:endParaRPr lang="pt-BR" sz="2800" dirty="0"/>
          </a:p>
        </p:txBody>
      </p:sp>
      <p:pic>
        <p:nvPicPr>
          <p:cNvPr id="2253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276872"/>
            <a:ext cx="21526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3717032"/>
            <a:ext cx="32861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smtClean="0"/>
              <a:t>Encontrar a matriz de correlação.</a:t>
            </a:r>
            <a:br>
              <a:rPr lang="pt-BR" sz="2000" smtClean="0"/>
            </a:br>
            <a:endParaRPr lang="pt-BR" sz="2000" smtClean="0"/>
          </a:p>
          <a:p>
            <a:r>
              <a:rPr lang="pt-BR" sz="2000" smtClean="0"/>
              <a:t>Encontrar os valores eigen  da matriz e classificá-los em</a:t>
            </a:r>
            <a:br>
              <a:rPr lang="pt-BR" sz="2000" smtClean="0"/>
            </a:br>
            <a:r>
              <a:rPr lang="pt-BR" sz="2000" smtClean="0"/>
              <a:t>ordem decrescente de magnitude.</a:t>
            </a:r>
          </a:p>
          <a:p>
            <a:endParaRPr lang="pt-BR" sz="2000" smtClean="0"/>
          </a:p>
          <a:p>
            <a:r>
              <a:rPr lang="pt-BR" sz="2000" smtClean="0"/>
              <a:t>Encontrar os vetores eigen correspondentes. Estes fornecem as cargas necessárias.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Encontrando os fatores principais</a:t>
            </a:r>
            <a:endParaRPr lang="pt-BR" dirty="0"/>
          </a:p>
        </p:txBody>
      </p:sp>
    </p:spTree>
  </p:cSld>
  <p:clrMapOvr>
    <a:masterClrMapping/>
  </p:clrMapOvr>
  <p:transition>
    <p:push dir="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sz="2000" smtClean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Exemplo de fator principal</a:t>
            </a:r>
            <a:endParaRPr lang="pt-BR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00188"/>
            <a:ext cx="8029575" cy="462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smtClean="0"/>
              <a:t>Calcule a média e desvio padrão das variáveis: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Exemplo de fator principal</a:t>
            </a:r>
            <a:endParaRPr lang="pt-BR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500" y="2071688"/>
            <a:ext cx="4643438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Diferentes conceitos descrevem o termo carga de trabalho</a:t>
            </a:r>
            <a:endParaRPr lang="pt-BR" dirty="0"/>
          </a:p>
        </p:txBody>
      </p:sp>
      <p:pic>
        <p:nvPicPr>
          <p:cNvPr id="5" name="Imagem 4" descr="oi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0"/>
            <a:ext cx="3528392" cy="3528392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1900" smtClean="0"/>
              <a:t>Markov ⇒ o próximo pedido depende apenas do último pedido.</a:t>
            </a:r>
          </a:p>
          <a:p>
            <a:pPr algn="just"/>
            <a:r>
              <a:rPr lang="pt-BR" sz="1900" smtClean="0"/>
              <a:t>Descrito por uma matriz de transição:</a:t>
            </a:r>
          </a:p>
          <a:p>
            <a:pPr algn="just"/>
            <a:endParaRPr lang="pt-BR" sz="1900" smtClean="0"/>
          </a:p>
          <a:p>
            <a:pPr algn="just"/>
            <a:endParaRPr lang="pt-BR" sz="1900" smtClean="0"/>
          </a:p>
          <a:p>
            <a:pPr algn="just"/>
            <a:endParaRPr lang="pt-BR" sz="1900" smtClean="0"/>
          </a:p>
          <a:p>
            <a:pPr algn="just"/>
            <a:endParaRPr lang="pt-BR" sz="1900" smtClean="0"/>
          </a:p>
          <a:p>
            <a:pPr algn="just"/>
            <a:endParaRPr lang="pt-BR" sz="1900" smtClean="0"/>
          </a:p>
          <a:p>
            <a:pPr algn="just"/>
            <a:r>
              <a:rPr lang="pt-BR" sz="1900" smtClean="0"/>
              <a:t>As matrizes de transição podem ser usadas também para transições de aplicação.  Por exemplo, P (Link|Compile)</a:t>
            </a:r>
          </a:p>
          <a:p>
            <a:pPr algn="just"/>
            <a:endParaRPr lang="pt-BR" sz="1900" smtClean="0"/>
          </a:p>
          <a:p>
            <a:pPr algn="just"/>
            <a:r>
              <a:rPr lang="pt-BR" sz="1900" smtClean="0"/>
              <a:t>Usado para especificar a localidade da página de referência.</a:t>
            </a:r>
            <a:br>
              <a:rPr lang="pt-BR" sz="1900" smtClean="0"/>
            </a:br>
            <a:r>
              <a:rPr lang="pt-BR" sz="1900" smtClean="0"/>
              <a:t>P (Referencia Módulo I | Referenciado módulo j)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Modelos de </a:t>
            </a:r>
            <a:r>
              <a:rPr lang="pt-BR" dirty="0" err="1" smtClean="0"/>
              <a:t>markov</a:t>
            </a:r>
            <a:endParaRPr lang="pt-BR" dirty="0"/>
          </a:p>
        </p:txBody>
      </p:sp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38" y="2428875"/>
            <a:ext cx="3602037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844824"/>
            <a:ext cx="2059269" cy="1962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De maneira geral, </a:t>
            </a:r>
            <a:r>
              <a:rPr lang="pt-BR" dirty="0" err="1" smtClean="0"/>
              <a:t>Wickens</a:t>
            </a:r>
            <a:r>
              <a:rPr lang="pt-BR" dirty="0" smtClean="0"/>
              <a:t>, Gordon e Liu (1998) entendem a carga de trabalho como a razão entre o tempo requerido e o tempo real disponível para a realização das tarefas.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Outros autores como Moraes e </a:t>
            </a:r>
            <a:r>
              <a:rPr lang="pt-BR" dirty="0" err="1" smtClean="0"/>
              <a:t>Mont'Alvão</a:t>
            </a:r>
            <a:r>
              <a:rPr lang="pt-BR" dirty="0" smtClean="0"/>
              <a:t> (2000) citam que fatores relacionados ao ambiente físico e aos subsistemas técnico e humano geram a carga de trabalho.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Já Hart (1982) </a:t>
            </a:r>
            <a:r>
              <a:rPr lang="pt-BR" i="1" dirty="0" smtClean="0"/>
              <a:t>apud </a:t>
            </a:r>
            <a:r>
              <a:rPr lang="pt-BR" dirty="0" smtClean="0"/>
              <a:t> Corrêa (2003) explica a carga de trabalho como a interação de fatores internos e externos ao trabalhador, resultando em uma experiência subjetiva.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Para Diniz e Guimarães (2004), a carga de trabalho é o termo usado para descrever o efeito que a demanda tem sobre o trabalhador, em termos de esforço mental e físico, relacionando a quantidade de informação processada e o esforço empregado para que a tarefa seja desempenhada.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 </a:t>
            </a:r>
            <a:r>
              <a:rPr lang="pt-BR" i="1" dirty="0" err="1" smtClean="0"/>
              <a:t>workload</a:t>
            </a:r>
            <a:r>
              <a:rPr lang="pt-BR" i="1" dirty="0" smtClean="0"/>
              <a:t>,</a:t>
            </a:r>
            <a:r>
              <a:rPr lang="pt-BR" dirty="0" smtClean="0"/>
              <a:t> como dito anteriormente é a carga de trabalho que será usada para o procedimento de teste. Constitui-se dos dados a serem processados e as instruções a serem executadas sobre estes dados.</a:t>
            </a:r>
            <a:endParaRPr lang="pt-BR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1800" b="1" dirty="0" smtClean="0"/>
              <a:t>Teste de carga de trabalho: </a:t>
            </a:r>
            <a:r>
              <a:rPr lang="pt-BR" sz="1800" dirty="0" smtClean="0"/>
              <a:t>qualquer carga de trabalho utilizada em estudos de desempenho. Pode ser real ou sintético.</a:t>
            </a:r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pt-BR" sz="1800" b="1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1800" b="1" dirty="0" smtClean="0"/>
              <a:t>Carga de Trabalho Real</a:t>
            </a:r>
            <a:r>
              <a:rPr lang="pt-BR" sz="1800" dirty="0" smtClean="0"/>
              <a:t>: Utilizada em operações normais.</a:t>
            </a:r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pt-BR" sz="1800" b="1" dirty="0" smtClean="0"/>
          </a:p>
          <a:p>
            <a:pPr marL="365760" indent="-256032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pt-BR" sz="1800" b="1" dirty="0" smtClean="0"/>
              <a:t>Carga de Trabalho Sintética: 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Semelhante a carga de trabalho real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Pode ser aplicado várias vezes de maneira controlada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Não há dados grandes ou arquivos do mundo real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Não há dados sensíveis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Facilmente modificada sem afetar sua operação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Possui portabilidade, devido ao seu pequeno tamanho </a:t>
            </a:r>
          </a:p>
          <a:p>
            <a:pPr marL="621792" lvl="1" algn="just" eaLnBrk="1" fontAlgn="auto" hangingPunct="1">
              <a:lnSpc>
                <a:spcPct val="15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pt-BR" sz="1800" dirty="0" smtClean="0"/>
              <a:t>Pode ter recursos internos de medição.</a:t>
            </a:r>
          </a:p>
        </p:txBody>
      </p:sp>
      <p:sp>
        <p:nvSpPr>
          <p:cNvPr id="5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Terminologia</a:t>
            </a:r>
            <a:endParaRPr lang="pt-BR" dirty="0" smtClean="0"/>
          </a:p>
        </p:txBody>
      </p:sp>
      <p:pic>
        <p:nvPicPr>
          <p:cNvPr id="11268" name="Imagem 3" descr="0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140968"/>
            <a:ext cx="2448272" cy="254842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Definição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Terminologia</a:t>
            </a:r>
          </a:p>
          <a:p>
            <a:pPr algn="just" eaLnBrk="1" hangingPunct="1">
              <a:lnSpc>
                <a:spcPct val="160000"/>
              </a:lnSpc>
            </a:pPr>
            <a:r>
              <a:rPr lang="pt-BR" dirty="0" smtClean="0">
                <a:solidFill>
                  <a:schemeClr val="bg1">
                    <a:lumMod val="75000"/>
                  </a:schemeClr>
                </a:solidFill>
              </a:rPr>
              <a:t>Tipos de carga trabalho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Addition</a:t>
            </a:r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  <a:endParaRPr lang="pt-B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Instruction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Mixes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Kernels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Synthetic</a:t>
            </a: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pt-BR" sz="1800" dirty="0" err="1" smtClean="0">
                <a:solidFill>
                  <a:schemeClr val="bg1">
                    <a:lumMod val="75000"/>
                  </a:schemeClr>
                </a:solidFill>
              </a:rPr>
              <a:t>Programs</a:t>
            </a:r>
            <a:endParaRPr lang="pt-BR" sz="1800" dirty="0" smtClean="0">
              <a:solidFill>
                <a:schemeClr val="bg1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160000"/>
              </a:lnSpc>
            </a:pPr>
            <a:r>
              <a:rPr lang="pt-BR" sz="1800" dirty="0" smtClean="0">
                <a:solidFill>
                  <a:schemeClr val="bg1">
                    <a:lumMod val="75000"/>
                  </a:schemeClr>
                </a:solidFill>
              </a:rPr>
              <a:t>Benchmarks</a:t>
            </a:r>
          </a:p>
        </p:txBody>
      </p:sp>
      <p:sp>
        <p:nvSpPr>
          <p:cNvPr id="3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Agenda</a:t>
            </a:r>
          </a:p>
        </p:txBody>
      </p:sp>
      <p:pic>
        <p:nvPicPr>
          <p:cNvPr id="7" name="Imagem 6" descr="ferramenta_agend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2996952"/>
            <a:ext cx="3293583" cy="352336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so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10371</TotalTime>
  <Words>1088</Words>
  <Application>Microsoft Office PowerPoint</Application>
  <PresentationFormat>Apresentação na tela (4:3)</PresentationFormat>
  <Paragraphs>301</Paragraphs>
  <Slides>40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40</vt:i4>
      </vt:variant>
    </vt:vector>
  </HeadingPairs>
  <TitlesOfParts>
    <vt:vector size="41" baseType="lpstr">
      <vt:lpstr>Concurso</vt:lpstr>
      <vt:lpstr>Geração de Carga de Trabalho</vt:lpstr>
      <vt:lpstr>Referências</vt:lpstr>
      <vt:lpstr>Agenda</vt:lpstr>
      <vt:lpstr>Definição</vt:lpstr>
      <vt:lpstr>Definição</vt:lpstr>
      <vt:lpstr>Definição</vt:lpstr>
      <vt:lpstr>Definição</vt:lpstr>
      <vt:lpstr>Terminologia</vt:lpstr>
      <vt:lpstr>Agenda</vt:lpstr>
      <vt:lpstr>Addition Instruction</vt:lpstr>
      <vt:lpstr>Agenda</vt:lpstr>
      <vt:lpstr>Instruction Mixes</vt:lpstr>
      <vt:lpstr>Instruction Mixes: Desvantagens</vt:lpstr>
      <vt:lpstr>Instruction Mixes</vt:lpstr>
      <vt:lpstr>Agenda</vt:lpstr>
      <vt:lpstr>Kernel</vt:lpstr>
      <vt:lpstr>Agenda</vt:lpstr>
      <vt:lpstr>Synthetic Programs</vt:lpstr>
      <vt:lpstr>Synthetic Programs</vt:lpstr>
      <vt:lpstr>Agenda</vt:lpstr>
      <vt:lpstr>Benchmarks</vt:lpstr>
      <vt:lpstr>Benchmarks</vt:lpstr>
      <vt:lpstr>Benchmarks</vt:lpstr>
      <vt:lpstr>Slide 24</vt:lpstr>
      <vt:lpstr>Slide 25</vt:lpstr>
      <vt:lpstr>Slide 26</vt:lpstr>
      <vt:lpstr>Slide 27</vt:lpstr>
      <vt:lpstr>Outros Benchmarks</vt:lpstr>
      <vt:lpstr>Duvidas Sobre Geração de Carga de Trabalho?</vt:lpstr>
      <vt:lpstr>Técnica de caracterização de carga de trabalho</vt:lpstr>
      <vt:lpstr>Técnicas de caracterização de carga de trabalho</vt:lpstr>
      <vt:lpstr>Média</vt:lpstr>
      <vt:lpstr>Estudo de caso: o uso do programa em ambientes educacionais</vt:lpstr>
      <vt:lpstr>Características de uma sessão de edição Média</vt:lpstr>
      <vt:lpstr>Análise dos componentes principais</vt:lpstr>
      <vt:lpstr>Análise dos componentes principais</vt:lpstr>
      <vt:lpstr>Encontrando os fatores principais</vt:lpstr>
      <vt:lpstr>Exemplo de fator principal</vt:lpstr>
      <vt:lpstr>Exemplo de fator principal</vt:lpstr>
      <vt:lpstr>Modelos de markov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Avaliação de Desempenho de Processos de Testes de Software</dc:title>
  <dc:creator>Marcelo</dc:creator>
  <cp:lastModifiedBy>Marcus Queiroz</cp:lastModifiedBy>
  <cp:revision>957</cp:revision>
  <dcterms:created xsi:type="dcterms:W3CDTF">2010-08-16T23:36:49Z</dcterms:created>
  <dcterms:modified xsi:type="dcterms:W3CDTF">2010-11-25T13:18:41Z</dcterms:modified>
</cp:coreProperties>
</file>