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73" r:id="rId6"/>
    <p:sldId id="274" r:id="rId7"/>
    <p:sldId id="281" r:id="rId8"/>
    <p:sldId id="259" r:id="rId9"/>
    <p:sldId id="260" r:id="rId10"/>
    <p:sldId id="266" r:id="rId11"/>
    <p:sldId id="267" r:id="rId12"/>
    <p:sldId id="263" r:id="rId13"/>
    <p:sldId id="264" r:id="rId14"/>
    <p:sldId id="265" r:id="rId15"/>
    <p:sldId id="262" r:id="rId16"/>
    <p:sldId id="270" r:id="rId17"/>
    <p:sldId id="271" r:id="rId18"/>
    <p:sldId id="269" r:id="rId19"/>
    <p:sldId id="277" r:id="rId20"/>
    <p:sldId id="278" r:id="rId21"/>
    <p:sldId id="279" r:id="rId22"/>
    <p:sldId id="275" r:id="rId23"/>
    <p:sldId id="276" r:id="rId24"/>
    <p:sldId id="280" r:id="rId25"/>
    <p:sldId id="268" r:id="rId26"/>
    <p:sldId id="26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7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A32CCF-0322-4384-98C4-1932D2132F03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1F4DCC3-23C5-4719-A367-35040F225DA9}">
      <dgm:prSet phldrT="[Texto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dirty="0" smtClean="0"/>
            <a:t>Editar o Modelo</a:t>
          </a:r>
          <a:endParaRPr lang="pt-BR" sz="1400" dirty="0"/>
        </a:p>
      </dgm:t>
    </dgm:pt>
    <dgm:pt modelId="{DDD6A567-85B2-40FD-A5DD-5B1E3E400BD1}" type="parTrans" cxnId="{B03C855C-3A83-484D-8DDD-6597BFA3DF4E}">
      <dgm:prSet/>
      <dgm:spPr/>
      <dgm:t>
        <a:bodyPr/>
        <a:lstStyle/>
        <a:p>
          <a:endParaRPr lang="pt-BR" sz="1400"/>
        </a:p>
      </dgm:t>
    </dgm:pt>
    <dgm:pt modelId="{E696DD09-60B3-4A05-9395-82524BA35096}" type="sibTrans" cxnId="{B03C855C-3A83-484D-8DDD-6597BFA3DF4E}">
      <dgm:prSet/>
      <dgm:spPr/>
      <dgm:t>
        <a:bodyPr/>
        <a:lstStyle/>
        <a:p>
          <a:endParaRPr lang="pt-BR" sz="1400"/>
        </a:p>
      </dgm:t>
    </dgm:pt>
    <dgm:pt modelId="{D3DAEF98-3C33-4A26-9E49-6BF9831D5D19}">
      <dgm:prSet phldrT="[Texto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dirty="0" smtClean="0"/>
            <a:t>Avaliar Disponibilidade Confiabilidade</a:t>
          </a:r>
          <a:endParaRPr lang="pt-BR" sz="1400" dirty="0"/>
        </a:p>
      </dgm:t>
    </dgm:pt>
    <dgm:pt modelId="{7DB5A6A1-F0FC-4A7F-8B65-35594AEF4337}" type="parTrans" cxnId="{4039EDD5-BB4F-4603-B97F-0FBD7DE33D0C}">
      <dgm:prSet/>
      <dgm:spPr/>
      <dgm:t>
        <a:bodyPr/>
        <a:lstStyle/>
        <a:p>
          <a:endParaRPr lang="pt-BR" sz="1400"/>
        </a:p>
      </dgm:t>
    </dgm:pt>
    <dgm:pt modelId="{2B87B288-5E4D-4869-A645-D78F06A80987}" type="sibTrans" cxnId="{4039EDD5-BB4F-4603-B97F-0FBD7DE33D0C}">
      <dgm:prSet/>
      <dgm:spPr/>
      <dgm:t>
        <a:bodyPr/>
        <a:lstStyle/>
        <a:p>
          <a:endParaRPr lang="pt-BR" sz="1400"/>
        </a:p>
      </dgm:t>
    </dgm:pt>
    <dgm:pt modelId="{345FFA34-0721-4257-AE14-68DF7E165BB6}">
      <dgm:prSet phldrT="[Texto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dirty="0" smtClean="0"/>
            <a:t>Relacionar Custos</a:t>
          </a:r>
          <a:endParaRPr lang="pt-BR" sz="1400" dirty="0"/>
        </a:p>
      </dgm:t>
    </dgm:pt>
    <dgm:pt modelId="{EA0B0B11-ACC4-4237-8392-91B20E8BA6CB}" type="parTrans" cxnId="{BA155DF3-6F70-45C8-A8E8-AE1870F79BF2}">
      <dgm:prSet/>
      <dgm:spPr/>
      <dgm:t>
        <a:bodyPr/>
        <a:lstStyle/>
        <a:p>
          <a:endParaRPr lang="pt-BR" sz="1400"/>
        </a:p>
      </dgm:t>
    </dgm:pt>
    <dgm:pt modelId="{BF5EF0C1-710E-48CD-A555-ACC3513D75A1}" type="sibTrans" cxnId="{BA155DF3-6F70-45C8-A8E8-AE1870F79BF2}">
      <dgm:prSet/>
      <dgm:spPr/>
      <dgm:t>
        <a:bodyPr/>
        <a:lstStyle/>
        <a:p>
          <a:endParaRPr lang="pt-BR" sz="1400"/>
        </a:p>
      </dgm:t>
    </dgm:pt>
    <dgm:pt modelId="{8458DF8C-B786-46D0-8E02-019DD1C76416}">
      <dgm:prSet phldrT="[Texto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sz="1400" dirty="0" smtClean="0"/>
            <a:t>Avaliar Importância para </a:t>
          </a:r>
          <a:r>
            <a:rPr lang="pt-BR" sz="1400" dirty="0" err="1" smtClean="0"/>
            <a:t>Confibilidade</a:t>
          </a:r>
          <a:endParaRPr lang="pt-BR" sz="1400" dirty="0"/>
        </a:p>
      </dgm:t>
    </dgm:pt>
    <dgm:pt modelId="{21912FB7-F2AE-4752-A17A-1FEED8824FB0}" type="parTrans" cxnId="{22208CCF-1A94-42B2-ADCF-1151FB5ED0B2}">
      <dgm:prSet/>
      <dgm:spPr/>
      <dgm:t>
        <a:bodyPr/>
        <a:lstStyle/>
        <a:p>
          <a:endParaRPr lang="pt-BR" sz="1400"/>
        </a:p>
      </dgm:t>
    </dgm:pt>
    <dgm:pt modelId="{7DEE3F8D-A3FE-430E-8E74-A15EA66919C1}" type="sibTrans" cxnId="{22208CCF-1A94-42B2-ADCF-1151FB5ED0B2}">
      <dgm:prSet/>
      <dgm:spPr/>
      <dgm:t>
        <a:bodyPr/>
        <a:lstStyle/>
        <a:p>
          <a:endParaRPr lang="pt-BR" sz="1400"/>
        </a:p>
      </dgm:t>
    </dgm:pt>
    <dgm:pt modelId="{1128B42D-680D-4A30-94B9-A3F0DE76C613}" type="pres">
      <dgm:prSet presAssocID="{81A32CCF-0322-4384-98C4-1932D2132F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E688B2AA-0F9D-4CF3-A16F-9AC5534D10AE}" type="pres">
      <dgm:prSet presAssocID="{C1F4DCC3-23C5-4719-A367-35040F225DA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D1E61A8-F549-4097-9D35-D6E33EA78F51}" type="pres">
      <dgm:prSet presAssocID="{C1F4DCC3-23C5-4719-A367-35040F225DA9}" presName="spNode" presStyleCnt="0"/>
      <dgm:spPr/>
    </dgm:pt>
    <dgm:pt modelId="{32977417-41A9-4833-992F-6A9BA3CD02A8}" type="pres">
      <dgm:prSet presAssocID="{E696DD09-60B3-4A05-9395-82524BA35096}" presName="sibTrans" presStyleLbl="sibTrans1D1" presStyleIdx="0" presStyleCnt="4"/>
      <dgm:spPr/>
      <dgm:t>
        <a:bodyPr/>
        <a:lstStyle/>
        <a:p>
          <a:endParaRPr lang="pt-BR"/>
        </a:p>
      </dgm:t>
    </dgm:pt>
    <dgm:pt modelId="{2175FF02-A80C-4926-BF27-36D739C5B6DA}" type="pres">
      <dgm:prSet presAssocID="{D3DAEF98-3C33-4A26-9E49-6BF9831D5D19}" presName="node" presStyleLbl="node1" presStyleIdx="1" presStyleCnt="4" custScaleX="1404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D36004A-F4DB-435A-B889-258F86A40627}" type="pres">
      <dgm:prSet presAssocID="{D3DAEF98-3C33-4A26-9E49-6BF9831D5D19}" presName="spNode" presStyleCnt="0"/>
      <dgm:spPr/>
    </dgm:pt>
    <dgm:pt modelId="{9D8480C2-5294-40D3-B35D-BEDDC6BAAE25}" type="pres">
      <dgm:prSet presAssocID="{2B87B288-5E4D-4869-A645-D78F06A80987}" presName="sibTrans" presStyleLbl="sibTrans1D1" presStyleIdx="1" presStyleCnt="4"/>
      <dgm:spPr/>
      <dgm:t>
        <a:bodyPr/>
        <a:lstStyle/>
        <a:p>
          <a:endParaRPr lang="pt-BR"/>
        </a:p>
      </dgm:t>
    </dgm:pt>
    <dgm:pt modelId="{11BB53A6-ECE3-46C8-9915-4C10882276D2}" type="pres">
      <dgm:prSet presAssocID="{345FFA34-0721-4257-AE14-68DF7E165BB6}" presName="node" presStyleLbl="node1" presStyleIdx="2" presStyleCnt="4" custScaleX="108714" custRadScaleRad="10693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C1709DE-D367-4C24-BED3-377560BA67A4}" type="pres">
      <dgm:prSet presAssocID="{345FFA34-0721-4257-AE14-68DF7E165BB6}" presName="spNode" presStyleCnt="0"/>
      <dgm:spPr/>
    </dgm:pt>
    <dgm:pt modelId="{2B23F1D5-4731-434A-A54F-3310C17F33A4}" type="pres">
      <dgm:prSet presAssocID="{BF5EF0C1-710E-48CD-A555-ACC3513D75A1}" presName="sibTrans" presStyleLbl="sibTrans1D1" presStyleIdx="2" presStyleCnt="4"/>
      <dgm:spPr/>
      <dgm:t>
        <a:bodyPr/>
        <a:lstStyle/>
        <a:p>
          <a:endParaRPr lang="pt-BR"/>
        </a:p>
      </dgm:t>
    </dgm:pt>
    <dgm:pt modelId="{16F1726B-DBDF-43C8-BE48-C0591349FC2E}" type="pres">
      <dgm:prSet presAssocID="{8458DF8C-B786-46D0-8E02-019DD1C76416}" presName="node" presStyleLbl="node1" presStyleIdx="3" presStyleCnt="4" custScaleX="13202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0C1FA3-1ABC-448C-9BBD-064FF54D16A4}" type="pres">
      <dgm:prSet presAssocID="{8458DF8C-B786-46D0-8E02-019DD1C76416}" presName="spNode" presStyleCnt="0"/>
      <dgm:spPr/>
    </dgm:pt>
    <dgm:pt modelId="{0E981BCE-1F75-4920-AF93-BE7C4D8C232A}" type="pres">
      <dgm:prSet presAssocID="{7DEE3F8D-A3FE-430E-8E74-A15EA66919C1}" presName="sibTrans" presStyleLbl="sibTrans1D1" presStyleIdx="3" presStyleCnt="4"/>
      <dgm:spPr/>
      <dgm:t>
        <a:bodyPr/>
        <a:lstStyle/>
        <a:p>
          <a:endParaRPr lang="pt-BR"/>
        </a:p>
      </dgm:t>
    </dgm:pt>
  </dgm:ptLst>
  <dgm:cxnLst>
    <dgm:cxn modelId="{DE6A0244-3747-40BF-9739-042BF7D1A034}" type="presOf" srcId="{D3DAEF98-3C33-4A26-9E49-6BF9831D5D19}" destId="{2175FF02-A80C-4926-BF27-36D739C5B6DA}" srcOrd="0" destOrd="0" presId="urn:microsoft.com/office/officeart/2005/8/layout/cycle5"/>
    <dgm:cxn modelId="{E7DE105C-EF63-4D36-A5BA-EFD7B2832506}" type="presOf" srcId="{2B87B288-5E4D-4869-A645-D78F06A80987}" destId="{9D8480C2-5294-40D3-B35D-BEDDC6BAAE25}" srcOrd="0" destOrd="0" presId="urn:microsoft.com/office/officeart/2005/8/layout/cycle5"/>
    <dgm:cxn modelId="{5D54F95C-718A-4D6B-A52F-78E42661B826}" type="presOf" srcId="{E696DD09-60B3-4A05-9395-82524BA35096}" destId="{32977417-41A9-4833-992F-6A9BA3CD02A8}" srcOrd="0" destOrd="0" presId="urn:microsoft.com/office/officeart/2005/8/layout/cycle5"/>
    <dgm:cxn modelId="{2748FCE9-409B-4701-B33B-D9787CE202E5}" type="presOf" srcId="{8458DF8C-B786-46D0-8E02-019DD1C76416}" destId="{16F1726B-DBDF-43C8-BE48-C0591349FC2E}" srcOrd="0" destOrd="0" presId="urn:microsoft.com/office/officeart/2005/8/layout/cycle5"/>
    <dgm:cxn modelId="{7D42069C-030A-4425-B119-0030ECC3F1E3}" type="presOf" srcId="{345FFA34-0721-4257-AE14-68DF7E165BB6}" destId="{11BB53A6-ECE3-46C8-9915-4C10882276D2}" srcOrd="0" destOrd="0" presId="urn:microsoft.com/office/officeart/2005/8/layout/cycle5"/>
    <dgm:cxn modelId="{9ABF0944-5070-4ACE-A676-3B3391C5D62F}" type="presOf" srcId="{81A32CCF-0322-4384-98C4-1932D2132F03}" destId="{1128B42D-680D-4A30-94B9-A3F0DE76C613}" srcOrd="0" destOrd="0" presId="urn:microsoft.com/office/officeart/2005/8/layout/cycle5"/>
    <dgm:cxn modelId="{4039EDD5-BB4F-4603-B97F-0FBD7DE33D0C}" srcId="{81A32CCF-0322-4384-98C4-1932D2132F03}" destId="{D3DAEF98-3C33-4A26-9E49-6BF9831D5D19}" srcOrd="1" destOrd="0" parTransId="{7DB5A6A1-F0FC-4A7F-8B65-35594AEF4337}" sibTransId="{2B87B288-5E4D-4869-A645-D78F06A80987}"/>
    <dgm:cxn modelId="{8EB702D7-0C6D-4C90-AE26-3136A481576E}" type="presOf" srcId="{7DEE3F8D-A3FE-430E-8E74-A15EA66919C1}" destId="{0E981BCE-1F75-4920-AF93-BE7C4D8C232A}" srcOrd="0" destOrd="0" presId="urn:microsoft.com/office/officeart/2005/8/layout/cycle5"/>
    <dgm:cxn modelId="{3803AA1B-ECAC-4C6D-BA1D-6BA0015C5E94}" type="presOf" srcId="{C1F4DCC3-23C5-4719-A367-35040F225DA9}" destId="{E688B2AA-0F9D-4CF3-A16F-9AC5534D10AE}" srcOrd="0" destOrd="0" presId="urn:microsoft.com/office/officeart/2005/8/layout/cycle5"/>
    <dgm:cxn modelId="{EF24768C-1360-4798-AC1A-3825A4BE077C}" type="presOf" srcId="{BF5EF0C1-710E-48CD-A555-ACC3513D75A1}" destId="{2B23F1D5-4731-434A-A54F-3310C17F33A4}" srcOrd="0" destOrd="0" presId="urn:microsoft.com/office/officeart/2005/8/layout/cycle5"/>
    <dgm:cxn modelId="{BA155DF3-6F70-45C8-A8E8-AE1870F79BF2}" srcId="{81A32CCF-0322-4384-98C4-1932D2132F03}" destId="{345FFA34-0721-4257-AE14-68DF7E165BB6}" srcOrd="2" destOrd="0" parTransId="{EA0B0B11-ACC4-4237-8392-91B20E8BA6CB}" sibTransId="{BF5EF0C1-710E-48CD-A555-ACC3513D75A1}"/>
    <dgm:cxn modelId="{B03C855C-3A83-484D-8DDD-6597BFA3DF4E}" srcId="{81A32CCF-0322-4384-98C4-1932D2132F03}" destId="{C1F4DCC3-23C5-4719-A367-35040F225DA9}" srcOrd="0" destOrd="0" parTransId="{DDD6A567-85B2-40FD-A5DD-5B1E3E400BD1}" sibTransId="{E696DD09-60B3-4A05-9395-82524BA35096}"/>
    <dgm:cxn modelId="{22208CCF-1A94-42B2-ADCF-1151FB5ED0B2}" srcId="{81A32CCF-0322-4384-98C4-1932D2132F03}" destId="{8458DF8C-B786-46D0-8E02-019DD1C76416}" srcOrd="3" destOrd="0" parTransId="{21912FB7-F2AE-4752-A17A-1FEED8824FB0}" sibTransId="{7DEE3F8D-A3FE-430E-8E74-A15EA66919C1}"/>
    <dgm:cxn modelId="{82BAE561-A936-4FF0-9D12-A8067175C221}" type="presParOf" srcId="{1128B42D-680D-4A30-94B9-A3F0DE76C613}" destId="{E688B2AA-0F9D-4CF3-A16F-9AC5534D10AE}" srcOrd="0" destOrd="0" presId="urn:microsoft.com/office/officeart/2005/8/layout/cycle5"/>
    <dgm:cxn modelId="{C37672D0-9254-4701-BF6D-310538C71CBD}" type="presParOf" srcId="{1128B42D-680D-4A30-94B9-A3F0DE76C613}" destId="{0D1E61A8-F549-4097-9D35-D6E33EA78F51}" srcOrd="1" destOrd="0" presId="urn:microsoft.com/office/officeart/2005/8/layout/cycle5"/>
    <dgm:cxn modelId="{E0225EA4-035D-4936-9396-3A1A349A6C2C}" type="presParOf" srcId="{1128B42D-680D-4A30-94B9-A3F0DE76C613}" destId="{32977417-41A9-4833-992F-6A9BA3CD02A8}" srcOrd="2" destOrd="0" presId="urn:microsoft.com/office/officeart/2005/8/layout/cycle5"/>
    <dgm:cxn modelId="{1C20D1E2-2CA7-4E4A-AEBE-E0B3C25FB287}" type="presParOf" srcId="{1128B42D-680D-4A30-94B9-A3F0DE76C613}" destId="{2175FF02-A80C-4926-BF27-36D739C5B6DA}" srcOrd="3" destOrd="0" presId="urn:microsoft.com/office/officeart/2005/8/layout/cycle5"/>
    <dgm:cxn modelId="{5076551F-DAC7-4F45-A878-750D2D63956A}" type="presParOf" srcId="{1128B42D-680D-4A30-94B9-A3F0DE76C613}" destId="{6D36004A-F4DB-435A-B889-258F86A40627}" srcOrd="4" destOrd="0" presId="urn:microsoft.com/office/officeart/2005/8/layout/cycle5"/>
    <dgm:cxn modelId="{3705C342-53A1-4F41-B49D-82985E6DC292}" type="presParOf" srcId="{1128B42D-680D-4A30-94B9-A3F0DE76C613}" destId="{9D8480C2-5294-40D3-B35D-BEDDC6BAAE25}" srcOrd="5" destOrd="0" presId="urn:microsoft.com/office/officeart/2005/8/layout/cycle5"/>
    <dgm:cxn modelId="{CDFEB2C4-37C3-4628-963F-312141D6DD75}" type="presParOf" srcId="{1128B42D-680D-4A30-94B9-A3F0DE76C613}" destId="{11BB53A6-ECE3-46C8-9915-4C10882276D2}" srcOrd="6" destOrd="0" presId="urn:microsoft.com/office/officeart/2005/8/layout/cycle5"/>
    <dgm:cxn modelId="{DF6464D6-5DD7-4F37-864C-070537C30324}" type="presParOf" srcId="{1128B42D-680D-4A30-94B9-A3F0DE76C613}" destId="{DC1709DE-D367-4C24-BED3-377560BA67A4}" srcOrd="7" destOrd="0" presId="urn:microsoft.com/office/officeart/2005/8/layout/cycle5"/>
    <dgm:cxn modelId="{A0A47F6C-C2D9-42EA-9896-6860EFD65F39}" type="presParOf" srcId="{1128B42D-680D-4A30-94B9-A3F0DE76C613}" destId="{2B23F1D5-4731-434A-A54F-3310C17F33A4}" srcOrd="8" destOrd="0" presId="urn:microsoft.com/office/officeart/2005/8/layout/cycle5"/>
    <dgm:cxn modelId="{5FD90DCA-2A22-441D-A577-8366474A3026}" type="presParOf" srcId="{1128B42D-680D-4A30-94B9-A3F0DE76C613}" destId="{16F1726B-DBDF-43C8-BE48-C0591349FC2E}" srcOrd="9" destOrd="0" presId="urn:microsoft.com/office/officeart/2005/8/layout/cycle5"/>
    <dgm:cxn modelId="{474858AE-DBF9-4AB0-8E04-B43ADB7AB85B}" type="presParOf" srcId="{1128B42D-680D-4A30-94B9-A3F0DE76C613}" destId="{E60C1FA3-1ABC-448C-9BBD-064FF54D16A4}" srcOrd="10" destOrd="0" presId="urn:microsoft.com/office/officeart/2005/8/layout/cycle5"/>
    <dgm:cxn modelId="{768323DC-66F7-4171-B68E-3CA1A2CD279E}" type="presParOf" srcId="{1128B42D-680D-4A30-94B9-A3F0DE76C613}" destId="{0E981BCE-1F75-4920-AF93-BE7C4D8C232A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8B2AA-0F9D-4CF3-A16F-9AC5534D10AE}">
      <dsp:nvSpPr>
        <dsp:cNvPr id="0" name=""/>
        <dsp:cNvSpPr/>
      </dsp:nvSpPr>
      <dsp:spPr>
        <a:xfrm>
          <a:off x="1597311" y="421"/>
          <a:ext cx="1080120" cy="702078"/>
        </a:xfrm>
        <a:prstGeom prst="roundRect">
          <a:avLst/>
        </a:prstGeom>
        <a:gradFill rotWithShape="1">
          <a:gsLst>
            <a:gs pos="0">
              <a:schemeClr val="accent4">
                <a:shade val="51000"/>
                <a:satMod val="130000"/>
              </a:schemeClr>
            </a:gs>
            <a:gs pos="80000">
              <a:schemeClr val="accent4">
                <a:shade val="93000"/>
                <a:satMod val="130000"/>
              </a:schemeClr>
            </a:gs>
            <a:gs pos="100000">
              <a:schemeClr val="accent4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Editar o Modelo</a:t>
          </a:r>
          <a:endParaRPr lang="pt-BR" sz="1400" kern="1200" dirty="0"/>
        </a:p>
      </dsp:txBody>
      <dsp:txXfrm>
        <a:off x="1631584" y="34694"/>
        <a:ext cx="1011574" cy="633532"/>
      </dsp:txXfrm>
    </dsp:sp>
    <dsp:sp modelId="{32977417-41A9-4833-992F-6A9BA3CD02A8}">
      <dsp:nvSpPr>
        <dsp:cNvPr id="0" name=""/>
        <dsp:cNvSpPr/>
      </dsp:nvSpPr>
      <dsp:spPr>
        <a:xfrm>
          <a:off x="976664" y="351460"/>
          <a:ext cx="2321414" cy="2321414"/>
        </a:xfrm>
        <a:custGeom>
          <a:avLst/>
          <a:gdLst/>
          <a:ahLst/>
          <a:cxnLst/>
          <a:rect l="0" t="0" r="0" b="0"/>
          <a:pathLst>
            <a:path>
              <a:moveTo>
                <a:pt x="1850106" y="226913"/>
              </a:moveTo>
              <a:arcTo wR="1160707" hR="1160707" stAng="18386259" swAng="16349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75FF02-A80C-4926-BF27-36D739C5B6DA}">
      <dsp:nvSpPr>
        <dsp:cNvPr id="0" name=""/>
        <dsp:cNvSpPr/>
      </dsp:nvSpPr>
      <dsp:spPr>
        <a:xfrm>
          <a:off x="2539320" y="1161128"/>
          <a:ext cx="1517514" cy="70207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Avaliar Disponibilidade Confiabilidade</a:t>
          </a:r>
          <a:endParaRPr lang="pt-BR" sz="1400" kern="1200" dirty="0"/>
        </a:p>
      </dsp:txBody>
      <dsp:txXfrm>
        <a:off x="2573593" y="1195401"/>
        <a:ext cx="1448968" cy="633532"/>
      </dsp:txXfrm>
    </dsp:sp>
    <dsp:sp modelId="{9D8480C2-5294-40D3-B35D-BEDDC6BAAE25}">
      <dsp:nvSpPr>
        <dsp:cNvPr id="0" name=""/>
        <dsp:cNvSpPr/>
      </dsp:nvSpPr>
      <dsp:spPr>
        <a:xfrm>
          <a:off x="976473" y="352061"/>
          <a:ext cx="2321414" cy="2321414"/>
        </a:xfrm>
        <a:custGeom>
          <a:avLst/>
          <a:gdLst/>
          <a:ahLst/>
          <a:cxnLst/>
          <a:rect l="0" t="0" r="0" b="0"/>
          <a:pathLst>
            <a:path>
              <a:moveTo>
                <a:pt x="2205787" y="1665729"/>
              </a:moveTo>
              <a:arcTo wR="1160707" hR="1160707" stAng="1547495" swAng="15355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BB53A6-ECE3-46C8-9915-4C10882276D2}">
      <dsp:nvSpPr>
        <dsp:cNvPr id="0" name=""/>
        <dsp:cNvSpPr/>
      </dsp:nvSpPr>
      <dsp:spPr>
        <a:xfrm>
          <a:off x="1550250" y="2322257"/>
          <a:ext cx="1174241" cy="702078"/>
        </a:xfrm>
        <a:prstGeom prst="round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Relacionar Custos</a:t>
          </a:r>
          <a:endParaRPr lang="pt-BR" sz="1400" kern="1200" dirty="0"/>
        </a:p>
      </dsp:txBody>
      <dsp:txXfrm>
        <a:off x="1584523" y="2356530"/>
        <a:ext cx="1105695" cy="633532"/>
      </dsp:txXfrm>
    </dsp:sp>
    <dsp:sp modelId="{2B23F1D5-4731-434A-A54F-3310C17F33A4}">
      <dsp:nvSpPr>
        <dsp:cNvPr id="0" name=""/>
        <dsp:cNvSpPr/>
      </dsp:nvSpPr>
      <dsp:spPr>
        <a:xfrm>
          <a:off x="976854" y="352061"/>
          <a:ext cx="2321414" cy="2321414"/>
        </a:xfrm>
        <a:custGeom>
          <a:avLst/>
          <a:gdLst/>
          <a:ahLst/>
          <a:cxnLst/>
          <a:rect l="0" t="0" r="0" b="0"/>
          <a:pathLst>
            <a:path>
              <a:moveTo>
                <a:pt x="436310" y="2067619"/>
              </a:moveTo>
              <a:arcTo wR="1160707" hR="1160707" stAng="7716968" swAng="15355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F1726B-DBDF-43C8-BE48-C0591349FC2E}">
      <dsp:nvSpPr>
        <dsp:cNvPr id="0" name=""/>
        <dsp:cNvSpPr/>
      </dsp:nvSpPr>
      <dsp:spPr>
        <a:xfrm>
          <a:off x="263644" y="1161129"/>
          <a:ext cx="1426039" cy="702078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Avaliar Importância para </a:t>
          </a:r>
          <a:r>
            <a:rPr lang="pt-BR" sz="1400" kern="1200" dirty="0" err="1" smtClean="0"/>
            <a:t>Confibilidade</a:t>
          </a:r>
          <a:endParaRPr lang="pt-BR" sz="1400" kern="1200" dirty="0"/>
        </a:p>
      </dsp:txBody>
      <dsp:txXfrm>
        <a:off x="297917" y="1195402"/>
        <a:ext cx="1357493" cy="633532"/>
      </dsp:txXfrm>
    </dsp:sp>
    <dsp:sp modelId="{0E981BCE-1F75-4920-AF93-BE7C4D8C232A}">
      <dsp:nvSpPr>
        <dsp:cNvPr id="0" name=""/>
        <dsp:cNvSpPr/>
      </dsp:nvSpPr>
      <dsp:spPr>
        <a:xfrm>
          <a:off x="976664" y="351460"/>
          <a:ext cx="2321414" cy="2321414"/>
        </a:xfrm>
        <a:custGeom>
          <a:avLst/>
          <a:gdLst/>
          <a:ahLst/>
          <a:cxnLst/>
          <a:rect l="0" t="0" r="0" b="0"/>
          <a:pathLst>
            <a:path>
              <a:moveTo>
                <a:pt x="120264" y="646196"/>
              </a:moveTo>
              <a:arcTo wR="1160707" hR="1160707" stAng="12378774" swAng="163496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abeçalho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a livre 9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685800" y="2285992"/>
            <a:ext cx="7772400" cy="1470025"/>
          </a:xfrm>
        </p:spPr>
        <p:txBody>
          <a:bodyPr anchor="ctr">
            <a:noAutofit/>
          </a:bodyPr>
          <a:lstStyle>
            <a:lvl1pPr algn="ctr">
              <a:defRPr sz="4000" b="1" strike="noStrike" cap="none" normalizeH="0" baseline="0">
                <a:latin typeface="+mj-lt"/>
                <a:cs typeface="Segoe UI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114436"/>
          </a:xfrm>
        </p:spPr>
        <p:txBody>
          <a:bodyPr>
            <a:normAutofit/>
          </a:bodyPr>
          <a:lstStyle>
            <a:lvl1pPr marL="0" indent="0" algn="ctr">
              <a:buNone/>
              <a:defRPr sz="20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8229600" y="0"/>
            <a:ext cx="914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ide de Título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2285992"/>
            <a:ext cx="7772400" cy="1362075"/>
          </a:xfrm>
        </p:spPr>
        <p:txBody>
          <a:bodyPr anchor="ctr"/>
          <a:lstStyle>
            <a:lvl1pPr algn="ctr">
              <a:defRPr sz="42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Segoe UI" pitchFamily="34" charset="0"/>
              </a:defRPr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4143380"/>
            <a:ext cx="7772400" cy="1214435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lumMod val="8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lumMod val="85000"/>
              <a:alpha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Forma livre 5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7" name="Forma livre 6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0033" y="188640"/>
            <a:ext cx="8299999" cy="91158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199" y="1412776"/>
            <a:ext cx="8342833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115616" y="6309320"/>
            <a:ext cx="93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DA2DE-933C-42A5-BFEA-5F3A62B2C7B6}" type="datetimeFigureOut">
              <a:rPr lang="pt-BR" smtClean="0"/>
              <a:t>11/10/2010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123728" y="630932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67543" y="6316882"/>
            <a:ext cx="487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35FF-9C15-4BF9-8039-1700F43D2ECA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ltGray">
          <a:xfrm>
            <a:off x="0" y="1426512"/>
            <a:ext cx="128587" cy="544522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ltGray">
          <a:xfrm>
            <a:off x="0" y="13736"/>
            <a:ext cx="128587" cy="1124744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b="1" cap="none" spc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244408" y="6303218"/>
            <a:ext cx="555625" cy="438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5" name="Imagem 14"/>
          <p:cNvPicPr/>
          <p:nvPr/>
        </p:nvPicPr>
        <p:blipFill>
          <a:blip r:embed="rId13" cstate="print">
            <a:lum bright="-13000" contrast="35000"/>
          </a:blip>
          <a:srcRect l="13927" t="12150" r="22714" b="16822"/>
          <a:stretch>
            <a:fillRect/>
          </a:stretch>
        </p:blipFill>
        <p:spPr bwMode="auto">
          <a:xfrm>
            <a:off x="7020272" y="6309320"/>
            <a:ext cx="1126671" cy="413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Imagem 15"/>
          <p:cNvPicPr/>
          <p:nvPr/>
        </p:nvPicPr>
        <p:blipFill>
          <a:blip r:embed="rId14" cstate="print">
            <a:duotone>
              <a:prstClr val="black"/>
              <a:schemeClr val="bg1">
                <a:tint val="45000"/>
                <a:satMod val="400000"/>
              </a:schemeClr>
            </a:duotone>
            <a:lum contrast="40000"/>
          </a:blip>
          <a:srcRect/>
          <a:stretch>
            <a:fillRect/>
          </a:stretch>
        </p:blipFill>
        <p:spPr bwMode="auto">
          <a:xfrm>
            <a:off x="5940152" y="6311155"/>
            <a:ext cx="1129460" cy="430213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400" b="1" u="none" strike="noStrike" kern="1200" cap="none" normalizeH="0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2000" kern="1200" spc="0" baseline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–"/>
        <a:defRPr sz="1800" kern="1200" spc="0" baseline="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•"/>
        <a:defRPr sz="1800" kern="1200" spc="0" baseline="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–"/>
        <a:defRPr sz="1600" kern="1200" spc="0" baseline="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spcAft>
          <a:spcPts val="300"/>
        </a:spcAft>
        <a:buFont typeface="Arial" pitchFamily="34" charset="0"/>
        <a:buChar char="»"/>
        <a:defRPr sz="1600" kern="1200" spc="0" baseline="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tmp"/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tmp"/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tmp"/><Relationship Id="rId4" Type="http://schemas.openxmlformats.org/officeDocument/2006/relationships/image" Target="../media/image15.tmp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pc.com/products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Dependabilidade</a:t>
            </a:r>
            <a:r>
              <a:rPr lang="en-US" dirty="0" smtClean="0"/>
              <a:t> e </a:t>
            </a:r>
            <a:r>
              <a:rPr lang="en-US" dirty="0" err="1" smtClean="0"/>
              <a:t>Importância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Confiabilidade</a:t>
            </a:r>
            <a:r>
              <a:rPr lang="en-US" dirty="0" smtClean="0"/>
              <a:t> de </a:t>
            </a:r>
            <a:r>
              <a:rPr lang="en-US" dirty="0" err="1" smtClean="0"/>
              <a:t>Estruturas</a:t>
            </a:r>
            <a:r>
              <a:rPr lang="en-US" dirty="0" smtClean="0"/>
              <a:t> de </a:t>
            </a:r>
            <a:r>
              <a:rPr lang="en-US" dirty="0" err="1" smtClean="0"/>
              <a:t>Energia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Data Center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J. Jair C. de </a:t>
            </a:r>
            <a:r>
              <a:rPr lang="pt-BR" dirty="0" err="1" smtClean="0"/>
              <a:t>Figueirêdo</a:t>
            </a:r>
            <a:endParaRPr lang="pt-BR" dirty="0"/>
          </a:p>
        </p:txBody>
      </p:sp>
      <p:pic>
        <p:nvPicPr>
          <p:cNvPr id="4" name="Picture 2" descr="http://www.sas.com/offices/latinamerica/brazil/sascom/img/ilu_se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1428750" cy="1866901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44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para confiabilidade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Aplicar redundância sem estudo de importância de componentes pode levar a mau uso ou desperdício de recurso, uma vez que conhecer os equipamentos, não significa conhecer o sistema como um todo e o comportamento do mesmo.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Com a análise deste índice, a redundância poderá ser aplicada onde realmente é necessário e os investimentos serão otimizados.</a:t>
            </a:r>
          </a:p>
        </p:txBody>
      </p:sp>
      <p:sp>
        <p:nvSpPr>
          <p:cNvPr id="4" name="Fluxograma: Cartão 3"/>
          <p:cNvSpPr/>
          <p:nvPr/>
        </p:nvSpPr>
        <p:spPr>
          <a:xfrm>
            <a:off x="1835696" y="3212976"/>
            <a:ext cx="864096" cy="360040"/>
          </a:xfrm>
          <a:prstGeom prst="flowChartPunchedCar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Fluxograma: Cartão 4"/>
          <p:cNvSpPr/>
          <p:nvPr/>
        </p:nvSpPr>
        <p:spPr>
          <a:xfrm>
            <a:off x="3635896" y="3212976"/>
            <a:ext cx="864096" cy="360040"/>
          </a:xfrm>
          <a:prstGeom prst="flowChartPunchedCar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Cartão 5"/>
          <p:cNvSpPr/>
          <p:nvPr/>
        </p:nvSpPr>
        <p:spPr>
          <a:xfrm>
            <a:off x="5436096" y="3212976"/>
            <a:ext cx="864096" cy="360040"/>
          </a:xfrm>
          <a:prstGeom prst="flowChartPunchedCard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Fluxograma: Cartão 6"/>
          <p:cNvSpPr/>
          <p:nvPr/>
        </p:nvSpPr>
        <p:spPr>
          <a:xfrm>
            <a:off x="3779912" y="4725144"/>
            <a:ext cx="864096" cy="360040"/>
          </a:xfrm>
          <a:prstGeom prst="flowChartPunchedCar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Fluxograma: Cartão 7"/>
          <p:cNvSpPr/>
          <p:nvPr/>
        </p:nvSpPr>
        <p:spPr>
          <a:xfrm>
            <a:off x="3923928" y="4725144"/>
            <a:ext cx="864096" cy="360040"/>
          </a:xfrm>
          <a:prstGeom prst="flowChartPunchedCar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765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46821E-7 L 4.72222E-6 -0.20439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46821E-7 L -3.88889E-6 -0.18335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91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de Data Center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Em geral um sistema de data center é composto por: Estrutura de TI, Estrutura de Potência e Estrutura de Resfriamento. </a:t>
            </a:r>
            <a:endParaRPr lang="pt-BR" dirty="0" smtClean="0"/>
          </a:p>
          <a:p>
            <a:pPr algn="just"/>
            <a:r>
              <a:rPr lang="pt-BR" dirty="0" smtClean="0"/>
              <a:t>Geralmente </a:t>
            </a:r>
            <a:r>
              <a:rPr lang="pt-BR" dirty="0"/>
              <a:t>incluem fontes de alimentação redundantes ou baterias, conexões de comunicação redundantes, controle ambiental, dispositivos de segurança.</a:t>
            </a:r>
          </a:p>
          <a:p>
            <a:pPr algn="just"/>
            <a:endParaRPr lang="pt-BR" dirty="0"/>
          </a:p>
        </p:txBody>
      </p:sp>
      <p:pic>
        <p:nvPicPr>
          <p:cNvPr id="2050" name="Picture 2" descr="http://www.treehugger.com/data-center-t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94037"/>
            <a:ext cx="44577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37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de Data Centers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Estrutura de TI:</a:t>
            </a:r>
          </a:p>
          <a:p>
            <a:pPr lvl="1" algn="just"/>
            <a:r>
              <a:rPr lang="pt-BR" dirty="0" smtClean="0"/>
              <a:t>mantêm </a:t>
            </a:r>
            <a:r>
              <a:rPr lang="pt-BR" dirty="0"/>
              <a:t>a comunicação e armazenamento das </a:t>
            </a:r>
            <a:r>
              <a:rPr lang="pt-BR" dirty="0" smtClean="0"/>
              <a:t>informações. Consiste de três principais componentes: servidores, dispositivos de redes e de armazenamento.</a:t>
            </a:r>
          </a:p>
          <a:p>
            <a:pPr algn="just"/>
            <a:r>
              <a:rPr lang="pt-BR" dirty="0" smtClean="0"/>
              <a:t>Estrutura de potência:</a:t>
            </a:r>
          </a:p>
          <a:p>
            <a:pPr lvl="1" algn="just"/>
            <a:r>
              <a:rPr lang="pt-BR" dirty="0" smtClean="0"/>
              <a:t>é responsável por fornecer energia de forma ininterrupta, na voltagem e frequência correta para a estrutura de TI. Consiste de UPS, STS, </a:t>
            </a:r>
            <a:r>
              <a:rPr lang="pt-BR" dirty="0" err="1" smtClean="0"/>
              <a:t>subpanel</a:t>
            </a:r>
            <a:r>
              <a:rPr lang="pt-BR" dirty="0" smtClean="0"/>
              <a:t>, etc.</a:t>
            </a:r>
          </a:p>
          <a:p>
            <a:pPr algn="just"/>
            <a:r>
              <a:rPr lang="pt-BR" dirty="0" smtClean="0"/>
              <a:t>Estrutura de Resfriamento:</a:t>
            </a:r>
          </a:p>
          <a:p>
            <a:pPr lvl="1" algn="just"/>
            <a:r>
              <a:rPr lang="pt-BR" dirty="0" smtClean="0"/>
              <a:t>responsável por evitar o </a:t>
            </a:r>
            <a:r>
              <a:rPr lang="pt-BR" dirty="0" err="1" smtClean="0"/>
              <a:t>super</a:t>
            </a:r>
            <a:r>
              <a:rPr lang="pt-BR" dirty="0" smtClean="0"/>
              <a:t> aquecimento dos equipamentos. Constituída principalmente por torres de resfriamento, unidades de ar condicionado e sistema de distribuição de água refrigerada.</a:t>
            </a:r>
          </a:p>
        </p:txBody>
      </p:sp>
    </p:spTree>
    <p:extLst>
      <p:ext uri="{BB962C8B-B14F-4D97-AF65-F5344CB8AC3E}">
        <p14:creationId xmlns:p14="http://schemas.microsoft.com/office/powerpoint/2010/main" val="388376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de Potência para Data Centers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1840" y="1340768"/>
            <a:ext cx="5482953" cy="4752528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É </a:t>
            </a:r>
            <a:r>
              <a:rPr lang="pt-BR" dirty="0" smtClean="0"/>
              <a:t>formada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:</a:t>
            </a:r>
          </a:p>
          <a:p>
            <a:pPr lvl="1" algn="just"/>
            <a:r>
              <a:rPr lang="en-US" dirty="0" smtClean="0"/>
              <a:t>UPS</a:t>
            </a:r>
            <a:r>
              <a:rPr lang="en-US" dirty="0"/>
              <a:t>, Transformer, Static Transfer Switch, Subpanel and Junction Box 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energica</a:t>
            </a:r>
            <a:r>
              <a:rPr lang="en-US" dirty="0" smtClean="0"/>
              <a:t> </a:t>
            </a:r>
            <a:r>
              <a:rPr lang="en-US" dirty="0" err="1" smtClean="0"/>
              <a:t>fornecida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concessionária</a:t>
            </a:r>
            <a:r>
              <a:rPr lang="en-US" dirty="0" smtClean="0"/>
              <a:t> é </a:t>
            </a:r>
            <a:r>
              <a:rPr lang="en-US" dirty="0" err="1" smtClean="0"/>
              <a:t>direcionada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UPS,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seguida</a:t>
            </a:r>
            <a:r>
              <a:rPr lang="en-US" dirty="0" smtClean="0"/>
              <a:t> </a:t>
            </a:r>
            <a:r>
              <a:rPr lang="en-US" dirty="0" err="1" smtClean="0"/>
              <a:t>passa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uns</a:t>
            </a:r>
            <a:r>
              <a:rPr lang="en-US" dirty="0" smtClean="0"/>
              <a:t> </a:t>
            </a:r>
            <a:r>
              <a:rPr lang="en-US" dirty="0" err="1" smtClean="0"/>
              <a:t>tranformador</a:t>
            </a:r>
            <a:r>
              <a:rPr lang="en-US" dirty="0" smtClean="0"/>
              <a:t>, de </a:t>
            </a:r>
            <a:r>
              <a:rPr lang="en-US" dirty="0" err="1" smtClean="0"/>
              <a:t>onde</a:t>
            </a:r>
            <a:r>
              <a:rPr lang="en-US" dirty="0" smtClean="0"/>
              <a:t> é </a:t>
            </a:r>
            <a:r>
              <a:rPr lang="en-US" dirty="0" err="1" smtClean="0"/>
              <a:t>distribuiída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Juction</a:t>
            </a:r>
            <a:r>
              <a:rPr lang="en-US" dirty="0" smtClean="0"/>
              <a:t> Box,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fazem</a:t>
            </a:r>
            <a:r>
              <a:rPr lang="en-US" dirty="0" smtClean="0"/>
              <a:t> a </a:t>
            </a:r>
            <a:r>
              <a:rPr lang="en-US" dirty="0" err="1" smtClean="0"/>
              <a:t>distribuição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diversos</a:t>
            </a:r>
            <a:r>
              <a:rPr lang="en-US" dirty="0" smtClean="0"/>
              <a:t> Racks.</a:t>
            </a:r>
            <a:endParaRPr lang="pt-BR" dirty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Em nosso experimento, vamos considerar esta estrutura básica, que deve alimentar 50 racks, dos quais necessitamos de 25 funcionando.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0321"/>
            <a:ext cx="25717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32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199" y="1412776"/>
            <a:ext cx="8342833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 sz="20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–"/>
              <a:defRPr sz="18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 sz="18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–"/>
              <a:defRPr sz="16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»"/>
              <a:defRPr sz="16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 smtClean="0"/>
              <a:t>A seguir o modelo RBD criado a partir da estrutura de potência apresentada e os respectivos valores de </a:t>
            </a:r>
            <a:r>
              <a:rPr lang="pt-BR" dirty="0" err="1" smtClean="0"/>
              <a:t>dependabilidade</a:t>
            </a:r>
            <a:r>
              <a:rPr lang="pt-BR" dirty="0" smtClean="0"/>
              <a:t> e importância para confiabilidade.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Modelo1</a:t>
            </a:r>
            <a:r>
              <a:rPr lang="pt-BR" dirty="0"/>
              <a:t>: </a:t>
            </a:r>
            <a:r>
              <a:rPr lang="pt-BR" dirty="0" err="1"/>
              <a:t>Dependabilidade</a:t>
            </a:r>
            <a:endParaRPr lang="pt-BR" dirty="0"/>
          </a:p>
        </p:txBody>
      </p:sp>
      <p:pic>
        <p:nvPicPr>
          <p:cNvPr id="4" name="Espaço Reservado para Conteúdo 3" descr="Recorte de Te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92896"/>
            <a:ext cx="7840170" cy="943107"/>
          </a:xfrm>
        </p:spPr>
      </p:pic>
      <p:sp>
        <p:nvSpPr>
          <p:cNvPr id="6" name="Retângulo 5"/>
          <p:cNvSpPr/>
          <p:nvPr/>
        </p:nvSpPr>
        <p:spPr>
          <a:xfrm>
            <a:off x="660872" y="3665562"/>
            <a:ext cx="2945598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600" dirty="0" smtClean="0"/>
              <a:t>RBD </a:t>
            </a:r>
            <a:r>
              <a:rPr lang="en-US" sz="1600" dirty="0"/>
              <a:t>Results  ************ 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MTTF: 	</a:t>
            </a:r>
            <a:r>
              <a:rPr lang="en-US" sz="1600" dirty="0" smtClean="0"/>
              <a:t>149045.7728865587</a:t>
            </a:r>
            <a:endParaRPr lang="en-US" sz="1600" dirty="0"/>
          </a:p>
          <a:p>
            <a:r>
              <a:rPr lang="en-US" sz="1600" dirty="0"/>
              <a:t>MTTR: </a:t>
            </a:r>
            <a:r>
              <a:rPr lang="en-US" sz="1600" dirty="0" smtClean="0"/>
              <a:t>	7.946339829136249</a:t>
            </a:r>
            <a:endParaRPr lang="en-US" sz="1600" dirty="0"/>
          </a:p>
          <a:p>
            <a:r>
              <a:rPr lang="en-US" sz="1600" dirty="0" smtClean="0"/>
              <a:t>Availability:0.9999376871464409</a:t>
            </a:r>
            <a:endParaRPr lang="en-US" sz="1600" dirty="0"/>
          </a:p>
          <a:p>
            <a:r>
              <a:rPr lang="en-US" sz="1600" dirty="0"/>
              <a:t>Nines: 	</a:t>
            </a:r>
            <a:r>
              <a:rPr lang="en-US" sz="1600" dirty="0" smtClean="0"/>
              <a:t>4.205422360178537</a:t>
            </a:r>
            <a:endParaRPr lang="en-US" sz="1600" dirty="0"/>
          </a:p>
        </p:txBody>
      </p:sp>
      <p:pic>
        <p:nvPicPr>
          <p:cNvPr id="4098" name="Picture 2" descr="C:\Users\Jair Figueiredo\Documents\My Dropbox\PapersDrafts\LADC2011\graph\graph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665562"/>
            <a:ext cx="47625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504152"/>
              </p:ext>
            </p:extLst>
          </p:nvPr>
        </p:nvGraphicFramePr>
        <p:xfrm>
          <a:off x="662134" y="5616664"/>
          <a:ext cx="2944336" cy="548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82722"/>
                <a:gridCol w="136161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Composição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Valor U$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Estrutura 1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 20.959,34 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Modelo1: Importância para Confiabilidade</a:t>
            </a: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323528" y="1844824"/>
            <a:ext cx="3528392" cy="313932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dirty="0"/>
              <a:t>Component: UPS</a:t>
            </a:r>
          </a:p>
          <a:p>
            <a:r>
              <a:rPr lang="fr-FR" dirty="0"/>
              <a:t>Importance: </a:t>
            </a:r>
            <a:r>
              <a:rPr lang="fr-FR" dirty="0" smtClean="0"/>
              <a:t>1.0</a:t>
            </a:r>
          </a:p>
          <a:p>
            <a:endParaRPr lang="fr-FR" dirty="0"/>
          </a:p>
          <a:p>
            <a:r>
              <a:rPr lang="fr-FR" dirty="0" smtClean="0"/>
              <a:t>Component</a:t>
            </a:r>
            <a:r>
              <a:rPr lang="fr-FR" dirty="0"/>
              <a:t>: Transformer</a:t>
            </a:r>
          </a:p>
          <a:p>
            <a:r>
              <a:rPr lang="fr-FR" dirty="0"/>
              <a:t>Importance: </a:t>
            </a:r>
            <a:r>
              <a:rPr lang="fr-FR" dirty="0" smtClean="0"/>
              <a:t>0.8888647981637416</a:t>
            </a:r>
          </a:p>
          <a:p>
            <a:endParaRPr lang="fr-FR" dirty="0"/>
          </a:p>
          <a:p>
            <a:r>
              <a:rPr lang="fr-FR" dirty="0" smtClean="0"/>
              <a:t>Component</a:t>
            </a:r>
            <a:r>
              <a:rPr lang="fr-FR" dirty="0"/>
              <a:t>: SubPanel2</a:t>
            </a:r>
          </a:p>
          <a:p>
            <a:r>
              <a:rPr lang="fr-FR" dirty="0"/>
              <a:t>Importance: </a:t>
            </a:r>
            <a:r>
              <a:rPr lang="fr-FR" dirty="0" smtClean="0"/>
              <a:t>0.8638257484730132</a:t>
            </a:r>
          </a:p>
          <a:p>
            <a:endParaRPr lang="fr-FR" dirty="0" smtClean="0"/>
          </a:p>
          <a:p>
            <a:r>
              <a:rPr lang="fr-FR" dirty="0" smtClean="0"/>
              <a:t>Component: SubPanel1</a:t>
            </a:r>
          </a:p>
          <a:p>
            <a:r>
              <a:rPr lang="fr-FR" dirty="0" smtClean="0"/>
              <a:t>Importance: 0.8638257484730131</a:t>
            </a:r>
          </a:p>
        </p:txBody>
      </p:sp>
      <p:pic>
        <p:nvPicPr>
          <p:cNvPr id="5122" name="Picture 2" descr="C:\Users\Jair Figueiredo\Documents\My Dropbox\PapersDrafts\LADC2011\graph\graph1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276872"/>
            <a:ext cx="4896544" cy="2524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7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Modelo2: </a:t>
            </a:r>
            <a:r>
              <a:rPr lang="pt-BR" dirty="0" err="1"/>
              <a:t>Dependabilidade</a:t>
            </a:r>
            <a:endParaRPr lang="pt-BR" dirty="0"/>
          </a:p>
        </p:txBody>
      </p:sp>
      <p:pic>
        <p:nvPicPr>
          <p:cNvPr id="5" name="Espaço Reservado para Conteúdo 4" descr="Reliability Chart (number of 9's) (Right Click to Save Graph)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561702"/>
            <a:ext cx="4603151" cy="2747618"/>
          </a:xfrm>
        </p:spPr>
      </p:pic>
      <p:sp>
        <p:nvSpPr>
          <p:cNvPr id="4" name="Retângulo 3"/>
          <p:cNvSpPr/>
          <p:nvPr/>
        </p:nvSpPr>
        <p:spPr>
          <a:xfrm>
            <a:off x="251520" y="3573016"/>
            <a:ext cx="3528392" cy="1477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RBD </a:t>
            </a:r>
            <a:r>
              <a:rPr lang="en-US" dirty="0"/>
              <a:t>Results  ************ </a:t>
            </a:r>
          </a:p>
          <a:p>
            <a:r>
              <a:rPr lang="en-US" dirty="0"/>
              <a:t>MTTF: 	498237.7343136149</a:t>
            </a:r>
          </a:p>
          <a:p>
            <a:r>
              <a:rPr lang="en-US" dirty="0"/>
              <a:t>MTTR: 	7.998206218719587</a:t>
            </a:r>
          </a:p>
          <a:p>
            <a:r>
              <a:rPr lang="en-US" dirty="0"/>
              <a:t>Availability: </a:t>
            </a:r>
            <a:r>
              <a:rPr lang="en-US" dirty="0" smtClean="0"/>
              <a:t>0.9999838572012203</a:t>
            </a:r>
            <a:endParaRPr lang="en-US" dirty="0"/>
          </a:p>
          <a:p>
            <a:r>
              <a:rPr lang="en-US" dirty="0"/>
              <a:t>Nines: 	4.792021166689331</a:t>
            </a:r>
            <a:endParaRPr lang="pt-BR" dirty="0"/>
          </a:p>
        </p:txBody>
      </p:sp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65" y="1268760"/>
            <a:ext cx="7401959" cy="2124372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328787"/>
              </p:ext>
            </p:extLst>
          </p:nvPr>
        </p:nvGraphicFramePr>
        <p:xfrm>
          <a:off x="320845" y="5445224"/>
          <a:ext cx="3315051" cy="548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27821"/>
                <a:gridCol w="158723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Composição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Valor U$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Estrutura 2</a:t>
                      </a:r>
                      <a:endParaRPr lang="pt-BR" sz="1800" b="0" i="0" u="none" strike="noStrike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 25.080,34 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261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Modelo2: </a:t>
            </a:r>
            <a:r>
              <a:rPr lang="pt-BR" dirty="0"/>
              <a:t>Importância para Confiabilidade</a:t>
            </a:r>
          </a:p>
        </p:txBody>
      </p:sp>
      <p:sp>
        <p:nvSpPr>
          <p:cNvPr id="6" name="Retângulo 5"/>
          <p:cNvSpPr/>
          <p:nvPr/>
        </p:nvSpPr>
        <p:spPr>
          <a:xfrm>
            <a:off x="467544" y="2276872"/>
            <a:ext cx="3384376" cy="206210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1600" dirty="0" err="1"/>
              <a:t>Component</a:t>
            </a:r>
            <a:r>
              <a:rPr lang="pt-BR" sz="1600" dirty="0"/>
              <a:t>: Transformer1</a:t>
            </a:r>
          </a:p>
          <a:p>
            <a:r>
              <a:rPr lang="pt-BR" sz="1600" dirty="0" err="1"/>
              <a:t>Importance</a:t>
            </a:r>
            <a:r>
              <a:rPr lang="pt-BR" sz="1600" dirty="0"/>
              <a:t>: 1.0</a:t>
            </a:r>
          </a:p>
          <a:p>
            <a:endParaRPr lang="pt-BR" sz="1600" dirty="0"/>
          </a:p>
          <a:p>
            <a:r>
              <a:rPr lang="pt-BR" sz="1600" dirty="0" err="1"/>
              <a:t>Component</a:t>
            </a:r>
            <a:r>
              <a:rPr lang="pt-BR" sz="1600" dirty="0"/>
              <a:t>: SubPanel2</a:t>
            </a:r>
          </a:p>
          <a:p>
            <a:r>
              <a:rPr lang="pt-BR" sz="1600" dirty="0" err="1"/>
              <a:t>Importance</a:t>
            </a:r>
            <a:r>
              <a:rPr lang="pt-BR" sz="1600" dirty="0"/>
              <a:t>: 0.9718303056410206</a:t>
            </a:r>
          </a:p>
          <a:p>
            <a:endParaRPr lang="pt-BR" sz="1600" dirty="0"/>
          </a:p>
          <a:p>
            <a:r>
              <a:rPr lang="pt-BR" sz="1600" dirty="0" err="1"/>
              <a:t>Component</a:t>
            </a:r>
            <a:r>
              <a:rPr lang="pt-BR" sz="1600" dirty="0"/>
              <a:t>: 5 </a:t>
            </a:r>
            <a:r>
              <a:rPr lang="pt-BR" sz="1600" dirty="0" err="1"/>
              <a:t>Junction</a:t>
            </a:r>
            <a:r>
              <a:rPr lang="pt-BR" sz="1600" dirty="0"/>
              <a:t> Box</a:t>
            </a:r>
          </a:p>
          <a:p>
            <a:r>
              <a:rPr lang="pt-BR" sz="1600" dirty="0" err="1"/>
              <a:t>Importance</a:t>
            </a:r>
            <a:r>
              <a:rPr lang="pt-BR" sz="1600" dirty="0"/>
              <a:t>: </a:t>
            </a:r>
            <a:r>
              <a:rPr lang="pt-BR" sz="1600" dirty="0" smtClean="0"/>
              <a:t>0.9458105578530662</a:t>
            </a:r>
            <a:endParaRPr lang="pt-BR" sz="1600" dirty="0"/>
          </a:p>
        </p:txBody>
      </p:sp>
      <p:pic>
        <p:nvPicPr>
          <p:cNvPr id="7" name="Imagem 6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067050"/>
            <a:ext cx="4820323" cy="2534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13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Modelo3: </a:t>
            </a:r>
            <a:r>
              <a:rPr lang="pt-BR" dirty="0" err="1" smtClean="0"/>
              <a:t>Dependabilidade</a:t>
            </a:r>
            <a:endParaRPr lang="pt-BR" dirty="0"/>
          </a:p>
        </p:txBody>
      </p:sp>
      <p:pic>
        <p:nvPicPr>
          <p:cNvPr id="5" name="Espaço Reservado para Conteúdo 4" descr="Recorte de Te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8002117" cy="2152951"/>
          </a:xfrm>
        </p:spPr>
      </p:pic>
      <p:sp>
        <p:nvSpPr>
          <p:cNvPr id="6" name="Retângulo 5"/>
          <p:cNvSpPr/>
          <p:nvPr/>
        </p:nvSpPr>
        <p:spPr>
          <a:xfrm>
            <a:off x="539552" y="3861048"/>
            <a:ext cx="3168352" cy="1477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RBD </a:t>
            </a:r>
            <a:r>
              <a:rPr lang="en-US" dirty="0"/>
              <a:t>Results  ************ </a:t>
            </a:r>
          </a:p>
          <a:p>
            <a:r>
              <a:rPr lang="en-US" dirty="0"/>
              <a:t>MTTF: 	1435097.205367409</a:t>
            </a:r>
          </a:p>
          <a:p>
            <a:r>
              <a:rPr lang="en-US" dirty="0"/>
              <a:t>MTTR: 	7.994833288759018</a:t>
            </a:r>
          </a:p>
          <a:p>
            <a:r>
              <a:rPr lang="en-US" dirty="0" smtClean="0"/>
              <a:t>Avail.: </a:t>
            </a:r>
            <a:r>
              <a:rPr lang="en-US" dirty="0"/>
              <a:t>	0.9999943390886948</a:t>
            </a:r>
          </a:p>
          <a:p>
            <a:r>
              <a:rPr lang="en-US" dirty="0"/>
              <a:t>Nines: 	5.247113649558443</a:t>
            </a:r>
          </a:p>
        </p:txBody>
      </p:sp>
      <p:pic>
        <p:nvPicPr>
          <p:cNvPr id="3" name="Imagem 2" descr="Reliability Chart (number of 9's) (Right Click to Save Graph)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429000"/>
            <a:ext cx="4704834" cy="2808312"/>
          </a:xfrm>
          <a:prstGeom prst="rect">
            <a:avLst/>
          </a:prstGeom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023919"/>
              </p:ext>
            </p:extLst>
          </p:nvPr>
        </p:nvGraphicFramePr>
        <p:xfrm>
          <a:off x="539552" y="5688672"/>
          <a:ext cx="3168352" cy="548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40160"/>
                <a:gridCol w="172819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Composição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Valor U$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Estrutura 3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800" u="none" strike="noStrike" dirty="0">
                          <a:effectLst/>
                        </a:rPr>
                        <a:t> 26.366,83 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065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Modelo3: </a:t>
            </a:r>
            <a:r>
              <a:rPr lang="pt-BR" dirty="0"/>
              <a:t>Importância para Confiabilidade</a:t>
            </a:r>
          </a:p>
        </p:txBody>
      </p:sp>
      <p:pic>
        <p:nvPicPr>
          <p:cNvPr id="7" name="Espaço Reservado para Conteúdo 6" descr="Recorte de Te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390290"/>
            <a:ext cx="4477375" cy="2766902"/>
          </a:xfrm>
        </p:spPr>
      </p:pic>
      <p:sp>
        <p:nvSpPr>
          <p:cNvPr id="6" name="Retângulo 5"/>
          <p:cNvSpPr/>
          <p:nvPr/>
        </p:nvSpPr>
        <p:spPr>
          <a:xfrm>
            <a:off x="467544" y="2593935"/>
            <a:ext cx="3600400" cy="230832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dirty="0"/>
              <a:t>Component: SubPanel2</a:t>
            </a:r>
          </a:p>
          <a:p>
            <a:r>
              <a:rPr lang="fr-FR" dirty="0"/>
              <a:t>Importance: 1.0</a:t>
            </a:r>
          </a:p>
          <a:p>
            <a:endParaRPr lang="fr-FR" dirty="0"/>
          </a:p>
          <a:p>
            <a:r>
              <a:rPr lang="fr-FR" dirty="0"/>
              <a:t>Component: 5 Junction Box</a:t>
            </a:r>
          </a:p>
          <a:p>
            <a:r>
              <a:rPr lang="fr-FR" dirty="0"/>
              <a:t>Importance: 0.9732260378824144</a:t>
            </a:r>
          </a:p>
          <a:p>
            <a:endParaRPr lang="fr-FR" dirty="0"/>
          </a:p>
          <a:p>
            <a:r>
              <a:rPr lang="fr-FR" dirty="0"/>
              <a:t>Component: Racks PDU 25/50</a:t>
            </a:r>
          </a:p>
          <a:p>
            <a:r>
              <a:rPr lang="fr-FR" dirty="0"/>
              <a:t>Importance: </a:t>
            </a:r>
            <a:r>
              <a:rPr lang="fr-FR" dirty="0" smtClean="0"/>
              <a:t>0.9625534723855327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748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Contexto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Nos últimos anos têm havido um </a:t>
            </a:r>
            <a:r>
              <a:rPr lang="pt-BR" dirty="0" smtClean="0"/>
              <a:t>crescimento </a:t>
            </a:r>
            <a:r>
              <a:rPr lang="pt-BR" dirty="0"/>
              <a:t>muito </a:t>
            </a:r>
            <a:r>
              <a:rPr lang="pt-BR" dirty="0" smtClean="0"/>
              <a:t>grande no tamanho, complexidade, poder de processamento e armazenamento de </a:t>
            </a:r>
            <a:r>
              <a:rPr lang="pt-BR" dirty="0"/>
              <a:t>Data </a:t>
            </a:r>
            <a:r>
              <a:rPr lang="pt-BR" dirty="0" smtClean="0"/>
              <a:t>Centers.</a:t>
            </a:r>
          </a:p>
          <a:p>
            <a:pPr algn="just"/>
            <a:r>
              <a:rPr lang="pt-BR" dirty="0" smtClean="0"/>
              <a:t>Crescimento impulsionado por:</a:t>
            </a:r>
            <a:endParaRPr lang="pt-BR" dirty="0"/>
          </a:p>
          <a:p>
            <a:pPr lvl="1" algn="just"/>
            <a:r>
              <a:rPr lang="pt-BR" dirty="0"/>
              <a:t>Serviços baseados na internet;</a:t>
            </a:r>
          </a:p>
          <a:p>
            <a:pPr lvl="1" algn="just"/>
            <a:r>
              <a:rPr lang="pt-BR" dirty="0"/>
              <a:t>Computação em Nuvem;</a:t>
            </a:r>
          </a:p>
          <a:p>
            <a:pPr lvl="1" algn="just"/>
            <a:r>
              <a:rPr lang="pt-BR" dirty="0"/>
              <a:t>Redes Sociais e aplicações multimídia;</a:t>
            </a:r>
          </a:p>
          <a:p>
            <a:endParaRPr lang="pt-BR" dirty="0" smtClean="0"/>
          </a:p>
          <a:p>
            <a:r>
              <a:rPr lang="pt-BR" dirty="0" smtClean="0"/>
              <a:t>Esta expansão causa uma dependência dos serviços da internet.</a:t>
            </a:r>
          </a:p>
          <a:p>
            <a:endParaRPr lang="pt-BR" dirty="0" smtClean="0"/>
          </a:p>
          <a:p>
            <a:r>
              <a:rPr lang="pt-BR" dirty="0" smtClean="0"/>
              <a:t>Serviços fora do ar representam grandes prejuízos.</a:t>
            </a:r>
          </a:p>
        </p:txBody>
      </p:sp>
      <p:pic>
        <p:nvPicPr>
          <p:cNvPr id="1026" name="Picture 2" descr="http://falandoti.com.br/wp-content/uploads/2010/03/redes-socia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2247730"/>
            <a:ext cx="2808312" cy="199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20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Modelo4: </a:t>
            </a:r>
            <a:r>
              <a:rPr lang="pt-BR" dirty="0" err="1" smtClean="0"/>
              <a:t>Dependabilidade</a:t>
            </a:r>
            <a:endParaRPr lang="pt-BR" dirty="0"/>
          </a:p>
        </p:txBody>
      </p:sp>
      <p:pic>
        <p:nvPicPr>
          <p:cNvPr id="5" name="Espaço Reservado para Conteúdo 4" descr="Reliability Chart (number of 9's) (Right Click to Save Graph)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3519226"/>
            <a:ext cx="4915586" cy="2934110"/>
          </a:xfrm>
        </p:spPr>
      </p:pic>
      <p:sp>
        <p:nvSpPr>
          <p:cNvPr id="4" name="Retângulo 3"/>
          <p:cNvSpPr/>
          <p:nvPr/>
        </p:nvSpPr>
        <p:spPr>
          <a:xfrm>
            <a:off x="251520" y="3861048"/>
            <a:ext cx="33123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RBD </a:t>
            </a:r>
            <a:r>
              <a:rPr lang="pt-BR" dirty="0" err="1"/>
              <a:t>Results</a:t>
            </a:r>
            <a:r>
              <a:rPr lang="pt-BR" dirty="0"/>
              <a:t>  ************ </a:t>
            </a:r>
          </a:p>
          <a:p>
            <a:r>
              <a:rPr lang="pt-BR" dirty="0"/>
              <a:t>MTTF: 	5.230681637917652E9</a:t>
            </a:r>
          </a:p>
          <a:p>
            <a:r>
              <a:rPr lang="pt-BR" dirty="0"/>
              <a:t>MTTR: 	8.0</a:t>
            </a:r>
          </a:p>
          <a:p>
            <a:r>
              <a:rPr lang="pt-BR" dirty="0" err="1" smtClean="0"/>
              <a:t>Avail</a:t>
            </a:r>
            <a:r>
              <a:rPr lang="pt-BR" dirty="0" smtClean="0"/>
              <a:t>: </a:t>
            </a:r>
            <a:r>
              <a:rPr lang="pt-BR" dirty="0"/>
              <a:t>	0.9999999984706561</a:t>
            </a:r>
          </a:p>
          <a:p>
            <a:r>
              <a:rPr lang="pt-BR" dirty="0"/>
              <a:t>Nines: 	8.81549484344044</a:t>
            </a:r>
          </a:p>
        </p:txBody>
      </p:sp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730" y="1247470"/>
            <a:ext cx="8516539" cy="2181530"/>
          </a:xfrm>
          <a:prstGeom prst="rect">
            <a:avLst/>
          </a:prstGeom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2739959"/>
              </p:ext>
            </p:extLst>
          </p:nvPr>
        </p:nvGraphicFramePr>
        <p:xfrm>
          <a:off x="231371" y="5589240"/>
          <a:ext cx="3332517" cy="5486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14922"/>
                <a:gridCol w="201759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Composição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0" i="0" u="none" strike="noStrike" dirty="0" smtClean="0">
                          <a:effectLst/>
                          <a:latin typeface="+mj-lt"/>
                        </a:rPr>
                        <a:t>Valor U$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Estrutura 4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 26.468,68 </a:t>
                      </a:r>
                      <a:endParaRPr lang="pt-BR" sz="18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08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54" y="2780928"/>
            <a:ext cx="5317906" cy="31683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Relação entre os valores</a:t>
            </a:r>
            <a:endParaRPr lang="pt-BR" dirty="0"/>
          </a:p>
        </p:txBody>
      </p:sp>
      <p:pic>
        <p:nvPicPr>
          <p:cNvPr id="5" name="Espaço Reservado para Conteúdo 4" descr="Recorte de Tela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597145"/>
            <a:ext cx="4997909" cy="29839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81112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19653E-6 L 0.1441 -0.2441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-12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Resultados Alcançados</a:t>
            </a:r>
          </a:p>
          <a:p>
            <a:pPr lvl="1" algn="just"/>
            <a:r>
              <a:rPr lang="pt-BR" dirty="0" smtClean="0"/>
              <a:t>Aplicando-se redundância onde é mais necessário, a partir do estudo de importância para confiabilidade, foi possível investir onde realmente era mais necessário para se obter maiores índices de confiabilidade/disponibilidade.</a:t>
            </a:r>
          </a:p>
          <a:p>
            <a:pPr lvl="1" algn="just"/>
            <a:endParaRPr lang="pt-BR" dirty="0"/>
          </a:p>
          <a:p>
            <a:pPr algn="just"/>
            <a:r>
              <a:rPr lang="pt-BR" dirty="0" smtClean="0"/>
              <a:t>Próximos Passos:</a:t>
            </a:r>
          </a:p>
          <a:p>
            <a:pPr lvl="1" algn="just"/>
            <a:r>
              <a:rPr lang="pt-BR" dirty="0" smtClean="0"/>
              <a:t>Estudar a possibilidade de definir um índice relacionando custo/confiabilidade/disponibilidade para possibilitar fazer projeções futuras;</a:t>
            </a:r>
          </a:p>
          <a:p>
            <a:pPr lvl="1" algn="just"/>
            <a:r>
              <a:rPr lang="pt-BR" dirty="0" smtClean="0"/>
              <a:t>Ampliar o estudo para atender às estruturas de resfriamento e TI.</a:t>
            </a:r>
          </a:p>
        </p:txBody>
      </p:sp>
    </p:spTree>
    <p:extLst>
      <p:ext uri="{BB962C8B-B14F-4D97-AF65-F5344CB8AC3E}">
        <p14:creationId xmlns:p14="http://schemas.microsoft.com/office/powerpoint/2010/main" val="29572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dirty="0"/>
              <a:t>P. Zhang, L. Portillo, and M. </a:t>
            </a:r>
            <a:r>
              <a:rPr lang="en-US" dirty="0" err="1"/>
              <a:t>Kezunovic</a:t>
            </a:r>
            <a:r>
              <a:rPr lang="en-US" dirty="0"/>
              <a:t>.   Reliability </a:t>
            </a:r>
            <a:r>
              <a:rPr lang="en-US" dirty="0" smtClean="0"/>
              <a:t>and Component </a:t>
            </a:r>
            <a:r>
              <a:rPr lang="en-US" dirty="0"/>
              <a:t>Importance Analysis of All-Digital </a:t>
            </a:r>
            <a:r>
              <a:rPr lang="en-US" dirty="0" smtClean="0"/>
              <a:t>Protection Systems</a:t>
            </a:r>
            <a:r>
              <a:rPr lang="en-US" dirty="0"/>
              <a:t>. In 2006 IEEE PES Power Systems Conference </a:t>
            </a:r>
            <a:r>
              <a:rPr lang="en-US" dirty="0" smtClean="0"/>
              <a:t>and Exposition</a:t>
            </a:r>
            <a:r>
              <a:rPr lang="en-US" dirty="0"/>
              <a:t>, 2006. PSCE’06, pages 1380–1387, 2006.</a:t>
            </a:r>
            <a:endParaRPr lang="pt-BR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W. Wang, J. </a:t>
            </a:r>
            <a:r>
              <a:rPr lang="en-US" dirty="0" err="1"/>
              <a:t>Loman</a:t>
            </a:r>
            <a:r>
              <a:rPr lang="en-US" dirty="0"/>
              <a:t>, and P. </a:t>
            </a:r>
            <a:r>
              <a:rPr lang="en-US" dirty="0" err="1"/>
              <a:t>Vassiliou</a:t>
            </a:r>
            <a:r>
              <a:rPr lang="en-US" dirty="0"/>
              <a:t>.   Reliability </a:t>
            </a:r>
            <a:r>
              <a:rPr lang="en-US" dirty="0" smtClean="0"/>
              <a:t>importance </a:t>
            </a:r>
            <a:r>
              <a:rPr lang="en-US" dirty="0"/>
              <a:t>of components in a complex system.   In </a:t>
            </a:r>
            <a:r>
              <a:rPr lang="en-US" dirty="0" smtClean="0"/>
              <a:t>Reliability and </a:t>
            </a:r>
            <a:r>
              <a:rPr lang="en-US" dirty="0"/>
              <a:t>Maintainability, 2004 Annual Symposium-RAMS, </a:t>
            </a:r>
            <a:r>
              <a:rPr lang="en-US" dirty="0" smtClean="0"/>
              <a:t>pages 6–11</a:t>
            </a:r>
            <a:r>
              <a:rPr lang="en-US" dirty="0"/>
              <a:t>, 2004.</a:t>
            </a:r>
            <a:endParaRPr lang="pt-BR" dirty="0"/>
          </a:p>
          <a:p>
            <a:pPr marL="457200" indent="-457200" algn="just">
              <a:buFont typeface="+mj-lt"/>
              <a:buAutoNum type="arabicPeriod"/>
            </a:pPr>
            <a:r>
              <a:rPr lang="pt-BR" dirty="0"/>
              <a:t>M. Armstrong. </a:t>
            </a:r>
            <a:r>
              <a:rPr lang="pt-BR" i="1" dirty="0" err="1"/>
              <a:t>Reliability-importance</a:t>
            </a:r>
            <a:r>
              <a:rPr lang="pt-BR" i="1" dirty="0"/>
              <a:t>  </a:t>
            </a:r>
            <a:r>
              <a:rPr lang="pt-BR" i="1" dirty="0" err="1"/>
              <a:t>and</a:t>
            </a:r>
            <a:r>
              <a:rPr lang="pt-BR" i="1" dirty="0"/>
              <a:t>  dual  </a:t>
            </a:r>
            <a:r>
              <a:rPr lang="pt-BR" i="1" dirty="0" err="1"/>
              <a:t>failure-mode</a:t>
            </a:r>
            <a:r>
              <a:rPr lang="pt-BR" i="1" dirty="0"/>
              <a:t>  </a:t>
            </a:r>
            <a:r>
              <a:rPr lang="pt-BR" i="1" dirty="0" err="1"/>
              <a:t>components</a:t>
            </a:r>
            <a:r>
              <a:rPr lang="pt-BR" dirty="0"/>
              <a:t>. IEEE  </a:t>
            </a:r>
            <a:r>
              <a:rPr lang="pt-BR" dirty="0" err="1"/>
              <a:t>Transactions</a:t>
            </a:r>
            <a:r>
              <a:rPr lang="pt-BR" dirty="0"/>
              <a:t>  </a:t>
            </a:r>
            <a:r>
              <a:rPr lang="pt-BR" dirty="0" err="1"/>
              <a:t>on</a:t>
            </a:r>
            <a:r>
              <a:rPr lang="pt-BR" dirty="0"/>
              <a:t>  </a:t>
            </a:r>
            <a:r>
              <a:rPr lang="pt-BR" dirty="0" err="1"/>
              <a:t>Reliability</a:t>
            </a:r>
            <a:r>
              <a:rPr lang="pt-BR" dirty="0"/>
              <a:t>, 46(2):212–221, 1997</a:t>
            </a:r>
            <a:r>
              <a:rPr lang="pt-BR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/>
              <a:t>P. </a:t>
            </a:r>
            <a:r>
              <a:rPr lang="en-US" dirty="0" err="1"/>
              <a:t>Hilber</a:t>
            </a:r>
            <a:r>
              <a:rPr lang="en-US" dirty="0"/>
              <a:t> and L. </a:t>
            </a:r>
            <a:r>
              <a:rPr lang="en-US" dirty="0" err="1"/>
              <a:t>Bertling</a:t>
            </a:r>
            <a:r>
              <a:rPr lang="en-US" dirty="0"/>
              <a:t>. </a:t>
            </a:r>
            <a:r>
              <a:rPr lang="en-US" i="1" dirty="0"/>
              <a:t>Component reliability importance indices for electrical networks</a:t>
            </a:r>
            <a:r>
              <a:rPr lang="en-US" dirty="0"/>
              <a:t>.   In The 8th International Power Engineering Conference (IPEC), 2007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54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3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31" y="3284984"/>
            <a:ext cx="7840170" cy="94310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41" y="2672780"/>
            <a:ext cx="7401959" cy="2124372"/>
          </a:xfrm>
          <a:prstGeom prst="rect">
            <a:avLst/>
          </a:prstGeom>
        </p:spPr>
      </p:pic>
      <p:pic>
        <p:nvPicPr>
          <p:cNvPr id="5" name="Espaço Reservado para Conteúdo 4" descr="Recorte de Te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15" y="2716209"/>
            <a:ext cx="8002117" cy="2152951"/>
          </a:xfrm>
          <a:prstGeom prst="rect">
            <a:avLst/>
          </a:prstGeom>
        </p:spPr>
      </p:pic>
      <p:pic>
        <p:nvPicPr>
          <p:cNvPr id="4" name="Imagem 3" descr="Recorte de Te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41" y="2759638"/>
            <a:ext cx="8516539" cy="2181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2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Custos e Tempos para falha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Fonte: </a:t>
            </a:r>
            <a:r>
              <a:rPr lang="pt-BR" dirty="0">
                <a:hlinkClick r:id="rId2"/>
              </a:rPr>
              <a:t>http://www.apc.com/products/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414990"/>
              </p:ext>
            </p:extLst>
          </p:nvPr>
        </p:nvGraphicFramePr>
        <p:xfrm>
          <a:off x="484262" y="2204864"/>
          <a:ext cx="4231754" cy="342369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00698"/>
                <a:gridCol w="1231056"/>
              </a:tblGrid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 err="1">
                          <a:effectLst/>
                          <a:latin typeface="+mj-lt"/>
                        </a:rPr>
                        <a:t>Component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Price (U$)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UPS 10Kw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4.069,00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Transformer 750kV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1.286,49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Static Transfer Switches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2.533,71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Cable Kit 10VA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 21,00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Circuit Breaker 10VA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 87,00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PowerStrip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365,00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Subpanel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 52,00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RackPDU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309,00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3112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  <a:latin typeface="+mj-lt"/>
                        </a:rPr>
                        <a:t>Junction Box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u="none" strike="noStrike" dirty="0">
                          <a:effectLst/>
                          <a:latin typeface="+mj-lt"/>
                        </a:rPr>
                        <a:t>       9,97 </a:t>
                      </a:r>
                      <a:endParaRPr lang="pt-BR" sz="1600" b="0" i="0" u="none" strike="noStrike" dirty="0"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Retângulo 5"/>
          <p:cNvSpPr/>
          <p:nvPr/>
        </p:nvSpPr>
        <p:spPr>
          <a:xfrm>
            <a:off x="5004048" y="2204864"/>
            <a:ext cx="36724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/>
              <a:t>Componente 	(MTTF, MTTR):</a:t>
            </a:r>
            <a:endParaRPr lang="pt-BR" sz="1600" dirty="0"/>
          </a:p>
          <a:p>
            <a:r>
              <a:rPr lang="pt-BR" sz="1600" dirty="0"/>
              <a:t>AC </a:t>
            </a:r>
            <a:r>
              <a:rPr lang="pt-BR" sz="1600" dirty="0" err="1" smtClean="0"/>
              <a:t>Source</a:t>
            </a:r>
            <a:r>
              <a:rPr lang="pt-BR" sz="1600" dirty="0" smtClean="0"/>
              <a:t> 		(4380.0, 8)</a:t>
            </a:r>
            <a:endParaRPr lang="pt-BR" sz="1600" dirty="0"/>
          </a:p>
          <a:p>
            <a:r>
              <a:rPr lang="pt-BR" sz="1600" dirty="0" err="1"/>
              <a:t>Voltage</a:t>
            </a:r>
            <a:r>
              <a:rPr lang="pt-BR" sz="1600" dirty="0"/>
              <a:t> </a:t>
            </a:r>
            <a:r>
              <a:rPr lang="pt-BR" sz="1600" dirty="0" err="1" smtClean="0"/>
              <a:t>Panel</a:t>
            </a:r>
            <a:r>
              <a:rPr lang="pt-BR" sz="1600" dirty="0" smtClean="0"/>
              <a:t> 	(1520000.0, 8)</a:t>
            </a:r>
            <a:endParaRPr lang="pt-BR" sz="1600" dirty="0"/>
          </a:p>
          <a:p>
            <a:r>
              <a:rPr lang="pt-BR" sz="1600" dirty="0" smtClean="0"/>
              <a:t>UPS 		(250000.0, 8)</a:t>
            </a:r>
            <a:endParaRPr lang="pt-BR" sz="1600" dirty="0"/>
          </a:p>
          <a:p>
            <a:r>
              <a:rPr lang="pt-BR" sz="1600" dirty="0" err="1"/>
              <a:t>Static</a:t>
            </a:r>
            <a:r>
              <a:rPr lang="pt-BR" sz="1600" dirty="0"/>
              <a:t> </a:t>
            </a:r>
            <a:r>
              <a:rPr lang="pt-BR" sz="1600" dirty="0" err="1"/>
              <a:t>Transfer</a:t>
            </a:r>
            <a:r>
              <a:rPr lang="pt-BR" sz="1600" dirty="0"/>
              <a:t> </a:t>
            </a:r>
            <a:r>
              <a:rPr lang="pt-BR" sz="1600" dirty="0" smtClean="0"/>
              <a:t>Switch 	(240384.615, 8)</a:t>
            </a:r>
            <a:endParaRPr lang="pt-BR" sz="1600" dirty="0"/>
          </a:p>
          <a:p>
            <a:r>
              <a:rPr lang="pt-BR" sz="1600" dirty="0"/>
              <a:t>SD </a:t>
            </a:r>
            <a:r>
              <a:rPr lang="pt-BR" sz="1600" dirty="0" err="1" smtClean="0"/>
              <a:t>Transformer</a:t>
            </a:r>
            <a:r>
              <a:rPr lang="pt-BR" sz="1600" dirty="0" smtClean="0"/>
              <a:t> 	(763201.0, 8)</a:t>
            </a:r>
            <a:endParaRPr lang="pt-BR" sz="1600" dirty="0"/>
          </a:p>
          <a:p>
            <a:r>
              <a:rPr lang="pt-BR" sz="1600" dirty="0" err="1" smtClean="0"/>
              <a:t>SubPanel</a:t>
            </a:r>
            <a:r>
              <a:rPr lang="pt-BR" sz="1600" dirty="0" smtClean="0"/>
              <a:t> 		(1520000.0, 8)</a:t>
            </a:r>
            <a:endParaRPr lang="pt-BR" sz="1600" dirty="0"/>
          </a:p>
          <a:p>
            <a:r>
              <a:rPr lang="pt-BR" sz="1600" dirty="0"/>
              <a:t>5 </a:t>
            </a:r>
            <a:r>
              <a:rPr lang="pt-BR" sz="1600" dirty="0" err="1"/>
              <a:t>Junction</a:t>
            </a:r>
            <a:r>
              <a:rPr lang="pt-BR" sz="1600" dirty="0"/>
              <a:t> </a:t>
            </a:r>
            <a:r>
              <a:rPr lang="pt-BR" sz="1600" dirty="0" smtClean="0"/>
              <a:t>Box 	(2.612E7, 8)</a:t>
            </a:r>
            <a:endParaRPr lang="pt-BR" sz="1600" dirty="0"/>
          </a:p>
          <a:p>
            <a:r>
              <a:rPr lang="pt-BR" sz="1600" dirty="0"/>
              <a:t>25 Rack </a:t>
            </a:r>
            <a:r>
              <a:rPr lang="pt-BR" sz="1600" dirty="0" smtClean="0"/>
              <a:t>PDU 	(2.22206684E7, 4)</a:t>
            </a:r>
            <a:endParaRPr lang="pt-BR" sz="1600" dirty="0"/>
          </a:p>
          <a:p>
            <a:r>
              <a:rPr lang="pt-BR" sz="1600" dirty="0"/>
              <a:t>50 Rack </a:t>
            </a:r>
            <a:r>
              <a:rPr lang="pt-BR" sz="1600" dirty="0" smtClean="0"/>
              <a:t>PDU 	(4444133.68, 4)</a:t>
            </a:r>
            <a:endParaRPr lang="pt-BR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6999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de componentes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Considere um sistema de é composto por componentes que falha </a:t>
            </a:r>
            <a:r>
              <a:rPr lang="pt-BR" dirty="0" err="1" smtClean="0"/>
              <a:t>estocasticamente</a:t>
            </a:r>
            <a:r>
              <a:rPr lang="pt-BR" dirty="0" smtClean="0"/>
              <a:t>, dado recursos limitados, como aumentar de forma otimizada a confiabilidade?</a:t>
            </a:r>
          </a:p>
          <a:p>
            <a:pPr lvl="1" algn="just"/>
            <a:r>
              <a:rPr lang="pt-BR" dirty="0" smtClean="0"/>
              <a:t>Quais componentes devem ser atualizados (ou duplicados) primeiro?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98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Devido a dependência dos serviços da internet, há uma grande preocupação com a disponibilidade e confiabilidade dos data centers.</a:t>
            </a:r>
          </a:p>
          <a:p>
            <a:pPr algn="just"/>
            <a:r>
              <a:rPr lang="pt-BR" dirty="0" smtClean="0"/>
              <a:t>As estruturas devem ser flexíveis e permitir fácil monitoramento e controle.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Redundância tem sido largamente adotada no projeto de tolerância a falha e para melhorar a disponibilidade.</a:t>
            </a:r>
          </a:p>
          <a:p>
            <a:pPr lvl="1" algn="just"/>
            <a:r>
              <a:rPr lang="pt-BR" dirty="0" smtClean="0"/>
              <a:t>Exige mais equipamentos;</a:t>
            </a:r>
          </a:p>
          <a:p>
            <a:pPr lvl="1" algn="just"/>
            <a:r>
              <a:rPr lang="pt-BR" dirty="0" smtClean="0"/>
              <a:t>Maior impacto nos custos;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É </a:t>
            </a:r>
            <a:r>
              <a:rPr lang="en-US" dirty="0" err="1" smtClean="0"/>
              <a:t>necessário</a:t>
            </a:r>
            <a:r>
              <a:rPr lang="en-US" dirty="0" smtClean="0"/>
              <a:t> um </a:t>
            </a:r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dependabilidade</a:t>
            </a:r>
            <a:r>
              <a:rPr lang="en-US" dirty="0" smtClean="0"/>
              <a:t> e </a:t>
            </a:r>
            <a:r>
              <a:rPr lang="en-US" dirty="0" err="1" smtClean="0"/>
              <a:t>importância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confiabilidade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pt-BR" dirty="0"/>
              <a:t>garantir que os recursos sejam utilizados corretamente, garantindo </a:t>
            </a:r>
            <a:r>
              <a:rPr lang="pt-BR" dirty="0" smtClean="0"/>
              <a:t>os </a:t>
            </a:r>
            <a:r>
              <a:rPr lang="pt-BR" dirty="0" err="1" smtClean="0"/>
              <a:t>SLA’s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44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Obter uma estrutura de </a:t>
            </a:r>
            <a:r>
              <a:rPr lang="pt-BR" dirty="0" err="1" smtClean="0"/>
              <a:t>power</a:t>
            </a:r>
            <a:r>
              <a:rPr lang="pt-BR" dirty="0" smtClean="0"/>
              <a:t> data center com alta disponibilidade e confiabilidade, otimizando os investimentos na substituição ou duplicação de equipamentos.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Para isso:</a:t>
            </a:r>
          </a:p>
          <a:p>
            <a:pPr lvl="1" algn="just"/>
            <a:r>
              <a:rPr lang="pt-BR" dirty="0" smtClean="0"/>
              <a:t>Definir um sistema básico de </a:t>
            </a:r>
            <a:r>
              <a:rPr lang="pt-BR" dirty="0" err="1" smtClean="0"/>
              <a:t>power</a:t>
            </a:r>
            <a:r>
              <a:rPr lang="pt-BR" dirty="0" smtClean="0"/>
              <a:t> data center.</a:t>
            </a:r>
          </a:p>
          <a:p>
            <a:pPr lvl="1" algn="just"/>
            <a:r>
              <a:rPr lang="pt-BR" dirty="0" smtClean="0"/>
              <a:t>Realizar estudo de importância para a confiabilidade para pode aplicar redundância;</a:t>
            </a:r>
          </a:p>
          <a:p>
            <a:pPr lvl="1" algn="just"/>
            <a:r>
              <a:rPr lang="pt-BR" dirty="0" smtClean="0"/>
              <a:t>Fazer uma avaliação de </a:t>
            </a:r>
            <a:r>
              <a:rPr lang="pt-BR" dirty="0" err="1" smtClean="0"/>
              <a:t>dependabilidade</a:t>
            </a:r>
            <a:r>
              <a:rPr lang="pt-BR" dirty="0" smtClean="0"/>
              <a:t> (disponibilidade + confiabilidade)  para constar o nível obtido.</a:t>
            </a:r>
          </a:p>
        </p:txBody>
      </p:sp>
    </p:spTree>
    <p:extLst>
      <p:ext uri="{BB962C8B-B14F-4D97-AF65-F5344CB8AC3E}">
        <p14:creationId xmlns:p14="http://schemas.microsoft.com/office/powerpoint/2010/main" val="23474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Trabalhos Relacionados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Zang</a:t>
            </a:r>
            <a:r>
              <a:rPr lang="en-US" dirty="0" smtClean="0"/>
              <a:t> [2006] </a:t>
            </a:r>
            <a:r>
              <a:rPr lang="en-US" dirty="0" err="1" smtClean="0"/>
              <a:t>investiga</a:t>
            </a:r>
            <a:r>
              <a:rPr lang="en-US" dirty="0" smtClean="0"/>
              <a:t> e </a:t>
            </a:r>
            <a:r>
              <a:rPr lang="en-US" dirty="0" err="1" smtClean="0"/>
              <a:t>seleciona</a:t>
            </a:r>
            <a:r>
              <a:rPr lang="en-US" dirty="0" smtClean="0"/>
              <a:t> </a:t>
            </a:r>
            <a:r>
              <a:rPr lang="en-US" dirty="0" err="1" smtClean="0"/>
              <a:t>duas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de </a:t>
            </a:r>
            <a:r>
              <a:rPr lang="en-US" dirty="0" err="1" smtClean="0"/>
              <a:t>importância</a:t>
            </a:r>
            <a:r>
              <a:rPr lang="en-US" dirty="0" smtClean="0"/>
              <a:t> (RI e CI) </a:t>
            </a:r>
            <a:r>
              <a:rPr lang="en-US" dirty="0" err="1" smtClean="0"/>
              <a:t>aplicadas</a:t>
            </a:r>
            <a:r>
              <a:rPr lang="en-US" dirty="0" smtClean="0"/>
              <a:t> a </a:t>
            </a:r>
            <a:r>
              <a:rPr lang="en-US" dirty="0" err="1" smtClean="0"/>
              <a:t>sistemas</a:t>
            </a:r>
            <a:r>
              <a:rPr lang="en-US" dirty="0" smtClean="0"/>
              <a:t> de </a:t>
            </a:r>
            <a:r>
              <a:rPr lang="en-US" dirty="0" err="1" smtClean="0"/>
              <a:t>proteção</a:t>
            </a:r>
            <a:r>
              <a:rPr lang="en-US" dirty="0" smtClean="0"/>
              <a:t> </a:t>
            </a:r>
            <a:r>
              <a:rPr lang="en-US" dirty="0" err="1" smtClean="0"/>
              <a:t>totalmente</a:t>
            </a:r>
            <a:r>
              <a:rPr lang="en-US" dirty="0" smtClean="0"/>
              <a:t> </a:t>
            </a:r>
            <a:r>
              <a:rPr lang="en-US" dirty="0" err="1" smtClean="0"/>
              <a:t>digitais</a:t>
            </a:r>
            <a:r>
              <a:rPr lang="en-US" dirty="0" smtClean="0"/>
              <a:t>, </a:t>
            </a:r>
            <a:r>
              <a:rPr lang="en-US" dirty="0" err="1" smtClean="0"/>
              <a:t>mostrando</a:t>
            </a:r>
            <a:r>
              <a:rPr lang="en-US" dirty="0" smtClean="0"/>
              <a:t> a </a:t>
            </a:r>
            <a:r>
              <a:rPr lang="en-US" dirty="0" err="1" smtClean="0"/>
              <a:t>aplicação</a:t>
            </a:r>
            <a:r>
              <a:rPr lang="en-US" dirty="0" smtClean="0"/>
              <a:t> </a:t>
            </a:r>
            <a:r>
              <a:rPr lang="en-US" dirty="0" err="1" smtClean="0"/>
              <a:t>destes</a:t>
            </a:r>
            <a:r>
              <a:rPr lang="en-US" dirty="0" smtClean="0"/>
              <a:t> </a:t>
            </a:r>
            <a:r>
              <a:rPr lang="en-US" dirty="0" err="1" smtClean="0"/>
              <a:t>índices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Wang </a:t>
            </a:r>
            <a:r>
              <a:rPr lang="en-US" dirty="0"/>
              <a:t>et. al</a:t>
            </a:r>
            <a:r>
              <a:rPr lang="en-US" dirty="0" smtClean="0"/>
              <a:t>. [2004] </a:t>
            </a:r>
            <a:r>
              <a:rPr lang="en-US" dirty="0" err="1" smtClean="0"/>
              <a:t>apresenta</a:t>
            </a:r>
            <a:r>
              <a:rPr lang="en-US" dirty="0" smtClean="0"/>
              <a:t> um </a:t>
            </a:r>
            <a:r>
              <a:rPr lang="en-US" dirty="0" err="1" smtClean="0"/>
              <a:t>estudo</a:t>
            </a:r>
            <a:r>
              <a:rPr lang="en-US" dirty="0" smtClean="0"/>
              <a:t> de RI de </a:t>
            </a: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complexo</a:t>
            </a:r>
            <a:r>
              <a:rPr lang="en-US" dirty="0" smtClean="0"/>
              <a:t> </a:t>
            </a:r>
            <a:r>
              <a:rPr lang="en-US" dirty="0" err="1" smtClean="0"/>
              <a:t>além</a:t>
            </a:r>
            <a:r>
              <a:rPr lang="en-US" dirty="0" smtClean="0"/>
              <a:t> </a:t>
            </a:r>
            <a:r>
              <a:rPr lang="en-US" dirty="0" err="1" smtClean="0"/>
              <a:t>propõe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índices</a:t>
            </a:r>
            <a:r>
              <a:rPr lang="en-US" dirty="0" smtClean="0"/>
              <a:t>. Estes </a:t>
            </a:r>
            <a:r>
              <a:rPr lang="en-US" dirty="0" err="1" smtClean="0"/>
              <a:t>índices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calculados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dos </a:t>
            </a:r>
            <a:r>
              <a:rPr lang="en-US" dirty="0" err="1" smtClean="0"/>
              <a:t>resultados</a:t>
            </a:r>
            <a:r>
              <a:rPr lang="en-US" dirty="0" smtClean="0"/>
              <a:t> de </a:t>
            </a:r>
            <a:r>
              <a:rPr lang="en-US" dirty="0" err="1" smtClean="0"/>
              <a:t>simulações</a:t>
            </a:r>
            <a:r>
              <a:rPr lang="en-US" dirty="0" smtClean="0"/>
              <a:t>.</a:t>
            </a:r>
            <a:endParaRPr lang="pt-BR" dirty="0" smtClean="0"/>
          </a:p>
          <a:p>
            <a:pPr algn="just"/>
            <a:r>
              <a:rPr lang="pt-BR" dirty="0" smtClean="0"/>
              <a:t>Armstrong [1997] Propõe extensões dos índices de importância de componentes para cobrir modelos de confiabilidade em que os componentes possuem dois modos de falha.</a:t>
            </a:r>
          </a:p>
          <a:p>
            <a:pPr algn="just"/>
            <a:r>
              <a:rPr lang="en-US" dirty="0"/>
              <a:t>P. </a:t>
            </a:r>
            <a:r>
              <a:rPr lang="en-US" dirty="0" err="1" smtClean="0"/>
              <a:t>Hilber</a:t>
            </a:r>
            <a:r>
              <a:rPr lang="en-US" dirty="0" smtClean="0"/>
              <a:t> </a:t>
            </a:r>
            <a:r>
              <a:rPr lang="en-US" dirty="0"/>
              <a:t>and L. </a:t>
            </a:r>
            <a:r>
              <a:rPr lang="en-US" dirty="0" err="1"/>
              <a:t>Bertling</a:t>
            </a:r>
            <a:r>
              <a:rPr lang="en-US" dirty="0" smtClean="0"/>
              <a:t>. [2007] </a:t>
            </a:r>
            <a:r>
              <a:rPr lang="en-US" dirty="0" err="1" smtClean="0"/>
              <a:t>Apresentam</a:t>
            </a:r>
            <a:r>
              <a:rPr lang="en-US" dirty="0" smtClean="0"/>
              <a:t> </a:t>
            </a:r>
            <a:r>
              <a:rPr lang="en-US" dirty="0" err="1" smtClean="0"/>
              <a:t>três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índices</a:t>
            </a:r>
            <a:r>
              <a:rPr lang="en-US" dirty="0" smtClean="0"/>
              <a:t> </a:t>
            </a:r>
            <a:r>
              <a:rPr lang="en-US" dirty="0" err="1" smtClean="0"/>
              <a:t>desenvolvidos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elétricas</a:t>
            </a:r>
            <a:r>
              <a:rPr lang="en-US" dirty="0" smtClean="0"/>
              <a:t>. Estes </a:t>
            </a:r>
            <a:r>
              <a:rPr lang="en-US" dirty="0" err="1" smtClean="0"/>
              <a:t>índices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popostos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meios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melhorar</a:t>
            </a:r>
            <a:r>
              <a:rPr lang="en-US" dirty="0" smtClean="0"/>
              <a:t> a </a:t>
            </a:r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destas</a:t>
            </a:r>
            <a:r>
              <a:rPr lang="en-US" dirty="0" smtClean="0"/>
              <a:t> </a:t>
            </a:r>
            <a:r>
              <a:rPr lang="en-US" dirty="0" err="1" smtClean="0"/>
              <a:t>redes</a:t>
            </a:r>
            <a:r>
              <a:rPr lang="en-US" dirty="0" smtClean="0"/>
              <a:t> (</a:t>
            </a:r>
            <a:r>
              <a:rPr lang="en-US" dirty="0" err="1" smtClean="0"/>
              <a:t>elétricas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004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087905366"/>
              </p:ext>
            </p:extLst>
          </p:nvPr>
        </p:nvGraphicFramePr>
        <p:xfrm>
          <a:off x="4139952" y="3068960"/>
          <a:ext cx="4320480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upo 7"/>
          <p:cNvGrpSpPr/>
          <p:nvPr/>
        </p:nvGrpSpPr>
        <p:grpSpPr>
          <a:xfrm>
            <a:off x="611560" y="1700808"/>
            <a:ext cx="1144041" cy="743626"/>
            <a:chOff x="2560327" y="1409"/>
            <a:chExt cx="1144041" cy="743626"/>
          </a:xfrm>
        </p:grpSpPr>
        <p:sp>
          <p:nvSpPr>
            <p:cNvPr id="9" name="Retângulo de cantos arredondados 8"/>
            <p:cNvSpPr/>
            <p:nvPr/>
          </p:nvSpPr>
          <p:spPr>
            <a:xfrm>
              <a:off x="2560327" y="1409"/>
              <a:ext cx="1144041" cy="7436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tângulo 9"/>
            <p:cNvSpPr/>
            <p:nvPr/>
          </p:nvSpPr>
          <p:spPr>
            <a:xfrm>
              <a:off x="2596628" y="37710"/>
              <a:ext cx="1071439" cy="6710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kern="1200" dirty="0" smtClean="0"/>
                <a:t>Entender a Estrutura</a:t>
              </a:r>
              <a:endParaRPr lang="pt-BR" sz="1400" kern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2520883" y="1700808"/>
            <a:ext cx="1144041" cy="743626"/>
            <a:chOff x="2560327" y="1409"/>
            <a:chExt cx="1144041" cy="743626"/>
          </a:xfrm>
        </p:grpSpPr>
        <p:sp>
          <p:nvSpPr>
            <p:cNvPr id="12" name="Retângulo de cantos arredondados 11"/>
            <p:cNvSpPr/>
            <p:nvPr/>
          </p:nvSpPr>
          <p:spPr>
            <a:xfrm>
              <a:off x="2560327" y="1409"/>
              <a:ext cx="1144041" cy="74362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2596628" y="37710"/>
              <a:ext cx="1071439" cy="6710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kern="1200" dirty="0" smtClean="0"/>
                <a:t>Criar o Modelo</a:t>
              </a:r>
              <a:endParaRPr lang="pt-BR" sz="1400" kern="1200" dirty="0"/>
            </a:p>
          </p:txBody>
        </p:sp>
      </p:grpSp>
      <p:grpSp>
        <p:nvGrpSpPr>
          <p:cNvPr id="17" name="Grupo 16"/>
          <p:cNvGrpSpPr/>
          <p:nvPr/>
        </p:nvGrpSpPr>
        <p:grpSpPr>
          <a:xfrm>
            <a:off x="2339752" y="3045414"/>
            <a:ext cx="1512168" cy="743626"/>
            <a:chOff x="2560327" y="1409"/>
            <a:chExt cx="1144041" cy="743626"/>
          </a:xfrm>
        </p:grpSpPr>
        <p:sp>
          <p:nvSpPr>
            <p:cNvPr id="18" name="Retângulo de cantos arredondados 17"/>
            <p:cNvSpPr/>
            <p:nvPr/>
          </p:nvSpPr>
          <p:spPr>
            <a:xfrm>
              <a:off x="2560327" y="1409"/>
              <a:ext cx="1144041" cy="743626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Retângulo 18"/>
            <p:cNvSpPr/>
            <p:nvPr/>
          </p:nvSpPr>
          <p:spPr>
            <a:xfrm>
              <a:off x="2596628" y="37710"/>
              <a:ext cx="1071439" cy="671024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kern="1200" dirty="0" smtClean="0"/>
                <a:t>Definir Modo de Funcionamento</a:t>
              </a:r>
              <a:endParaRPr lang="pt-BR" sz="1400" kern="1200" dirty="0"/>
            </a:p>
          </p:txBody>
        </p:sp>
      </p:grpSp>
      <p:cxnSp>
        <p:nvCxnSpPr>
          <p:cNvPr id="22" name="Conector de seta reta 21"/>
          <p:cNvCxnSpPr>
            <a:stCxn id="9" idx="3"/>
            <a:endCxn id="12" idx="1"/>
          </p:cNvCxnSpPr>
          <p:nvPr/>
        </p:nvCxnSpPr>
        <p:spPr>
          <a:xfrm>
            <a:off x="1755601" y="2072621"/>
            <a:ext cx="7652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3" idx="2"/>
            <a:endCxn id="18" idx="0"/>
          </p:cNvCxnSpPr>
          <p:nvPr/>
        </p:nvCxnSpPr>
        <p:spPr>
          <a:xfrm>
            <a:off x="3092904" y="2408133"/>
            <a:ext cx="2932" cy="637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19" idx="3"/>
          </p:cNvCxnSpPr>
          <p:nvPr/>
        </p:nvCxnSpPr>
        <p:spPr>
          <a:xfrm>
            <a:off x="3803938" y="3417227"/>
            <a:ext cx="184818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o 26"/>
          <p:cNvGrpSpPr/>
          <p:nvPr/>
        </p:nvGrpSpPr>
        <p:grpSpPr>
          <a:xfrm>
            <a:off x="2627784" y="5373216"/>
            <a:ext cx="1144041" cy="743626"/>
            <a:chOff x="2560327" y="1409"/>
            <a:chExt cx="1144041" cy="743626"/>
          </a:xfrm>
        </p:grpSpPr>
        <p:sp>
          <p:nvSpPr>
            <p:cNvPr id="28" name="Retângulo de cantos arredondados 27"/>
            <p:cNvSpPr/>
            <p:nvPr/>
          </p:nvSpPr>
          <p:spPr>
            <a:xfrm>
              <a:off x="2560327" y="1409"/>
              <a:ext cx="1144041" cy="74362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tângulo 28"/>
            <p:cNvSpPr/>
            <p:nvPr/>
          </p:nvSpPr>
          <p:spPr>
            <a:xfrm>
              <a:off x="2596628" y="37710"/>
              <a:ext cx="1071439" cy="6710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400" kern="1200" dirty="0" smtClean="0"/>
                <a:t>Finaliza</a:t>
              </a:r>
              <a:endParaRPr lang="pt-BR" sz="1400" kern="1200" dirty="0"/>
            </a:p>
          </p:txBody>
        </p:sp>
      </p:grpSp>
      <p:cxnSp>
        <p:nvCxnSpPr>
          <p:cNvPr id="31" name="Conector de seta reta 30"/>
          <p:cNvCxnSpPr>
            <a:endCxn id="28" idx="3"/>
          </p:cNvCxnSpPr>
          <p:nvPr/>
        </p:nvCxnSpPr>
        <p:spPr>
          <a:xfrm flipH="1">
            <a:off x="3771825" y="5745029"/>
            <a:ext cx="188029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66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1007604" y="2132856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System </a:t>
            </a:r>
            <a:r>
              <a:rPr lang="pt-BR" sz="1200" dirty="0" err="1" smtClean="0"/>
              <a:t>Undertanding</a:t>
            </a:r>
            <a:endParaRPr lang="pt-BR" sz="12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3774976" y="2132856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System </a:t>
            </a:r>
            <a:r>
              <a:rPr lang="pt-BR" sz="1200" dirty="0" err="1" smtClean="0"/>
              <a:t>Model</a:t>
            </a:r>
            <a:r>
              <a:rPr lang="pt-BR" sz="1200" dirty="0" smtClean="0"/>
              <a:t> </a:t>
            </a:r>
            <a:r>
              <a:rPr lang="pt-BR" sz="1200" dirty="0" err="1" smtClean="0"/>
              <a:t>Construction</a:t>
            </a:r>
            <a:endParaRPr lang="pt-BR" sz="12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411760" y="3039182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Compute  </a:t>
            </a:r>
            <a:r>
              <a:rPr lang="pt-BR" sz="1200" dirty="0" err="1" smtClean="0"/>
              <a:t>Costs</a:t>
            </a:r>
            <a:endParaRPr lang="pt-BR" sz="1200" dirty="0"/>
          </a:p>
        </p:txBody>
      </p:sp>
      <p:sp>
        <p:nvSpPr>
          <p:cNvPr id="13" name="Retângulo de cantos arredondados 12"/>
          <p:cNvSpPr/>
          <p:nvPr/>
        </p:nvSpPr>
        <p:spPr>
          <a:xfrm>
            <a:off x="3779912" y="3039182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Model</a:t>
            </a:r>
            <a:r>
              <a:rPr lang="pt-BR" sz="1200" dirty="0" smtClean="0"/>
              <a:t> </a:t>
            </a:r>
            <a:r>
              <a:rPr lang="pt-BR" sz="1200" dirty="0" err="1" smtClean="0"/>
              <a:t>Evaluation</a:t>
            </a:r>
            <a:endParaRPr lang="pt-BR" sz="1200" dirty="0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2388456" y="2132856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Defining</a:t>
            </a:r>
            <a:r>
              <a:rPr lang="pt-BR" sz="1200" dirty="0" smtClean="0"/>
              <a:t> </a:t>
            </a:r>
            <a:r>
              <a:rPr lang="pt-BR" sz="1200" dirty="0" err="1"/>
              <a:t>O</a:t>
            </a:r>
            <a:r>
              <a:rPr lang="pt-BR" sz="1200" dirty="0" err="1" smtClean="0"/>
              <a:t>perational</a:t>
            </a:r>
            <a:r>
              <a:rPr lang="pt-BR" sz="1200" dirty="0" smtClean="0"/>
              <a:t> </a:t>
            </a:r>
            <a:r>
              <a:rPr lang="pt-BR" sz="1200" dirty="0" err="1" smtClean="0"/>
              <a:t>Mode</a:t>
            </a:r>
            <a:endParaRPr lang="pt-BR" sz="1200" dirty="0"/>
          </a:p>
        </p:txBody>
      </p:sp>
      <p:sp>
        <p:nvSpPr>
          <p:cNvPr id="15" name="Retângulo de cantos arredondados 14"/>
          <p:cNvSpPr/>
          <p:nvPr/>
        </p:nvSpPr>
        <p:spPr>
          <a:xfrm>
            <a:off x="2383520" y="3783938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Evaluate</a:t>
            </a:r>
            <a:r>
              <a:rPr lang="pt-BR" sz="1200" dirty="0" smtClean="0"/>
              <a:t> </a:t>
            </a:r>
            <a:r>
              <a:rPr lang="pt-BR" sz="1200" dirty="0" err="1" smtClean="0"/>
              <a:t>Reliability</a:t>
            </a:r>
            <a:r>
              <a:rPr lang="pt-BR" sz="1200" dirty="0" smtClean="0"/>
              <a:t> </a:t>
            </a:r>
            <a:r>
              <a:rPr lang="pt-BR" sz="1200" dirty="0" err="1" smtClean="0"/>
              <a:t>Importance</a:t>
            </a:r>
            <a:endParaRPr lang="pt-BR" sz="1200" dirty="0"/>
          </a:p>
        </p:txBody>
      </p:sp>
      <p:cxnSp>
        <p:nvCxnSpPr>
          <p:cNvPr id="17" name="Conector de seta reta 16"/>
          <p:cNvCxnSpPr>
            <a:stCxn id="5" idx="3"/>
            <a:endCxn id="14" idx="1"/>
          </p:cNvCxnSpPr>
          <p:nvPr/>
        </p:nvCxnSpPr>
        <p:spPr>
          <a:xfrm>
            <a:off x="2087724" y="2384884"/>
            <a:ext cx="3007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>
            <a:stCxn id="66" idx="6"/>
            <a:endCxn id="5" idx="1"/>
          </p:cNvCxnSpPr>
          <p:nvPr/>
        </p:nvCxnSpPr>
        <p:spPr>
          <a:xfrm>
            <a:off x="732272" y="2384884"/>
            <a:ext cx="2753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15" idx="3"/>
            <a:endCxn id="50" idx="1"/>
          </p:cNvCxnSpPr>
          <p:nvPr/>
        </p:nvCxnSpPr>
        <p:spPr>
          <a:xfrm>
            <a:off x="3463640" y="4035966"/>
            <a:ext cx="311336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>
            <a:stCxn id="12" idx="1"/>
            <a:endCxn id="38" idx="0"/>
          </p:cNvCxnSpPr>
          <p:nvPr/>
        </p:nvCxnSpPr>
        <p:spPr>
          <a:xfrm rot="10800000" flipV="1">
            <a:off x="1628490" y="3291210"/>
            <a:ext cx="783270" cy="13779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/>
          <p:cNvCxnSpPr>
            <a:stCxn id="13" idx="1"/>
            <a:endCxn id="12" idx="3"/>
          </p:cNvCxnSpPr>
          <p:nvPr/>
        </p:nvCxnSpPr>
        <p:spPr>
          <a:xfrm flipH="1">
            <a:off x="3491880" y="3291210"/>
            <a:ext cx="288032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>
            <a:stCxn id="10" idx="2"/>
            <a:endCxn id="13" idx="0"/>
          </p:cNvCxnSpPr>
          <p:nvPr/>
        </p:nvCxnSpPr>
        <p:spPr>
          <a:xfrm>
            <a:off x="4315036" y="2636912"/>
            <a:ext cx="4936" cy="40227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de seta reta 23"/>
          <p:cNvCxnSpPr>
            <a:stCxn id="14" idx="3"/>
            <a:endCxn id="10" idx="1"/>
          </p:cNvCxnSpPr>
          <p:nvPr/>
        </p:nvCxnSpPr>
        <p:spPr>
          <a:xfrm>
            <a:off x="3468576" y="2384884"/>
            <a:ext cx="3064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Losango 37"/>
          <p:cNvSpPr/>
          <p:nvPr/>
        </p:nvSpPr>
        <p:spPr>
          <a:xfrm>
            <a:off x="1475656" y="3429000"/>
            <a:ext cx="305668" cy="360040"/>
          </a:xfrm>
          <a:prstGeom prst="diamond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1" name="Conector de seta reta 40"/>
          <p:cNvCxnSpPr>
            <a:stCxn id="38" idx="1"/>
            <a:endCxn id="70" idx="6"/>
          </p:cNvCxnSpPr>
          <p:nvPr/>
        </p:nvCxnSpPr>
        <p:spPr>
          <a:xfrm flipH="1">
            <a:off x="755576" y="3609020"/>
            <a:ext cx="72008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>
            <a:stCxn id="38" idx="2"/>
            <a:endCxn id="15" idx="1"/>
          </p:cNvCxnSpPr>
          <p:nvPr/>
        </p:nvCxnSpPr>
        <p:spPr>
          <a:xfrm rot="16200000" flipH="1">
            <a:off x="1882542" y="3534988"/>
            <a:ext cx="246926" cy="755030"/>
          </a:xfrm>
          <a:prstGeom prst="bentConnector2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tângulo de cantos arredondados 49"/>
          <p:cNvSpPr/>
          <p:nvPr/>
        </p:nvSpPr>
        <p:spPr>
          <a:xfrm>
            <a:off x="3774976" y="3783938"/>
            <a:ext cx="1080120" cy="504056"/>
          </a:xfrm>
          <a:prstGeom prst="roundRect">
            <a:avLst>
              <a:gd name="adj" fmla="val 9948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err="1" smtClean="0"/>
              <a:t>Increment</a:t>
            </a:r>
            <a:r>
              <a:rPr lang="pt-BR" sz="1200" dirty="0" smtClean="0"/>
              <a:t> </a:t>
            </a:r>
            <a:r>
              <a:rPr lang="pt-BR" sz="1200" dirty="0" err="1" smtClean="0"/>
              <a:t>Redundancy</a:t>
            </a:r>
            <a:endParaRPr lang="pt-BR" sz="1200" dirty="0"/>
          </a:p>
        </p:txBody>
      </p:sp>
      <p:cxnSp>
        <p:nvCxnSpPr>
          <p:cNvPr id="60" name="Conector de seta reta 59"/>
          <p:cNvCxnSpPr>
            <a:stCxn id="50" idx="3"/>
            <a:endCxn id="10" idx="0"/>
          </p:cNvCxnSpPr>
          <p:nvPr/>
        </p:nvCxnSpPr>
        <p:spPr>
          <a:xfrm flipH="1" flipV="1">
            <a:off x="4315036" y="2132856"/>
            <a:ext cx="540060" cy="1903110"/>
          </a:xfrm>
          <a:prstGeom prst="bentConnector4">
            <a:avLst>
              <a:gd name="adj1" fmla="val -42329"/>
              <a:gd name="adj2" fmla="val 112012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516248" y="2276872"/>
            <a:ext cx="216024" cy="21602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Elipse 69"/>
          <p:cNvSpPr/>
          <p:nvPr/>
        </p:nvSpPr>
        <p:spPr>
          <a:xfrm>
            <a:off x="539552" y="3501008"/>
            <a:ext cx="216024" cy="216024"/>
          </a:xfrm>
          <a:prstGeom prst="ellipse">
            <a:avLst/>
          </a:prstGeom>
          <a:noFill/>
          <a:ln w="63500" cmpd="thickThin">
            <a:solidFill>
              <a:schemeClr val="dk1">
                <a:shade val="5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7" name="Retângulo 106"/>
          <p:cNvSpPr/>
          <p:nvPr/>
        </p:nvSpPr>
        <p:spPr>
          <a:xfrm>
            <a:off x="323528" y="3039182"/>
            <a:ext cx="1152128" cy="46182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Requirements</a:t>
            </a:r>
            <a:r>
              <a:rPr lang="pt-BR" sz="1200" dirty="0" smtClean="0">
                <a:solidFill>
                  <a:schemeClr val="tx1"/>
                </a:solidFill>
              </a:rPr>
              <a:t>  ok.</a:t>
            </a:r>
            <a:endParaRPr lang="pt-BR" sz="1200" dirty="0">
              <a:solidFill>
                <a:schemeClr val="tx1"/>
              </a:solidFill>
            </a:endParaRPr>
          </a:p>
        </p:txBody>
      </p:sp>
      <p:sp>
        <p:nvSpPr>
          <p:cNvPr id="108" name="Retângulo 107"/>
          <p:cNvSpPr/>
          <p:nvPr/>
        </p:nvSpPr>
        <p:spPr>
          <a:xfrm>
            <a:off x="1259632" y="4083298"/>
            <a:ext cx="1080120" cy="49783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 err="1" smtClean="0">
                <a:solidFill>
                  <a:schemeClr val="tx1"/>
                </a:solidFill>
              </a:rPr>
              <a:t>Inconsistent</a:t>
            </a:r>
            <a:r>
              <a:rPr lang="pt-BR" sz="1200" dirty="0" smtClean="0">
                <a:solidFill>
                  <a:schemeClr val="tx1"/>
                </a:solidFill>
              </a:rPr>
              <a:t> </a:t>
            </a:r>
            <a:r>
              <a:rPr lang="pt-BR" sz="1200" dirty="0" err="1" smtClean="0">
                <a:solidFill>
                  <a:schemeClr val="tx1"/>
                </a:solidFill>
              </a:rPr>
              <a:t>Requirements</a:t>
            </a:r>
            <a:endParaRPr lang="pt-B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284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de Componente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Refere-se a um índice que indique o quanto um componente é importante para um sistema</a:t>
            </a:r>
            <a:r>
              <a:rPr lang="pt-BR" dirty="0"/>
              <a:t>. Pesquisas nesta direção começaram em 1969 com </a:t>
            </a:r>
            <a:r>
              <a:rPr lang="pt-BR" dirty="0" err="1" smtClean="0"/>
              <a:t>Birnbaum</a:t>
            </a:r>
            <a:r>
              <a:rPr lang="pt-BR" dirty="0" smtClean="0"/>
              <a:t>.</a:t>
            </a:r>
          </a:p>
          <a:p>
            <a:pPr algn="just"/>
            <a:r>
              <a:rPr lang="pt-BR" dirty="0" smtClean="0"/>
              <a:t>Vários índices de importância de componentes são abordados e utilizados na literatura:</a:t>
            </a:r>
          </a:p>
          <a:p>
            <a:pPr lvl="1" algn="just"/>
            <a:r>
              <a:rPr lang="pt-BR" dirty="0" smtClean="0"/>
              <a:t>Importância Estrutural;</a:t>
            </a:r>
          </a:p>
          <a:p>
            <a:pPr lvl="1" algn="just"/>
            <a:r>
              <a:rPr lang="pt-BR" dirty="0" smtClean="0"/>
              <a:t>Importância Critica;</a:t>
            </a:r>
          </a:p>
          <a:p>
            <a:pPr lvl="1" algn="just"/>
            <a:r>
              <a:rPr lang="pt-BR" dirty="0" smtClean="0"/>
              <a:t>Importância Relativa;</a:t>
            </a:r>
          </a:p>
          <a:p>
            <a:pPr lvl="1" algn="just"/>
            <a:r>
              <a:rPr lang="pt-BR" dirty="0" smtClean="0"/>
              <a:t>Importância Criticamente Operacional.</a:t>
            </a:r>
          </a:p>
          <a:p>
            <a:pPr lvl="1" algn="just"/>
            <a:r>
              <a:rPr lang="pt-BR" dirty="0" smtClean="0"/>
              <a:t>Etc.</a:t>
            </a:r>
          </a:p>
          <a:p>
            <a:pPr algn="just"/>
            <a:r>
              <a:rPr lang="pt-BR" dirty="0" smtClean="0"/>
              <a:t>No contexto de </a:t>
            </a:r>
            <a:r>
              <a:rPr lang="pt-BR" dirty="0" err="1" smtClean="0"/>
              <a:t>dependabilidade</a:t>
            </a:r>
            <a:r>
              <a:rPr lang="pt-BR" dirty="0" smtClean="0"/>
              <a:t>, o mais importante é o de Importância para Confiabilidade, pois considera os valores/parâmetros dos componentes do modelo.</a:t>
            </a:r>
          </a:p>
        </p:txBody>
      </p:sp>
    </p:spTree>
    <p:extLst>
      <p:ext uri="{BB962C8B-B14F-4D97-AF65-F5344CB8AC3E}">
        <p14:creationId xmlns:p14="http://schemas.microsoft.com/office/powerpoint/2010/main" val="353064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Importância para Confiabilidade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Representa a quantidade de aumento na confiabilidade do sistema quando a confiabilidade do componente aumenta.</a:t>
            </a:r>
          </a:p>
          <a:p>
            <a:pPr algn="just"/>
            <a:r>
              <a:rPr lang="pt-BR" dirty="0" smtClean="0"/>
              <a:t>Este índice pode ser calculado por: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Onde:</a:t>
            </a:r>
          </a:p>
          <a:p>
            <a:pPr lvl="1" algn="just"/>
            <a:r>
              <a:rPr lang="pt-BR" dirty="0" err="1" smtClean="0"/>
              <a:t>I</a:t>
            </a:r>
            <a:r>
              <a:rPr lang="pt-BR" baseline="30000" dirty="0" err="1" smtClean="0"/>
              <a:t>B</a:t>
            </a:r>
            <a:r>
              <a:rPr lang="pt-BR" baseline="-25000" dirty="0" err="1" smtClean="0"/>
              <a:t>i</a:t>
            </a:r>
            <a:r>
              <a:rPr lang="pt-BR" baseline="30000" dirty="0" smtClean="0"/>
              <a:t> </a:t>
            </a:r>
            <a:r>
              <a:rPr lang="pt-BR" dirty="0" smtClean="0"/>
              <a:t>= é o </a:t>
            </a:r>
            <a:r>
              <a:rPr lang="pt-BR" dirty="0" err="1" smtClean="0"/>
              <a:t>indice</a:t>
            </a:r>
            <a:r>
              <a:rPr lang="pt-BR" dirty="0" smtClean="0"/>
              <a:t> de </a:t>
            </a:r>
            <a:r>
              <a:rPr lang="pt-BR" dirty="0" err="1" smtClean="0"/>
              <a:t>importancia</a:t>
            </a:r>
            <a:r>
              <a:rPr lang="pt-BR" dirty="0" smtClean="0"/>
              <a:t>;</a:t>
            </a:r>
          </a:p>
          <a:p>
            <a:pPr lvl="1" algn="just"/>
            <a:r>
              <a:rPr lang="pt-BR" dirty="0" err="1" smtClean="0"/>
              <a:t>R</a:t>
            </a:r>
            <a:r>
              <a:rPr lang="pt-BR" baseline="-25000" dirty="0" err="1" smtClean="0"/>
              <a:t>s</a:t>
            </a:r>
            <a:r>
              <a:rPr lang="pt-BR" dirty="0" smtClean="0"/>
              <a:t>(1</a:t>
            </a:r>
            <a:r>
              <a:rPr lang="pt-BR" i="1" baseline="-25000" dirty="0" smtClean="0"/>
              <a:t>i</a:t>
            </a:r>
            <a:r>
              <a:rPr lang="pt-BR" dirty="0" smtClean="0"/>
              <a:t>,p</a:t>
            </a:r>
            <a:r>
              <a:rPr lang="pt-BR" i="1" baseline="30000" dirty="0" smtClean="0"/>
              <a:t>i</a:t>
            </a:r>
            <a:r>
              <a:rPr lang="pt-BR" dirty="0" smtClean="0"/>
              <a:t>) é o valor da confiabilidade do sistema quando o componente </a:t>
            </a:r>
            <a:r>
              <a:rPr lang="pt-BR" i="1" dirty="0" smtClean="0"/>
              <a:t>i</a:t>
            </a:r>
            <a:r>
              <a:rPr lang="pt-BR" dirty="0" smtClean="0"/>
              <a:t> funciona;</a:t>
            </a:r>
          </a:p>
          <a:p>
            <a:pPr lvl="1" algn="just"/>
            <a:r>
              <a:rPr lang="pt-BR" dirty="0" err="1" smtClean="0"/>
              <a:t>R</a:t>
            </a:r>
            <a:r>
              <a:rPr lang="pt-BR" baseline="-25000" dirty="0" err="1" smtClean="0"/>
              <a:t>s</a:t>
            </a:r>
            <a:r>
              <a:rPr lang="pt-BR" dirty="0" smtClean="0"/>
              <a:t>(0</a:t>
            </a:r>
            <a:r>
              <a:rPr lang="pt-BR" i="1" baseline="-25000" dirty="0" smtClean="0"/>
              <a:t>i</a:t>
            </a:r>
            <a:r>
              <a:rPr lang="pt-BR" dirty="0" smtClean="0"/>
              <a:t>,p</a:t>
            </a:r>
            <a:r>
              <a:rPr lang="pt-BR" i="1" baseline="30000" dirty="0" smtClean="0"/>
              <a:t>i</a:t>
            </a:r>
            <a:r>
              <a:rPr lang="pt-BR" dirty="0" smtClean="0"/>
              <a:t>) é o valor da confiabilidade do sistema quando o </a:t>
            </a:r>
            <a:r>
              <a:rPr lang="pt-BR" dirty="0" err="1" smtClean="0"/>
              <a:t>component</a:t>
            </a:r>
            <a:r>
              <a:rPr lang="pt-BR" dirty="0" smtClean="0"/>
              <a:t> </a:t>
            </a:r>
            <a:r>
              <a:rPr lang="pt-BR" i="1" dirty="0" smtClean="0"/>
              <a:t>i</a:t>
            </a:r>
            <a:r>
              <a:rPr lang="pt-BR" dirty="0" smtClean="0"/>
              <a:t> falha.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Este índice prover um bom indicador para mostrar quais componentes devem ser substituídos/melhorados/duplicados primeiro.</a:t>
            </a:r>
            <a:endParaRPr lang="pt-BR" dirty="0"/>
          </a:p>
        </p:txBody>
      </p:sp>
      <p:pic>
        <p:nvPicPr>
          <p:cNvPr id="5" name="Imagem 4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564064"/>
            <a:ext cx="3124636" cy="504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9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_Geral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HP_Desdac</Template>
  <TotalTime>572</TotalTime>
  <Words>1317</Words>
  <Application>Microsoft Office PowerPoint</Application>
  <PresentationFormat>Apresentação na tela (4:3)</PresentationFormat>
  <Paragraphs>217</Paragraphs>
  <Slides>26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Modelo_Geral</vt:lpstr>
      <vt:lpstr>Análise de Dependabilidade e Importância para Confiabilidade de Estruturas de Energia para Data Center</vt:lpstr>
      <vt:lpstr>Contexto</vt:lpstr>
      <vt:lpstr>Motivação</vt:lpstr>
      <vt:lpstr>Objetivos</vt:lpstr>
      <vt:lpstr>Trabalhos Relacionados</vt:lpstr>
      <vt:lpstr>Metodologia</vt:lpstr>
      <vt:lpstr>Apresentação do PowerPoint</vt:lpstr>
      <vt:lpstr>Importância de Componente</vt:lpstr>
      <vt:lpstr>Importância para Confiabilidade</vt:lpstr>
      <vt:lpstr>Importância para confiabilidade</vt:lpstr>
      <vt:lpstr>Estrutura de Data Center</vt:lpstr>
      <vt:lpstr>Estruturas de Data Centers</vt:lpstr>
      <vt:lpstr>Estrutura de Potência para Data Centers</vt:lpstr>
      <vt:lpstr>Modelo1: Dependabilidade</vt:lpstr>
      <vt:lpstr>Modelo1: Importância para Confiabilidade</vt:lpstr>
      <vt:lpstr>Modelo2: Dependabilidade</vt:lpstr>
      <vt:lpstr>Modelo2: Importância para Confiabilidade</vt:lpstr>
      <vt:lpstr>Modelo3: Dependabilidade</vt:lpstr>
      <vt:lpstr>Modelo3: Importância para Confiabilidade</vt:lpstr>
      <vt:lpstr>Modelo4: Dependabilidade</vt:lpstr>
      <vt:lpstr>Relação entre os valores</vt:lpstr>
      <vt:lpstr>Conclusão</vt:lpstr>
      <vt:lpstr>Bibliografia</vt:lpstr>
      <vt:lpstr>Modelos</vt:lpstr>
      <vt:lpstr>Custos e Tempos para falha</vt:lpstr>
      <vt:lpstr>Importância de componentes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Modelos RBD para Reliability Importance</dc:title>
  <dc:creator>Jair Figueiredo</dc:creator>
  <cp:lastModifiedBy>Jair Figueiredo</cp:lastModifiedBy>
  <cp:revision>158</cp:revision>
  <dcterms:created xsi:type="dcterms:W3CDTF">2010-08-19T20:27:00Z</dcterms:created>
  <dcterms:modified xsi:type="dcterms:W3CDTF">2010-10-11T15:37:18Z</dcterms:modified>
</cp:coreProperties>
</file>