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57" r:id="rId4"/>
    <p:sldId id="265" r:id="rId5"/>
    <p:sldId id="260" r:id="rId6"/>
    <p:sldId id="259" r:id="rId7"/>
    <p:sldId id="261" r:id="rId8"/>
    <p:sldId id="262" r:id="rId9"/>
    <p:sldId id="263" r:id="rId10"/>
    <p:sldId id="274" r:id="rId11"/>
    <p:sldId id="264" r:id="rId12"/>
    <p:sldId id="268" r:id="rId13"/>
    <p:sldId id="267" r:id="rId14"/>
    <p:sldId id="269" r:id="rId15"/>
    <p:sldId id="270" r:id="rId16"/>
    <p:sldId id="271" r:id="rId17"/>
    <p:sldId id="273" r:id="rId18"/>
    <p:sldId id="272" r:id="rId19"/>
  </p:sldIdLst>
  <p:sldSz cx="9906000" cy="6858000" type="A4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FFFF"/>
    <a:srgbClr val="CCECFF"/>
    <a:srgbClr val="3366CC"/>
    <a:srgbClr val="0066FF"/>
    <a:srgbClr val="0099FF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6" autoAdjust="0"/>
    <p:restoredTop sz="89831" autoAdjust="0"/>
  </p:normalViewPr>
  <p:slideViewPr>
    <p:cSldViewPr>
      <p:cViewPr>
        <p:scale>
          <a:sx n="70" d="100"/>
          <a:sy n="70" d="100"/>
        </p:scale>
        <p:origin x="-1104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40" y="-11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5DDAE-4090-47E2-9CF7-D70C607EAD01}" type="doc">
      <dgm:prSet loTypeId="urn:microsoft.com/office/officeart/2005/8/layout/hierarchy2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DAF01E74-81BC-4F7A-8640-A0222B9D0FD6}">
      <dgm:prSet phldrT="[Texto]" custT="1"/>
      <dgm:spPr/>
      <dgm:t>
        <a:bodyPr/>
        <a:lstStyle/>
        <a:p>
          <a:r>
            <a:rPr lang="pt-BR" sz="1800" dirty="0" smtClean="0"/>
            <a:t>Maior consumo de energia</a:t>
          </a:r>
          <a:endParaRPr lang="pt-BR" sz="1800" dirty="0"/>
        </a:p>
      </dgm:t>
    </dgm:pt>
    <dgm:pt modelId="{1171D480-D4FC-4962-9317-EC9E7B8C65DA}" type="parTrans" cxnId="{26B86F3F-385B-4AF0-9598-F39F4EAF6AD1}">
      <dgm:prSet/>
      <dgm:spPr/>
      <dgm:t>
        <a:bodyPr/>
        <a:lstStyle/>
        <a:p>
          <a:endParaRPr lang="pt-BR"/>
        </a:p>
      </dgm:t>
    </dgm:pt>
    <dgm:pt modelId="{B7755BE7-A710-42D8-A4B9-E3EAD487D35F}" type="sibTrans" cxnId="{26B86F3F-385B-4AF0-9598-F39F4EAF6AD1}">
      <dgm:prSet/>
      <dgm:spPr/>
      <dgm:t>
        <a:bodyPr/>
        <a:lstStyle/>
        <a:p>
          <a:endParaRPr lang="pt-BR"/>
        </a:p>
      </dgm:t>
    </dgm:pt>
    <dgm:pt modelId="{20190385-C92A-4ACC-8952-8106DDEF53E8}">
      <dgm:prSet phldrT="[Texto]" custT="1"/>
      <dgm:spPr/>
      <dgm:t>
        <a:bodyPr/>
        <a:lstStyle/>
        <a:p>
          <a:r>
            <a:rPr lang="pt-BR" sz="1600" dirty="0" smtClean="0"/>
            <a:t>Mecanismos de resfriamento mais complexos</a:t>
          </a:r>
          <a:endParaRPr lang="pt-BR" sz="1600" dirty="0"/>
        </a:p>
      </dgm:t>
    </dgm:pt>
    <dgm:pt modelId="{D282468B-7607-4EC5-B5F5-BE0BE82D39F3}" type="parTrans" cxnId="{089129E8-0A4F-4427-8C0E-81D112795655}">
      <dgm:prSet/>
      <dgm:spPr/>
      <dgm:t>
        <a:bodyPr/>
        <a:lstStyle/>
        <a:p>
          <a:endParaRPr lang="pt-BR"/>
        </a:p>
      </dgm:t>
    </dgm:pt>
    <dgm:pt modelId="{A6FB3815-CA47-4232-85A1-0486B37F59E0}" type="sibTrans" cxnId="{089129E8-0A4F-4427-8C0E-81D112795655}">
      <dgm:prSet/>
      <dgm:spPr/>
      <dgm:t>
        <a:bodyPr/>
        <a:lstStyle/>
        <a:p>
          <a:endParaRPr lang="pt-BR"/>
        </a:p>
      </dgm:t>
    </dgm:pt>
    <dgm:pt modelId="{CB9B217A-E190-45B8-9314-BE5301C910B0}">
      <dgm:prSet custT="1"/>
      <dgm:spPr/>
      <dgm:t>
        <a:bodyPr/>
        <a:lstStyle/>
        <a:p>
          <a:r>
            <a:rPr lang="pt-BR" sz="1800" dirty="0" smtClean="0"/>
            <a:t>Mais calor</a:t>
          </a:r>
          <a:endParaRPr lang="pt-BR" sz="1800" dirty="0"/>
        </a:p>
      </dgm:t>
    </dgm:pt>
    <dgm:pt modelId="{1336B81B-85C0-4193-BCF4-C91EB08E6131}" type="parTrans" cxnId="{2A1CA717-500B-4F41-8FCF-40C0D5757C6F}">
      <dgm:prSet/>
      <dgm:spPr/>
      <dgm:t>
        <a:bodyPr/>
        <a:lstStyle/>
        <a:p>
          <a:endParaRPr lang="pt-BR"/>
        </a:p>
      </dgm:t>
    </dgm:pt>
    <dgm:pt modelId="{B66A3164-2B67-4057-9E4A-8898D056B365}" type="sibTrans" cxnId="{2A1CA717-500B-4F41-8FCF-40C0D5757C6F}">
      <dgm:prSet/>
      <dgm:spPr/>
      <dgm:t>
        <a:bodyPr/>
        <a:lstStyle/>
        <a:p>
          <a:endParaRPr lang="pt-BR"/>
        </a:p>
      </dgm:t>
    </dgm:pt>
    <dgm:pt modelId="{A3F387C0-1C34-4578-90FF-DC32B64A3D27}">
      <dgm:prSet custT="1"/>
      <dgm:spPr/>
      <dgm:t>
        <a:bodyPr/>
        <a:lstStyle/>
        <a:p>
          <a:r>
            <a:rPr lang="pt-BR" sz="1800" dirty="0" smtClean="0"/>
            <a:t>Menor confiabilidade</a:t>
          </a:r>
          <a:endParaRPr lang="pt-BR" sz="1800" dirty="0"/>
        </a:p>
      </dgm:t>
    </dgm:pt>
    <dgm:pt modelId="{CE0E54DD-1C2F-4ADA-A350-268E249B87D0}" type="parTrans" cxnId="{46DD17CC-9EEC-4450-8F81-F34C7B76549B}">
      <dgm:prSet/>
      <dgm:spPr/>
      <dgm:t>
        <a:bodyPr/>
        <a:lstStyle/>
        <a:p>
          <a:endParaRPr lang="pt-BR"/>
        </a:p>
      </dgm:t>
    </dgm:pt>
    <dgm:pt modelId="{A8B4C1A8-6595-4400-BDCE-06BD97E0F66E}" type="sibTrans" cxnId="{46DD17CC-9EEC-4450-8F81-F34C7B76549B}">
      <dgm:prSet/>
      <dgm:spPr/>
      <dgm:t>
        <a:bodyPr/>
        <a:lstStyle/>
        <a:p>
          <a:endParaRPr lang="pt-BR"/>
        </a:p>
      </dgm:t>
    </dgm:pt>
    <dgm:pt modelId="{5A1C84B1-C773-4131-A320-5FEC101ED2D2}">
      <dgm:prSet custT="1"/>
      <dgm:spPr/>
      <dgm:t>
        <a:bodyPr/>
        <a:lstStyle/>
        <a:p>
          <a:r>
            <a:rPr lang="pt-BR" sz="1800" dirty="0" smtClean="0"/>
            <a:t>Menor vida útil</a:t>
          </a:r>
          <a:endParaRPr lang="pt-BR" sz="1800" dirty="0"/>
        </a:p>
      </dgm:t>
    </dgm:pt>
    <dgm:pt modelId="{ED991B6A-B3F3-47FC-B04B-03B2362249AB}" type="parTrans" cxnId="{BD62C8F8-DC38-414C-A402-31BA4C7B7F3E}">
      <dgm:prSet/>
      <dgm:spPr/>
      <dgm:t>
        <a:bodyPr/>
        <a:lstStyle/>
        <a:p>
          <a:endParaRPr lang="pt-BR"/>
        </a:p>
      </dgm:t>
    </dgm:pt>
    <dgm:pt modelId="{C430CA40-D087-4C26-9E4D-B76A09EF5B6D}" type="sibTrans" cxnId="{BD62C8F8-DC38-414C-A402-31BA4C7B7F3E}">
      <dgm:prSet/>
      <dgm:spPr/>
      <dgm:t>
        <a:bodyPr/>
        <a:lstStyle/>
        <a:p>
          <a:endParaRPr lang="pt-BR"/>
        </a:p>
      </dgm:t>
    </dgm:pt>
    <dgm:pt modelId="{F30BCAF8-BB02-43FD-A550-B40DA8F4AB80}" type="pres">
      <dgm:prSet presAssocID="{DB05DDAE-4090-47E2-9CF7-D70C607EAD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0E4D4D8-397F-4754-8161-49452C76CFCA}" type="pres">
      <dgm:prSet presAssocID="{DAF01E74-81BC-4F7A-8640-A0222B9D0FD6}" presName="root1" presStyleCnt="0"/>
      <dgm:spPr/>
    </dgm:pt>
    <dgm:pt modelId="{B6769341-7E00-43E1-994D-E4DF98FC3D47}" type="pres">
      <dgm:prSet presAssocID="{DAF01E74-81BC-4F7A-8640-A0222B9D0FD6}" presName="LevelOneTextNode" presStyleLbl="node0" presStyleIdx="0" presStyleCnt="1" custScaleX="192390" custScaleY="213931" custLinFactNeighborX="18254" custLinFactNeighborY="-1340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CC68DE-FCB9-4D88-93F7-B7F855DEE7AC}" type="pres">
      <dgm:prSet presAssocID="{DAF01E74-81BC-4F7A-8640-A0222B9D0FD6}" presName="level2hierChild" presStyleCnt="0"/>
      <dgm:spPr/>
    </dgm:pt>
    <dgm:pt modelId="{E92A001C-F6DD-44C6-9E4D-9E3D3CEF0B80}" type="pres">
      <dgm:prSet presAssocID="{1336B81B-85C0-4193-BCF4-C91EB08E6131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13D1EB4F-D279-4402-B2C4-17B25AC76790}" type="pres">
      <dgm:prSet presAssocID="{1336B81B-85C0-4193-BCF4-C91EB08E6131}" presName="connTx" presStyleLbl="parChTrans1D2" presStyleIdx="0" presStyleCnt="1"/>
      <dgm:spPr/>
      <dgm:t>
        <a:bodyPr/>
        <a:lstStyle/>
        <a:p>
          <a:endParaRPr lang="pt-BR"/>
        </a:p>
      </dgm:t>
    </dgm:pt>
    <dgm:pt modelId="{AA09840E-2DC6-4EBF-9CA8-7BD6E0BEFDB7}" type="pres">
      <dgm:prSet presAssocID="{CB9B217A-E190-45B8-9314-BE5301C910B0}" presName="root2" presStyleCnt="0"/>
      <dgm:spPr/>
    </dgm:pt>
    <dgm:pt modelId="{83518A33-C588-464F-955F-0EB3F0A19F41}" type="pres">
      <dgm:prSet presAssocID="{CB9B217A-E190-45B8-9314-BE5301C910B0}" presName="LevelTwoTextNode" presStyleLbl="node2" presStyleIdx="0" presStyleCnt="1" custScaleX="114207" custScaleY="145384" custLinFactNeighborX="-1425" custLinFactNeighborY="152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ED23881-3F3F-4468-840C-228B8E85A030}" type="pres">
      <dgm:prSet presAssocID="{CB9B217A-E190-45B8-9314-BE5301C910B0}" presName="level3hierChild" presStyleCnt="0"/>
      <dgm:spPr/>
    </dgm:pt>
    <dgm:pt modelId="{7F40AA08-D753-42E0-B574-001F36CE0631}" type="pres">
      <dgm:prSet presAssocID="{D282468B-7607-4EC5-B5F5-BE0BE82D39F3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D5CA37BB-4DCB-430E-9F4C-860F5636A4E8}" type="pres">
      <dgm:prSet presAssocID="{D282468B-7607-4EC5-B5F5-BE0BE82D39F3}" presName="connTx" presStyleLbl="parChTrans1D3" presStyleIdx="0" presStyleCnt="3"/>
      <dgm:spPr/>
      <dgm:t>
        <a:bodyPr/>
        <a:lstStyle/>
        <a:p>
          <a:endParaRPr lang="pt-BR"/>
        </a:p>
      </dgm:t>
    </dgm:pt>
    <dgm:pt modelId="{6916E26F-F58A-4E8E-B211-B271F4504318}" type="pres">
      <dgm:prSet presAssocID="{20190385-C92A-4ACC-8952-8106DDEF53E8}" presName="root2" presStyleCnt="0"/>
      <dgm:spPr/>
    </dgm:pt>
    <dgm:pt modelId="{1A5CD7BF-1A5B-46CF-B93B-B8A75B91C3B6}" type="pres">
      <dgm:prSet presAssocID="{20190385-C92A-4ACC-8952-8106DDEF53E8}" presName="LevelTwoTextNode" presStyleLbl="node3" presStyleIdx="0" presStyleCnt="3" custScaleX="202822" custScaleY="246758" custLinFactNeighborY="460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757DCE6-2CD7-42AA-922A-AD5782D88D7E}" type="pres">
      <dgm:prSet presAssocID="{20190385-C92A-4ACC-8952-8106DDEF53E8}" presName="level3hierChild" presStyleCnt="0"/>
      <dgm:spPr/>
    </dgm:pt>
    <dgm:pt modelId="{D9F83ABE-A51A-473B-B6ED-F7D0A865D5B4}" type="pres">
      <dgm:prSet presAssocID="{CE0E54DD-1C2F-4ADA-A350-268E249B87D0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07A1DBED-2F67-4664-A3C8-D100F2486A86}" type="pres">
      <dgm:prSet presAssocID="{CE0E54DD-1C2F-4ADA-A350-268E249B87D0}" presName="connTx" presStyleLbl="parChTrans1D3" presStyleIdx="1" presStyleCnt="3"/>
      <dgm:spPr/>
      <dgm:t>
        <a:bodyPr/>
        <a:lstStyle/>
        <a:p>
          <a:endParaRPr lang="pt-BR"/>
        </a:p>
      </dgm:t>
    </dgm:pt>
    <dgm:pt modelId="{2E886116-2217-4A0B-8D83-45A51F236A3E}" type="pres">
      <dgm:prSet presAssocID="{A3F387C0-1C34-4578-90FF-DC32B64A3D27}" presName="root2" presStyleCnt="0"/>
      <dgm:spPr/>
    </dgm:pt>
    <dgm:pt modelId="{C275E493-D348-4985-8B68-D133833AD596}" type="pres">
      <dgm:prSet presAssocID="{A3F387C0-1C34-4578-90FF-DC32B64A3D27}" presName="LevelTwoTextNode" presStyleLbl="node3" presStyleIdx="1" presStyleCnt="3" custScaleX="228871" custScaleY="133387" custLinFactNeighborY="496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B5ECEB-A0B6-4E18-ADD3-210CC101E4B2}" type="pres">
      <dgm:prSet presAssocID="{A3F387C0-1C34-4578-90FF-DC32B64A3D27}" presName="level3hierChild" presStyleCnt="0"/>
      <dgm:spPr/>
    </dgm:pt>
    <dgm:pt modelId="{2849F53C-070B-4A29-8641-250830CD287C}" type="pres">
      <dgm:prSet presAssocID="{ED991B6A-B3F3-47FC-B04B-03B2362249AB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83C39FB3-4EE5-41A1-A8FA-4BDD33DEDB79}" type="pres">
      <dgm:prSet presAssocID="{ED991B6A-B3F3-47FC-B04B-03B2362249AB}" presName="connTx" presStyleLbl="parChTrans1D3" presStyleIdx="2" presStyleCnt="3"/>
      <dgm:spPr/>
      <dgm:t>
        <a:bodyPr/>
        <a:lstStyle/>
        <a:p>
          <a:endParaRPr lang="pt-BR"/>
        </a:p>
      </dgm:t>
    </dgm:pt>
    <dgm:pt modelId="{828FDE70-70F2-4055-9D95-D0F94C539BC4}" type="pres">
      <dgm:prSet presAssocID="{5A1C84B1-C773-4131-A320-5FEC101ED2D2}" presName="root2" presStyleCnt="0"/>
      <dgm:spPr/>
    </dgm:pt>
    <dgm:pt modelId="{909281F9-4A46-4CE5-8A4F-00598514071A}" type="pres">
      <dgm:prSet presAssocID="{5A1C84B1-C773-4131-A320-5FEC101ED2D2}" presName="LevelTwoTextNode" presStyleLbl="node3" presStyleIdx="2" presStyleCnt="3" custScaleX="165922" custScaleY="155518" custLinFactNeighborX="27437" custLinFactNeighborY="871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1A18B8-AFC2-4B46-8CB3-8990B9431EB7}" type="pres">
      <dgm:prSet presAssocID="{5A1C84B1-C773-4131-A320-5FEC101ED2D2}" presName="level3hierChild" presStyleCnt="0"/>
      <dgm:spPr/>
    </dgm:pt>
  </dgm:ptLst>
  <dgm:cxnLst>
    <dgm:cxn modelId="{46DD17CC-9EEC-4450-8F81-F34C7B76549B}" srcId="{CB9B217A-E190-45B8-9314-BE5301C910B0}" destId="{A3F387C0-1C34-4578-90FF-DC32B64A3D27}" srcOrd="1" destOrd="0" parTransId="{CE0E54DD-1C2F-4ADA-A350-268E249B87D0}" sibTransId="{A8B4C1A8-6595-4400-BDCE-06BD97E0F66E}"/>
    <dgm:cxn modelId="{88A183CF-A687-41D5-943E-51441D9D3330}" type="presOf" srcId="{CE0E54DD-1C2F-4ADA-A350-268E249B87D0}" destId="{07A1DBED-2F67-4664-A3C8-D100F2486A86}" srcOrd="1" destOrd="0" presId="urn:microsoft.com/office/officeart/2005/8/layout/hierarchy2"/>
    <dgm:cxn modelId="{E45EA476-3A2B-4960-98C3-08A3CA55AB50}" type="presOf" srcId="{5A1C84B1-C773-4131-A320-5FEC101ED2D2}" destId="{909281F9-4A46-4CE5-8A4F-00598514071A}" srcOrd="0" destOrd="0" presId="urn:microsoft.com/office/officeart/2005/8/layout/hierarchy2"/>
    <dgm:cxn modelId="{6E843202-9117-4367-B5CB-8283B853F808}" type="presOf" srcId="{ED991B6A-B3F3-47FC-B04B-03B2362249AB}" destId="{83C39FB3-4EE5-41A1-A8FA-4BDD33DEDB79}" srcOrd="1" destOrd="0" presId="urn:microsoft.com/office/officeart/2005/8/layout/hierarchy2"/>
    <dgm:cxn modelId="{49136F1A-700A-420A-8B0E-9A7AC9472BC7}" type="presOf" srcId="{CB9B217A-E190-45B8-9314-BE5301C910B0}" destId="{83518A33-C588-464F-955F-0EB3F0A19F41}" srcOrd="0" destOrd="0" presId="urn:microsoft.com/office/officeart/2005/8/layout/hierarchy2"/>
    <dgm:cxn modelId="{4D27E25A-8AE5-4A1D-995C-81923644735F}" type="presOf" srcId="{D282468B-7607-4EC5-B5F5-BE0BE82D39F3}" destId="{7F40AA08-D753-42E0-B574-001F36CE0631}" srcOrd="0" destOrd="0" presId="urn:microsoft.com/office/officeart/2005/8/layout/hierarchy2"/>
    <dgm:cxn modelId="{B29D03FB-DF90-4077-B60D-5D5E75EB7FE3}" type="presOf" srcId="{D282468B-7607-4EC5-B5F5-BE0BE82D39F3}" destId="{D5CA37BB-4DCB-430E-9F4C-860F5636A4E8}" srcOrd="1" destOrd="0" presId="urn:microsoft.com/office/officeart/2005/8/layout/hierarchy2"/>
    <dgm:cxn modelId="{CFC508F8-6B4D-40D4-A32E-561FDBD01548}" type="presOf" srcId="{DAF01E74-81BC-4F7A-8640-A0222B9D0FD6}" destId="{B6769341-7E00-43E1-994D-E4DF98FC3D47}" srcOrd="0" destOrd="0" presId="urn:microsoft.com/office/officeart/2005/8/layout/hierarchy2"/>
    <dgm:cxn modelId="{46415639-730F-4D70-8165-8202427B437A}" type="presOf" srcId="{1336B81B-85C0-4193-BCF4-C91EB08E6131}" destId="{13D1EB4F-D279-4402-B2C4-17B25AC76790}" srcOrd="1" destOrd="0" presId="urn:microsoft.com/office/officeart/2005/8/layout/hierarchy2"/>
    <dgm:cxn modelId="{A79CB257-EF28-4831-B769-CE94A1DEA21D}" type="presOf" srcId="{A3F387C0-1C34-4578-90FF-DC32B64A3D27}" destId="{C275E493-D348-4985-8B68-D133833AD596}" srcOrd="0" destOrd="0" presId="urn:microsoft.com/office/officeart/2005/8/layout/hierarchy2"/>
    <dgm:cxn modelId="{2C24A1A3-72C6-45E4-8EBF-0ED4967E7173}" type="presOf" srcId="{20190385-C92A-4ACC-8952-8106DDEF53E8}" destId="{1A5CD7BF-1A5B-46CF-B93B-B8A75B91C3B6}" srcOrd="0" destOrd="0" presId="urn:microsoft.com/office/officeart/2005/8/layout/hierarchy2"/>
    <dgm:cxn modelId="{BD62C8F8-DC38-414C-A402-31BA4C7B7F3E}" srcId="{CB9B217A-E190-45B8-9314-BE5301C910B0}" destId="{5A1C84B1-C773-4131-A320-5FEC101ED2D2}" srcOrd="2" destOrd="0" parTransId="{ED991B6A-B3F3-47FC-B04B-03B2362249AB}" sibTransId="{C430CA40-D087-4C26-9E4D-B76A09EF5B6D}"/>
    <dgm:cxn modelId="{3A94F828-3067-4C9C-87AC-49A1EC0FE2D7}" type="presOf" srcId="{CE0E54DD-1C2F-4ADA-A350-268E249B87D0}" destId="{D9F83ABE-A51A-473B-B6ED-F7D0A865D5B4}" srcOrd="0" destOrd="0" presId="urn:microsoft.com/office/officeart/2005/8/layout/hierarchy2"/>
    <dgm:cxn modelId="{089129E8-0A4F-4427-8C0E-81D112795655}" srcId="{CB9B217A-E190-45B8-9314-BE5301C910B0}" destId="{20190385-C92A-4ACC-8952-8106DDEF53E8}" srcOrd="0" destOrd="0" parTransId="{D282468B-7607-4EC5-B5F5-BE0BE82D39F3}" sibTransId="{A6FB3815-CA47-4232-85A1-0486B37F59E0}"/>
    <dgm:cxn modelId="{FB2B28DA-0778-496D-9176-B040E85D7310}" type="presOf" srcId="{DB05DDAE-4090-47E2-9CF7-D70C607EAD01}" destId="{F30BCAF8-BB02-43FD-A550-B40DA8F4AB80}" srcOrd="0" destOrd="0" presId="urn:microsoft.com/office/officeart/2005/8/layout/hierarchy2"/>
    <dgm:cxn modelId="{5422C00F-BEDD-407F-B94C-5F5755FC01CD}" type="presOf" srcId="{1336B81B-85C0-4193-BCF4-C91EB08E6131}" destId="{E92A001C-F6DD-44C6-9E4D-9E3D3CEF0B80}" srcOrd="0" destOrd="0" presId="urn:microsoft.com/office/officeart/2005/8/layout/hierarchy2"/>
    <dgm:cxn modelId="{26B86F3F-385B-4AF0-9598-F39F4EAF6AD1}" srcId="{DB05DDAE-4090-47E2-9CF7-D70C607EAD01}" destId="{DAF01E74-81BC-4F7A-8640-A0222B9D0FD6}" srcOrd="0" destOrd="0" parTransId="{1171D480-D4FC-4962-9317-EC9E7B8C65DA}" sibTransId="{B7755BE7-A710-42D8-A4B9-E3EAD487D35F}"/>
    <dgm:cxn modelId="{4F251ABD-B225-4BA2-AA6F-62355E63C45F}" type="presOf" srcId="{ED991B6A-B3F3-47FC-B04B-03B2362249AB}" destId="{2849F53C-070B-4A29-8641-250830CD287C}" srcOrd="0" destOrd="0" presId="urn:microsoft.com/office/officeart/2005/8/layout/hierarchy2"/>
    <dgm:cxn modelId="{2A1CA717-500B-4F41-8FCF-40C0D5757C6F}" srcId="{DAF01E74-81BC-4F7A-8640-A0222B9D0FD6}" destId="{CB9B217A-E190-45B8-9314-BE5301C910B0}" srcOrd="0" destOrd="0" parTransId="{1336B81B-85C0-4193-BCF4-C91EB08E6131}" sibTransId="{B66A3164-2B67-4057-9E4A-8898D056B365}"/>
    <dgm:cxn modelId="{B9177D0A-8046-42E2-87FA-DFB706273B42}" type="presParOf" srcId="{F30BCAF8-BB02-43FD-A550-B40DA8F4AB80}" destId="{A0E4D4D8-397F-4754-8161-49452C76CFCA}" srcOrd="0" destOrd="0" presId="urn:microsoft.com/office/officeart/2005/8/layout/hierarchy2"/>
    <dgm:cxn modelId="{469F9D68-7A91-4382-9099-79D7C454C5A3}" type="presParOf" srcId="{A0E4D4D8-397F-4754-8161-49452C76CFCA}" destId="{B6769341-7E00-43E1-994D-E4DF98FC3D47}" srcOrd="0" destOrd="0" presId="urn:microsoft.com/office/officeart/2005/8/layout/hierarchy2"/>
    <dgm:cxn modelId="{44F8EBE0-C34E-4467-B403-84E09609CBDF}" type="presParOf" srcId="{A0E4D4D8-397F-4754-8161-49452C76CFCA}" destId="{43CC68DE-FCB9-4D88-93F7-B7F855DEE7AC}" srcOrd="1" destOrd="0" presId="urn:microsoft.com/office/officeart/2005/8/layout/hierarchy2"/>
    <dgm:cxn modelId="{BED3E40F-B4F8-42B4-997F-B918C34ABBED}" type="presParOf" srcId="{43CC68DE-FCB9-4D88-93F7-B7F855DEE7AC}" destId="{E92A001C-F6DD-44C6-9E4D-9E3D3CEF0B80}" srcOrd="0" destOrd="0" presId="urn:microsoft.com/office/officeart/2005/8/layout/hierarchy2"/>
    <dgm:cxn modelId="{7EAEC5C4-FE73-48E6-B610-0D18C3DB2887}" type="presParOf" srcId="{E92A001C-F6DD-44C6-9E4D-9E3D3CEF0B80}" destId="{13D1EB4F-D279-4402-B2C4-17B25AC76790}" srcOrd="0" destOrd="0" presId="urn:microsoft.com/office/officeart/2005/8/layout/hierarchy2"/>
    <dgm:cxn modelId="{6B37AE41-6073-476A-BB6B-01D473206EEB}" type="presParOf" srcId="{43CC68DE-FCB9-4D88-93F7-B7F855DEE7AC}" destId="{AA09840E-2DC6-4EBF-9CA8-7BD6E0BEFDB7}" srcOrd="1" destOrd="0" presId="urn:microsoft.com/office/officeart/2005/8/layout/hierarchy2"/>
    <dgm:cxn modelId="{9244CFDA-E813-4320-AB03-23A74E16390F}" type="presParOf" srcId="{AA09840E-2DC6-4EBF-9CA8-7BD6E0BEFDB7}" destId="{83518A33-C588-464F-955F-0EB3F0A19F41}" srcOrd="0" destOrd="0" presId="urn:microsoft.com/office/officeart/2005/8/layout/hierarchy2"/>
    <dgm:cxn modelId="{8A670CC8-F5A7-466F-8561-4A05273C11CC}" type="presParOf" srcId="{AA09840E-2DC6-4EBF-9CA8-7BD6E0BEFDB7}" destId="{BED23881-3F3F-4468-840C-228B8E85A030}" srcOrd="1" destOrd="0" presId="urn:microsoft.com/office/officeart/2005/8/layout/hierarchy2"/>
    <dgm:cxn modelId="{13C8EDF3-7F8A-4012-91C9-049379280F33}" type="presParOf" srcId="{BED23881-3F3F-4468-840C-228B8E85A030}" destId="{7F40AA08-D753-42E0-B574-001F36CE0631}" srcOrd="0" destOrd="0" presId="urn:microsoft.com/office/officeart/2005/8/layout/hierarchy2"/>
    <dgm:cxn modelId="{D37C3F50-7907-4643-ACC0-D12ABC19D0A8}" type="presParOf" srcId="{7F40AA08-D753-42E0-B574-001F36CE0631}" destId="{D5CA37BB-4DCB-430E-9F4C-860F5636A4E8}" srcOrd="0" destOrd="0" presId="urn:microsoft.com/office/officeart/2005/8/layout/hierarchy2"/>
    <dgm:cxn modelId="{D9B267A4-D6FE-4356-BCED-701D85F49859}" type="presParOf" srcId="{BED23881-3F3F-4468-840C-228B8E85A030}" destId="{6916E26F-F58A-4E8E-B211-B271F4504318}" srcOrd="1" destOrd="0" presId="urn:microsoft.com/office/officeart/2005/8/layout/hierarchy2"/>
    <dgm:cxn modelId="{C42BAA2A-B1C9-4150-90FE-2F464EEA681E}" type="presParOf" srcId="{6916E26F-F58A-4E8E-B211-B271F4504318}" destId="{1A5CD7BF-1A5B-46CF-B93B-B8A75B91C3B6}" srcOrd="0" destOrd="0" presId="urn:microsoft.com/office/officeart/2005/8/layout/hierarchy2"/>
    <dgm:cxn modelId="{8B412173-50EF-43F1-9C06-9018EB7568B2}" type="presParOf" srcId="{6916E26F-F58A-4E8E-B211-B271F4504318}" destId="{2757DCE6-2CD7-42AA-922A-AD5782D88D7E}" srcOrd="1" destOrd="0" presId="urn:microsoft.com/office/officeart/2005/8/layout/hierarchy2"/>
    <dgm:cxn modelId="{067513A1-5F1F-4118-86C4-4D15BD8F3254}" type="presParOf" srcId="{BED23881-3F3F-4468-840C-228B8E85A030}" destId="{D9F83ABE-A51A-473B-B6ED-F7D0A865D5B4}" srcOrd="2" destOrd="0" presId="urn:microsoft.com/office/officeart/2005/8/layout/hierarchy2"/>
    <dgm:cxn modelId="{5ED54325-29DB-48CA-841F-B9AEF86C46F4}" type="presParOf" srcId="{D9F83ABE-A51A-473B-B6ED-F7D0A865D5B4}" destId="{07A1DBED-2F67-4664-A3C8-D100F2486A86}" srcOrd="0" destOrd="0" presId="urn:microsoft.com/office/officeart/2005/8/layout/hierarchy2"/>
    <dgm:cxn modelId="{127B87D0-6F0A-4200-8DEE-FB6E0144D6ED}" type="presParOf" srcId="{BED23881-3F3F-4468-840C-228B8E85A030}" destId="{2E886116-2217-4A0B-8D83-45A51F236A3E}" srcOrd="3" destOrd="0" presId="urn:microsoft.com/office/officeart/2005/8/layout/hierarchy2"/>
    <dgm:cxn modelId="{C23E2CBE-63A2-49A0-9112-40150AACC647}" type="presParOf" srcId="{2E886116-2217-4A0B-8D83-45A51F236A3E}" destId="{C275E493-D348-4985-8B68-D133833AD596}" srcOrd="0" destOrd="0" presId="urn:microsoft.com/office/officeart/2005/8/layout/hierarchy2"/>
    <dgm:cxn modelId="{754E70C8-9EDE-48CE-AD6B-BC5C9EC86741}" type="presParOf" srcId="{2E886116-2217-4A0B-8D83-45A51F236A3E}" destId="{0CB5ECEB-A0B6-4E18-ADD3-210CC101E4B2}" srcOrd="1" destOrd="0" presId="urn:microsoft.com/office/officeart/2005/8/layout/hierarchy2"/>
    <dgm:cxn modelId="{7A31AC65-A229-40EA-95DB-27045BB32623}" type="presParOf" srcId="{BED23881-3F3F-4468-840C-228B8E85A030}" destId="{2849F53C-070B-4A29-8641-250830CD287C}" srcOrd="4" destOrd="0" presId="urn:microsoft.com/office/officeart/2005/8/layout/hierarchy2"/>
    <dgm:cxn modelId="{28C882F1-B9E3-471B-915C-B876C8F7E462}" type="presParOf" srcId="{2849F53C-070B-4A29-8641-250830CD287C}" destId="{83C39FB3-4EE5-41A1-A8FA-4BDD33DEDB79}" srcOrd="0" destOrd="0" presId="urn:microsoft.com/office/officeart/2005/8/layout/hierarchy2"/>
    <dgm:cxn modelId="{593B5762-8CD6-4D3B-B722-D37E9AF5F2A9}" type="presParOf" srcId="{BED23881-3F3F-4468-840C-228B8E85A030}" destId="{828FDE70-70F2-4055-9D95-D0F94C539BC4}" srcOrd="5" destOrd="0" presId="urn:microsoft.com/office/officeart/2005/8/layout/hierarchy2"/>
    <dgm:cxn modelId="{9FE919CC-256B-4705-B3DF-B3E81AC7CE2E}" type="presParOf" srcId="{828FDE70-70F2-4055-9D95-D0F94C539BC4}" destId="{909281F9-4A46-4CE5-8A4F-00598514071A}" srcOrd="0" destOrd="0" presId="urn:microsoft.com/office/officeart/2005/8/layout/hierarchy2"/>
    <dgm:cxn modelId="{9C332536-25CB-4FAA-ACF6-0D6230DF2F3F}" type="presParOf" srcId="{828FDE70-70F2-4055-9D95-D0F94C539BC4}" destId="{9C1A18B8-AFC2-4B46-8CB3-8990B9431EB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5DDAE-4090-47E2-9CF7-D70C607EAD01}" type="doc">
      <dgm:prSet loTypeId="urn:microsoft.com/office/officeart/2005/8/layout/hierarchy2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DAF01E74-81BC-4F7A-8640-A0222B9D0FD6}">
      <dgm:prSet phldrT="[Texto]"/>
      <dgm:spPr/>
      <dgm:t>
        <a:bodyPr/>
        <a:lstStyle/>
        <a:p>
          <a:r>
            <a:rPr lang="pt-BR" dirty="0" smtClean="0"/>
            <a:t>Maior </a:t>
          </a:r>
          <a:r>
            <a:rPr lang="pt-BR" dirty="0" err="1" smtClean="0"/>
            <a:t>frequência</a:t>
          </a:r>
          <a:endParaRPr lang="pt-BR" dirty="0"/>
        </a:p>
      </dgm:t>
    </dgm:pt>
    <dgm:pt modelId="{1171D480-D4FC-4962-9317-EC9E7B8C65DA}" type="parTrans" cxnId="{26B86F3F-385B-4AF0-9598-F39F4EAF6AD1}">
      <dgm:prSet/>
      <dgm:spPr/>
      <dgm:t>
        <a:bodyPr/>
        <a:lstStyle/>
        <a:p>
          <a:endParaRPr lang="pt-BR"/>
        </a:p>
      </dgm:t>
    </dgm:pt>
    <dgm:pt modelId="{B7755BE7-A710-42D8-A4B9-E3EAD487D35F}" type="sibTrans" cxnId="{26B86F3F-385B-4AF0-9598-F39F4EAF6AD1}">
      <dgm:prSet/>
      <dgm:spPr/>
      <dgm:t>
        <a:bodyPr/>
        <a:lstStyle/>
        <a:p>
          <a:endParaRPr lang="pt-BR"/>
        </a:p>
      </dgm:t>
    </dgm:pt>
    <dgm:pt modelId="{F30BCAF8-BB02-43FD-A550-B40DA8F4AB80}" type="pres">
      <dgm:prSet presAssocID="{DB05DDAE-4090-47E2-9CF7-D70C607EAD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0E4D4D8-397F-4754-8161-49452C76CFCA}" type="pres">
      <dgm:prSet presAssocID="{DAF01E74-81BC-4F7A-8640-A0222B9D0FD6}" presName="root1" presStyleCnt="0"/>
      <dgm:spPr/>
    </dgm:pt>
    <dgm:pt modelId="{B6769341-7E00-43E1-994D-E4DF98FC3D47}" type="pres">
      <dgm:prSet presAssocID="{DAF01E74-81BC-4F7A-8640-A0222B9D0FD6}" presName="LevelOneTextNode" presStyleLbl="node0" presStyleIdx="0" presStyleCnt="1" custScaleX="146946" custLinFactNeighborX="1420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CC68DE-FCB9-4D88-93F7-B7F855DEE7AC}" type="pres">
      <dgm:prSet presAssocID="{DAF01E74-81BC-4F7A-8640-A0222B9D0FD6}" presName="level2hierChild" presStyleCnt="0"/>
      <dgm:spPr/>
    </dgm:pt>
  </dgm:ptLst>
  <dgm:cxnLst>
    <dgm:cxn modelId="{61639B64-A345-4339-84FF-6FC130F877B3}" type="presOf" srcId="{DB05DDAE-4090-47E2-9CF7-D70C607EAD01}" destId="{F30BCAF8-BB02-43FD-A550-B40DA8F4AB80}" srcOrd="0" destOrd="0" presId="urn:microsoft.com/office/officeart/2005/8/layout/hierarchy2"/>
    <dgm:cxn modelId="{26B86F3F-385B-4AF0-9598-F39F4EAF6AD1}" srcId="{DB05DDAE-4090-47E2-9CF7-D70C607EAD01}" destId="{DAF01E74-81BC-4F7A-8640-A0222B9D0FD6}" srcOrd="0" destOrd="0" parTransId="{1171D480-D4FC-4962-9317-EC9E7B8C65DA}" sibTransId="{B7755BE7-A710-42D8-A4B9-E3EAD487D35F}"/>
    <dgm:cxn modelId="{0B6BB293-3DE4-4FD7-AB1B-901AC8B9A8E1}" type="presOf" srcId="{DAF01E74-81BC-4F7A-8640-A0222B9D0FD6}" destId="{B6769341-7E00-43E1-994D-E4DF98FC3D47}" srcOrd="0" destOrd="0" presId="urn:microsoft.com/office/officeart/2005/8/layout/hierarchy2"/>
    <dgm:cxn modelId="{4731840C-A74A-4B01-AEAE-89DA218A59CB}" type="presParOf" srcId="{F30BCAF8-BB02-43FD-A550-B40DA8F4AB80}" destId="{A0E4D4D8-397F-4754-8161-49452C76CFCA}" srcOrd="0" destOrd="0" presId="urn:microsoft.com/office/officeart/2005/8/layout/hierarchy2"/>
    <dgm:cxn modelId="{7AFA4587-ADB9-4F02-84C3-DA397738F166}" type="presParOf" srcId="{A0E4D4D8-397F-4754-8161-49452C76CFCA}" destId="{B6769341-7E00-43E1-994D-E4DF98FC3D47}" srcOrd="0" destOrd="0" presId="urn:microsoft.com/office/officeart/2005/8/layout/hierarchy2"/>
    <dgm:cxn modelId="{D7B931C3-AEF2-475F-81B4-F955626BF0FE}" type="presParOf" srcId="{A0E4D4D8-397F-4754-8161-49452C76CFCA}" destId="{43CC68DE-FCB9-4D88-93F7-B7F855DEE7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C0AB76-1DA0-45E0-B4B9-55A0EFAFD5D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E6F03FC3-9D92-4E64-8CBD-98E893E1FFF4}">
      <dgm:prSet phldrT="[Texto]" phldr="1"/>
      <dgm:spPr/>
      <dgm:t>
        <a:bodyPr/>
        <a:lstStyle/>
        <a:p>
          <a:endParaRPr lang="pt-BR"/>
        </a:p>
      </dgm:t>
    </dgm:pt>
    <dgm:pt modelId="{2DEF3DD7-8BB2-4E8C-AF3D-660382643565}" type="parTrans" cxnId="{6167FFB9-EB1D-416E-BA1C-9622F8B1E034}">
      <dgm:prSet/>
      <dgm:spPr/>
      <dgm:t>
        <a:bodyPr/>
        <a:lstStyle/>
        <a:p>
          <a:endParaRPr lang="pt-BR"/>
        </a:p>
      </dgm:t>
    </dgm:pt>
    <dgm:pt modelId="{4CFB5C79-722B-4CC5-85A6-9128C572C520}" type="sibTrans" cxnId="{6167FFB9-EB1D-416E-BA1C-9622F8B1E034}">
      <dgm:prSet/>
      <dgm:spPr/>
      <dgm:t>
        <a:bodyPr/>
        <a:lstStyle/>
        <a:p>
          <a:endParaRPr lang="pt-BR"/>
        </a:p>
      </dgm:t>
    </dgm:pt>
    <dgm:pt modelId="{4510DDF2-248A-46DE-BC7C-2003438083DF}">
      <dgm:prSet phldrT="[Texto]" phldr="1"/>
      <dgm:spPr/>
      <dgm:t>
        <a:bodyPr/>
        <a:lstStyle/>
        <a:p>
          <a:endParaRPr lang="pt-BR"/>
        </a:p>
      </dgm:t>
    </dgm:pt>
    <dgm:pt modelId="{5ABC3D5A-52F7-4255-AAB6-03FBC1E4583A}" type="parTrans" cxnId="{EAC98926-FBC4-4250-8F4D-584CC4D050F0}">
      <dgm:prSet/>
      <dgm:spPr/>
      <dgm:t>
        <a:bodyPr/>
        <a:lstStyle/>
        <a:p>
          <a:endParaRPr lang="pt-BR"/>
        </a:p>
      </dgm:t>
    </dgm:pt>
    <dgm:pt modelId="{47649B17-9CD3-4A8D-B25C-8D61D5546A6F}" type="sibTrans" cxnId="{EAC98926-FBC4-4250-8F4D-584CC4D050F0}">
      <dgm:prSet/>
      <dgm:spPr/>
      <dgm:t>
        <a:bodyPr/>
        <a:lstStyle/>
        <a:p>
          <a:endParaRPr lang="pt-BR"/>
        </a:p>
      </dgm:t>
    </dgm:pt>
    <dgm:pt modelId="{F27CCE36-5BC3-4113-A6BC-B10F7734BADC}" type="pres">
      <dgm:prSet presAssocID="{C3C0AB76-1DA0-45E0-B4B9-55A0EFAFD5D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5DBD4AF-0032-4269-9D49-3C67F61B2F24}" type="pres">
      <dgm:prSet presAssocID="{C3C0AB76-1DA0-45E0-B4B9-55A0EFAFD5D5}" presName="divider" presStyleLbl="fgShp" presStyleIdx="0" presStyleCnt="1"/>
      <dgm:spPr/>
    </dgm:pt>
    <dgm:pt modelId="{C35AAE08-6FED-4DDA-9A26-9D298CA33599}" type="pres">
      <dgm:prSet presAssocID="{E6F03FC3-9D92-4E64-8CBD-98E893E1FFF4}" presName="downArrow" presStyleLbl="node1" presStyleIdx="0" presStyleCnt="2"/>
      <dgm:spPr/>
    </dgm:pt>
    <dgm:pt modelId="{15A22CB6-5CB9-4B12-B3D1-D541867FB7CC}" type="pres">
      <dgm:prSet presAssocID="{E6F03FC3-9D92-4E64-8CBD-98E893E1FFF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FBCF6E-21C7-4D2E-B67B-3EDC5BE24C6E}" type="pres">
      <dgm:prSet presAssocID="{4510DDF2-248A-46DE-BC7C-2003438083DF}" presName="upArrow" presStyleLbl="node1" presStyleIdx="1" presStyleCnt="2"/>
      <dgm:spPr/>
    </dgm:pt>
    <dgm:pt modelId="{28E6239E-A7E9-4C8C-A240-86A6C317349B}" type="pres">
      <dgm:prSet presAssocID="{4510DDF2-248A-46DE-BC7C-2003438083D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8D22F6-E979-49A7-83CA-E897E5E0D3CA}" type="presOf" srcId="{C3C0AB76-1DA0-45E0-B4B9-55A0EFAFD5D5}" destId="{F27CCE36-5BC3-4113-A6BC-B10F7734BADC}" srcOrd="0" destOrd="0" presId="urn:microsoft.com/office/officeart/2005/8/layout/arrow3"/>
    <dgm:cxn modelId="{6167FFB9-EB1D-416E-BA1C-9622F8B1E034}" srcId="{C3C0AB76-1DA0-45E0-B4B9-55A0EFAFD5D5}" destId="{E6F03FC3-9D92-4E64-8CBD-98E893E1FFF4}" srcOrd="0" destOrd="0" parTransId="{2DEF3DD7-8BB2-4E8C-AF3D-660382643565}" sibTransId="{4CFB5C79-722B-4CC5-85A6-9128C572C520}"/>
    <dgm:cxn modelId="{8E9161F2-8D34-4227-B802-EDE6B42B7636}" type="presOf" srcId="{E6F03FC3-9D92-4E64-8CBD-98E893E1FFF4}" destId="{15A22CB6-5CB9-4B12-B3D1-D541867FB7CC}" srcOrd="0" destOrd="0" presId="urn:microsoft.com/office/officeart/2005/8/layout/arrow3"/>
    <dgm:cxn modelId="{91D6B16C-3531-43EC-A84C-5042F42F42CF}" type="presOf" srcId="{4510DDF2-248A-46DE-BC7C-2003438083DF}" destId="{28E6239E-A7E9-4C8C-A240-86A6C317349B}" srcOrd="0" destOrd="0" presId="urn:microsoft.com/office/officeart/2005/8/layout/arrow3"/>
    <dgm:cxn modelId="{EAC98926-FBC4-4250-8F4D-584CC4D050F0}" srcId="{C3C0AB76-1DA0-45E0-B4B9-55A0EFAFD5D5}" destId="{4510DDF2-248A-46DE-BC7C-2003438083DF}" srcOrd="1" destOrd="0" parTransId="{5ABC3D5A-52F7-4255-AAB6-03FBC1E4583A}" sibTransId="{47649B17-9CD3-4A8D-B25C-8D61D5546A6F}"/>
    <dgm:cxn modelId="{C7D0680A-FD65-4521-9E29-6EEA7A48711C}" type="presParOf" srcId="{F27CCE36-5BC3-4113-A6BC-B10F7734BADC}" destId="{65DBD4AF-0032-4269-9D49-3C67F61B2F24}" srcOrd="0" destOrd="0" presId="urn:microsoft.com/office/officeart/2005/8/layout/arrow3"/>
    <dgm:cxn modelId="{02A28F6B-F90D-4EA2-BF02-8FD8BFEDA868}" type="presParOf" srcId="{F27CCE36-5BC3-4113-A6BC-B10F7734BADC}" destId="{C35AAE08-6FED-4DDA-9A26-9D298CA33599}" srcOrd="1" destOrd="0" presId="urn:microsoft.com/office/officeart/2005/8/layout/arrow3"/>
    <dgm:cxn modelId="{37D121EB-3A02-4242-950D-800E623B8F54}" type="presParOf" srcId="{F27CCE36-5BC3-4113-A6BC-B10F7734BADC}" destId="{15A22CB6-5CB9-4B12-B3D1-D541867FB7CC}" srcOrd="2" destOrd="0" presId="urn:microsoft.com/office/officeart/2005/8/layout/arrow3"/>
    <dgm:cxn modelId="{738E8619-27DF-4E5C-AA9E-5226D149AC87}" type="presParOf" srcId="{F27CCE36-5BC3-4113-A6BC-B10F7734BADC}" destId="{22FBCF6E-21C7-4D2E-B67B-3EDC5BE24C6E}" srcOrd="3" destOrd="0" presId="urn:microsoft.com/office/officeart/2005/8/layout/arrow3"/>
    <dgm:cxn modelId="{26CDAFB0-59E6-4B55-9AAE-BF9C5A7EE0F2}" type="presParOf" srcId="{F27CCE36-5BC3-4113-A6BC-B10F7734BADC}" destId="{28E6239E-A7E9-4C8C-A240-86A6C317349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769341-7E00-43E1-994D-E4DF98FC3D47}">
      <dsp:nvSpPr>
        <dsp:cNvPr id="0" name=""/>
        <dsp:cNvSpPr/>
      </dsp:nvSpPr>
      <dsp:spPr>
        <a:xfrm>
          <a:off x="166907" y="1728193"/>
          <a:ext cx="1726395" cy="95984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Maior consumo de energia</a:t>
          </a:r>
          <a:endParaRPr lang="pt-BR" sz="1800" kern="1200" dirty="0"/>
        </a:p>
      </dsp:txBody>
      <dsp:txXfrm>
        <a:off x="166907" y="1728193"/>
        <a:ext cx="1726395" cy="959846"/>
      </dsp:txXfrm>
    </dsp:sp>
    <dsp:sp modelId="{E92A001C-F6DD-44C6-9E4D-9E3D3CEF0B80}">
      <dsp:nvSpPr>
        <dsp:cNvPr id="0" name=""/>
        <dsp:cNvSpPr/>
      </dsp:nvSpPr>
      <dsp:spPr>
        <a:xfrm rot="2109470">
          <a:off x="1872958" y="2263431"/>
          <a:ext cx="223037" cy="17802"/>
        </a:xfrm>
        <a:custGeom>
          <a:avLst/>
          <a:gdLst/>
          <a:ahLst/>
          <a:cxnLst/>
          <a:rect l="0" t="0" r="0" b="0"/>
          <a:pathLst>
            <a:path>
              <a:moveTo>
                <a:pt x="0" y="8901"/>
              </a:moveTo>
              <a:lnTo>
                <a:pt x="223037" y="890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2109470">
        <a:off x="1978901" y="2266756"/>
        <a:ext cx="11151" cy="11151"/>
      </dsp:txXfrm>
    </dsp:sp>
    <dsp:sp modelId="{83518A33-C588-464F-955F-0EB3F0A19F41}">
      <dsp:nvSpPr>
        <dsp:cNvPr id="0" name=""/>
        <dsp:cNvSpPr/>
      </dsp:nvSpPr>
      <dsp:spPr>
        <a:xfrm>
          <a:off x="2075651" y="2010400"/>
          <a:ext cx="1024827" cy="652295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Mais calor</a:t>
          </a:r>
          <a:endParaRPr lang="pt-BR" sz="1800" kern="1200" dirty="0"/>
        </a:p>
      </dsp:txBody>
      <dsp:txXfrm>
        <a:off x="2075651" y="2010400"/>
        <a:ext cx="1024827" cy="652295"/>
      </dsp:txXfrm>
    </dsp:sp>
    <dsp:sp modelId="{7F40AA08-D753-42E0-B574-001F36CE0631}">
      <dsp:nvSpPr>
        <dsp:cNvPr id="0" name=""/>
        <dsp:cNvSpPr/>
      </dsp:nvSpPr>
      <dsp:spPr>
        <a:xfrm rot="18167361">
          <a:off x="2943138" y="2039128"/>
          <a:ext cx="686404" cy="17802"/>
        </a:xfrm>
        <a:custGeom>
          <a:avLst/>
          <a:gdLst/>
          <a:ahLst/>
          <a:cxnLst/>
          <a:rect l="0" t="0" r="0" b="0"/>
          <a:pathLst>
            <a:path>
              <a:moveTo>
                <a:pt x="0" y="8901"/>
              </a:moveTo>
              <a:lnTo>
                <a:pt x="686404" y="8901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8167361">
        <a:off x="3269180" y="2030869"/>
        <a:ext cx="34320" cy="34320"/>
      </dsp:txXfrm>
    </dsp:sp>
    <dsp:sp modelId="{1A5CD7BF-1A5B-46CF-B93B-B8A75B91C3B6}">
      <dsp:nvSpPr>
        <dsp:cNvPr id="0" name=""/>
        <dsp:cNvSpPr/>
      </dsp:nvSpPr>
      <dsp:spPr>
        <a:xfrm>
          <a:off x="3472202" y="1205945"/>
          <a:ext cx="1820006" cy="110713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Mecanismos de resfriamento mais complexos</a:t>
          </a:r>
          <a:endParaRPr lang="pt-BR" sz="1600" kern="1200" dirty="0"/>
        </a:p>
      </dsp:txBody>
      <dsp:txXfrm>
        <a:off x="3472202" y="1205945"/>
        <a:ext cx="1820006" cy="1107131"/>
      </dsp:txXfrm>
    </dsp:sp>
    <dsp:sp modelId="{D9F83ABE-A51A-473B-B6ED-F7D0A865D5B4}">
      <dsp:nvSpPr>
        <dsp:cNvPr id="0" name=""/>
        <dsp:cNvSpPr/>
      </dsp:nvSpPr>
      <dsp:spPr>
        <a:xfrm rot="2641324">
          <a:off x="3027866" y="2507270"/>
          <a:ext cx="516949" cy="17802"/>
        </a:xfrm>
        <a:custGeom>
          <a:avLst/>
          <a:gdLst/>
          <a:ahLst/>
          <a:cxnLst/>
          <a:rect l="0" t="0" r="0" b="0"/>
          <a:pathLst>
            <a:path>
              <a:moveTo>
                <a:pt x="0" y="8901"/>
              </a:moveTo>
              <a:lnTo>
                <a:pt x="516949" y="8901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2641324">
        <a:off x="3273416" y="2503248"/>
        <a:ext cx="25847" cy="25847"/>
      </dsp:txXfrm>
    </dsp:sp>
    <dsp:sp modelId="{C275E493-D348-4985-8B68-D133833AD596}">
      <dsp:nvSpPr>
        <dsp:cNvPr id="0" name=""/>
        <dsp:cNvSpPr/>
      </dsp:nvSpPr>
      <dsp:spPr>
        <a:xfrm>
          <a:off x="3472202" y="2396560"/>
          <a:ext cx="2053755" cy="598468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Menor confiabilidade</a:t>
          </a:r>
          <a:endParaRPr lang="pt-BR" sz="1800" kern="1200" dirty="0"/>
        </a:p>
      </dsp:txBody>
      <dsp:txXfrm>
        <a:off x="3472202" y="2396560"/>
        <a:ext cx="2053755" cy="598468"/>
      </dsp:txXfrm>
    </dsp:sp>
    <dsp:sp modelId="{2849F53C-070B-4A29-8641-250830CD287C}">
      <dsp:nvSpPr>
        <dsp:cNvPr id="0" name=""/>
        <dsp:cNvSpPr/>
      </dsp:nvSpPr>
      <dsp:spPr>
        <a:xfrm rot="3813615">
          <a:off x="2715542" y="2948968"/>
          <a:ext cx="1387800" cy="17802"/>
        </a:xfrm>
        <a:custGeom>
          <a:avLst/>
          <a:gdLst/>
          <a:ahLst/>
          <a:cxnLst/>
          <a:rect l="0" t="0" r="0" b="0"/>
          <a:pathLst>
            <a:path>
              <a:moveTo>
                <a:pt x="0" y="8901"/>
              </a:moveTo>
              <a:lnTo>
                <a:pt x="1387800" y="8901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3813615">
        <a:off x="3374747" y="2923174"/>
        <a:ext cx="69390" cy="69390"/>
      </dsp:txXfrm>
    </dsp:sp>
    <dsp:sp modelId="{909281F9-4A46-4CE5-8A4F-00598514071A}">
      <dsp:nvSpPr>
        <dsp:cNvPr id="0" name=""/>
        <dsp:cNvSpPr/>
      </dsp:nvSpPr>
      <dsp:spPr>
        <a:xfrm>
          <a:off x="3718406" y="3230307"/>
          <a:ext cx="1488887" cy="697763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Menor vida útil</a:t>
          </a:r>
          <a:endParaRPr lang="pt-BR" sz="1800" kern="1200" dirty="0"/>
        </a:p>
      </dsp:txBody>
      <dsp:txXfrm>
        <a:off x="3718406" y="3230307"/>
        <a:ext cx="1488887" cy="6977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769341-7E00-43E1-994D-E4DF98FC3D47}">
      <dsp:nvSpPr>
        <dsp:cNvPr id="0" name=""/>
        <dsp:cNvSpPr/>
      </dsp:nvSpPr>
      <dsp:spPr>
        <a:xfrm>
          <a:off x="527284" y="0"/>
          <a:ext cx="2352523" cy="80047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Maior </a:t>
          </a:r>
          <a:r>
            <a:rPr lang="pt-BR" sz="2500" kern="1200" dirty="0" err="1" smtClean="0"/>
            <a:t>frequência</a:t>
          </a:r>
          <a:endParaRPr lang="pt-BR" sz="2500" kern="1200" dirty="0"/>
        </a:p>
      </dsp:txBody>
      <dsp:txXfrm>
        <a:off x="527284" y="0"/>
        <a:ext cx="2352523" cy="8004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DBD4AF-0032-4269-9D49-3C67F61B2F24}">
      <dsp:nvSpPr>
        <dsp:cNvPr id="0" name=""/>
        <dsp:cNvSpPr/>
      </dsp:nvSpPr>
      <dsp:spPr>
        <a:xfrm rot="21300000">
          <a:off x="13479" y="866164"/>
          <a:ext cx="4365529" cy="49991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AAE08-6FED-4DDA-9A26-9D298CA33599}">
      <dsp:nvSpPr>
        <dsp:cNvPr id="0" name=""/>
        <dsp:cNvSpPr/>
      </dsp:nvSpPr>
      <dsp:spPr>
        <a:xfrm>
          <a:off x="527098" y="111612"/>
          <a:ext cx="1317746" cy="89289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22CB6-5CB9-4B12-B3D1-D541867FB7CC}">
      <dsp:nvSpPr>
        <dsp:cNvPr id="0" name=""/>
        <dsp:cNvSpPr/>
      </dsp:nvSpPr>
      <dsp:spPr>
        <a:xfrm>
          <a:off x="2328018" y="0"/>
          <a:ext cx="1405596" cy="937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2328018" y="0"/>
        <a:ext cx="1405596" cy="937543"/>
      </dsp:txXfrm>
    </dsp:sp>
    <dsp:sp modelId="{22FBCF6E-21C7-4D2E-B67B-3EDC5BE24C6E}">
      <dsp:nvSpPr>
        <dsp:cNvPr id="0" name=""/>
        <dsp:cNvSpPr/>
      </dsp:nvSpPr>
      <dsp:spPr>
        <a:xfrm>
          <a:off x="2547643" y="1227735"/>
          <a:ext cx="1317746" cy="89289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6239E-A7E9-4C8C-A240-86A6C317349B}">
      <dsp:nvSpPr>
        <dsp:cNvPr id="0" name=""/>
        <dsp:cNvSpPr/>
      </dsp:nvSpPr>
      <dsp:spPr>
        <a:xfrm>
          <a:off x="658873" y="1294703"/>
          <a:ext cx="1405596" cy="937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658873" y="1294703"/>
        <a:ext cx="1405596" cy="937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CEEC51-FFCE-41F3-A6FA-BFC6410A55BD}" type="datetime1">
              <a:rPr lang="en-US"/>
              <a:pPr>
                <a:defRPr/>
              </a:pPr>
              <a:t>10/4/2010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E1D0D3-6DD1-4D06-938D-25F94AF015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306D1C-5AB7-4F3B-943D-F472F3F08653}" type="datetime1">
              <a:rPr lang="en-US"/>
              <a:pPr>
                <a:defRPr/>
              </a:pPr>
              <a:t>10/4/2010</a:t>
            </a:fld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20725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Clique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os</a:t>
            </a:r>
            <a:r>
              <a:rPr lang="en-US" noProof="0" dirty="0" smtClean="0"/>
              <a:t> </a:t>
            </a:r>
            <a:r>
              <a:rPr lang="en-US" noProof="0" dirty="0" err="1" smtClean="0"/>
              <a:t>estilos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Terceiro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2F0C51-BB45-490E-8613-F7C13746B3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9A784-03CF-4ED5-95A8-DF752B2658FC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0" y="785813"/>
            <a:ext cx="9906000" cy="71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  <p:sp>
        <p:nvSpPr>
          <p:cNvPr id="6" name="Retângulo de cantos arredondados 5"/>
          <p:cNvSpPr/>
          <p:nvPr userDrawn="1"/>
        </p:nvSpPr>
        <p:spPr>
          <a:xfrm>
            <a:off x="381000" y="1285875"/>
            <a:ext cx="9144000" cy="2143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9992" y="3857628"/>
            <a:ext cx="6096008" cy="142876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595282" y="1500174"/>
            <a:ext cx="8501122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8DBA3-1E4F-479F-9302-D0E63A0F6F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8113" y="-26988"/>
            <a:ext cx="2420937" cy="615315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-26988"/>
            <a:ext cx="7110413" cy="615315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5304-0179-49F8-A430-7C196DDF89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4509E-6AF0-43C5-BAA1-0D675668B7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189EB-E0E4-466B-988E-3A8536E4AC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794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9C5C-F06E-4D6C-89DB-A829CEA4C9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6BD37-53E1-4B1F-B8E4-7125B67C5D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4E8C-C4C3-42D9-BCC6-DC51A7B48B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C8049-4075-417F-AE2F-4821BCDE43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6299-DB64-4E26-B655-BA89BCD1E1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2AA8-33DE-4A00-BB6A-07533CBB06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FA04-02D8-48B9-9FE5-071309F327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8B7EE-5EC6-47D3-9D22-C329B20134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0" y="214313"/>
            <a:ext cx="725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3000"/>
            <a:ext cx="89154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5313" y="6000750"/>
            <a:ext cx="231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t-BR" smtClean="0"/>
              <a:t>04/09/2008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000750"/>
            <a:ext cx="31369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pitchFamily="34" charset="0"/>
              </a:defRPr>
            </a:lvl1pPr>
          </a:lstStyle>
          <a:p>
            <a:r>
              <a:rPr lang="en-US" smtClean="0"/>
              <a:t>SBAC 2009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6125" y="6000750"/>
            <a:ext cx="231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0950DF-1CBF-4D4A-91E6-8B67C846E1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Retângulo 9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080" name="Imagem 15" descr="modcs.bmp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590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 userDrawn="1"/>
        </p:nvSpPr>
        <p:spPr>
          <a:xfrm>
            <a:off x="0" y="785813"/>
            <a:ext cx="9906000" cy="71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85" r:id="rId3"/>
    <p:sldLayoutId id="2147483784" r:id="rId4"/>
    <p:sldLayoutId id="2147483783" r:id="rId5"/>
    <p:sldLayoutId id="2147483782" r:id="rId6"/>
    <p:sldLayoutId id="2147483781" r:id="rId7"/>
    <p:sldLayoutId id="2147483780" r:id="rId8"/>
    <p:sldLayoutId id="2147483779" r:id="rId9"/>
    <p:sldLayoutId id="2147483778" r:id="rId10"/>
    <p:sldLayoutId id="2147483777" r:id="rId11"/>
    <p:sldLayoutId id="2147483776" r:id="rId12"/>
    <p:sldLayoutId id="2147483775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c.com/" TargetMode="External"/><Relationship Id="rId13" Type="http://schemas.openxmlformats.org/officeDocument/2006/relationships/image" Target="../media/image11.png"/><Relationship Id="rId18" Type="http://schemas.openxmlformats.org/officeDocument/2006/relationships/hyperlink" Target="http://www.motorola.com/seamless_mobility" TargetMode="External"/><Relationship Id="rId3" Type="http://schemas.openxmlformats.org/officeDocument/2006/relationships/image" Target="../media/image4.png"/><Relationship Id="rId21" Type="http://schemas.openxmlformats.org/officeDocument/2006/relationships/hyperlink" Target="http://www.sony.com/index.shtml" TargetMode="External"/><Relationship Id="rId7" Type="http://schemas.openxmlformats.org/officeDocument/2006/relationships/image" Target="../media/image8.jpeg"/><Relationship Id="rId12" Type="http://schemas.openxmlformats.org/officeDocument/2006/relationships/hyperlink" Target="http://www.mips.com/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hyperlink" Target="http://www.nokia.com/index" TargetMode="Externa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hyperlink" Target="http://www.arm.com/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hyperlink" Target="http://www.sonicsinc.com/sonics/index_html" TargetMode="External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3875" y="1643063"/>
            <a:ext cx="8858250" cy="147002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Avaliação de desempenho em </a:t>
            </a:r>
            <a:r>
              <a:rPr lang="pt-BR" dirty="0" err="1" smtClean="0"/>
              <a:t>MPSoCs</a:t>
            </a:r>
            <a:r>
              <a:rPr lang="en-US" b="1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2538" y="4076700"/>
            <a:ext cx="6164287" cy="14287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1800" b="1" dirty="0" smtClean="0"/>
              <a:t>Bruno </a:t>
            </a:r>
            <a:r>
              <a:rPr lang="en-US" sz="1800" b="1" dirty="0" err="1" smtClean="0"/>
              <a:t>Nogueira</a:t>
            </a:r>
            <a:endParaRPr lang="en-US" sz="1800" b="1" dirty="0" smtClean="0"/>
          </a:p>
          <a:p>
            <a:pPr algn="ctr">
              <a:lnSpc>
                <a:spcPct val="80000"/>
              </a:lnSpc>
            </a:pPr>
            <a:r>
              <a:rPr lang="en-US" sz="1600" dirty="0" smtClean="0"/>
              <a:t>bcsn@cin.ufpe.br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25" y="115888"/>
            <a:ext cx="15859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875" y="1143000"/>
            <a:ext cx="8915400" cy="1061864"/>
          </a:xfrm>
        </p:spPr>
        <p:txBody>
          <a:bodyPr/>
          <a:lstStyle/>
          <a:p>
            <a:r>
              <a:rPr lang="pt-BR" dirty="0" smtClean="0"/>
              <a:t>Por que múltiplos processadores?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200472" y="2132856"/>
            <a:ext cx="93610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Múltiplos processadores</a:t>
            </a:r>
            <a:r>
              <a:rPr kumimoji="0" lang="pt-BR" sz="3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podem executar múltiplas tarefas de tempo crítico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680" y="3356992"/>
            <a:ext cx="57009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>
            <a:off x="2792760" y="4581128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16200000" flipH="1">
            <a:off x="3945682" y="4581922"/>
            <a:ext cx="647278" cy="647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>
            <a:off x="4485742" y="4905164"/>
            <a:ext cx="64727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>
            <a:off x="5457056" y="4725144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0800000" flipV="1">
            <a:off x="5817096" y="4653136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Produtividade x Capacidade do chip</a:t>
            </a:r>
            <a:endParaRPr lang="pt-B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39578" y="2135014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10,000</a:t>
            </a:r>
            <a:endParaRPr lang="en-US" sz="800" b="1" i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39578" y="2411239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1,000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39578" y="2681114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39578" y="2944639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39578" y="3224039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39578" y="3482802"/>
            <a:ext cx="457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0.1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939578" y="3774902"/>
            <a:ext cx="457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0.01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39578" y="4047952"/>
            <a:ext cx="457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0.001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61640" y="2716039"/>
            <a:ext cx="14144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 i="0" dirty="0" err="1">
                <a:solidFill>
                  <a:srgbClr val="003399"/>
                </a:solidFill>
                <a:latin typeface="Times New Roman" pitchFamily="18" charset="0"/>
              </a:rPr>
              <a:t>Transistores</a:t>
            </a:r>
            <a:r>
              <a:rPr lang="en-US" sz="1400" b="1" i="0" dirty="0">
                <a:solidFill>
                  <a:srgbClr val="003399"/>
                </a:solidFill>
                <a:latin typeface="Times New Roman" pitchFamily="18" charset="0"/>
              </a:rPr>
              <a:t>/chip</a:t>
            </a:r>
          </a:p>
          <a:p>
            <a:pPr algn="ctr"/>
            <a:r>
              <a:rPr lang="en-US" sz="1400" b="1" i="0" dirty="0">
                <a:solidFill>
                  <a:srgbClr val="003399"/>
                </a:solidFill>
                <a:latin typeface="Times New Roman" pitchFamily="18" charset="0"/>
              </a:rPr>
              <a:t>(</a:t>
            </a:r>
            <a:r>
              <a:rPr lang="en-US" sz="1400" b="1" i="0" dirty="0" err="1">
                <a:solidFill>
                  <a:srgbClr val="003399"/>
                </a:solidFill>
                <a:latin typeface="Times New Roman" pitchFamily="18" charset="0"/>
              </a:rPr>
              <a:t>milhões</a:t>
            </a:r>
            <a:r>
              <a:rPr lang="en-US" sz="1400" b="1" i="0" dirty="0">
                <a:solidFill>
                  <a:srgbClr val="003399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191028" y="2144539"/>
            <a:ext cx="736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100,000</a:t>
            </a:r>
            <a:endParaRPr lang="en-US" sz="800" b="1" i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191028" y="2420764"/>
            <a:ext cx="736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10,000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191028" y="2690639"/>
            <a:ext cx="736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1000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191028" y="2954164"/>
            <a:ext cx="736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191028" y="3233564"/>
            <a:ext cx="736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191028" y="3492327"/>
            <a:ext cx="736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191028" y="3784427"/>
            <a:ext cx="736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0.1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191028" y="4057477"/>
            <a:ext cx="736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200" b="1" i="0">
                <a:solidFill>
                  <a:srgbClr val="003399"/>
                </a:solidFill>
                <a:latin typeface="Times New Roman" pitchFamily="18" charset="0"/>
              </a:rPr>
              <a:t>0.01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500590" y="2903364"/>
            <a:ext cx="1706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 i="0">
                <a:solidFill>
                  <a:srgbClr val="003399"/>
                </a:solidFill>
                <a:latin typeface="Times New Roman" pitchFamily="18" charset="0"/>
              </a:rPr>
              <a:t>Produtividade</a:t>
            </a:r>
          </a:p>
          <a:p>
            <a:pPr algn="ctr"/>
            <a:r>
              <a:rPr lang="en-US" sz="1400" b="1" i="0">
                <a:solidFill>
                  <a:srgbClr val="003399"/>
                </a:solidFill>
                <a:latin typeface="Times New Roman" pitchFamily="18" charset="0"/>
              </a:rPr>
              <a:t>(K) Trans./Homem.Mês</a:t>
            </a: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504728" y="2204864"/>
            <a:ext cx="45704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50" y="0"/>
              </a:cxn>
            </a:cxnLst>
            <a:rect l="0" t="0" r="r" b="b"/>
            <a:pathLst>
              <a:path w="5250" h="1">
                <a:moveTo>
                  <a:pt x="0" y="0"/>
                </a:moveTo>
                <a:lnTo>
                  <a:pt x="525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504728" y="2482677"/>
            <a:ext cx="457041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50" y="0"/>
              </a:cxn>
            </a:cxnLst>
            <a:rect l="0" t="0" r="r" b="b"/>
            <a:pathLst>
              <a:path w="5250" h="1">
                <a:moveTo>
                  <a:pt x="0" y="0"/>
                </a:moveTo>
                <a:lnTo>
                  <a:pt x="525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2504728" y="2760489"/>
            <a:ext cx="45704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50" y="0"/>
              </a:cxn>
            </a:cxnLst>
            <a:rect l="0" t="0" r="r" b="b"/>
            <a:pathLst>
              <a:path w="5250" h="1">
                <a:moveTo>
                  <a:pt x="0" y="0"/>
                </a:moveTo>
                <a:lnTo>
                  <a:pt x="525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2504728" y="3039889"/>
            <a:ext cx="45704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50" y="0"/>
              </a:cxn>
            </a:cxnLst>
            <a:rect l="0" t="0" r="r" b="b"/>
            <a:pathLst>
              <a:path w="5250" h="1">
                <a:moveTo>
                  <a:pt x="0" y="0"/>
                </a:moveTo>
                <a:lnTo>
                  <a:pt x="525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2504728" y="3317702"/>
            <a:ext cx="457041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50" y="0"/>
              </a:cxn>
            </a:cxnLst>
            <a:rect l="0" t="0" r="r" b="b"/>
            <a:pathLst>
              <a:path w="5250" h="1">
                <a:moveTo>
                  <a:pt x="0" y="0"/>
                </a:moveTo>
                <a:lnTo>
                  <a:pt x="525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2504728" y="3597102"/>
            <a:ext cx="457041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50" y="0"/>
              </a:cxn>
            </a:cxnLst>
            <a:rect l="0" t="0" r="r" b="b"/>
            <a:pathLst>
              <a:path w="5250" h="1">
                <a:moveTo>
                  <a:pt x="0" y="0"/>
                </a:moveTo>
                <a:lnTo>
                  <a:pt x="525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2504728" y="3874914"/>
            <a:ext cx="45704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50" y="0"/>
              </a:cxn>
            </a:cxnLst>
            <a:rect l="0" t="0" r="r" b="b"/>
            <a:pathLst>
              <a:path w="5250" h="1">
                <a:moveTo>
                  <a:pt x="0" y="0"/>
                </a:moveTo>
                <a:lnTo>
                  <a:pt x="525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2504728" y="4154314"/>
            <a:ext cx="45704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50" y="0"/>
              </a:cxn>
            </a:cxnLst>
            <a:rect l="0" t="0" r="r" b="b"/>
            <a:pathLst>
              <a:path w="5250" h="1">
                <a:moveTo>
                  <a:pt x="0" y="0"/>
                </a:moveTo>
                <a:lnTo>
                  <a:pt x="525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2499965" y="2204864"/>
            <a:ext cx="3175" cy="1951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229"/>
              </a:cxn>
            </a:cxnLst>
            <a:rect l="0" t="0" r="r" b="b"/>
            <a:pathLst>
              <a:path w="2" h="1229">
                <a:moveTo>
                  <a:pt x="0" y="0"/>
                </a:moveTo>
                <a:lnTo>
                  <a:pt x="2" y="12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7078315" y="2204864"/>
            <a:ext cx="3175" cy="1951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1229"/>
              </a:cxn>
            </a:cxnLst>
            <a:rect l="0" t="0" r="r" b="b"/>
            <a:pathLst>
              <a:path w="2" h="1229">
                <a:moveTo>
                  <a:pt x="0" y="0"/>
                </a:moveTo>
                <a:lnTo>
                  <a:pt x="2" y="12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2503140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2660303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2817465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2976215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3133378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3292128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3449290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3608040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3765203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3923953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4081115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4238278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4397028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4554190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4712940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4870103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5028853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5186015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5344765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5501928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5659090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5817840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5975003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6133753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6290915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6449665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6606828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6765578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6922740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7081490" y="4162252"/>
            <a:ext cx="3175" cy="1587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00"/>
              </a:cxn>
            </a:cxnLst>
            <a:rect l="0" t="0" r="r" b="b"/>
            <a:pathLst>
              <a:path w="2" h="100">
                <a:moveTo>
                  <a:pt x="2" y="0"/>
                </a:moveTo>
                <a:lnTo>
                  <a:pt x="0" y="1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2" name="Freeform 77"/>
          <p:cNvSpPr>
            <a:spLocks/>
          </p:cNvSpPr>
          <p:nvPr/>
        </p:nvSpPr>
        <p:spPr bwMode="auto">
          <a:xfrm>
            <a:off x="2515840" y="3257377"/>
            <a:ext cx="45593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2872" y="0"/>
              </a:cxn>
            </a:cxnLst>
            <a:rect l="0" t="0" r="r" b="b"/>
            <a:pathLst>
              <a:path w="2872" h="432">
                <a:moveTo>
                  <a:pt x="0" y="432"/>
                </a:moveTo>
                <a:lnTo>
                  <a:pt x="2872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endParaRPr lang="pt-BR"/>
          </a:p>
        </p:txBody>
      </p:sp>
      <p:sp>
        <p:nvSpPr>
          <p:cNvPr id="63" name="Line 78"/>
          <p:cNvSpPr>
            <a:spLocks noChangeShapeType="1"/>
          </p:cNvSpPr>
          <p:nvPr/>
        </p:nvSpPr>
        <p:spPr bwMode="auto">
          <a:xfrm flipV="1">
            <a:off x="2490440" y="2330277"/>
            <a:ext cx="4584700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t-BR"/>
          </a:p>
        </p:txBody>
      </p:sp>
      <p:sp>
        <p:nvSpPr>
          <p:cNvPr id="64" name="Text Box 79"/>
          <p:cNvSpPr txBox="1">
            <a:spLocks noChangeArrowheads="1"/>
          </p:cNvSpPr>
          <p:nvPr/>
        </p:nvSpPr>
        <p:spPr bwMode="auto">
          <a:xfrm>
            <a:off x="3584228" y="2952577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i="0" dirty="0" err="1">
                <a:solidFill>
                  <a:srgbClr val="003399"/>
                </a:solidFill>
                <a:latin typeface="Times New Roman" pitchFamily="18" charset="0"/>
              </a:rPr>
              <a:t>Capacidade</a:t>
            </a:r>
            <a:r>
              <a:rPr lang="en-US" sz="1300" b="1" i="0" dirty="0">
                <a:solidFill>
                  <a:srgbClr val="003399"/>
                </a:solidFill>
                <a:latin typeface="Times New Roman" pitchFamily="18" charset="0"/>
              </a:rPr>
              <a:t> do CI</a:t>
            </a:r>
          </a:p>
        </p:txBody>
      </p:sp>
      <p:sp>
        <p:nvSpPr>
          <p:cNvPr id="65" name="Text Box 80"/>
          <p:cNvSpPr txBox="1">
            <a:spLocks noChangeArrowheads="1"/>
          </p:cNvSpPr>
          <p:nvPr/>
        </p:nvSpPr>
        <p:spPr bwMode="auto">
          <a:xfrm>
            <a:off x="4765328" y="3647902"/>
            <a:ext cx="11239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i="0">
                <a:solidFill>
                  <a:srgbClr val="003399"/>
                </a:solidFill>
                <a:latin typeface="Times New Roman" pitchFamily="18" charset="0"/>
              </a:rPr>
              <a:t>produtividade</a:t>
            </a:r>
          </a:p>
        </p:txBody>
      </p:sp>
      <p:sp>
        <p:nvSpPr>
          <p:cNvPr id="66" name="AutoShape 81"/>
          <p:cNvSpPr>
            <a:spLocks/>
          </p:cNvSpPr>
          <p:nvPr/>
        </p:nvSpPr>
        <p:spPr bwMode="auto">
          <a:xfrm>
            <a:off x="6122640" y="2660477"/>
            <a:ext cx="330200" cy="711200"/>
          </a:xfrm>
          <a:prstGeom prst="rightBrace">
            <a:avLst>
              <a:gd name="adj1" fmla="val 17949"/>
              <a:gd name="adj2" fmla="val 50000"/>
            </a:avLst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pt-BR"/>
          </a:p>
        </p:txBody>
      </p:sp>
      <p:sp>
        <p:nvSpPr>
          <p:cNvPr id="67" name="Text Box 82"/>
          <p:cNvSpPr txBox="1">
            <a:spLocks noChangeArrowheads="1"/>
          </p:cNvSpPr>
          <p:nvPr/>
        </p:nvSpPr>
        <p:spPr bwMode="auto">
          <a:xfrm>
            <a:off x="6492528" y="2860502"/>
            <a:ext cx="3619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i="0">
                <a:solidFill>
                  <a:srgbClr val="003399"/>
                </a:solidFill>
                <a:latin typeface="Times New Roman" pitchFamily="18" charset="0"/>
              </a:rPr>
              <a:t>Gap</a:t>
            </a:r>
          </a:p>
        </p:txBody>
      </p:sp>
      <p:sp>
        <p:nvSpPr>
          <p:cNvPr id="68" name="Espaço Reservado para Conteúdo 2"/>
          <p:cNvSpPr>
            <a:spLocks noGrp="1"/>
          </p:cNvSpPr>
          <p:nvPr>
            <p:ph idx="1"/>
          </p:nvPr>
        </p:nvSpPr>
        <p:spPr>
          <a:xfrm>
            <a:off x="523875" y="1143000"/>
            <a:ext cx="8915400" cy="845840"/>
          </a:xfrm>
        </p:spPr>
        <p:txBody>
          <a:bodyPr/>
          <a:lstStyle/>
          <a:p>
            <a:r>
              <a:rPr lang="pt-BR" sz="2400" dirty="0" smtClean="0"/>
              <a:t>O número de transistores em um chip aumentou mais que a capacidade de projeto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Desenvolvimento de </a:t>
            </a:r>
            <a:r>
              <a:rPr lang="pt-BR" dirty="0" err="1" smtClean="0"/>
              <a:t>MPSoC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875" y="1143000"/>
            <a:ext cx="8915400" cy="3870176"/>
          </a:xfrm>
        </p:spPr>
        <p:txBody>
          <a:bodyPr/>
          <a:lstStyle/>
          <a:p>
            <a:r>
              <a:rPr lang="pt-BR" dirty="0" smtClean="0"/>
              <a:t>Desenvolver um </a:t>
            </a:r>
            <a:r>
              <a:rPr lang="pt-BR" dirty="0" err="1" smtClean="0"/>
              <a:t>MPSoC</a:t>
            </a:r>
            <a:r>
              <a:rPr lang="pt-BR" dirty="0" smtClean="0"/>
              <a:t> não é tarefa simples</a:t>
            </a:r>
          </a:p>
          <a:p>
            <a:pPr lvl="1"/>
            <a:r>
              <a:rPr lang="pt-BR" dirty="0" err="1" smtClean="0"/>
              <a:t>Corretude</a:t>
            </a:r>
            <a:r>
              <a:rPr lang="pt-BR" dirty="0" smtClean="0"/>
              <a:t> dos resultados</a:t>
            </a:r>
          </a:p>
          <a:p>
            <a:pPr lvl="1"/>
            <a:r>
              <a:rPr lang="pt-BR" dirty="0" smtClean="0"/>
              <a:t>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875" y="1143000"/>
            <a:ext cx="8915400" cy="4230216"/>
          </a:xfrm>
        </p:spPr>
        <p:txBody>
          <a:bodyPr/>
          <a:lstStyle/>
          <a:p>
            <a:r>
              <a:rPr lang="pt-BR" dirty="0" smtClean="0"/>
              <a:t>Desenvolver técnicas baseadas em modelos para avaliar métricas não funcionais em </a:t>
            </a:r>
            <a:r>
              <a:rPr lang="pt-BR" dirty="0" err="1" smtClean="0"/>
              <a:t>MPSoCs</a:t>
            </a:r>
            <a:endParaRPr lang="pt-BR" dirty="0" smtClean="0"/>
          </a:p>
          <a:p>
            <a:pPr lvl="1"/>
            <a:r>
              <a:rPr lang="pt-BR" dirty="0" smtClean="0"/>
              <a:t>Consumo de energia</a:t>
            </a:r>
          </a:p>
          <a:p>
            <a:pPr lvl="1"/>
            <a:r>
              <a:rPr lang="pt-BR" dirty="0" smtClean="0"/>
              <a:t>Tempo de execução (</a:t>
            </a:r>
            <a:r>
              <a:rPr lang="pt-BR" dirty="0" err="1" smtClean="0"/>
              <a:t>end-to-end</a:t>
            </a:r>
            <a:r>
              <a:rPr lang="pt-BR" dirty="0" smtClean="0"/>
              <a:t> </a:t>
            </a:r>
            <a:r>
              <a:rPr lang="pt-BR" dirty="0" err="1" smtClean="0"/>
              <a:t>delay</a:t>
            </a:r>
            <a:r>
              <a:rPr lang="pt-BR" dirty="0" smtClean="0"/>
              <a:t>, </a:t>
            </a:r>
            <a:r>
              <a:rPr lang="pt-BR" dirty="0" err="1" smtClean="0"/>
              <a:t>throughput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Taxa de utilização</a:t>
            </a:r>
          </a:p>
          <a:p>
            <a:pPr lvl="1"/>
            <a:r>
              <a:rPr lang="pt-BR" dirty="0" smtClean="0"/>
              <a:t>Tamanho dos buffers</a:t>
            </a:r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Estado da arte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Métodos de avaliação para </a:t>
            </a:r>
            <a:r>
              <a:rPr lang="pt-BR" dirty="0" err="1" smtClean="0"/>
              <a:t>MPSoC</a:t>
            </a:r>
            <a:endParaRPr lang="pt-BR" dirty="0" smtClean="0"/>
          </a:p>
          <a:p>
            <a:pPr lvl="1"/>
            <a:r>
              <a:rPr lang="pt-BR" dirty="0" smtClean="0"/>
              <a:t>Simulação</a:t>
            </a:r>
          </a:p>
          <a:p>
            <a:pPr lvl="1"/>
            <a:r>
              <a:rPr lang="pt-BR" dirty="0" smtClean="0"/>
              <a:t>Emulação</a:t>
            </a:r>
          </a:p>
          <a:p>
            <a:pPr lvl="1"/>
            <a:r>
              <a:rPr lang="pt-BR" dirty="0" smtClean="0"/>
              <a:t>Métodos analíticos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92" y="1252039"/>
            <a:ext cx="7200800" cy="462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de avaliação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600" y="1844824"/>
            <a:ext cx="82128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de avaliação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2543174"/>
            <a:ext cx="8666779" cy="203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958" y="4661495"/>
            <a:ext cx="70294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Cenários de avaliação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1146770"/>
            <a:ext cx="76866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Sistemas Embarcados</a:t>
            </a:r>
          </a:p>
        </p:txBody>
      </p:sp>
      <p:pic>
        <p:nvPicPr>
          <p:cNvPr id="139267" name="Picture 3" descr="C:\abel\doutorado\Apresentacao\notebo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8129" y="2071688"/>
            <a:ext cx="1804062" cy="2151062"/>
          </a:xfrm>
          <a:prstGeom prst="rect">
            <a:avLst/>
          </a:prstGeom>
          <a:noFill/>
        </p:spPr>
      </p:pic>
      <p:pic>
        <p:nvPicPr>
          <p:cNvPr id="139268" name="Picture 4" descr="C:\abel\doutorado\Apresentacao\palm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204" y="3754439"/>
            <a:ext cx="1733550" cy="1679575"/>
          </a:xfrm>
          <a:prstGeom prst="rect">
            <a:avLst/>
          </a:prstGeom>
          <a:noFill/>
        </p:spPr>
      </p:pic>
      <p:pic>
        <p:nvPicPr>
          <p:cNvPr id="139269" name="Picture 5" descr="C:\abel\doutorado\Apresentacao\wireless-vidca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4194" y="4025901"/>
            <a:ext cx="2068910" cy="1927225"/>
          </a:xfrm>
          <a:prstGeom prst="rect">
            <a:avLst/>
          </a:prstGeom>
          <a:noFill/>
        </p:spPr>
      </p:pic>
      <p:pic>
        <p:nvPicPr>
          <p:cNvPr id="139270" name="Picture 6" descr="C:\abel\doutorado\Apresentacao\celual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3119" y="2178050"/>
            <a:ext cx="1537494" cy="1828800"/>
          </a:xfrm>
          <a:prstGeom prst="rect">
            <a:avLst/>
          </a:prstGeom>
          <a:noFill/>
        </p:spPr>
      </p:pic>
      <p:pic>
        <p:nvPicPr>
          <p:cNvPr id="139271" name="Picture 7" descr="C:\abel\doutorado\Apresentacao\oculos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5408" y="4062413"/>
            <a:ext cx="1726671" cy="2159000"/>
          </a:xfrm>
          <a:prstGeom prst="rect">
            <a:avLst/>
          </a:prstGeom>
          <a:noFill/>
        </p:spPr>
      </p:pic>
      <p:pic>
        <p:nvPicPr>
          <p:cNvPr id="139272" name="Picture 8" descr="C:\abel\doutorado\Apresentacao\cadiocu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1519" y="2773364"/>
            <a:ext cx="2641600" cy="923925"/>
          </a:xfrm>
          <a:prstGeom prst="rect">
            <a:avLst/>
          </a:prstGeom>
          <a:noFill/>
        </p:spPr>
      </p:pic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720" y="3146425"/>
            <a:ext cx="990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96975" y="3146425"/>
            <a:ext cx="7513770" cy="584200"/>
            <a:chOff x="0" y="0"/>
            <a:chExt cx="4369" cy="368"/>
          </a:xfrm>
        </p:grpSpPr>
        <p:sp>
          <p:nvSpPr>
            <p:cNvPr id="13927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436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139276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436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de-DE" sz="800" i="0">
                  <a:solidFill>
                    <a:srgbClr val="333333"/>
                  </a:solidFill>
                  <a:latin typeface="Verdana" pitchFamily="34" charset="0"/>
                </a:rPr>
                <a:t>  </a:t>
              </a:r>
              <a:r>
                <a:rPr lang="de-DE" sz="3100" i="0">
                  <a:solidFill>
                    <a:srgbClr val="333333"/>
                  </a:solidFill>
                  <a:latin typeface="Verdana" pitchFamily="34" charset="0"/>
                </a:rPr>
                <a:t> </a:t>
              </a:r>
              <a:r>
                <a:rPr lang="de-DE" sz="800" i="0">
                  <a:solidFill>
                    <a:srgbClr val="333333"/>
                  </a:solidFill>
                  <a:latin typeface="Verdana" pitchFamily="34" charset="0"/>
                </a:rPr>
                <a:t>                                 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027635" y="1597025"/>
            <a:ext cx="7696067" cy="4543425"/>
            <a:chOff x="1179" y="1006"/>
            <a:chExt cx="4475" cy="2862"/>
          </a:xfrm>
        </p:grpSpPr>
        <p:pic>
          <p:nvPicPr>
            <p:cNvPr id="139278" name="Picture 14" descr="ARM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36" y="3681"/>
              <a:ext cx="648" cy="187"/>
            </a:xfrm>
            <a:prstGeom prst="rect">
              <a:avLst/>
            </a:prstGeom>
            <a:noFill/>
          </p:spPr>
        </p:pic>
        <p:pic>
          <p:nvPicPr>
            <p:cNvPr id="139279" name="Picture 15" descr="ARM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05" y="1103"/>
              <a:ext cx="756" cy="238"/>
            </a:xfrm>
            <a:prstGeom prst="rect">
              <a:avLst/>
            </a:prstGeom>
            <a:noFill/>
          </p:spPr>
        </p:pic>
        <p:pic>
          <p:nvPicPr>
            <p:cNvPr id="139280" name="Picture 16" descr="MIPS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02" y="1524"/>
              <a:ext cx="1152" cy="382"/>
            </a:xfrm>
            <a:prstGeom prst="rect">
              <a:avLst/>
            </a:prstGeom>
            <a:noFill/>
          </p:spPr>
        </p:pic>
        <p:pic>
          <p:nvPicPr>
            <p:cNvPr id="139281" name="Picture 17" descr="Sonics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179" y="1245"/>
              <a:ext cx="1253" cy="403"/>
            </a:xfrm>
            <a:prstGeom prst="rect">
              <a:avLst/>
            </a:prstGeom>
            <a:noFill/>
          </p:spPr>
        </p:pic>
        <p:pic>
          <p:nvPicPr>
            <p:cNvPr id="139282" name="Picture 18" descr="www.nokia.com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398" y="1033"/>
              <a:ext cx="835" cy="230"/>
            </a:xfrm>
            <a:prstGeom prst="rect">
              <a:avLst/>
            </a:prstGeom>
            <a:noFill/>
          </p:spPr>
        </p:pic>
        <p:pic>
          <p:nvPicPr>
            <p:cNvPr id="139283" name="Picture 19" descr="Motorola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614" y="1006"/>
              <a:ext cx="457" cy="429"/>
            </a:xfrm>
            <a:prstGeom prst="rect">
              <a:avLst/>
            </a:prstGeom>
            <a:noFill/>
          </p:spPr>
        </p:pic>
        <p:pic>
          <p:nvPicPr>
            <p:cNvPr id="139284" name="Picture 20" descr="palmOne home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224" y="3482"/>
              <a:ext cx="791" cy="311"/>
            </a:xfrm>
            <a:prstGeom prst="rect">
              <a:avLst/>
            </a:prstGeom>
            <a:noFill/>
          </p:spPr>
        </p:pic>
        <p:pic>
          <p:nvPicPr>
            <p:cNvPr id="139285" name="Picture 21" descr="Sony USA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786" y="2128"/>
              <a:ext cx="570" cy="2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dos sistemas embarcados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2520" y="5103440"/>
            <a:ext cx="8915400" cy="106186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	A evolução tecnológica dos sistemas embarcados acompanha a lei de Moore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647" y="980728"/>
            <a:ext cx="6048673" cy="404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Moore</a:t>
            </a:r>
            <a:endParaRPr lang="pt-BR" dirty="0"/>
          </a:p>
        </p:txBody>
      </p:sp>
      <p:sp>
        <p:nvSpPr>
          <p:cNvPr id="4" name="Rectangle 3"/>
          <p:cNvSpPr>
            <a:spLocks noChangeAspect="1" noChangeArrowheads="1"/>
          </p:cNvSpPr>
          <p:nvPr/>
        </p:nvSpPr>
        <p:spPr bwMode="auto">
          <a:xfrm>
            <a:off x="909959" y="2333625"/>
            <a:ext cx="1476375" cy="1476375"/>
          </a:xfrm>
          <a:prstGeom prst="rect">
            <a:avLst/>
          </a:prstGeom>
          <a:solidFill>
            <a:srgbClr val="C0C0C0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Rectangle 4"/>
          <p:cNvSpPr>
            <a:spLocks noChangeAspect="1" noChangeArrowheads="1"/>
          </p:cNvSpPr>
          <p:nvPr/>
        </p:nvSpPr>
        <p:spPr bwMode="auto">
          <a:xfrm>
            <a:off x="2754634" y="2333625"/>
            <a:ext cx="738188" cy="738188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Rectangle 5"/>
          <p:cNvSpPr>
            <a:spLocks noChangeAspect="1" noChangeArrowheads="1"/>
          </p:cNvSpPr>
          <p:nvPr/>
        </p:nvSpPr>
        <p:spPr bwMode="auto">
          <a:xfrm>
            <a:off x="3862709" y="2333625"/>
            <a:ext cx="368300" cy="3683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Rectangle 6"/>
          <p:cNvSpPr>
            <a:spLocks noChangeAspect="1" noChangeArrowheads="1"/>
          </p:cNvSpPr>
          <p:nvPr/>
        </p:nvSpPr>
        <p:spPr bwMode="auto">
          <a:xfrm>
            <a:off x="4688209" y="2338388"/>
            <a:ext cx="185738" cy="1841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" name="Rectangle 7"/>
          <p:cNvSpPr>
            <a:spLocks noChangeAspect="1" noChangeArrowheads="1"/>
          </p:cNvSpPr>
          <p:nvPr/>
        </p:nvSpPr>
        <p:spPr bwMode="auto">
          <a:xfrm>
            <a:off x="5339084" y="2333625"/>
            <a:ext cx="92075" cy="920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" name="Rectangle 8"/>
          <p:cNvSpPr>
            <a:spLocks noChangeAspect="1" noChangeArrowheads="1"/>
          </p:cNvSpPr>
          <p:nvPr/>
        </p:nvSpPr>
        <p:spPr bwMode="auto">
          <a:xfrm>
            <a:off x="6077272" y="2333625"/>
            <a:ext cx="53975" cy="5397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Rectangle 9"/>
          <p:cNvSpPr>
            <a:spLocks noChangeAspect="1" noChangeArrowheads="1"/>
          </p:cNvSpPr>
          <p:nvPr/>
        </p:nvSpPr>
        <p:spPr bwMode="auto">
          <a:xfrm>
            <a:off x="6813872" y="2333625"/>
            <a:ext cx="38100" cy="3651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" name="Rectangle 10"/>
          <p:cNvSpPr>
            <a:spLocks noChangeAspect="1" noChangeArrowheads="1"/>
          </p:cNvSpPr>
          <p:nvPr/>
        </p:nvSpPr>
        <p:spPr bwMode="auto">
          <a:xfrm>
            <a:off x="7552059" y="2333625"/>
            <a:ext cx="19050" cy="1746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 Box 11"/>
          <p:cNvSpPr txBox="1">
            <a:spLocks noChangeAspect="1" noChangeArrowheads="1"/>
          </p:cNvSpPr>
          <p:nvPr/>
        </p:nvSpPr>
        <p:spPr bwMode="auto">
          <a:xfrm>
            <a:off x="1463997" y="1963738"/>
            <a:ext cx="55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 i="0">
                <a:solidFill>
                  <a:srgbClr val="000000"/>
                </a:solidFill>
                <a:latin typeface="Times New Roman" pitchFamily="18" charset="0"/>
              </a:rPr>
              <a:t>1981</a:t>
            </a:r>
          </a:p>
        </p:txBody>
      </p:sp>
      <p:sp>
        <p:nvSpPr>
          <p:cNvPr id="13" name="Text Box 12"/>
          <p:cNvSpPr txBox="1">
            <a:spLocks noChangeAspect="1" noChangeArrowheads="1"/>
          </p:cNvSpPr>
          <p:nvPr/>
        </p:nvSpPr>
        <p:spPr bwMode="auto">
          <a:xfrm>
            <a:off x="2754634" y="1963738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 i="0">
                <a:solidFill>
                  <a:srgbClr val="000000"/>
                </a:solidFill>
                <a:latin typeface="Times New Roman" pitchFamily="18" charset="0"/>
              </a:rPr>
              <a:t>1984</a:t>
            </a:r>
          </a:p>
        </p:txBody>
      </p:sp>
      <p:sp>
        <p:nvSpPr>
          <p:cNvPr id="14" name="Text Box 13"/>
          <p:cNvSpPr txBox="1">
            <a:spLocks noChangeAspect="1" noChangeArrowheads="1"/>
          </p:cNvSpPr>
          <p:nvPr/>
        </p:nvSpPr>
        <p:spPr bwMode="auto">
          <a:xfrm>
            <a:off x="3676972" y="1963738"/>
            <a:ext cx="73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 i="0">
                <a:solidFill>
                  <a:srgbClr val="000000"/>
                </a:solidFill>
                <a:latin typeface="Times New Roman" pitchFamily="18" charset="0"/>
              </a:rPr>
              <a:t>1987</a:t>
            </a:r>
          </a:p>
        </p:txBody>
      </p:sp>
      <p:sp>
        <p:nvSpPr>
          <p:cNvPr id="15" name="Text Box 14"/>
          <p:cNvSpPr txBox="1">
            <a:spLocks noChangeAspect="1" noChangeArrowheads="1"/>
          </p:cNvSpPr>
          <p:nvPr/>
        </p:nvSpPr>
        <p:spPr bwMode="auto">
          <a:xfrm>
            <a:off x="4415159" y="1963738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 i="0">
                <a:solidFill>
                  <a:srgbClr val="000000"/>
                </a:solidFill>
                <a:latin typeface="Times New Roman" pitchFamily="18" charset="0"/>
              </a:rPr>
              <a:t>1990</a:t>
            </a:r>
          </a:p>
        </p:txBody>
      </p:sp>
      <p:sp>
        <p:nvSpPr>
          <p:cNvPr id="16" name="Text Box 15"/>
          <p:cNvSpPr txBox="1">
            <a:spLocks noChangeAspect="1" noChangeArrowheads="1"/>
          </p:cNvSpPr>
          <p:nvPr/>
        </p:nvSpPr>
        <p:spPr bwMode="auto">
          <a:xfrm>
            <a:off x="5153347" y="1963738"/>
            <a:ext cx="73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 i="0">
                <a:solidFill>
                  <a:srgbClr val="000000"/>
                </a:solidFill>
                <a:latin typeface="Times New Roman" pitchFamily="18" charset="0"/>
              </a:rPr>
              <a:t>1993</a:t>
            </a:r>
          </a:p>
        </p:txBody>
      </p:sp>
      <p:sp>
        <p:nvSpPr>
          <p:cNvPr id="17" name="Text Box 16"/>
          <p:cNvSpPr txBox="1">
            <a:spLocks noChangeAspect="1" noChangeArrowheads="1"/>
          </p:cNvSpPr>
          <p:nvPr/>
        </p:nvSpPr>
        <p:spPr bwMode="auto">
          <a:xfrm>
            <a:off x="5891534" y="1963738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 i="0">
                <a:solidFill>
                  <a:srgbClr val="000000"/>
                </a:solidFill>
                <a:latin typeface="Times New Roman" pitchFamily="18" charset="0"/>
              </a:rPr>
              <a:t>1996</a:t>
            </a:r>
          </a:p>
        </p:txBody>
      </p:sp>
      <p:sp>
        <p:nvSpPr>
          <p:cNvPr id="18" name="Text Box 17"/>
          <p:cNvSpPr txBox="1">
            <a:spLocks noChangeAspect="1" noChangeArrowheads="1"/>
          </p:cNvSpPr>
          <p:nvPr/>
        </p:nvSpPr>
        <p:spPr bwMode="auto">
          <a:xfrm>
            <a:off x="6629722" y="1963738"/>
            <a:ext cx="73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 i="0">
                <a:solidFill>
                  <a:srgbClr val="000000"/>
                </a:solidFill>
                <a:latin typeface="Times New Roman" pitchFamily="18" charset="0"/>
              </a:rPr>
              <a:t>1999</a:t>
            </a:r>
          </a:p>
        </p:txBody>
      </p:sp>
      <p:sp>
        <p:nvSpPr>
          <p:cNvPr id="19" name="Text Box 18"/>
          <p:cNvSpPr txBox="1">
            <a:spLocks noChangeAspect="1" noChangeArrowheads="1"/>
          </p:cNvSpPr>
          <p:nvPr/>
        </p:nvSpPr>
        <p:spPr bwMode="auto">
          <a:xfrm>
            <a:off x="7367909" y="1963738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 i="0">
                <a:solidFill>
                  <a:srgbClr val="000000"/>
                </a:solidFill>
                <a:latin typeface="Times New Roman" pitchFamily="18" charset="0"/>
              </a:rPr>
              <a:t>2002</a:t>
            </a:r>
          </a:p>
        </p:txBody>
      </p:sp>
      <p:sp>
        <p:nvSpPr>
          <p:cNvPr id="20" name="Text Box 19"/>
          <p:cNvSpPr txBox="1">
            <a:spLocks noChangeAspect="1" noChangeArrowheads="1"/>
          </p:cNvSpPr>
          <p:nvPr/>
        </p:nvSpPr>
        <p:spPr bwMode="auto">
          <a:xfrm>
            <a:off x="909959" y="2517775"/>
            <a:ext cx="1476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 i="0">
                <a:solidFill>
                  <a:srgbClr val="000000"/>
                </a:solidFill>
                <a:latin typeface="Times New Roman" pitchFamily="18" charset="0"/>
              </a:rPr>
              <a:t>10.000</a:t>
            </a:r>
          </a:p>
          <a:p>
            <a:pPr algn="ctr"/>
            <a:r>
              <a:rPr lang="en-US" sz="1400" b="1" i="0">
                <a:solidFill>
                  <a:srgbClr val="000000"/>
                </a:solidFill>
                <a:latin typeface="Times New Roman" pitchFamily="18" charset="0"/>
              </a:rPr>
              <a:t>transistores</a:t>
            </a:r>
          </a:p>
        </p:txBody>
      </p:sp>
      <p:sp>
        <p:nvSpPr>
          <p:cNvPr id="21" name="Rectangle 20"/>
          <p:cNvSpPr>
            <a:spLocks noChangeAspect="1" noChangeArrowheads="1"/>
          </p:cNvSpPr>
          <p:nvPr/>
        </p:nvSpPr>
        <p:spPr bwMode="auto">
          <a:xfrm>
            <a:off x="7367909" y="2333625"/>
            <a:ext cx="1476375" cy="147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" name="Text Box 21"/>
          <p:cNvSpPr txBox="1">
            <a:spLocks noChangeAspect="1" noChangeArrowheads="1"/>
          </p:cNvSpPr>
          <p:nvPr/>
        </p:nvSpPr>
        <p:spPr bwMode="auto">
          <a:xfrm>
            <a:off x="7367909" y="2517775"/>
            <a:ext cx="1476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 b="1" i="0">
                <a:solidFill>
                  <a:srgbClr val="000000"/>
                </a:solidFill>
                <a:latin typeface="Times New Roman" pitchFamily="18" charset="0"/>
              </a:rPr>
              <a:t>150.000.000</a:t>
            </a:r>
          </a:p>
          <a:p>
            <a:pPr algn="ctr"/>
            <a:r>
              <a:rPr lang="en-US" sz="1400" b="1" i="0">
                <a:solidFill>
                  <a:srgbClr val="000000"/>
                </a:solidFill>
                <a:latin typeface="Times New Roman" pitchFamily="18" charset="0"/>
              </a:rPr>
              <a:t>transistores</a:t>
            </a:r>
          </a:p>
        </p:txBody>
      </p:sp>
      <p:sp>
        <p:nvSpPr>
          <p:cNvPr id="23" name="Freeform 22"/>
          <p:cNvSpPr>
            <a:spLocks noChangeAspect="1"/>
          </p:cNvSpPr>
          <p:nvPr/>
        </p:nvSpPr>
        <p:spPr bwMode="auto">
          <a:xfrm>
            <a:off x="2202184" y="2420938"/>
            <a:ext cx="5335588" cy="835025"/>
          </a:xfrm>
          <a:custGeom>
            <a:avLst/>
            <a:gdLst/>
            <a:ahLst/>
            <a:cxnLst>
              <a:cxn ang="0">
                <a:pos x="0" y="652"/>
              </a:cxn>
              <a:cxn ang="0">
                <a:pos x="3160" y="540"/>
              </a:cxn>
              <a:cxn ang="0">
                <a:pos x="4165" y="0"/>
              </a:cxn>
            </a:cxnLst>
            <a:rect l="0" t="0" r="r" b="b"/>
            <a:pathLst>
              <a:path w="4165" h="652">
                <a:moveTo>
                  <a:pt x="0" y="652"/>
                </a:moveTo>
                <a:cubicBezTo>
                  <a:pt x="527" y="633"/>
                  <a:pt x="2466" y="649"/>
                  <a:pt x="3160" y="540"/>
                </a:cubicBezTo>
                <a:cubicBezTo>
                  <a:pt x="3854" y="431"/>
                  <a:pt x="3956" y="112"/>
                  <a:pt x="4165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" name="Rectangle 23"/>
          <p:cNvSpPr txBox="1">
            <a:spLocks noChangeArrowheads="1"/>
          </p:cNvSpPr>
          <p:nvPr/>
        </p:nvSpPr>
        <p:spPr bwMode="auto">
          <a:xfrm>
            <a:off x="571822" y="4117975"/>
            <a:ext cx="86296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latin typeface="+mn-lt"/>
                <a:cs typeface="+mn-cs"/>
              </a:rPr>
              <a:t>	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Um chip de 2002 </a:t>
            </a: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pode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conter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15.000 chips de 1981</a:t>
            </a:r>
            <a:endParaRPr kumimoji="0" lang="en-US" sz="2800" b="0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MPSoC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0512" y="1052736"/>
            <a:ext cx="8915400" cy="3168352"/>
          </a:xfrm>
        </p:spPr>
        <p:txBody>
          <a:bodyPr/>
          <a:lstStyle/>
          <a:p>
            <a:pPr>
              <a:buNone/>
            </a:pPr>
            <a:r>
              <a:rPr lang="pt-BR" b="1" dirty="0" smtClean="0"/>
              <a:t>	</a:t>
            </a:r>
            <a:r>
              <a:rPr lang="pt-BR" b="1" dirty="0" err="1" smtClean="0"/>
              <a:t>MPSoC</a:t>
            </a:r>
            <a:r>
              <a:rPr lang="pt-BR" b="1" dirty="0" smtClean="0"/>
              <a:t> – </a:t>
            </a:r>
            <a:r>
              <a:rPr lang="pt-BR" b="1" dirty="0" err="1" smtClean="0"/>
              <a:t>Multiprocessor</a:t>
            </a:r>
            <a:r>
              <a:rPr lang="pt-BR" b="1" dirty="0" smtClean="0"/>
              <a:t> </a:t>
            </a:r>
            <a:r>
              <a:rPr lang="pt-BR" b="1" dirty="0" err="1" smtClean="0"/>
              <a:t>System-on-Chip</a:t>
            </a:r>
            <a:endParaRPr lang="pt-BR" b="1" dirty="0" smtClean="0"/>
          </a:p>
          <a:p>
            <a:pPr lvl="1"/>
            <a:r>
              <a:rPr lang="pt-BR" dirty="0" smtClean="0"/>
              <a:t>Múltiplos processadores (heterogêneos) em um chip</a:t>
            </a:r>
          </a:p>
          <a:p>
            <a:pPr lvl="1"/>
            <a:endParaRPr lang="pt-BR" dirty="0" smtClean="0"/>
          </a:p>
          <a:p>
            <a:pPr>
              <a:buNone/>
            </a:pPr>
            <a:r>
              <a:rPr lang="pt-BR" dirty="0" smtClean="0"/>
              <a:t>	Por que vários processadores?</a:t>
            </a:r>
          </a:p>
          <a:p>
            <a:pPr lvl="1"/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904" y="4359368"/>
            <a:ext cx="1583060" cy="187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MPSoC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875" y="1052736"/>
            <a:ext cx="8915400" cy="1637928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Por que vários processadores? </a:t>
            </a:r>
            <a:r>
              <a:rPr lang="pt-BR" b="1" dirty="0" smtClean="0"/>
              <a:t>	</a:t>
            </a:r>
          </a:p>
          <a:p>
            <a:pPr lvl="1"/>
            <a:r>
              <a:rPr lang="pt-BR" b="1" dirty="0" smtClean="0"/>
              <a:t>Clientes</a:t>
            </a:r>
            <a:r>
              <a:rPr lang="pt-BR" dirty="0" smtClean="0"/>
              <a:t> esperam produtos cada vez mais rápidos, eficientes e poderosos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04" y="2870777"/>
            <a:ext cx="5112568" cy="336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MPSoC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875" y="1143000"/>
            <a:ext cx="8915400" cy="2069976"/>
          </a:xfrm>
        </p:spPr>
        <p:txBody>
          <a:bodyPr/>
          <a:lstStyle/>
          <a:p>
            <a:r>
              <a:rPr lang="pt-BR" sz="2400" dirty="0" smtClean="0"/>
              <a:t>Antes dos dispositivos </a:t>
            </a:r>
            <a:r>
              <a:rPr lang="pt-BR" sz="2400" dirty="0" err="1" smtClean="0"/>
              <a:t>multiprocessados</a:t>
            </a:r>
            <a:r>
              <a:rPr lang="pt-BR" sz="2400" dirty="0" smtClean="0"/>
              <a:t>, o aumento do desempenho era obtido de forma direta: aumentando a </a:t>
            </a:r>
            <a:r>
              <a:rPr lang="pt-BR" sz="2400" dirty="0" err="1" smtClean="0"/>
              <a:t>frequência</a:t>
            </a:r>
            <a:endParaRPr lang="pt-BR" sz="2400" dirty="0" smtClean="0"/>
          </a:p>
          <a:p>
            <a:r>
              <a:rPr lang="pt-BR" sz="2400" dirty="0" smtClean="0"/>
              <a:t>No entanto...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3099825"/>
            <a:ext cx="5474196" cy="335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5961112" y="3879304"/>
            <a:ext cx="4392488" cy="134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 ganho não é mais o mesmo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MPSoC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875" y="1143000"/>
            <a:ext cx="8915400" cy="2069976"/>
          </a:xfrm>
        </p:spPr>
        <p:txBody>
          <a:bodyPr/>
          <a:lstStyle/>
          <a:p>
            <a:r>
              <a:rPr lang="pt-BR" sz="2400" dirty="0" smtClean="0"/>
              <a:t>Antes dos dispositivos </a:t>
            </a:r>
            <a:r>
              <a:rPr lang="pt-BR" sz="2400" dirty="0" err="1" smtClean="0"/>
              <a:t>multiprocessados</a:t>
            </a:r>
            <a:r>
              <a:rPr lang="pt-BR" sz="2400" dirty="0" smtClean="0"/>
              <a:t>, o aumento do desempenho era obtido de forma direta: aumentando a </a:t>
            </a:r>
            <a:r>
              <a:rPr lang="pt-BR" sz="2400" dirty="0" err="1" smtClean="0"/>
              <a:t>frequência</a:t>
            </a:r>
            <a:endParaRPr lang="pt-BR" sz="2400" dirty="0" smtClean="0"/>
          </a:p>
          <a:p>
            <a:r>
              <a:rPr lang="pt-BR" sz="2400" dirty="0" smtClean="0"/>
              <a:t>No entanto...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200472" y="2852936"/>
            <a:ext cx="9361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 ganho já não compensa</a:t>
            </a:r>
            <a:r>
              <a:rPr kumimoji="0" lang="pt-BR" sz="3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preço a ser pago</a:t>
            </a:r>
            <a:endParaRPr kumimoji="0" lang="pt-BR" sz="3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Diagrama 15"/>
          <p:cNvGraphicFramePr/>
          <p:nvPr/>
        </p:nvGraphicFramePr>
        <p:xfrm>
          <a:off x="3512840" y="2204864"/>
          <a:ext cx="55290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a 17"/>
          <p:cNvGraphicFramePr/>
          <p:nvPr/>
        </p:nvGraphicFramePr>
        <p:xfrm>
          <a:off x="704528" y="5508848"/>
          <a:ext cx="2952328" cy="80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Diagrama 18"/>
          <p:cNvGraphicFramePr/>
          <p:nvPr/>
        </p:nvGraphicFramePr>
        <p:xfrm>
          <a:off x="1424608" y="4077072"/>
          <a:ext cx="4392488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MPSoC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559" y="1647056"/>
            <a:ext cx="9906001" cy="1061864"/>
          </a:xfrm>
        </p:spPr>
        <p:txBody>
          <a:bodyPr/>
          <a:lstStyle/>
          <a:p>
            <a:pPr>
              <a:buNone/>
            </a:pPr>
            <a:r>
              <a:rPr lang="pt-BR" sz="2800" b="1" dirty="0" smtClean="0"/>
              <a:t>Potência = Capacitância x Tensão</a:t>
            </a:r>
            <a:r>
              <a:rPr lang="pt-BR" sz="2800" b="1" baseline="30000" dirty="0" smtClean="0"/>
              <a:t>2</a:t>
            </a:r>
            <a:r>
              <a:rPr lang="pt-BR" sz="2800" b="1" dirty="0" smtClean="0"/>
              <a:t> x </a:t>
            </a:r>
            <a:r>
              <a:rPr lang="pt-BR" sz="2800" b="1" dirty="0" err="1" smtClean="0"/>
              <a:t>Frequência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723" y="2636912"/>
            <a:ext cx="5810597" cy="380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3224808" y="2348880"/>
            <a:ext cx="4248473" cy="5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None/>
            </a:pPr>
            <a:r>
              <a:rPr lang="pt-BR" sz="2800" dirty="0" smtClean="0"/>
              <a:t>MPC8641 (</a:t>
            </a:r>
            <a:r>
              <a:rPr lang="pt-BR" sz="2800" dirty="0" err="1" smtClean="0"/>
              <a:t>Freescale</a:t>
            </a:r>
            <a:r>
              <a:rPr lang="pt-BR" sz="2800" dirty="0" smtClean="0"/>
              <a:t>)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7809</TotalTime>
  <Words>235</Words>
  <Application>Microsoft Office PowerPoint</Application>
  <PresentationFormat>Papel A4 (210 x 297 mm)</PresentationFormat>
  <Paragraphs>102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Design padrão</vt:lpstr>
      <vt:lpstr>Avaliação de desempenho em MPSoCs </vt:lpstr>
      <vt:lpstr>Sistemas Embarcados</vt:lpstr>
      <vt:lpstr>Evolução dos sistemas embarcados</vt:lpstr>
      <vt:lpstr>Lei de Moore</vt:lpstr>
      <vt:lpstr>MPSoC</vt:lpstr>
      <vt:lpstr>MPSoC</vt:lpstr>
      <vt:lpstr>MPSoC</vt:lpstr>
      <vt:lpstr>MPSoC</vt:lpstr>
      <vt:lpstr>MPSoC</vt:lpstr>
      <vt:lpstr>Slide 10</vt:lpstr>
      <vt:lpstr>Produtividade x Capacidade do chip</vt:lpstr>
      <vt:lpstr>Desenvolvimento de MPSoC</vt:lpstr>
      <vt:lpstr>Objetivo</vt:lpstr>
      <vt:lpstr>Estado da arte</vt:lpstr>
      <vt:lpstr>Cronograma</vt:lpstr>
      <vt:lpstr>Cenários de avaliação</vt:lpstr>
      <vt:lpstr>Cenários de avaliação</vt:lpstr>
      <vt:lpstr>Cenários de avaliação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suporte à decisão para sistemas produtivos</dc:title>
  <dc:creator>Bruno</dc:creator>
  <cp:lastModifiedBy>Bruno</cp:lastModifiedBy>
  <cp:revision>190</cp:revision>
  <dcterms:created xsi:type="dcterms:W3CDTF">2005-08-29T15:00:12Z</dcterms:created>
  <dcterms:modified xsi:type="dcterms:W3CDTF">2010-10-05T03:50:03Z</dcterms:modified>
</cp:coreProperties>
</file>