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7" r:id="rId4"/>
    <p:sldId id="308" r:id="rId5"/>
    <p:sldId id="309" r:id="rId6"/>
    <p:sldId id="313" r:id="rId7"/>
    <p:sldId id="310" r:id="rId8"/>
    <p:sldId id="311" r:id="rId9"/>
    <p:sldId id="314" r:id="rId10"/>
    <p:sldId id="275" r:id="rId11"/>
    <p:sldId id="315" r:id="rId12"/>
    <p:sldId id="258" r:id="rId13"/>
    <p:sldId id="312" r:id="rId14"/>
    <p:sldId id="261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25000"/>
      </a:spcAft>
      <a:buFont typeface="Wingdings" pitchFamily="2" charset="2"/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FF"/>
        </a:solidFill>
        <a:latin typeface="Futura Md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n" initials="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000FF"/>
    <a:srgbClr val="000000"/>
    <a:srgbClr val="00558E"/>
    <a:srgbClr val="0071B5"/>
    <a:srgbClr val="DEBDFF"/>
    <a:srgbClr val="B6F600"/>
    <a:srgbClr val="FFFFCC"/>
    <a:srgbClr val="D6F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3109" autoAdjust="0"/>
  </p:normalViewPr>
  <p:slideViewPr>
    <p:cSldViewPr snapToGrid="0">
      <p:cViewPr>
        <p:scale>
          <a:sx n="70" d="100"/>
          <a:sy n="70" d="100"/>
        </p:scale>
        <p:origin x="-1795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484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90513" y="46038"/>
            <a:ext cx="46688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10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373063" y="9107488"/>
            <a:ext cx="62865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54763" y="9088438"/>
            <a:ext cx="390525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63064C08-4066-46B5-8C14-8FEA3B869E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79400" y="9088438"/>
            <a:ext cx="593248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0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81325" y="228600"/>
            <a:ext cx="3706813" cy="2779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92100" y="230188"/>
            <a:ext cx="25908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10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57175" y="3254375"/>
            <a:ext cx="6430963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84163" y="9067800"/>
            <a:ext cx="5934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45238" y="9078913"/>
            <a:ext cx="390525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Aft>
                <a:spcPct val="0"/>
              </a:spcAft>
              <a:buFontTx/>
              <a:buNone/>
              <a:defRPr sz="800" b="0" smtClean="0">
                <a:solidFill>
                  <a:schemeClr val="tx1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76CDD8CB-94DB-4E6F-905E-E17F200F8F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2967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119063" indent="-11906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spcBef>
        <a:spcPct val="30000"/>
      </a:spcBef>
      <a:spcAft>
        <a:spcPct val="0"/>
      </a:spcAft>
      <a:buChar char="•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Presentation Title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CDD8CB-94DB-4E6F-905E-E17F200F8F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B0DE87-A9EE-46F7-A04A-0D6B5BC98D58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68261F5-DA46-4561-A700-8C005F318A9C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838200" y="2282825"/>
            <a:ext cx="7772400" cy="1470025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BD464-A688-41D8-99CD-7912BDC9C0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B59D-7314-4B85-9280-31670B10316C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B355A-3B45-4BD1-BE5D-925D49E63E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A165F-F992-4446-9B83-0452A13A8B2D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91933-6566-427F-8D3F-DF6B772180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D824-EF3F-4247-84CE-37191A5EC211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00050" y="114300"/>
            <a:ext cx="8274050" cy="5965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DA8B-6B39-4B3B-833E-9C481FA82C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F46E-C6BD-4F64-802E-E3D556DEDFC1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060F5-1323-41D5-84C9-FE9AA284B46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E71E-1D6A-4A74-8F1F-8B045905C251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EF37-C327-4C4C-8BA5-C9F8C7B5D2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97F83-78CD-4CBC-9257-14A7D8646A46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2094B-ADA6-4405-81F6-F8727270F93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6D9BB-AA62-44B6-A586-01EBD6DB1319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CCED0-D83C-441E-BB4C-C693C2E4BB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51531-5995-4ED5-9593-989C0A2C27E4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5F9DB-85B4-41EB-85D9-5CCD1CE82D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A007-C8DE-467C-8F36-121F6A17E0D4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B34D0-8737-4E3D-B9D8-EEAE7489EC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3BB1D-88E8-4414-9357-85D99A609151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18667-FFB8-4DE6-9546-1C46A5495F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6EA3E-6101-4626-95D5-4CDB719C0AD5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2157-6FC5-4BFF-AC9B-7D09F8C01A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69706-9AA1-4558-8AD6-8660E8DA41C4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CAFA5-7560-4106-B80A-CFD01F0FBA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421CD-61E0-460C-893C-8E6BBD3497D0}" type="datetime4">
              <a:rPr lang="en-US"/>
              <a:pPr>
                <a:defRPr/>
              </a:pPr>
              <a:t>March 15, 2012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9396" name="Rectangle 4"/>
          <p:cNvSpPr>
            <a:spLocks noChangeArrowheads="1"/>
          </p:cNvSpPr>
          <p:nvPr/>
        </p:nvSpPr>
        <p:spPr bwMode="ltGray">
          <a:xfrm>
            <a:off x="0" y="1171575"/>
            <a:ext cx="257175" cy="5686425"/>
          </a:xfrm>
          <a:prstGeom prst="rect">
            <a:avLst/>
          </a:prstGeom>
          <a:solidFill>
            <a:srgbClr val="E6A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9397" name="Rectangle 5"/>
          <p:cNvSpPr>
            <a:spLocks noChangeArrowheads="1"/>
          </p:cNvSpPr>
          <p:nvPr/>
        </p:nvSpPr>
        <p:spPr bwMode="ltGray">
          <a:xfrm>
            <a:off x="0" y="0"/>
            <a:ext cx="257175" cy="1114425"/>
          </a:xfrm>
          <a:prstGeom prst="rect">
            <a:avLst/>
          </a:prstGeom>
          <a:solidFill>
            <a:srgbClr val="E6A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93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CFB5EA98-F935-4B8A-9E9C-6604AFA22A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8994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fld id="{61F6418B-4BDA-4188-9664-61340C713ACC}" type="datetime4">
              <a:rPr lang="en-US"/>
              <a:pPr>
                <a:defRPr/>
              </a:pPr>
              <a:t>March 15, 2012</a:t>
            </a:fld>
            <a:endParaRPr lang="en-US" dirty="0"/>
          </a:p>
        </p:txBody>
      </p:sp>
      <p:sp>
        <p:nvSpPr>
          <p:cNvPr id="38994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40036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Aft>
                <a:spcPct val="0"/>
              </a:spcAft>
              <a:buFontTx/>
              <a:buNone/>
              <a:defRPr sz="900" b="0" smtClean="0">
                <a:solidFill>
                  <a:srgbClr val="848589"/>
                </a:solidFill>
                <a:latin typeface="Futura Bk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Imagem 9"/>
          <p:cNvPicPr/>
          <p:nvPr/>
        </p:nvPicPr>
        <p:blipFill>
          <a:blip r:embed="rId16" cstate="print">
            <a:lum bright="-13000" contrast="35000"/>
          </a:blip>
          <a:srcRect l="13927" t="12150" r="22714" b="16822"/>
          <a:stretch>
            <a:fillRect/>
          </a:stretch>
        </p:blipFill>
        <p:spPr bwMode="auto">
          <a:xfrm>
            <a:off x="6066557" y="6266806"/>
            <a:ext cx="1126671" cy="413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/>
          <p:cNvPicPr/>
          <p:nvPr/>
        </p:nvPicPr>
        <p:blipFill>
          <a:blip r:embed="rId17" cstate="print">
            <a:duotone>
              <a:prstClr val="black"/>
              <a:schemeClr val="bg1"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7245974" y="6275681"/>
            <a:ext cx="1129460" cy="430213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8" cstate="print">
            <a:grayscl/>
          </a:blip>
          <a:srcRect/>
          <a:stretch>
            <a:fillRect/>
          </a:stretch>
        </p:blipFill>
        <p:spPr bwMode="auto">
          <a:xfrm>
            <a:off x="8436096" y="6127668"/>
            <a:ext cx="494147" cy="635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0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4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16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125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692889" y="4059198"/>
            <a:ext cx="6746789" cy="1377778"/>
          </a:xfrm>
        </p:spPr>
        <p:txBody>
          <a:bodyPr/>
          <a:lstStyle/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 smtClean="0">
                <a:latin typeface="Calibri" pitchFamily="34" charset="0"/>
              </a:rPr>
              <a:t>Carlos </a:t>
            </a:r>
            <a:r>
              <a:rPr lang="pt-BR" sz="2200" dirty="0">
                <a:latin typeface="Calibri" pitchFamily="34" charset="0"/>
              </a:rPr>
              <a:t>Julian Menezes Araújo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cjma@cin.ufpe.br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Orientador: Prof. </a:t>
            </a:r>
            <a:r>
              <a:rPr lang="pt-BR" sz="2200" dirty="0" smtClean="0">
                <a:latin typeface="Calibri" pitchFamily="34" charset="0"/>
              </a:rPr>
              <a:t>Paulo </a:t>
            </a:r>
            <a:r>
              <a:rPr lang="pt-BR" sz="2200" dirty="0">
                <a:latin typeface="Calibri" pitchFamily="34" charset="0"/>
              </a:rPr>
              <a:t>Maciel</a:t>
            </a:r>
          </a:p>
          <a:p>
            <a:pPr marL="0" indent="0" algn="r">
              <a:lnSpc>
                <a:spcPct val="80000"/>
              </a:lnSpc>
              <a:spcBef>
                <a:spcPts val="528"/>
              </a:spcBef>
              <a:spcAft>
                <a:spcPts val="0"/>
              </a:spcAft>
              <a:buNone/>
            </a:pPr>
            <a:r>
              <a:rPr lang="pt-BR" sz="2200" dirty="0">
                <a:latin typeface="Calibri" pitchFamily="34" charset="0"/>
              </a:rPr>
              <a:t>prmm@cin.ufpe.br</a:t>
            </a: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838200" y="1841157"/>
            <a:ext cx="7772400" cy="1911694"/>
          </a:xfrm>
        </p:spPr>
        <p:txBody>
          <a:bodyPr/>
          <a:lstStyle/>
          <a:p>
            <a:pPr algn="ctr"/>
            <a:r>
              <a:rPr lang="pt-BR" dirty="0">
                <a:latin typeface="Calibri" pitchFamily="34" charset="0"/>
              </a:rPr>
              <a:t>Planejamento de capacidade e gerenciamento de infraestruturas de suprimento de energia para data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Objetivos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Este trabalho </a:t>
            </a:r>
            <a:r>
              <a:rPr lang="pt-BR" dirty="0" smtClean="0">
                <a:latin typeface="Calibri" pitchFamily="34" charset="0"/>
              </a:rPr>
              <a:t>proverá </a:t>
            </a:r>
            <a:r>
              <a:rPr lang="pt-BR" dirty="0">
                <a:latin typeface="Calibri" pitchFamily="34" charset="0"/>
              </a:rPr>
              <a:t>subsídios ao projetista no planejamento de </a:t>
            </a:r>
            <a:r>
              <a:rPr lang="pt-BR" dirty="0" smtClean="0">
                <a:latin typeface="Calibri" pitchFamily="34" charset="0"/>
              </a:rPr>
              <a:t>capacidade e gerenciamento da </a:t>
            </a:r>
            <a:r>
              <a:rPr lang="pt-BR" dirty="0">
                <a:latin typeface="Calibri" pitchFamily="34" charset="0"/>
              </a:rPr>
              <a:t>infraestrutura de energia em data </a:t>
            </a:r>
            <a:r>
              <a:rPr lang="pt-BR" dirty="0" smtClean="0">
                <a:latin typeface="Calibri" pitchFamily="34" charset="0"/>
              </a:rPr>
              <a:t>center</a:t>
            </a:r>
          </a:p>
          <a:p>
            <a:pPr lvl="1"/>
            <a:r>
              <a:rPr lang="pt-BR" dirty="0" smtClean="0">
                <a:latin typeface="Calibri" pitchFamily="34" charset="0"/>
              </a:rPr>
              <a:t>Proposição </a:t>
            </a:r>
            <a:r>
              <a:rPr lang="pt-BR" dirty="0">
                <a:latin typeface="Calibri" pitchFamily="34" charset="0"/>
              </a:rPr>
              <a:t>de uma metodologia para o planejamento de </a:t>
            </a:r>
            <a:r>
              <a:rPr lang="pt-BR" dirty="0" smtClean="0">
                <a:latin typeface="Calibri" pitchFamily="34" charset="0"/>
              </a:rPr>
              <a:t>capacidade</a:t>
            </a:r>
          </a:p>
          <a:p>
            <a:pPr lvl="1"/>
            <a:r>
              <a:rPr lang="pt-BR" dirty="0" smtClean="0">
                <a:latin typeface="Calibri" pitchFamily="34" charset="0"/>
              </a:rPr>
              <a:t>Proposição </a:t>
            </a:r>
            <a:r>
              <a:rPr lang="pt-BR" dirty="0">
                <a:latin typeface="Calibri" pitchFamily="34" charset="0"/>
              </a:rPr>
              <a:t>de modelos que permitam a </a:t>
            </a:r>
            <a:r>
              <a:rPr lang="pt-BR" dirty="0" smtClean="0">
                <a:latin typeface="Calibri" pitchFamily="34" charset="0"/>
              </a:rPr>
              <a:t>representação </a:t>
            </a:r>
            <a:r>
              <a:rPr lang="pt-BR" dirty="0">
                <a:latin typeface="Calibri" pitchFamily="34" charset="0"/>
              </a:rPr>
              <a:t>de arquiteturas de </a:t>
            </a:r>
            <a:r>
              <a:rPr lang="pt-BR" dirty="0" smtClean="0">
                <a:latin typeface="Calibri" pitchFamily="34" charset="0"/>
              </a:rPr>
              <a:t>suprimento de energia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Objetivos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>
                <a:latin typeface="Calibri" pitchFamily="34" charset="0"/>
              </a:rPr>
              <a:t>Análises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considerando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métricas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eficiência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custo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consumo</a:t>
            </a:r>
            <a:r>
              <a:rPr lang="en-US" dirty="0" smtClean="0">
                <a:latin typeface="Calibri" pitchFamily="34" charset="0"/>
              </a:rPr>
              <a:t> e </a:t>
            </a:r>
            <a:r>
              <a:rPr lang="en-US" dirty="0" err="1" smtClean="0">
                <a:latin typeface="Calibri" pitchFamily="34" charset="0"/>
              </a:rPr>
              <a:t>dependabilidade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dirty="0" err="1" smtClean="0">
                <a:latin typeface="Calibri" pitchFamily="34" charset="0"/>
              </a:rPr>
              <a:t>Utilização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de </a:t>
            </a:r>
            <a:r>
              <a:rPr lang="en-US" dirty="0" err="1" smtClean="0">
                <a:latin typeface="Calibri" pitchFamily="34" charset="0"/>
              </a:rPr>
              <a:t>modelos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otimização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para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definição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arquiteturas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dirty="0" err="1" smtClean="0">
                <a:latin typeface="Calibri" pitchFamily="34" charset="0"/>
              </a:rPr>
              <a:t>Definição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políticas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para</a:t>
            </a:r>
            <a:r>
              <a:rPr lang="en-US" dirty="0" smtClean="0">
                <a:latin typeface="Calibri" pitchFamily="34" charset="0"/>
              </a:rPr>
              <a:t> o </a:t>
            </a:r>
            <a:r>
              <a:rPr lang="en-US" dirty="0" err="1" smtClean="0">
                <a:latin typeface="Calibri" pitchFamily="34" charset="0"/>
              </a:rPr>
              <a:t>gerenciamento</a:t>
            </a:r>
            <a:r>
              <a:rPr lang="en-US" dirty="0" smtClean="0">
                <a:latin typeface="Calibri" pitchFamily="34" charset="0"/>
              </a:rPr>
              <a:t> do </a:t>
            </a:r>
            <a:r>
              <a:rPr lang="en-US" dirty="0" err="1" smtClean="0">
                <a:latin typeface="Calibri" pitchFamily="34" charset="0"/>
              </a:rPr>
              <a:t>consumo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energético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7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Metodologia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166822"/>
            <a:ext cx="4635500" cy="607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Contribuições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Modelagem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Indicadores</a:t>
            </a:r>
            <a:endParaRPr lang="en-US" dirty="0" smtClean="0">
              <a:latin typeface="Calibri" pitchFamily="34" charset="0"/>
            </a:endParaRPr>
          </a:p>
          <a:p>
            <a:r>
              <a:rPr lang="en-US" i="1" dirty="0" smtClean="0">
                <a:latin typeface="Calibri" pitchFamily="34" charset="0"/>
              </a:rPr>
              <a:t>Workload</a:t>
            </a:r>
            <a:endParaRPr lang="en-US" i="1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Otimização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Políticas</a:t>
            </a:r>
            <a:r>
              <a:rPr lang="en-US" dirty="0" smtClean="0">
                <a:latin typeface="Calibri" pitchFamily="34" charset="0"/>
              </a:rPr>
              <a:t> de </a:t>
            </a:r>
            <a:r>
              <a:rPr lang="en-US" dirty="0" err="1" smtClean="0">
                <a:latin typeface="Calibri" pitchFamily="34" charset="0"/>
              </a:rPr>
              <a:t>gerenciamento</a:t>
            </a:r>
            <a:endParaRPr lang="en-US" dirty="0" smtClean="0">
              <a:latin typeface="Calibri" pitchFamily="34" charset="0"/>
            </a:endParaRP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latin typeface="Calibri" pitchFamily="34" charset="0"/>
              </a:rPr>
              <a:t>				</a:t>
            </a:r>
          </a:p>
          <a:p>
            <a:pPr>
              <a:buNone/>
            </a:pPr>
            <a:r>
              <a:rPr lang="en-US" sz="4800" dirty="0" smtClean="0">
                <a:latin typeface="Calibri" pitchFamily="34" charset="0"/>
              </a:rPr>
              <a:t>				Obrigado!</a:t>
            </a:r>
            <a:endParaRPr lang="pt-BR" sz="4800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5211" y="4070257"/>
            <a:ext cx="17716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Sumário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Introdução</a:t>
            </a: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Contexto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Motivação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Problema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Trabalhos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Relacionados</a:t>
            </a:r>
            <a:endParaRPr lang="pt-B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Objetivos</a:t>
            </a:r>
            <a:endParaRPr lang="en-US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Contribuições</a:t>
            </a:r>
            <a:endParaRPr lang="pt-B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latin typeface="Calibri" pitchFamily="34" charset="0"/>
              </a:rPr>
              <a:t>Metodologia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Introdução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Calibri" pitchFamily="34" charset="0"/>
              </a:rPr>
              <a:t>Nos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dias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hoje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</a:rPr>
              <a:t>num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mundo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cada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vez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mais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conectado</a:t>
            </a:r>
            <a:r>
              <a:rPr lang="en-US" sz="2000" dirty="0" smtClean="0">
                <a:latin typeface="Calibri" pitchFamily="34" charset="0"/>
              </a:rPr>
              <a:t> a </a:t>
            </a:r>
            <a:r>
              <a:rPr lang="en-US" sz="2000" dirty="0" smtClean="0">
                <a:latin typeface="Calibri" pitchFamily="34" charset="0"/>
              </a:rPr>
              <a:t>Internet </a:t>
            </a:r>
            <a:r>
              <a:rPr lang="en-US" sz="2000" dirty="0" err="1" smtClean="0">
                <a:latin typeface="Calibri" pitchFamily="34" charset="0"/>
              </a:rPr>
              <a:t>diversas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empresas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são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pressionadas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pelo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mercado</a:t>
            </a:r>
            <a:r>
              <a:rPr lang="en-US" sz="2000" dirty="0" smtClean="0">
                <a:latin typeface="Calibri" pitchFamily="34" charset="0"/>
              </a:rPr>
              <a:t> a </a:t>
            </a:r>
            <a:r>
              <a:rPr lang="en-US" sz="2000" dirty="0" err="1" smtClean="0">
                <a:latin typeface="Calibri" pitchFamily="34" charset="0"/>
              </a:rPr>
              <a:t>oferecer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serviços</a:t>
            </a:r>
            <a:r>
              <a:rPr lang="en-US" sz="2000" dirty="0" smtClean="0">
                <a:latin typeface="Calibri" pitchFamily="34" charset="0"/>
              </a:rPr>
              <a:t> com </a:t>
            </a:r>
            <a:r>
              <a:rPr lang="en-US" sz="2000" dirty="0" err="1" smtClean="0">
                <a:latin typeface="Calibri" pitchFamily="34" charset="0"/>
              </a:rPr>
              <a:t>alta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confiabilidade</a:t>
            </a:r>
            <a:r>
              <a:rPr lang="en-US" sz="2000" dirty="0" smtClean="0">
                <a:latin typeface="Calibri" pitchFamily="34" charset="0"/>
              </a:rPr>
              <a:t> e </a:t>
            </a:r>
            <a:r>
              <a:rPr lang="en-US" sz="2000" dirty="0" err="1" smtClean="0">
                <a:latin typeface="Calibri" pitchFamily="34" charset="0"/>
              </a:rPr>
              <a:t>disponibilidade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r>
              <a:rPr lang="en-US" sz="2000" dirty="0" err="1" smtClean="0">
                <a:latin typeface="Calibri" pitchFamily="34" charset="0"/>
              </a:rPr>
              <a:t>Exemplo</a:t>
            </a:r>
            <a:r>
              <a:rPr lang="en-US" sz="2000" dirty="0" smtClean="0">
                <a:latin typeface="Calibri" pitchFamily="34" charset="0"/>
              </a:rPr>
              <a:t>:</a:t>
            </a:r>
          </a:p>
          <a:p>
            <a:pPr lvl="1"/>
            <a:r>
              <a:rPr lang="en-US" sz="1600" i="1" dirty="0" smtClean="0">
                <a:latin typeface="Calibri" pitchFamily="34" charset="0"/>
              </a:rPr>
              <a:t>Internet Banking, e-commerce, web hosting, etc. </a:t>
            </a:r>
          </a:p>
          <a:p>
            <a:pPr lvl="1"/>
            <a:endParaRPr lang="en-US" sz="1600" i="1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Contexto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Calibri" pitchFamily="34" charset="0"/>
              </a:rPr>
              <a:t>Data center é o </a:t>
            </a:r>
            <a:r>
              <a:rPr lang="en-US" sz="2000" dirty="0" err="1" smtClean="0">
                <a:latin typeface="Calibri" pitchFamily="34" charset="0"/>
              </a:rPr>
              <a:t>resultado</a:t>
            </a:r>
            <a:r>
              <a:rPr lang="en-US" sz="2000" dirty="0" smtClean="0">
                <a:latin typeface="Calibri" pitchFamily="34" charset="0"/>
              </a:rPr>
              <a:t> da </a:t>
            </a:r>
            <a:r>
              <a:rPr lang="en-US" sz="2000" dirty="0" err="1" smtClean="0">
                <a:latin typeface="Calibri" pitchFamily="34" charset="0"/>
              </a:rPr>
              <a:t>consolidação</a:t>
            </a:r>
            <a:r>
              <a:rPr lang="en-US" sz="2000" dirty="0" smtClean="0">
                <a:latin typeface="Calibri" pitchFamily="34" charset="0"/>
              </a:rPr>
              <a:t> dos </a:t>
            </a:r>
            <a:r>
              <a:rPr lang="en-US" sz="2000" dirty="0" err="1" smtClean="0">
                <a:latin typeface="Calibri" pitchFamily="34" charset="0"/>
              </a:rPr>
              <a:t>sistemas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computacionais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que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realizam</a:t>
            </a:r>
            <a:r>
              <a:rPr lang="en-US" sz="2000" dirty="0" smtClean="0">
                <a:latin typeface="Calibri" pitchFamily="34" charset="0"/>
              </a:rPr>
              <a:t> = </a:t>
            </a:r>
            <a:r>
              <a:rPr lang="en-US" sz="2000" dirty="0" err="1" smtClean="0">
                <a:latin typeface="Calibri" pitchFamily="34" charset="0"/>
              </a:rPr>
              <a:t>processamento</a:t>
            </a:r>
            <a:r>
              <a:rPr lang="en-US" sz="2000" dirty="0" smtClean="0">
                <a:latin typeface="Calibri" pitchFamily="34" charset="0"/>
              </a:rPr>
              <a:t> + </a:t>
            </a:r>
            <a:r>
              <a:rPr lang="en-US" sz="2000" dirty="0" err="1" smtClean="0">
                <a:latin typeface="Calibri" pitchFamily="34" charset="0"/>
              </a:rPr>
              <a:t>armazenamento</a:t>
            </a:r>
            <a:r>
              <a:rPr lang="en-US" sz="2000" dirty="0" smtClean="0">
                <a:latin typeface="Calibri" pitchFamily="34" charset="0"/>
              </a:rPr>
              <a:t> + </a:t>
            </a:r>
            <a:r>
              <a:rPr lang="en-US" sz="2000" dirty="0" err="1" smtClean="0">
                <a:latin typeface="Calibri" pitchFamily="34" charset="0"/>
              </a:rPr>
              <a:t>comunicação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É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considerado</a:t>
            </a:r>
            <a:r>
              <a:rPr lang="en-US" sz="2000" dirty="0" smtClean="0">
                <a:latin typeface="Calibri" pitchFamily="34" charset="0"/>
              </a:rPr>
              <a:t> um </a:t>
            </a:r>
            <a:r>
              <a:rPr lang="en-US" sz="2000" dirty="0" err="1" smtClean="0">
                <a:latin typeface="Calibri" pitchFamily="34" charset="0"/>
              </a:rPr>
              <a:t>ambiente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especializado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que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protege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equipamentos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valiosos</a:t>
            </a:r>
            <a:r>
              <a:rPr lang="en-US" sz="2000" dirty="0" smtClean="0">
                <a:latin typeface="Calibri" pitchFamily="34" charset="0"/>
              </a:rPr>
              <a:t> e a </a:t>
            </a:r>
            <a:r>
              <a:rPr lang="en-US" sz="2000" dirty="0" err="1" smtClean="0">
                <a:latin typeface="Calibri" pitchFamily="34" charset="0"/>
              </a:rPr>
              <a:t>propriedade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intelectual</a:t>
            </a:r>
            <a:r>
              <a:rPr lang="en-US" sz="2000" dirty="0" smtClean="0">
                <a:latin typeface="Calibri" pitchFamily="34" charset="0"/>
              </a:rPr>
              <a:t> das </a:t>
            </a:r>
            <a:r>
              <a:rPr lang="en-US" sz="2000" dirty="0" err="1" smtClean="0">
                <a:latin typeface="Calibri" pitchFamily="34" charset="0"/>
              </a:rPr>
              <a:t>empresas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r>
              <a:rPr lang="en-US" sz="2000" dirty="0" err="1" smtClean="0">
                <a:latin typeface="Calibri" pitchFamily="34" charset="0"/>
              </a:rPr>
              <a:t>Além</a:t>
            </a:r>
            <a:r>
              <a:rPr lang="en-US" sz="2000" dirty="0" smtClean="0">
                <a:latin typeface="Calibri" pitchFamily="34" charset="0"/>
              </a:rPr>
              <a:t> disso, é um </a:t>
            </a:r>
            <a:r>
              <a:rPr lang="en-US" sz="2000" dirty="0" err="1" smtClean="0">
                <a:latin typeface="Calibri" pitchFamily="34" charset="0"/>
              </a:rPr>
              <a:t>componente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importante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infraestrutura</a:t>
            </a:r>
            <a:r>
              <a:rPr lang="en-US" sz="2000" dirty="0" smtClean="0">
                <a:latin typeface="Calibri" pitchFamily="34" charset="0"/>
              </a:rPr>
              <a:t> da Internet.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Motivação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Calibri" pitchFamily="34" charset="0"/>
              </a:rPr>
              <a:t>Expansão</a:t>
            </a:r>
            <a:r>
              <a:rPr lang="en-US" sz="2000" dirty="0" smtClean="0">
                <a:latin typeface="Calibri" pitchFamily="34" charset="0"/>
              </a:rPr>
              <a:t> da Internet e a </a:t>
            </a:r>
            <a:r>
              <a:rPr lang="en-US" sz="2000" dirty="0" err="1" smtClean="0">
                <a:latin typeface="Calibri" pitchFamily="34" charset="0"/>
              </a:rPr>
              <a:t>disponibilização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diversos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serviços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como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i="1" dirty="0" smtClean="0">
                <a:latin typeface="Calibri" pitchFamily="34" charset="0"/>
              </a:rPr>
              <a:t>Web-hosting, e-commerce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</a:rPr>
              <a:t>redes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sociais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r>
              <a:rPr lang="en-US" sz="2000" dirty="0" err="1">
                <a:latin typeface="Calibri" pitchFamily="34" charset="0"/>
              </a:rPr>
              <a:t>Empresas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gerenciam</a:t>
            </a:r>
            <a:r>
              <a:rPr lang="en-US" sz="2000" dirty="0">
                <a:latin typeface="Calibri" pitchFamily="34" charset="0"/>
              </a:rPr>
              <a:t> data centers </a:t>
            </a:r>
            <a:r>
              <a:rPr lang="en-US" sz="2000" dirty="0" err="1">
                <a:latin typeface="Calibri" pitchFamily="34" charset="0"/>
              </a:rPr>
              <a:t>verificaram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que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seus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ambientes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são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insuficientes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em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infraestrutura</a:t>
            </a:r>
            <a:r>
              <a:rPr lang="en-US" sz="2000" dirty="0">
                <a:latin typeface="Calibri" pitchFamily="34" charset="0"/>
              </a:rPr>
              <a:t> e </a:t>
            </a:r>
            <a:r>
              <a:rPr lang="en-US" sz="2000" dirty="0" err="1">
                <a:latin typeface="Calibri" pitchFamily="34" charset="0"/>
              </a:rPr>
              <a:t>capacidade</a:t>
            </a:r>
            <a:r>
              <a:rPr lang="en-US" sz="2000" dirty="0" smtClean="0">
                <a:latin typeface="Calibri" pitchFamily="34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Motivação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Calibri" pitchFamily="34" charset="0"/>
              </a:rPr>
              <a:t>Devido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ao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crescimento</a:t>
            </a:r>
            <a:r>
              <a:rPr lang="en-US" sz="2000" dirty="0" smtClean="0">
                <a:latin typeface="Calibri" pitchFamily="34" charset="0"/>
              </a:rPr>
              <a:t> da </a:t>
            </a:r>
            <a:r>
              <a:rPr lang="en-US" sz="2000" dirty="0" err="1" smtClean="0">
                <a:latin typeface="Calibri" pitchFamily="34" charset="0"/>
              </a:rPr>
              <a:t>demanda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</a:rPr>
              <a:t>os</a:t>
            </a:r>
            <a:r>
              <a:rPr lang="en-US" sz="2000" dirty="0" smtClean="0">
                <a:latin typeface="Calibri" pitchFamily="34" charset="0"/>
              </a:rPr>
              <a:t> data centers tem se tornado </a:t>
            </a:r>
            <a:r>
              <a:rPr lang="en-US" sz="2000" dirty="0" err="1" smtClean="0">
                <a:latin typeface="Calibri" pitchFamily="34" charset="0"/>
              </a:rPr>
              <a:t>cada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vez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mais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complexos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r>
              <a:rPr lang="en-US" sz="2000" dirty="0" err="1" smtClean="0">
                <a:latin typeface="Calibri" pitchFamily="34" charset="0"/>
              </a:rPr>
              <a:t>Gerenciar</a:t>
            </a:r>
            <a:r>
              <a:rPr lang="en-US" sz="2000" dirty="0" smtClean="0">
                <a:latin typeface="Calibri" pitchFamily="34" charset="0"/>
              </a:rPr>
              <a:t> a </a:t>
            </a:r>
            <a:r>
              <a:rPr lang="en-US" sz="2000" dirty="0" err="1" smtClean="0">
                <a:latin typeface="Calibri" pitchFamily="34" charset="0"/>
              </a:rPr>
              <a:t>quande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quantidade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dispositivos</a:t>
            </a:r>
            <a:r>
              <a:rPr lang="en-US" sz="2000" dirty="0" smtClean="0">
                <a:latin typeface="Calibri" pitchFamily="34" charset="0"/>
              </a:rPr>
              <a:t> se </a:t>
            </a:r>
            <a:r>
              <a:rPr lang="en-US" sz="2000" dirty="0" err="1" smtClean="0">
                <a:latin typeface="Calibri" pitchFamily="34" charset="0"/>
              </a:rPr>
              <a:t>tornou</a:t>
            </a:r>
            <a:r>
              <a:rPr lang="en-US" sz="2000" dirty="0" smtClean="0">
                <a:latin typeface="Calibri" pitchFamily="34" charset="0"/>
              </a:rPr>
              <a:t> um </a:t>
            </a:r>
            <a:r>
              <a:rPr lang="en-US" sz="2000" dirty="0" err="1" smtClean="0">
                <a:latin typeface="Calibri" pitchFamily="34" charset="0"/>
              </a:rPr>
              <a:t>grande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desafio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Problema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 smtClean="0">
                <a:latin typeface="Calibri" pitchFamily="34" charset="0"/>
              </a:rPr>
              <a:t>É </a:t>
            </a:r>
            <a:r>
              <a:rPr lang="en-US" sz="2000" i="1" dirty="0" err="1" smtClean="0">
                <a:latin typeface="Calibri" pitchFamily="34" charset="0"/>
              </a:rPr>
              <a:t>possível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realizar</a:t>
            </a:r>
            <a:r>
              <a:rPr lang="en-US" sz="2000" i="1" dirty="0" smtClean="0">
                <a:latin typeface="Calibri" pitchFamily="34" charset="0"/>
              </a:rPr>
              <a:t> um </a:t>
            </a:r>
            <a:r>
              <a:rPr lang="en-US" sz="2000" i="1" dirty="0" err="1" smtClean="0">
                <a:latin typeface="Calibri" pitchFamily="34" charset="0"/>
              </a:rPr>
              <a:t>planejamento</a:t>
            </a:r>
            <a:r>
              <a:rPr lang="en-US" sz="2000" i="1" dirty="0" smtClean="0">
                <a:latin typeface="Calibri" pitchFamily="34" charset="0"/>
              </a:rPr>
              <a:t> de </a:t>
            </a:r>
            <a:r>
              <a:rPr lang="en-US" sz="2000" i="1" dirty="0" err="1" smtClean="0">
                <a:latin typeface="Calibri" pitchFamily="34" charset="0"/>
              </a:rPr>
              <a:t>capacidade</a:t>
            </a:r>
            <a:r>
              <a:rPr lang="en-US" sz="2000" i="1" dirty="0" smtClean="0">
                <a:latin typeface="Calibri" pitchFamily="34" charset="0"/>
              </a:rPr>
              <a:t> e </a:t>
            </a:r>
            <a:r>
              <a:rPr lang="en-US" sz="2000" i="1" dirty="0" err="1" smtClean="0">
                <a:latin typeface="Calibri" pitchFamily="34" charset="0"/>
              </a:rPr>
              <a:t>gerenciamento</a:t>
            </a:r>
            <a:r>
              <a:rPr lang="en-US" sz="2000" i="1" dirty="0" smtClean="0">
                <a:latin typeface="Calibri" pitchFamily="34" charset="0"/>
              </a:rPr>
              <a:t> do </a:t>
            </a:r>
            <a:r>
              <a:rPr lang="en-US" sz="2000" i="1" dirty="0" err="1" smtClean="0">
                <a:latin typeface="Calibri" pitchFamily="34" charset="0"/>
              </a:rPr>
              <a:t>sistema</a:t>
            </a:r>
            <a:r>
              <a:rPr lang="en-US" sz="2000" i="1" dirty="0" smtClean="0">
                <a:latin typeface="Calibri" pitchFamily="34" charset="0"/>
              </a:rPr>
              <a:t> de </a:t>
            </a:r>
            <a:r>
              <a:rPr lang="en-US" sz="2000" i="1" dirty="0" err="1" smtClean="0">
                <a:latin typeface="Calibri" pitchFamily="34" charset="0"/>
              </a:rPr>
              <a:t>suprimento</a:t>
            </a:r>
            <a:r>
              <a:rPr lang="en-US" sz="2000" i="1" dirty="0" smtClean="0">
                <a:latin typeface="Calibri" pitchFamily="34" charset="0"/>
              </a:rPr>
              <a:t> de </a:t>
            </a:r>
            <a:r>
              <a:rPr lang="en-US" sz="2000" i="1" dirty="0" err="1" smtClean="0">
                <a:latin typeface="Calibri" pitchFamily="34" charset="0"/>
              </a:rPr>
              <a:t>energia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em</a:t>
            </a:r>
            <a:r>
              <a:rPr lang="en-US" sz="2000" i="1" dirty="0" smtClean="0">
                <a:latin typeface="Calibri" pitchFamily="34" charset="0"/>
              </a:rPr>
              <a:t> um data center, de </a:t>
            </a:r>
            <a:r>
              <a:rPr lang="en-US" sz="2000" i="1" dirty="0" err="1" smtClean="0">
                <a:latin typeface="Calibri" pitchFamily="34" charset="0"/>
              </a:rPr>
              <a:t>tal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modo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que</a:t>
            </a:r>
            <a:r>
              <a:rPr lang="en-US" sz="2000" i="1" dirty="0" smtClean="0">
                <a:latin typeface="Calibri" pitchFamily="34" charset="0"/>
              </a:rPr>
              <a:t> o </a:t>
            </a:r>
            <a:r>
              <a:rPr lang="en-US" sz="2000" i="1" dirty="0" err="1" smtClean="0">
                <a:latin typeface="Calibri" pitchFamily="34" charset="0"/>
              </a:rPr>
              <a:t>ambiente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esteja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conforme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especificações</a:t>
            </a:r>
            <a:r>
              <a:rPr lang="en-US" sz="2000" i="1" dirty="0" smtClean="0">
                <a:latin typeface="Calibri" pitchFamily="34" charset="0"/>
              </a:rPr>
              <a:t> e </a:t>
            </a:r>
            <a:r>
              <a:rPr lang="en-US" sz="2000" i="1" dirty="0" err="1" smtClean="0">
                <a:latin typeface="Calibri" pitchFamily="34" charset="0"/>
              </a:rPr>
              <a:t>possa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suportar</a:t>
            </a:r>
            <a:r>
              <a:rPr lang="en-US" sz="2000" i="1" dirty="0" smtClean="0">
                <a:latin typeface="Calibri" pitchFamily="34" charset="0"/>
              </a:rPr>
              <a:t> o </a:t>
            </a:r>
            <a:r>
              <a:rPr lang="en-US" sz="2000" i="1" dirty="0" err="1" smtClean="0">
                <a:latin typeface="Calibri" pitchFamily="34" charset="0"/>
              </a:rPr>
              <a:t>contínuo</a:t>
            </a: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n-US" sz="2000" i="1" dirty="0" err="1" smtClean="0">
                <a:latin typeface="Calibri" pitchFamily="34" charset="0"/>
              </a:rPr>
              <a:t>crescimento</a:t>
            </a:r>
            <a:r>
              <a:rPr lang="en-US" sz="2000" i="1" dirty="0" smtClean="0">
                <a:latin typeface="Calibri" pitchFamily="34" charset="0"/>
              </a:rPr>
              <a:t> da </a:t>
            </a:r>
            <a:r>
              <a:rPr lang="en-US" sz="2000" i="1" dirty="0" err="1" smtClean="0">
                <a:latin typeface="Calibri" pitchFamily="34" charset="0"/>
              </a:rPr>
              <a:t>demanda</a:t>
            </a:r>
            <a:r>
              <a:rPr lang="en-US" sz="2000" i="1" dirty="0" smtClean="0">
                <a:latin typeface="Calibri" pitchFamily="34" charset="0"/>
              </a:rPr>
              <a:t>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Trabalhos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Relacionados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</a:rPr>
              <a:t>Wiboonrat</a:t>
            </a:r>
            <a:r>
              <a:rPr lang="en-US" sz="2000" dirty="0" smtClean="0">
                <a:latin typeface="Calibri" pitchFamily="34" charset="0"/>
              </a:rPr>
              <a:t>, 2008) – </a:t>
            </a:r>
            <a:r>
              <a:rPr lang="en-US" sz="2000" dirty="0" err="1" smtClean="0">
                <a:latin typeface="Calibri" pitchFamily="34" charset="0"/>
              </a:rPr>
              <a:t>Analisou</a:t>
            </a:r>
            <a:r>
              <a:rPr lang="en-US" sz="2000" dirty="0" smtClean="0">
                <a:latin typeface="Calibri" pitchFamily="34" charset="0"/>
              </a:rPr>
              <a:t> a </a:t>
            </a:r>
            <a:r>
              <a:rPr lang="en-US" sz="2000" dirty="0" err="1" smtClean="0">
                <a:latin typeface="Calibri" pitchFamily="34" charset="0"/>
              </a:rPr>
              <a:t>topologia</a:t>
            </a:r>
            <a:r>
              <a:rPr lang="en-US" sz="2000" dirty="0" smtClean="0">
                <a:latin typeface="Calibri" pitchFamily="34" charset="0"/>
              </a:rPr>
              <a:t> Tier IV </a:t>
            </a:r>
            <a:r>
              <a:rPr lang="en-US" sz="2000" dirty="0" err="1" smtClean="0">
                <a:latin typeface="Calibri" pitchFamily="34" charset="0"/>
              </a:rPr>
              <a:t>para</a:t>
            </a:r>
            <a:r>
              <a:rPr lang="en-US" sz="2000" dirty="0" smtClean="0">
                <a:latin typeface="Calibri" pitchFamily="34" charset="0"/>
              </a:rPr>
              <a:t> data centers </a:t>
            </a:r>
            <a:r>
              <a:rPr lang="en-US" sz="2000" dirty="0" err="1" smtClean="0">
                <a:latin typeface="Calibri" pitchFamily="34" charset="0"/>
              </a:rPr>
              <a:t>utilizando</a:t>
            </a:r>
            <a:r>
              <a:rPr lang="en-US" sz="2000" dirty="0" smtClean="0">
                <a:latin typeface="Calibri" pitchFamily="34" charset="0"/>
              </a:rPr>
              <a:t> FMECA (</a:t>
            </a:r>
            <a:r>
              <a:rPr lang="en-US" sz="2000" i="1" dirty="0" smtClean="0">
                <a:latin typeface="Calibri" pitchFamily="34" charset="0"/>
              </a:rPr>
              <a:t>Failure Modes, Effect and Criticality Analysis</a:t>
            </a:r>
            <a:r>
              <a:rPr lang="en-US" sz="2000" dirty="0" smtClean="0">
                <a:latin typeface="Calibri" pitchFamily="34" charset="0"/>
              </a:rPr>
              <a:t>) e RBD (</a:t>
            </a:r>
            <a:r>
              <a:rPr lang="en-US" sz="2000" i="1" dirty="0" smtClean="0">
                <a:latin typeface="Calibri" pitchFamily="34" charset="0"/>
              </a:rPr>
              <a:t>Reliability Block Diagram</a:t>
            </a:r>
            <a:r>
              <a:rPr lang="en-US" sz="2000" dirty="0" smtClean="0">
                <a:latin typeface="Calibri" pitchFamily="34" charset="0"/>
              </a:rPr>
              <a:t>).</a:t>
            </a:r>
          </a:p>
          <a:p>
            <a:r>
              <a:rPr lang="en-US" sz="2000" dirty="0" smtClean="0">
                <a:latin typeface="Calibri" pitchFamily="34" charset="0"/>
              </a:rPr>
              <a:t>(Arno, 2010) – </a:t>
            </a:r>
            <a:r>
              <a:rPr lang="en-US" sz="2000" dirty="0" err="1" smtClean="0">
                <a:latin typeface="Calibri" pitchFamily="34" charset="0"/>
              </a:rPr>
              <a:t>Analisou</a:t>
            </a:r>
            <a:r>
              <a:rPr lang="en-US" sz="2000" dirty="0" smtClean="0">
                <a:latin typeface="Calibri" pitchFamily="34" charset="0"/>
              </a:rPr>
              <a:t> a </a:t>
            </a:r>
            <a:r>
              <a:rPr lang="en-US" sz="2000" dirty="0" err="1" smtClean="0">
                <a:latin typeface="Calibri" pitchFamily="34" charset="0"/>
              </a:rPr>
              <a:t>topologia</a:t>
            </a:r>
            <a:r>
              <a:rPr lang="en-US" sz="2000" dirty="0" smtClean="0">
                <a:latin typeface="Calibri" pitchFamily="34" charset="0"/>
              </a:rPr>
              <a:t> Tier </a:t>
            </a:r>
            <a:r>
              <a:rPr lang="en-US" sz="2000" dirty="0" err="1" smtClean="0">
                <a:latin typeface="Calibri" pitchFamily="34" charset="0"/>
              </a:rPr>
              <a:t>usando</a:t>
            </a:r>
            <a:r>
              <a:rPr lang="en-US" sz="2000" dirty="0" smtClean="0">
                <a:latin typeface="Calibri" pitchFamily="34" charset="0"/>
              </a:rPr>
              <a:t> RBD.</a:t>
            </a:r>
          </a:p>
          <a:p>
            <a:r>
              <a:rPr lang="en-US" sz="2000" dirty="0" smtClean="0">
                <a:latin typeface="Calibri" pitchFamily="34" charset="0"/>
              </a:rPr>
              <a:t>(Le, 2010) – </a:t>
            </a:r>
            <a:r>
              <a:rPr lang="en-US" sz="2000" dirty="0" err="1" smtClean="0">
                <a:latin typeface="Calibri" pitchFamily="34" charset="0"/>
              </a:rPr>
              <a:t>Apresentou</a:t>
            </a:r>
            <a:r>
              <a:rPr lang="en-US" sz="2000" dirty="0" smtClean="0">
                <a:latin typeface="Calibri" pitchFamily="34" charset="0"/>
              </a:rPr>
              <a:t> um </a:t>
            </a:r>
            <a:r>
              <a:rPr lang="en-US" sz="2000" i="1" dirty="0" smtClean="0">
                <a:latin typeface="Calibri" pitchFamily="34" charset="0"/>
              </a:rPr>
              <a:t>framework </a:t>
            </a:r>
            <a:r>
              <a:rPr lang="en-US" sz="2000" dirty="0" smtClean="0">
                <a:latin typeface="Calibri" pitchFamily="34" charset="0"/>
              </a:rPr>
              <a:t>e </a:t>
            </a:r>
            <a:r>
              <a:rPr lang="en-US" sz="2000" dirty="0" err="1" smtClean="0">
                <a:latin typeface="Calibri" pitchFamily="34" charset="0"/>
              </a:rPr>
              <a:t>algumas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políticas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para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gerenciar</a:t>
            </a:r>
            <a:r>
              <a:rPr lang="en-US" sz="2000" dirty="0" smtClean="0">
                <a:latin typeface="Calibri" pitchFamily="34" charset="0"/>
              </a:rPr>
              <a:t> o </a:t>
            </a:r>
            <a:r>
              <a:rPr lang="en-US" sz="2000" dirty="0" err="1" smtClean="0">
                <a:latin typeface="Calibri" pitchFamily="34" charset="0"/>
              </a:rPr>
              <a:t>consumo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enrgia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respeitando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pt-BR" sz="2000" dirty="0">
                <a:latin typeface="Calibri" pitchFamily="34" charset="0"/>
              </a:rPr>
              <a:t>a</a:t>
            </a:r>
            <a:r>
              <a:rPr lang="pt-BR" sz="2000" dirty="0" smtClean="0">
                <a:latin typeface="Calibri" pitchFamily="34" charset="0"/>
              </a:rPr>
              <a:t>cordo </a:t>
            </a:r>
            <a:r>
              <a:rPr lang="pt-BR" sz="2000" dirty="0">
                <a:latin typeface="Calibri" pitchFamily="34" charset="0"/>
              </a:rPr>
              <a:t>de </a:t>
            </a:r>
            <a:r>
              <a:rPr lang="pt-BR" sz="2000" dirty="0" smtClean="0">
                <a:latin typeface="Calibri" pitchFamily="34" charset="0"/>
              </a:rPr>
              <a:t>nível </a:t>
            </a:r>
            <a:r>
              <a:rPr lang="pt-BR" sz="2000" dirty="0">
                <a:latin typeface="Calibri" pitchFamily="34" charset="0"/>
              </a:rPr>
              <a:t>de </a:t>
            </a:r>
            <a:r>
              <a:rPr lang="pt-BR" sz="2000" dirty="0" smtClean="0">
                <a:latin typeface="Calibri" pitchFamily="34" charset="0"/>
              </a:rPr>
              <a:t>serviço (SLA)</a:t>
            </a:r>
            <a:r>
              <a:rPr lang="en-US" sz="2000" dirty="0" smtClean="0">
                <a:latin typeface="Calibri" pitchFamily="34" charset="0"/>
              </a:rPr>
              <a:t>.</a:t>
            </a:r>
            <a:endParaRPr lang="en-US" sz="2000" i="1" dirty="0" smtClean="0">
              <a:latin typeface="Calibri" pitchFamily="34" charset="0"/>
            </a:endParaRPr>
          </a:p>
          <a:p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alibri" pitchFamily="34" charset="0"/>
              </a:rPr>
              <a:t>Trabalhos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Relacionados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</a:rPr>
              <a:t>Bohra</a:t>
            </a:r>
            <a:r>
              <a:rPr lang="en-US" sz="2000" dirty="0" smtClean="0">
                <a:latin typeface="Calibri" pitchFamily="34" charset="0"/>
              </a:rPr>
              <a:t>, 2010) – </a:t>
            </a:r>
            <a:r>
              <a:rPr lang="en-US" sz="2000" dirty="0" err="1" smtClean="0">
                <a:latin typeface="Calibri" pitchFamily="34" charset="0"/>
              </a:rPr>
              <a:t>Desenvolveu</a:t>
            </a:r>
            <a:r>
              <a:rPr lang="en-US" sz="2000" dirty="0" smtClean="0">
                <a:latin typeface="Calibri" pitchFamily="34" charset="0"/>
              </a:rPr>
              <a:t> um </a:t>
            </a:r>
            <a:r>
              <a:rPr lang="en-US" sz="2000" dirty="0" err="1" smtClean="0">
                <a:latin typeface="Calibri" pitchFamily="34" charset="0"/>
              </a:rPr>
              <a:t>modelo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para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monitoramento</a:t>
            </a:r>
            <a:r>
              <a:rPr lang="en-US" sz="2000" dirty="0" smtClean="0">
                <a:latin typeface="Calibri" pitchFamily="34" charset="0"/>
              </a:rPr>
              <a:t> do </a:t>
            </a:r>
            <a:r>
              <a:rPr lang="en-US" sz="2000" dirty="0" err="1" smtClean="0">
                <a:latin typeface="Calibri" pitchFamily="34" charset="0"/>
              </a:rPr>
              <a:t>consumo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energia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em</a:t>
            </a:r>
            <a:r>
              <a:rPr lang="en-US" sz="2000" dirty="0" smtClean="0">
                <a:latin typeface="Calibri" pitchFamily="34" charset="0"/>
              </a:rPr>
              <a:t> data center.</a:t>
            </a:r>
          </a:p>
          <a:p>
            <a:r>
              <a:rPr lang="en-US" sz="2000" dirty="0" smtClean="0">
                <a:latin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</a:rPr>
              <a:t>Callou</a:t>
            </a:r>
            <a:r>
              <a:rPr lang="en-US" sz="2000" dirty="0" smtClean="0">
                <a:latin typeface="Calibri" pitchFamily="34" charset="0"/>
              </a:rPr>
              <a:t>, 2011) – </a:t>
            </a:r>
            <a:r>
              <a:rPr lang="en-US" sz="2000" dirty="0" err="1" smtClean="0">
                <a:latin typeface="Calibri" pitchFamily="34" charset="0"/>
              </a:rPr>
              <a:t>Propôs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um </a:t>
            </a:r>
            <a:r>
              <a:rPr lang="en-US" sz="2000" dirty="0" err="1" smtClean="0">
                <a:latin typeface="Calibri" pitchFamily="34" charset="0"/>
              </a:rPr>
              <a:t>conjunto</a:t>
            </a:r>
            <a:r>
              <a:rPr lang="en-US" sz="2000" dirty="0" smtClean="0">
                <a:latin typeface="Calibri" pitchFamily="34" charset="0"/>
              </a:rPr>
              <a:t> de </a:t>
            </a:r>
            <a:r>
              <a:rPr lang="en-US" sz="2000" dirty="0" err="1" smtClean="0">
                <a:latin typeface="Calibri" pitchFamily="34" charset="0"/>
              </a:rPr>
              <a:t>modelos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formais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para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estimar</a:t>
            </a:r>
            <a:r>
              <a:rPr lang="en-US" sz="2000" dirty="0" smtClean="0">
                <a:latin typeface="Calibri" pitchFamily="34" charset="0"/>
              </a:rPr>
              <a:t> o </a:t>
            </a:r>
            <a:r>
              <a:rPr lang="en-US" sz="2000" dirty="0" err="1" smtClean="0">
                <a:latin typeface="Calibri" pitchFamily="34" charset="0"/>
              </a:rPr>
              <a:t>impacto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na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sustentabilidade</a:t>
            </a:r>
            <a:r>
              <a:rPr lang="en-US" sz="2000" dirty="0" smtClean="0">
                <a:latin typeface="Calibri" pitchFamily="34" charset="0"/>
              </a:rPr>
              <a:t> das </a:t>
            </a:r>
            <a:r>
              <a:rPr lang="en-US" sz="2000" dirty="0" err="1" smtClean="0">
                <a:latin typeface="Calibri" pitchFamily="34" charset="0"/>
              </a:rPr>
              <a:t>arquiteturas</a:t>
            </a:r>
            <a:r>
              <a:rPr lang="en-US" sz="2000" dirty="0" smtClean="0">
                <a:latin typeface="Calibri" pitchFamily="34" charset="0"/>
              </a:rPr>
              <a:t> de DC.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i="1" dirty="0" smtClean="0">
                <a:latin typeface="Calibri" pitchFamily="34" charset="0"/>
              </a:rPr>
              <a:t> </a:t>
            </a:r>
          </a:p>
          <a:p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46EF37-C327-4C4C-8BA5-C9F8C7B5D2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2E97F83-78CD-4CBC-9257-14A7D8646A46}" type="datetime4">
              <a:rPr lang="en-US" smtClean="0"/>
              <a:pPr>
                <a:defRPr/>
              </a:pPr>
              <a:t>March 15, 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MS_PUBLISH" val="No"/>
  <p:tag name="ARTICULATE_TEMPLATE" val="HP"/>
  <p:tag name="PRESENTER" val="Denise Dumas &amp; Lori Robel"/>
  <p:tag name="PRESENTER_EMAIL" val="tektalk@hp.com"/>
  <p:tag name="LOGO_PIC_2" val="\\Nmsserver\Xother01\Production_Resources\Graphic_Resources\LOGOS\HP\black_hp_w_grey.jpg"/>
  <p:tag name="PRESENTER_PIC_MODE" val="0"/>
  <p:tag name="LOGO_PIC_MODE" val="1"/>
  <p:tag name="PRESENTATION_TITLE" val="HP Integrity Virtual Machines An Introduction"/>
  <p:tag name="PLAYERLOGOHEIGHT" val="111"/>
  <p:tag name="PLAYERLOGOWIDTH" val="222"/>
  <p:tag name="LASTPUBLISHED" val="D:\3630-050405_Young\Archive\HP Integrity Virtual Machines An Introduction\index.html"/>
</p:tagLst>
</file>

<file path=ppt/theme/theme1.xml><?xml version="1.0" encoding="utf-8"?>
<a:theme xmlns:a="http://schemas.openxmlformats.org/drawingml/2006/main" name="2000_light_52206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Futura M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Futura Md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15202</TotalTime>
  <Words>497</Words>
  <Application>Microsoft Office PowerPoint</Application>
  <PresentationFormat>Apresentação na tela (4:3)</PresentationFormat>
  <Paragraphs>109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2000_light_52206</vt:lpstr>
      <vt:lpstr>Planejamento de capacidade e gerenciamento de infraestruturas de suprimento de energia para data center</vt:lpstr>
      <vt:lpstr>Sumário</vt:lpstr>
      <vt:lpstr>Introdução</vt:lpstr>
      <vt:lpstr>Contexto</vt:lpstr>
      <vt:lpstr>Motivação</vt:lpstr>
      <vt:lpstr>Motivação</vt:lpstr>
      <vt:lpstr>Problema</vt:lpstr>
      <vt:lpstr>Trabalhos Relacionados</vt:lpstr>
      <vt:lpstr>Trabalhos Relacionados</vt:lpstr>
      <vt:lpstr>Objetivos</vt:lpstr>
      <vt:lpstr>Objetivos</vt:lpstr>
      <vt:lpstr>Metodologia</vt:lpstr>
      <vt:lpstr>Contribuições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julian</cp:lastModifiedBy>
  <cp:revision>360</cp:revision>
  <dcterms:created xsi:type="dcterms:W3CDTF">2004-04-05T21:18:42Z</dcterms:created>
  <dcterms:modified xsi:type="dcterms:W3CDTF">2012-03-15T20:31:14Z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Integrity VM - An IntroductionMay3</vt:lpwstr>
  </property>
  <property fmtid="{D5CDD505-2E9C-101B-9397-08002B2CF9AE}" pid="3" name="LastUsedName">
    <vt:lpwstr>HP Adaptive Enterprise</vt:lpwstr>
  </property>
  <property fmtid="{D5CDD505-2E9C-101B-9397-08002B2CF9AE}" pid="4" name="Purpose">
    <vt:lpwstr>Integrity VM - An IntroductionMay3</vt:lpwstr>
  </property>
</Properties>
</file>