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rels" ContentType="application/vnd.openxmlformats-package.relationships+xml"/>
  <Default Extension="png" ContentType="image/png"/>
  <Default Extension="bin" ContentType="application/vnd.openxmlformats-officedocument.presentationml.printerSettings"/>
  <Default Extension="emf" ContentType="image/x-em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4"/>
  </p:notesMasterIdLst>
  <p:handoutMasterIdLst>
    <p:handoutMasterId r:id="rId45"/>
  </p:handoutMasterIdLst>
  <p:sldIdLst>
    <p:sldId id="256" r:id="rId2"/>
    <p:sldId id="272" r:id="rId3"/>
    <p:sldId id="357" r:id="rId4"/>
    <p:sldId id="358" r:id="rId5"/>
    <p:sldId id="385" r:id="rId6"/>
    <p:sldId id="359" r:id="rId7"/>
    <p:sldId id="306" r:id="rId8"/>
    <p:sldId id="309" r:id="rId9"/>
    <p:sldId id="328" r:id="rId10"/>
    <p:sldId id="310" r:id="rId11"/>
    <p:sldId id="331" r:id="rId12"/>
    <p:sldId id="312" r:id="rId13"/>
    <p:sldId id="389" r:id="rId14"/>
    <p:sldId id="363" r:id="rId15"/>
    <p:sldId id="377" r:id="rId16"/>
    <p:sldId id="351" r:id="rId17"/>
    <p:sldId id="334" r:id="rId18"/>
    <p:sldId id="336" r:id="rId19"/>
    <p:sldId id="392" r:id="rId20"/>
    <p:sldId id="393" r:id="rId21"/>
    <p:sldId id="390" r:id="rId22"/>
    <p:sldId id="394" r:id="rId23"/>
    <p:sldId id="395" r:id="rId24"/>
    <p:sldId id="396" r:id="rId25"/>
    <p:sldId id="397" r:id="rId26"/>
    <p:sldId id="398" r:id="rId27"/>
    <p:sldId id="400" r:id="rId28"/>
    <p:sldId id="399" r:id="rId29"/>
    <p:sldId id="401" r:id="rId30"/>
    <p:sldId id="402" r:id="rId31"/>
    <p:sldId id="403" r:id="rId32"/>
    <p:sldId id="404" r:id="rId33"/>
    <p:sldId id="413" r:id="rId34"/>
    <p:sldId id="412" r:id="rId35"/>
    <p:sldId id="411" r:id="rId36"/>
    <p:sldId id="410" r:id="rId37"/>
    <p:sldId id="409" r:id="rId38"/>
    <p:sldId id="388" r:id="rId39"/>
    <p:sldId id="378" r:id="rId40"/>
    <p:sldId id="380" r:id="rId41"/>
    <p:sldId id="285" r:id="rId42"/>
    <p:sldId id="284" r:id="rId43"/>
  </p:sldIdLst>
  <p:sldSz cx="9906000" cy="6858000" type="A4"/>
  <p:notesSz cx="6997700" cy="101346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CCFF"/>
    <a:srgbClr val="CCFFFF"/>
    <a:srgbClr val="CCECFF"/>
    <a:srgbClr val="3366CC"/>
    <a:srgbClr val="0066FF"/>
    <a:srgbClr val="0099FF"/>
    <a:srgbClr val="0033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12C8C85-51F0-491E-9774-3900AFEF0FD7}" styleName="Light Style 2 - Accent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1FECB4D8-DB02-4DC6-A0A2-4F2EBAE1DC90}" styleName="Medium Style 1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793D81CF-94F2-401A-BA57-92F5A7B2D0C5}" styleName="Medium Styl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4715" autoAdjust="0"/>
    <p:restoredTop sz="86441" autoAdjust="0"/>
  </p:normalViewPr>
  <p:slideViewPr>
    <p:cSldViewPr>
      <p:cViewPr>
        <p:scale>
          <a:sx n="100" d="100"/>
          <a:sy n="100" d="100"/>
        </p:scale>
        <p:origin x="-640" y="520"/>
      </p:cViewPr>
      <p:guideLst>
        <p:guide orient="horz" pos="2160"/>
        <p:guide pos="3120"/>
      </p:guideLst>
    </p:cSldViewPr>
  </p:slideViewPr>
  <p:outlineViewPr>
    <p:cViewPr>
      <p:scale>
        <a:sx n="33" d="100"/>
        <a:sy n="33" d="100"/>
      </p:scale>
      <p:origin x="0" y="36992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54" d="100"/>
          <a:sy n="54" d="100"/>
        </p:scale>
        <p:origin x="-2646" y="-90"/>
      </p:cViewPr>
      <p:guideLst>
        <p:guide orient="horz" pos="3192"/>
        <p:guide pos="2204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39" Type="http://schemas.openxmlformats.org/officeDocument/2006/relationships/slide" Target="slides/slide38.xml"/><Relationship Id="rId7" Type="http://schemas.openxmlformats.org/officeDocument/2006/relationships/slide" Target="slides/slide6.xml"/><Relationship Id="rId43" Type="http://schemas.openxmlformats.org/officeDocument/2006/relationships/slide" Target="slides/slide42.xml"/><Relationship Id="rId25" Type="http://schemas.openxmlformats.org/officeDocument/2006/relationships/slide" Target="slides/slide24.xml"/><Relationship Id="rId10" Type="http://schemas.openxmlformats.org/officeDocument/2006/relationships/slide" Target="slides/slide9.xml"/><Relationship Id="rId50" Type="http://schemas.openxmlformats.org/officeDocument/2006/relationships/tableStyles" Target="tableStyles.xml"/><Relationship Id="rId17" Type="http://schemas.openxmlformats.org/officeDocument/2006/relationships/slide" Target="slides/slide16.xml"/><Relationship Id="rId9" Type="http://schemas.openxmlformats.org/officeDocument/2006/relationships/slide" Target="slides/slide8.xml"/><Relationship Id="rId18" Type="http://schemas.openxmlformats.org/officeDocument/2006/relationships/slide" Target="slides/slide17.xml"/><Relationship Id="rId27" Type="http://schemas.openxmlformats.org/officeDocument/2006/relationships/slide" Target="slides/slide26.xml"/><Relationship Id="rId14" Type="http://schemas.openxmlformats.org/officeDocument/2006/relationships/slide" Target="slides/slide13.xml"/><Relationship Id="rId4" Type="http://schemas.openxmlformats.org/officeDocument/2006/relationships/slide" Target="slides/slide3.xml"/><Relationship Id="rId28" Type="http://schemas.openxmlformats.org/officeDocument/2006/relationships/slide" Target="slides/slide27.xml"/><Relationship Id="rId45" Type="http://schemas.openxmlformats.org/officeDocument/2006/relationships/handoutMaster" Target="handoutMasters/handoutMaster1.xml"/><Relationship Id="rId42" Type="http://schemas.openxmlformats.org/officeDocument/2006/relationships/slide" Target="slides/slide41.xml"/><Relationship Id="rId6" Type="http://schemas.openxmlformats.org/officeDocument/2006/relationships/slide" Target="slides/slide5.xml"/><Relationship Id="rId49" Type="http://schemas.openxmlformats.org/officeDocument/2006/relationships/theme" Target="theme/theme1.xml"/><Relationship Id="rId44" Type="http://schemas.openxmlformats.org/officeDocument/2006/relationships/notesMaster" Target="notesMasters/notesMaster1.xml"/><Relationship Id="rId19" Type="http://schemas.openxmlformats.org/officeDocument/2006/relationships/slide" Target="slides/slide18.xml"/><Relationship Id="rId38" Type="http://schemas.openxmlformats.org/officeDocument/2006/relationships/slide" Target="slides/slide37.xml"/><Relationship Id="rId20" Type="http://schemas.openxmlformats.org/officeDocument/2006/relationships/slide" Target="slides/slide19.xml"/><Relationship Id="rId2" Type="http://schemas.openxmlformats.org/officeDocument/2006/relationships/slide" Target="slides/slide1.xml"/><Relationship Id="rId46" Type="http://schemas.openxmlformats.org/officeDocument/2006/relationships/printerSettings" Target="printerSettings/printerSettings1.bin"/><Relationship Id="rId35" Type="http://schemas.openxmlformats.org/officeDocument/2006/relationships/slide" Target="slides/slide34.xml"/><Relationship Id="rId31" Type="http://schemas.openxmlformats.org/officeDocument/2006/relationships/slide" Target="slides/slide30.xml"/><Relationship Id="rId34" Type="http://schemas.openxmlformats.org/officeDocument/2006/relationships/slide" Target="slides/slide33.xml"/><Relationship Id="rId40" Type="http://schemas.openxmlformats.org/officeDocument/2006/relationships/slide" Target="slides/slide39.xml"/><Relationship Id="rId36" Type="http://schemas.openxmlformats.org/officeDocument/2006/relationships/slide" Target="slides/slide35.xml"/><Relationship Id="rId1" Type="http://schemas.openxmlformats.org/officeDocument/2006/relationships/slideMaster" Target="slideMasters/slideMaster1.xml"/><Relationship Id="rId24" Type="http://schemas.openxmlformats.org/officeDocument/2006/relationships/slide" Target="slides/slide23.xml"/><Relationship Id="rId47" Type="http://schemas.openxmlformats.org/officeDocument/2006/relationships/presProps" Target="presProps.xml"/><Relationship Id="rId48" Type="http://schemas.openxmlformats.org/officeDocument/2006/relationships/viewProps" Target="viewProps.xml"/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12" Type="http://schemas.openxmlformats.org/officeDocument/2006/relationships/slide" Target="slides/slide11.xml"/><Relationship Id="rId3" Type="http://schemas.openxmlformats.org/officeDocument/2006/relationships/slide" Target="slides/slide2.xml"/><Relationship Id="rId23" Type="http://schemas.openxmlformats.org/officeDocument/2006/relationships/slide" Target="slides/slide22.xml"/><Relationship Id="rId26" Type="http://schemas.openxmlformats.org/officeDocument/2006/relationships/slide" Target="slides/slide25.xml"/><Relationship Id="rId30" Type="http://schemas.openxmlformats.org/officeDocument/2006/relationships/slide" Target="slides/slide29.xml"/><Relationship Id="rId11" Type="http://schemas.openxmlformats.org/officeDocument/2006/relationships/slide" Target="slides/slide10.xml"/><Relationship Id="rId29" Type="http://schemas.openxmlformats.org/officeDocument/2006/relationships/slide" Target="slides/slide28.xml"/><Relationship Id="rId16" Type="http://schemas.openxmlformats.org/officeDocument/2006/relationships/slide" Target="slides/slide15.xml"/><Relationship Id="rId33" Type="http://schemas.openxmlformats.org/officeDocument/2006/relationships/slide" Target="slides/slide32.xml"/><Relationship Id="rId41" Type="http://schemas.openxmlformats.org/officeDocument/2006/relationships/slide" Target="slides/slide4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2" Type="http://schemas.openxmlformats.org/officeDocument/2006/relationships/slide" Target="slides/slide21.xml"/><Relationship Id="rId21" Type="http://schemas.openxmlformats.org/officeDocument/2006/relationships/slide" Target="slides/slide20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2125" cy="506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smtClean="0">
                <a:cs typeface="Arial" charset="0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63988" y="0"/>
            <a:ext cx="3032125" cy="506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smtClean="0">
                <a:cs typeface="Arial" charset="0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2150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626600"/>
            <a:ext cx="3032125" cy="506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smtClean="0">
                <a:cs typeface="Arial" charset="0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2150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63988" y="9626600"/>
            <a:ext cx="3032125" cy="506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>
                <a:cs typeface="Arial" charset="0"/>
              </a:defRPr>
            </a:lvl1pPr>
          </a:lstStyle>
          <a:p>
            <a:pPr>
              <a:defRPr/>
            </a:pPr>
            <a:fld id="{627F647B-DDE7-2546-8336-61286B0D678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935494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2125" cy="506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smtClean="0">
                <a:cs typeface="Arial" charset="0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63988" y="0"/>
            <a:ext cx="3032125" cy="506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smtClean="0">
                <a:cs typeface="Arial" charset="0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1638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754063" y="760413"/>
            <a:ext cx="5489575" cy="380047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2355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0088" y="4813300"/>
            <a:ext cx="5597525" cy="4560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Clique para editar os estilos do texto mestre</a:t>
            </a:r>
          </a:p>
          <a:p>
            <a:pPr lvl="1"/>
            <a:r>
              <a:rPr lang="en-US" noProof="0"/>
              <a:t>Segundo nível</a:t>
            </a:r>
          </a:p>
          <a:p>
            <a:pPr lvl="2"/>
            <a:r>
              <a:rPr lang="en-US" noProof="0"/>
              <a:t>Terceiro nível</a:t>
            </a:r>
          </a:p>
          <a:p>
            <a:pPr lvl="3"/>
            <a:r>
              <a:rPr lang="en-US" noProof="0"/>
              <a:t>Quarto nível</a:t>
            </a:r>
          </a:p>
          <a:p>
            <a:pPr lvl="4"/>
            <a:r>
              <a:rPr lang="en-US" noProof="0"/>
              <a:t>Quinto nível</a:t>
            </a:r>
          </a:p>
        </p:txBody>
      </p:sp>
      <p:sp>
        <p:nvSpPr>
          <p:cNvPr id="2355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626600"/>
            <a:ext cx="3032125" cy="506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smtClean="0">
                <a:cs typeface="Arial" charset="0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2355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63988" y="9626600"/>
            <a:ext cx="3032125" cy="506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>
                <a:cs typeface="Arial" charset="0"/>
              </a:defRPr>
            </a:lvl1pPr>
          </a:lstStyle>
          <a:p>
            <a:pPr>
              <a:defRPr/>
            </a:pPr>
            <a:fld id="{A4107E58-4451-7E4D-81F5-0C5221AA38A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266594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Arial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Arial" charset="0"/>
        <a:cs typeface="Arial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Arial" charset="0"/>
        <a:cs typeface="Arial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Arial" charset="0"/>
        <a:cs typeface="Arial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Arial" charset="0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EDAD89A5-185B-E849-83B8-727ECF45A17E}" type="slidenum">
              <a:rPr lang="en-US" sz="1200"/>
              <a:pPr eaLnBrk="1" hangingPunct="1"/>
              <a:t>1</a:t>
            </a:fld>
            <a:endParaRPr lang="en-US" sz="1200"/>
          </a:p>
        </p:txBody>
      </p:sp>
      <p:sp>
        <p:nvSpPr>
          <p:cNvPr id="184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pt-BR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Falar</a:t>
            </a:r>
            <a:r>
              <a:rPr lang="en-US" baseline="0" dirty="0" smtClean="0"/>
              <a:t> da </a:t>
            </a:r>
            <a:r>
              <a:rPr lang="en-US" baseline="0" dirty="0" err="1" smtClean="0"/>
              <a:t>separacao</a:t>
            </a:r>
            <a:r>
              <a:rPr lang="en-US" baseline="0" dirty="0" smtClean="0"/>
              <a:t> </a:t>
            </a:r>
            <a:r>
              <a:rPr lang="en-US" baseline="0" dirty="0" err="1" smtClean="0"/>
              <a:t>por</a:t>
            </a:r>
            <a:r>
              <a:rPr lang="en-US" baseline="0" dirty="0" smtClean="0"/>
              <a:t> </a:t>
            </a:r>
            <a:r>
              <a:rPr lang="en-US" baseline="0" dirty="0" err="1" smtClean="0"/>
              <a:t>atividade</a:t>
            </a:r>
            <a:r>
              <a:rPr lang="en-US" baseline="0" dirty="0" smtClean="0"/>
              <a:t> e </a:t>
            </a:r>
            <a:r>
              <a:rPr lang="en-US" baseline="0" dirty="0" err="1" smtClean="0"/>
              <a:t>como</a:t>
            </a:r>
            <a:r>
              <a:rPr lang="en-US" baseline="0" dirty="0" smtClean="0"/>
              <a:t> a </a:t>
            </a:r>
            <a:r>
              <a:rPr lang="en-US" baseline="0" dirty="0" err="1" smtClean="0"/>
              <a:t>exergia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auxilia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na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estimativa</a:t>
            </a:r>
            <a:r>
              <a:rPr lang="en-US" baseline="0" dirty="0" smtClean="0"/>
              <a:t> de </a:t>
            </a:r>
            <a:r>
              <a:rPr lang="en-US" baseline="0" dirty="0" err="1" smtClean="0"/>
              <a:t>valores</a:t>
            </a:r>
            <a:r>
              <a:rPr lang="en-US" baseline="0" dirty="0" smtClean="0"/>
              <a:t> </a:t>
            </a:r>
            <a:r>
              <a:rPr lang="en-US" baseline="0" dirty="0" err="1" smtClean="0"/>
              <a:t>para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diferentes</a:t>
            </a:r>
            <a:r>
              <a:rPr lang="en-US" baseline="0" dirty="0" smtClean="0"/>
              <a:t> </a:t>
            </a:r>
            <a:r>
              <a:rPr lang="en-US" baseline="0" dirty="0" err="1" smtClean="0"/>
              <a:t>fontes</a:t>
            </a:r>
            <a:r>
              <a:rPr lang="en-US" baseline="0" dirty="0" smtClean="0"/>
              <a:t> </a:t>
            </a:r>
            <a:r>
              <a:rPr lang="en-US" baseline="0" dirty="0" err="1" smtClean="0"/>
              <a:t>energeticas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4107E58-4451-7E4D-81F5-0C5221AA38A0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274444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9941BA6E-32CB-A049-96F1-8A9BB3F11A35}" type="slidenum">
              <a:rPr lang="en-US" sz="1200"/>
              <a:pPr eaLnBrk="1" hangingPunct="1"/>
              <a:t>11</a:t>
            </a:fld>
            <a:endParaRPr lang="en-US" sz="1200"/>
          </a:p>
        </p:txBody>
      </p:sp>
      <p:sp>
        <p:nvSpPr>
          <p:cNvPr id="337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79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r>
              <a:rPr lang="pt-BR" dirty="0" smtClean="0"/>
              <a:t>-Falar das </a:t>
            </a:r>
            <a:r>
              <a:rPr lang="pt-BR" dirty="0" err="1" smtClean="0"/>
              <a:t>SRNs</a:t>
            </a:r>
            <a:endParaRPr lang="pt-BR" dirty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66CD7110-AE17-9E46-B8D6-0ACEB7904DB6}" type="slidenum">
              <a:rPr lang="en-US" sz="1200"/>
              <a:pPr eaLnBrk="1" hangingPunct="1"/>
              <a:t>12</a:t>
            </a:fld>
            <a:endParaRPr lang="en-US" sz="1200"/>
          </a:p>
        </p:txBody>
      </p:sp>
      <p:sp>
        <p:nvSpPr>
          <p:cNvPr id="358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84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pt-BR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66CD7110-AE17-9E46-B8D6-0ACEB7904DB6}" type="slidenum">
              <a:rPr lang="en-US" sz="1200"/>
              <a:pPr eaLnBrk="1" hangingPunct="1"/>
              <a:t>13</a:t>
            </a:fld>
            <a:endParaRPr lang="en-US" sz="1200"/>
          </a:p>
        </p:txBody>
      </p:sp>
      <p:sp>
        <p:nvSpPr>
          <p:cNvPr id="358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84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pt-BR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fld id="{B4AD2A0A-009B-6242-A31A-BBC8A4C88A7A}" type="slidenum">
              <a:rPr lang="en-US" sz="1200"/>
              <a:pPr eaLnBrk="1" hangingPunct="1"/>
              <a:t>14</a:t>
            </a:fld>
            <a:endParaRPr lang="en-US" sz="1200"/>
          </a:p>
        </p:txBody>
      </p:sp>
      <p:sp>
        <p:nvSpPr>
          <p:cNvPr id="471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71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pt-BR" sz="1200" kern="1200" dirty="0" err="1" smtClean="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rPr>
              <a:t>prototipo</a:t>
            </a:r>
            <a:r>
              <a:rPr lang="pt-BR" sz="1200" kern="1200" dirty="0" smtClean="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rPr>
              <a:t> </a:t>
            </a:r>
            <a:r>
              <a:rPr lang="pt-BR" sz="1200" kern="1200" dirty="0" err="1" smtClean="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rPr>
              <a:t>sera</a:t>
            </a:r>
            <a:r>
              <a:rPr lang="pt-BR" sz="1200" kern="1200" dirty="0" smtClean="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rPr>
              <a:t> apresentado caso de tempo por isso coloquei apenas uma figura</a:t>
            </a:r>
          </a:p>
          <a:p>
            <a:pPr eaLnBrk="1" hangingPunct="1"/>
            <a:endParaRPr lang="pt-BR" dirty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370B49CC-A247-C440-B20E-5A5AF7CEFEC4}" type="slidenum">
              <a:rPr lang="en-US" sz="1200"/>
              <a:pPr eaLnBrk="1" hangingPunct="1"/>
              <a:t>15</a:t>
            </a:fld>
            <a:endParaRPr lang="en-US" sz="1200"/>
          </a:p>
        </p:txBody>
      </p:sp>
      <p:sp>
        <p:nvSpPr>
          <p:cNvPr id="378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789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pt-BR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370B49CC-A247-C440-B20E-5A5AF7CEFEC4}" type="slidenum">
              <a:rPr lang="en-US" sz="1200"/>
              <a:pPr eaLnBrk="1" hangingPunct="1"/>
              <a:t>16</a:t>
            </a:fld>
            <a:endParaRPr lang="en-US" sz="1200"/>
          </a:p>
        </p:txBody>
      </p:sp>
      <p:sp>
        <p:nvSpPr>
          <p:cNvPr id="378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789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pt-BR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3CB71B9D-7D4C-9B45-B080-52D275D0242F}" type="slidenum">
              <a:rPr lang="en-US" sz="1200"/>
              <a:pPr eaLnBrk="1" hangingPunct="1"/>
              <a:t>17</a:t>
            </a:fld>
            <a:endParaRPr lang="en-US" sz="1200"/>
          </a:p>
        </p:txBody>
      </p:sp>
      <p:sp>
        <p:nvSpPr>
          <p:cNvPr id="440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403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dirty="0"/>
              <a:t>C</a:t>
            </a:r>
            <a:r>
              <a:rPr lang="pt-BR" dirty="0" err="1"/>
              <a:t>enario</a:t>
            </a:r>
            <a:r>
              <a:rPr lang="pt-BR" dirty="0"/>
              <a:t> 2 = </a:t>
            </a:r>
            <a:r>
              <a:rPr lang="pt-BR" dirty="0" err="1"/>
              <a:t>cenario</a:t>
            </a:r>
            <a:r>
              <a:rPr lang="pt-BR" dirty="0"/>
              <a:t> 3</a:t>
            </a:r>
          </a:p>
          <a:p>
            <a:pPr eaLnBrk="1" hangingPunct="1"/>
            <a:r>
              <a:rPr lang="pt-BR" dirty="0"/>
              <a:t>Falhas reduzem em </a:t>
            </a:r>
            <a:r>
              <a:rPr lang="pt-BR" dirty="0" err="1"/>
              <a:t>aprox</a:t>
            </a:r>
            <a:r>
              <a:rPr lang="pt-BR" dirty="0"/>
              <a:t> 8% </a:t>
            </a:r>
            <a:r>
              <a:rPr lang="pt-BR" dirty="0" err="1" smtClean="0"/>
              <a:t>metricas</a:t>
            </a:r>
            <a:endParaRPr lang="pt-BR" dirty="0" smtClean="0"/>
          </a:p>
          <a:p>
            <a:pPr eaLnBrk="1" hangingPunct="1"/>
            <a:r>
              <a:rPr lang="pt-BR" dirty="0" smtClean="0"/>
              <a:t>A utilização mostra a probabilidade do estágio não estar “</a:t>
            </a:r>
            <a:r>
              <a:rPr lang="pt-BR" dirty="0" err="1" smtClean="0"/>
              <a:t>idle</a:t>
            </a:r>
            <a:r>
              <a:rPr lang="pt-BR" dirty="0" smtClean="0"/>
              <a:t>”. A utilização sem falhas (antigo operacional), mostra a probabilidade de o</a:t>
            </a:r>
            <a:r>
              <a:rPr lang="pt-BR" baseline="0" dirty="0" smtClean="0"/>
              <a:t> estágio estar de fato produzindo (desprezando os estados de falha e de manutenção)</a:t>
            </a:r>
            <a:r>
              <a:rPr lang="pt-BR" dirty="0" smtClean="0"/>
              <a:t> </a:t>
            </a:r>
            <a:endParaRPr lang="pt-BR" dirty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2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C9DB5289-C3AB-CB4E-B419-21F86FD1E8FA}" type="slidenum">
              <a:rPr lang="en-US" sz="1200"/>
              <a:pPr eaLnBrk="1" hangingPunct="1"/>
              <a:t>18</a:t>
            </a:fld>
            <a:endParaRPr lang="en-US" sz="1200"/>
          </a:p>
        </p:txBody>
      </p:sp>
      <p:sp>
        <p:nvSpPr>
          <p:cNvPr id="481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813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pt-BR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370B49CC-A247-C440-B20E-5A5AF7CEFEC4}" type="slidenum">
              <a:rPr lang="en-US" sz="1200"/>
              <a:pPr eaLnBrk="1" hangingPunct="1"/>
              <a:t>19</a:t>
            </a:fld>
            <a:endParaRPr lang="en-US" sz="1200"/>
          </a:p>
        </p:txBody>
      </p:sp>
      <p:sp>
        <p:nvSpPr>
          <p:cNvPr id="378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789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pt-BR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A692AD1D-8A53-A34B-B351-2D6F93489544}" type="slidenum">
              <a:rPr lang="en-US" sz="1200"/>
              <a:pPr eaLnBrk="1" hangingPunct="1"/>
              <a:t>2</a:t>
            </a:fld>
            <a:endParaRPr lang="en-US" sz="1200"/>
          </a:p>
        </p:txBody>
      </p:sp>
      <p:sp>
        <p:nvSpPr>
          <p:cNvPr id="204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pt-BR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370B49CC-A247-C440-B20E-5A5AF7CEFEC4}" type="slidenum">
              <a:rPr lang="en-US" sz="1200"/>
              <a:pPr eaLnBrk="1" hangingPunct="1"/>
              <a:t>20</a:t>
            </a:fld>
            <a:endParaRPr lang="en-US" sz="1200"/>
          </a:p>
        </p:txBody>
      </p:sp>
      <p:sp>
        <p:nvSpPr>
          <p:cNvPr id="378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789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pt-BR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370B49CC-A247-C440-B20E-5A5AF7CEFEC4}" type="slidenum">
              <a:rPr lang="en-US" sz="1200"/>
              <a:pPr eaLnBrk="1" hangingPunct="1"/>
              <a:t>21</a:t>
            </a:fld>
            <a:endParaRPr lang="en-US" sz="1200"/>
          </a:p>
        </p:txBody>
      </p:sp>
      <p:sp>
        <p:nvSpPr>
          <p:cNvPr id="378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789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pt-BR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370B49CC-A247-C440-B20E-5A5AF7CEFEC4}" type="slidenum">
              <a:rPr lang="en-US" sz="1200"/>
              <a:pPr eaLnBrk="1" hangingPunct="1"/>
              <a:t>22</a:t>
            </a:fld>
            <a:endParaRPr lang="en-US" sz="1200"/>
          </a:p>
        </p:txBody>
      </p:sp>
      <p:sp>
        <p:nvSpPr>
          <p:cNvPr id="378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789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pt-BR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370B49CC-A247-C440-B20E-5A5AF7CEFEC4}" type="slidenum">
              <a:rPr lang="en-US" sz="1200"/>
              <a:pPr eaLnBrk="1" hangingPunct="1"/>
              <a:t>23</a:t>
            </a:fld>
            <a:endParaRPr lang="en-US" sz="1200"/>
          </a:p>
        </p:txBody>
      </p:sp>
      <p:sp>
        <p:nvSpPr>
          <p:cNvPr id="378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789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pt-BR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370B49CC-A247-C440-B20E-5A5AF7CEFEC4}" type="slidenum">
              <a:rPr lang="en-US" sz="1200"/>
              <a:pPr eaLnBrk="1" hangingPunct="1"/>
              <a:t>24</a:t>
            </a:fld>
            <a:endParaRPr lang="en-US" sz="1200"/>
          </a:p>
        </p:txBody>
      </p:sp>
      <p:sp>
        <p:nvSpPr>
          <p:cNvPr id="378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789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pt-BR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370B49CC-A247-C440-B20E-5A5AF7CEFEC4}" type="slidenum">
              <a:rPr lang="en-US" sz="1200"/>
              <a:pPr eaLnBrk="1" hangingPunct="1"/>
              <a:t>25</a:t>
            </a:fld>
            <a:endParaRPr lang="en-US" sz="1200"/>
          </a:p>
        </p:txBody>
      </p:sp>
      <p:sp>
        <p:nvSpPr>
          <p:cNvPr id="378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789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pt-BR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370B49CC-A247-C440-B20E-5A5AF7CEFEC4}" type="slidenum">
              <a:rPr lang="en-US" sz="1200"/>
              <a:pPr eaLnBrk="1" hangingPunct="1"/>
              <a:t>26</a:t>
            </a:fld>
            <a:endParaRPr lang="en-US" sz="1200"/>
          </a:p>
        </p:txBody>
      </p:sp>
      <p:sp>
        <p:nvSpPr>
          <p:cNvPr id="378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789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pt-BR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370B49CC-A247-C440-B20E-5A5AF7CEFEC4}" type="slidenum">
              <a:rPr lang="en-US" sz="1200"/>
              <a:pPr eaLnBrk="1" hangingPunct="1"/>
              <a:t>27</a:t>
            </a:fld>
            <a:endParaRPr lang="en-US" sz="1200"/>
          </a:p>
        </p:txBody>
      </p:sp>
      <p:sp>
        <p:nvSpPr>
          <p:cNvPr id="378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789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pt-BR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370B49CC-A247-C440-B20E-5A5AF7CEFEC4}" type="slidenum">
              <a:rPr lang="en-US" sz="1200"/>
              <a:pPr eaLnBrk="1" hangingPunct="1"/>
              <a:t>28</a:t>
            </a:fld>
            <a:endParaRPr lang="en-US" sz="1200"/>
          </a:p>
        </p:txBody>
      </p:sp>
      <p:sp>
        <p:nvSpPr>
          <p:cNvPr id="378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789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pt-BR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370B49CC-A247-C440-B20E-5A5AF7CEFEC4}" type="slidenum">
              <a:rPr lang="en-US" sz="1200"/>
              <a:pPr eaLnBrk="1" hangingPunct="1"/>
              <a:t>29</a:t>
            </a:fld>
            <a:endParaRPr lang="en-US" sz="1200"/>
          </a:p>
        </p:txBody>
      </p:sp>
      <p:sp>
        <p:nvSpPr>
          <p:cNvPr id="378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789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pt-BR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79525311-A293-734A-8E67-8FEA7EFCB51E}" type="slidenum">
              <a:rPr lang="en-US" sz="1200"/>
              <a:pPr eaLnBrk="1" hangingPunct="1"/>
              <a:t>3</a:t>
            </a:fld>
            <a:endParaRPr lang="en-US" sz="1200"/>
          </a:p>
        </p:txBody>
      </p:sp>
      <p:sp>
        <p:nvSpPr>
          <p:cNvPr id="225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r>
              <a:rPr lang="en-US" dirty="0" smtClean="0"/>
              <a:t>F</a:t>
            </a:r>
            <a:r>
              <a:rPr lang="pt-BR" dirty="0" smtClean="0"/>
              <a:t>luxo da </a:t>
            </a:r>
            <a:r>
              <a:rPr lang="pt-BR" dirty="0" err="1" smtClean="0"/>
              <a:t>GrSC</a:t>
            </a:r>
            <a:r>
              <a:rPr lang="pt-BR" dirty="0" smtClean="0"/>
              <a:t> para cada etapa tem-se a</a:t>
            </a:r>
            <a:r>
              <a:rPr lang="pt-BR" baseline="0" dirty="0" smtClean="0"/>
              <a:t> geração de detritos e consumo de recursos </a:t>
            </a:r>
            <a:r>
              <a:rPr lang="pt-BR" baseline="0" dirty="0" err="1" smtClean="0"/>
              <a:t>renovaveis</a:t>
            </a:r>
            <a:r>
              <a:rPr lang="pt-BR" baseline="0" dirty="0" smtClean="0"/>
              <a:t> e </a:t>
            </a:r>
            <a:r>
              <a:rPr lang="pt-BR" baseline="0" dirty="0" err="1" smtClean="0"/>
              <a:t>nao</a:t>
            </a:r>
            <a:r>
              <a:rPr lang="pt-BR" baseline="0" dirty="0" smtClean="0"/>
              <a:t> </a:t>
            </a:r>
            <a:r>
              <a:rPr lang="pt-BR" baseline="0" dirty="0" err="1" smtClean="0"/>
              <a:t>renovaveis</a:t>
            </a:r>
            <a:endParaRPr lang="pt-BR" baseline="0" dirty="0" smtClean="0"/>
          </a:p>
          <a:p>
            <a:pPr eaLnBrk="1" hangingPunct="1"/>
            <a:r>
              <a:rPr lang="pt-BR" baseline="0" dirty="0" smtClean="0"/>
              <a:t>-linhas tracejadas indicam fluxo reverso</a:t>
            </a:r>
          </a:p>
          <a:p>
            <a:pPr eaLnBrk="1" hangingPunct="1"/>
            <a:endParaRPr lang="pt-BR" baseline="0" dirty="0" smtClean="0"/>
          </a:p>
          <a:p>
            <a:pPr eaLnBrk="1" hangingPunct="1"/>
            <a:r>
              <a:rPr lang="pt-BR" baseline="0" dirty="0" smtClean="0"/>
              <a:t>Avalia</a:t>
            </a:r>
            <a:r>
              <a:rPr lang="pt-BR" baseline="0" dirty="0" smtClean="0"/>
              <a:t>ção realizada separadamente para reduzir a complexidade do modelo</a:t>
            </a:r>
            <a:endParaRPr lang="pt-BR" dirty="0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370B49CC-A247-C440-B20E-5A5AF7CEFEC4}" type="slidenum">
              <a:rPr lang="en-US" sz="1200"/>
              <a:pPr eaLnBrk="1" hangingPunct="1"/>
              <a:t>30</a:t>
            </a:fld>
            <a:endParaRPr lang="en-US" sz="1200"/>
          </a:p>
        </p:txBody>
      </p:sp>
      <p:sp>
        <p:nvSpPr>
          <p:cNvPr id="378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789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pt-BR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370B49CC-A247-C440-B20E-5A5AF7CEFEC4}" type="slidenum">
              <a:rPr lang="en-US" sz="1200"/>
              <a:pPr eaLnBrk="1" hangingPunct="1"/>
              <a:t>31</a:t>
            </a:fld>
            <a:endParaRPr lang="en-US" sz="1200"/>
          </a:p>
        </p:txBody>
      </p:sp>
      <p:sp>
        <p:nvSpPr>
          <p:cNvPr id="378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789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pt-BR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370B49CC-A247-C440-B20E-5A5AF7CEFEC4}" type="slidenum">
              <a:rPr lang="en-US" sz="1200"/>
              <a:pPr eaLnBrk="1" hangingPunct="1"/>
              <a:t>32</a:t>
            </a:fld>
            <a:endParaRPr lang="en-US" sz="1200"/>
          </a:p>
        </p:txBody>
      </p:sp>
      <p:sp>
        <p:nvSpPr>
          <p:cNvPr id="378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789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pt-BR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370B49CC-A247-C440-B20E-5A5AF7CEFEC4}" type="slidenum">
              <a:rPr lang="en-US" sz="1200"/>
              <a:pPr eaLnBrk="1" hangingPunct="1"/>
              <a:t>33</a:t>
            </a:fld>
            <a:endParaRPr lang="en-US" sz="1200"/>
          </a:p>
        </p:txBody>
      </p:sp>
      <p:sp>
        <p:nvSpPr>
          <p:cNvPr id="378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789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pt-BR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370B49CC-A247-C440-B20E-5A5AF7CEFEC4}" type="slidenum">
              <a:rPr lang="en-US" sz="1200"/>
              <a:pPr eaLnBrk="1" hangingPunct="1"/>
              <a:t>34</a:t>
            </a:fld>
            <a:endParaRPr lang="en-US" sz="1200"/>
          </a:p>
        </p:txBody>
      </p:sp>
      <p:sp>
        <p:nvSpPr>
          <p:cNvPr id="378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789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pt-BR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370B49CC-A247-C440-B20E-5A5AF7CEFEC4}" type="slidenum">
              <a:rPr lang="en-US" sz="1200"/>
              <a:pPr eaLnBrk="1" hangingPunct="1"/>
              <a:t>35</a:t>
            </a:fld>
            <a:endParaRPr lang="en-US" sz="1200"/>
          </a:p>
        </p:txBody>
      </p:sp>
      <p:sp>
        <p:nvSpPr>
          <p:cNvPr id="378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789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pt-BR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370B49CC-A247-C440-B20E-5A5AF7CEFEC4}" type="slidenum">
              <a:rPr lang="en-US" sz="1200"/>
              <a:pPr eaLnBrk="1" hangingPunct="1"/>
              <a:t>36</a:t>
            </a:fld>
            <a:endParaRPr lang="en-US" sz="1200"/>
          </a:p>
        </p:txBody>
      </p:sp>
      <p:sp>
        <p:nvSpPr>
          <p:cNvPr id="378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789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pt-BR"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370B49CC-A247-C440-B20E-5A5AF7CEFEC4}" type="slidenum">
              <a:rPr lang="en-US" sz="1200"/>
              <a:pPr eaLnBrk="1" hangingPunct="1"/>
              <a:t>37</a:t>
            </a:fld>
            <a:endParaRPr lang="en-US" sz="1200"/>
          </a:p>
        </p:txBody>
      </p:sp>
      <p:sp>
        <p:nvSpPr>
          <p:cNvPr id="378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789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pt-BR"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10418E5-34FC-9D45-A6D4-95E294EA943B}" type="slidenum">
              <a:rPr lang="en-US"/>
              <a:pPr/>
              <a:t>38</a:t>
            </a:fld>
            <a:endParaRPr lang="en-US"/>
          </a:p>
        </p:txBody>
      </p:sp>
      <p:sp>
        <p:nvSpPr>
          <p:cNvPr id="2344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2344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10418E5-34FC-9D45-A6D4-95E294EA943B}" type="slidenum">
              <a:rPr lang="en-US"/>
              <a:pPr/>
              <a:t>39</a:t>
            </a:fld>
            <a:endParaRPr lang="en-US"/>
          </a:p>
        </p:txBody>
      </p:sp>
      <p:sp>
        <p:nvSpPr>
          <p:cNvPr id="2344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2344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79525311-A293-734A-8E67-8FEA7EFCB51E}" type="slidenum">
              <a:rPr lang="en-US" sz="1200"/>
              <a:pPr eaLnBrk="1" hangingPunct="1"/>
              <a:t>4</a:t>
            </a:fld>
            <a:endParaRPr lang="en-US" sz="1200"/>
          </a:p>
        </p:txBody>
      </p:sp>
      <p:sp>
        <p:nvSpPr>
          <p:cNvPr id="225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r>
              <a:rPr lang="en-US" dirty="0" smtClean="0"/>
              <a:t>E</a:t>
            </a:r>
            <a:r>
              <a:rPr lang="pt-BR" dirty="0" err="1" smtClean="0"/>
              <a:t>sta</a:t>
            </a:r>
            <a:r>
              <a:rPr lang="pt-BR" dirty="0" smtClean="0"/>
              <a:t> proposta dá suporte ao porta a porta (este pode ser composto até gerar o berço-a-berço)</a:t>
            </a:r>
            <a:endParaRPr lang="pt-BR" dirty="0"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10418E5-34FC-9D45-A6D4-95E294EA943B}" type="slidenum">
              <a:rPr lang="en-US"/>
              <a:pPr/>
              <a:t>40</a:t>
            </a:fld>
            <a:endParaRPr lang="en-US"/>
          </a:p>
        </p:txBody>
      </p:sp>
      <p:sp>
        <p:nvSpPr>
          <p:cNvPr id="2344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2344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0BCC4045-920D-AB41-96ED-A5F3DA0D2AEF}" type="slidenum">
              <a:rPr lang="en-US" sz="1200"/>
              <a:pPr eaLnBrk="1" hangingPunct="1"/>
              <a:t>41</a:t>
            </a:fld>
            <a:endParaRPr lang="en-US" sz="1200"/>
          </a:p>
        </p:txBody>
      </p:sp>
      <p:sp>
        <p:nvSpPr>
          <p:cNvPr id="563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632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pt-BR"/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6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928C4FFC-3258-8144-A033-8ED1290BF7EA}" type="slidenum">
              <a:rPr lang="en-US" sz="1200"/>
              <a:pPr eaLnBrk="1" hangingPunct="1"/>
              <a:t>42</a:t>
            </a:fld>
            <a:endParaRPr lang="en-US" sz="1200"/>
          </a:p>
        </p:txBody>
      </p:sp>
      <p:sp>
        <p:nvSpPr>
          <p:cNvPr id="583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837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pt-BR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ISO 14000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4107E58-4451-7E4D-81F5-0C5221AA38A0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216363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F9B49675-C16A-7345-AE2A-B9757A3532C6}" type="slidenum">
              <a:rPr lang="en-US" sz="1200"/>
              <a:pPr eaLnBrk="1" hangingPunct="1"/>
              <a:t>6</a:t>
            </a:fld>
            <a:endParaRPr lang="en-US" sz="1200"/>
          </a:p>
        </p:txBody>
      </p:sp>
      <p:sp>
        <p:nvSpPr>
          <p:cNvPr id="266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62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pt-BR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F94DB543-085E-F444-8285-89DFDB4C26B9}" type="slidenum">
              <a:rPr lang="en-US" sz="1200"/>
              <a:pPr eaLnBrk="1" hangingPunct="1"/>
              <a:t>7</a:t>
            </a:fld>
            <a:endParaRPr lang="en-US" sz="1200"/>
          </a:p>
        </p:txBody>
      </p:sp>
      <p:sp>
        <p:nvSpPr>
          <p:cNvPr id="245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r>
              <a:rPr lang="pt-BR" dirty="0" smtClean="0"/>
              <a:t>A utiliza</a:t>
            </a:r>
            <a:r>
              <a:rPr lang="pt-BR" dirty="0" smtClean="0"/>
              <a:t>ção da </a:t>
            </a:r>
            <a:r>
              <a:rPr lang="pt-BR" dirty="0" err="1" smtClean="0"/>
              <a:t>exergia</a:t>
            </a:r>
            <a:r>
              <a:rPr lang="pt-BR" dirty="0" smtClean="0"/>
              <a:t> para todos os tipos de recursos é</a:t>
            </a:r>
            <a:r>
              <a:rPr lang="pt-BR" baseline="0" dirty="0" smtClean="0"/>
              <a:t> </a:t>
            </a:r>
            <a:r>
              <a:rPr lang="pt-BR" baseline="0" dirty="0" err="1" smtClean="0"/>
              <a:t>dificil</a:t>
            </a:r>
            <a:r>
              <a:rPr lang="pt-BR" baseline="0" dirty="0" smtClean="0"/>
              <a:t> de ser realizada e os dados da </a:t>
            </a:r>
            <a:r>
              <a:rPr lang="pt-BR" baseline="0" dirty="0" err="1" smtClean="0"/>
              <a:t>exergia</a:t>
            </a:r>
            <a:r>
              <a:rPr lang="pt-BR" baseline="0" dirty="0" smtClean="0"/>
              <a:t> de todo e qualquer tipo de recurso é muito </a:t>
            </a:r>
            <a:r>
              <a:rPr lang="pt-BR" baseline="0" dirty="0" err="1" smtClean="0"/>
              <a:t>dificil</a:t>
            </a:r>
            <a:r>
              <a:rPr lang="pt-BR" baseline="0" dirty="0" smtClean="0"/>
              <a:t> de ser obtido</a:t>
            </a:r>
          </a:p>
          <a:p>
            <a:pPr eaLnBrk="1" hangingPunct="1"/>
            <a:r>
              <a:rPr lang="en-US" baseline="0" dirty="0" smtClean="0"/>
              <a:t>P</a:t>
            </a:r>
            <a:r>
              <a:rPr lang="pt-BR" baseline="0" dirty="0" err="1" smtClean="0"/>
              <a:t>or</a:t>
            </a:r>
            <a:r>
              <a:rPr lang="pt-BR" baseline="0" dirty="0" smtClean="0"/>
              <a:t> outro lado os dados do GWP </a:t>
            </a:r>
            <a:r>
              <a:rPr lang="pt-BR" baseline="0" dirty="0" err="1" smtClean="0"/>
              <a:t>sao</a:t>
            </a:r>
            <a:r>
              <a:rPr lang="pt-BR" baseline="0" dirty="0" smtClean="0"/>
              <a:t> fornecidos por diversas fontes (ex. </a:t>
            </a:r>
            <a:r>
              <a:rPr lang="en-US" baseline="0" dirty="0" smtClean="0"/>
              <a:t>E</a:t>
            </a:r>
            <a:r>
              <a:rPr lang="pt-BR" baseline="0" dirty="0" err="1" smtClean="0"/>
              <a:t>coinvent</a:t>
            </a:r>
            <a:r>
              <a:rPr lang="pt-BR" baseline="0" dirty="0" smtClean="0"/>
              <a:t> e </a:t>
            </a:r>
            <a:r>
              <a:rPr lang="pt-BR" baseline="0" dirty="0" err="1" smtClean="0"/>
              <a:t>defra</a:t>
            </a:r>
            <a:r>
              <a:rPr lang="pt-BR" baseline="0" dirty="0" smtClean="0"/>
              <a:t>)</a:t>
            </a:r>
            <a:endParaRPr lang="pt-BR" dirty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4107E58-4451-7E4D-81F5-0C5221AA38A0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590005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4107E58-4451-7E4D-81F5-0C5221AA38A0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950846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10"/>
          <p:cNvSpPr/>
          <p:nvPr userDrawn="1"/>
        </p:nvSpPr>
        <p:spPr>
          <a:xfrm>
            <a:off x="0" y="6498000"/>
            <a:ext cx="9906000" cy="36000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defRPr/>
            </a:pPr>
            <a:r>
              <a:rPr lang="pt-BR" sz="1600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MoDCS</a:t>
            </a:r>
            <a:r>
              <a:rPr lang="pt-BR" sz="16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- </a:t>
            </a:r>
            <a:r>
              <a:rPr lang="en-US" sz="1600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Modelling</a:t>
            </a:r>
            <a:r>
              <a:rPr lang="en-US" sz="16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of Distributed and Concurrent Systems &lt;www.modcs.org&gt;</a:t>
            </a:r>
            <a:r>
              <a:rPr lang="pt-BR" sz="16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</a:p>
        </p:txBody>
      </p:sp>
      <p:sp>
        <p:nvSpPr>
          <p:cNvPr id="5" name="Retângulo 11"/>
          <p:cNvSpPr>
            <a:spLocks noChangeArrowheads="1"/>
          </p:cNvSpPr>
          <p:nvPr userDrawn="1"/>
        </p:nvSpPr>
        <p:spPr bwMode="auto">
          <a:xfrm>
            <a:off x="0" y="785813"/>
            <a:ext cx="9906000" cy="71437"/>
          </a:xfrm>
          <a:prstGeom prst="rect">
            <a:avLst/>
          </a:prstGeom>
          <a:gradFill rotWithShape="1">
            <a:gsLst>
              <a:gs pos="0">
                <a:srgbClr val="ACACE1"/>
              </a:gs>
              <a:gs pos="35001">
                <a:srgbClr val="C5C5E9"/>
              </a:gs>
              <a:gs pos="100000">
                <a:srgbClr val="E9E9F7"/>
              </a:gs>
            </a:gsLst>
            <a:lin ang="16200000" scaled="1"/>
          </a:gradFill>
          <a:ln w="9525">
            <a:solidFill>
              <a:srgbClr val="292989"/>
            </a:solidFill>
            <a:miter lim="800000"/>
            <a:headEnd/>
            <a:tailEnd/>
          </a:ln>
          <a:effectLst>
            <a:outerShdw blurRad="63500" dist="20000" dir="5400000" rotWithShape="0">
              <a:srgbClr val="000000">
                <a:alpha val="37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pt-BR">
              <a:solidFill>
                <a:srgbClr val="000000"/>
              </a:solidFill>
              <a:latin typeface="Verdana" charset="0"/>
              <a:cs typeface="Arial" charset="0"/>
            </a:endParaRPr>
          </a:p>
        </p:txBody>
      </p:sp>
      <p:sp>
        <p:nvSpPr>
          <p:cNvPr id="6" name="Retângulo de cantos arredondados 12"/>
          <p:cNvSpPr>
            <a:spLocks noChangeArrowheads="1"/>
          </p:cNvSpPr>
          <p:nvPr userDrawn="1"/>
        </p:nvSpPr>
        <p:spPr bwMode="auto">
          <a:xfrm>
            <a:off x="381000" y="1285875"/>
            <a:ext cx="9144000" cy="2143125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BCBCBC"/>
              </a:gs>
              <a:gs pos="35001">
                <a:srgbClr val="D0D0D0"/>
              </a:gs>
              <a:gs pos="100000">
                <a:srgbClr val="EDEDED"/>
              </a:gs>
            </a:gsLst>
            <a:lin ang="16200000" scaled="1"/>
          </a:gradFill>
          <a:ln w="9525">
            <a:solidFill>
              <a:srgbClr val="000000"/>
            </a:solidFill>
            <a:round/>
            <a:headEnd/>
            <a:tailEnd/>
          </a:ln>
          <a:effectLst>
            <a:outerShdw blurRad="63500" dist="20000" dir="5400000" rotWithShape="0">
              <a:srgbClr val="000000">
                <a:alpha val="37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pt-BR">
              <a:solidFill>
                <a:srgbClr val="000000"/>
              </a:solidFill>
              <a:latin typeface="Verdana" charset="0"/>
              <a:cs typeface="Arial" charset="0"/>
            </a:endParaRP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3809992" y="3857628"/>
            <a:ext cx="6096008" cy="1428760"/>
          </a:xfrm>
        </p:spPr>
        <p:txBody>
          <a:bodyPr/>
          <a:lstStyle>
            <a:lvl1pPr marL="0" indent="0" algn="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pt-BR" dirty="0" smtClean="0"/>
              <a:t>Clique para editar o estilo do subtítulo mestre</a:t>
            </a:r>
            <a:endParaRPr lang="pt-BR" dirty="0"/>
          </a:p>
        </p:txBody>
      </p:sp>
      <p:sp>
        <p:nvSpPr>
          <p:cNvPr id="15" name="Título 1"/>
          <p:cNvSpPr>
            <a:spLocks noGrp="1"/>
          </p:cNvSpPr>
          <p:nvPr>
            <p:ph type="ctrTitle"/>
          </p:nvPr>
        </p:nvSpPr>
        <p:spPr>
          <a:xfrm>
            <a:off x="595282" y="1500174"/>
            <a:ext cx="8501122" cy="1470025"/>
          </a:xfrm>
        </p:spPr>
        <p:txBody>
          <a:bodyPr/>
          <a:lstStyle>
            <a:lvl1pPr>
              <a:defRPr>
                <a:latin typeface="Arial Black" pitchFamily="34" charset="0"/>
              </a:defRPr>
            </a:lvl1pPr>
          </a:lstStyle>
          <a:p>
            <a:r>
              <a:rPr lang="pt-BR" dirty="0" smtClean="0"/>
              <a:t>Clique para editar o estilo do título mestre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8801766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3A6B12B-47E6-2C47-910B-817C7D1F5DD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27274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7758113" y="-26988"/>
            <a:ext cx="2420937" cy="6153151"/>
          </a:xfrm>
        </p:spPr>
        <p:txBody>
          <a:bodyPr vert="eaVert"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95300" y="-26988"/>
            <a:ext cx="7110413" cy="6153151"/>
          </a:xfrm>
        </p:spPr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EC2440E-6960-6A40-902D-27D21228234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430612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ítulo, text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924175" y="-26988"/>
            <a:ext cx="7254875" cy="1143001"/>
          </a:xfrm>
        </p:spPr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sz="half" idx="1"/>
          </p:nvPr>
        </p:nvSpPr>
        <p:spPr>
          <a:xfrm>
            <a:off x="495300" y="1600200"/>
            <a:ext cx="4381500" cy="4525963"/>
          </a:xfrm>
        </p:spPr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5029200" y="1600200"/>
            <a:ext cx="4381500" cy="4525963"/>
          </a:xfrm>
        </p:spPr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7620DBC-66DA-924C-8846-A87E847423B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882569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ítulo e texto e 2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924175" y="-26988"/>
            <a:ext cx="7254875" cy="1143001"/>
          </a:xfrm>
        </p:spPr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sz="half" idx="1"/>
          </p:nvPr>
        </p:nvSpPr>
        <p:spPr>
          <a:xfrm>
            <a:off x="495300" y="1600200"/>
            <a:ext cx="4381500" cy="4525963"/>
          </a:xfrm>
        </p:spPr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quarter" idx="2"/>
          </p:nvPr>
        </p:nvSpPr>
        <p:spPr>
          <a:xfrm>
            <a:off x="5029200" y="1600200"/>
            <a:ext cx="4381500" cy="2185988"/>
          </a:xfrm>
        </p:spPr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Conteúdo 4"/>
          <p:cNvSpPr>
            <a:spLocks noGrp="1"/>
          </p:cNvSpPr>
          <p:nvPr>
            <p:ph sz="quarter" idx="3"/>
          </p:nvPr>
        </p:nvSpPr>
        <p:spPr>
          <a:xfrm>
            <a:off x="5029200" y="3938588"/>
            <a:ext cx="4381500" cy="2187575"/>
          </a:xfrm>
        </p:spPr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93EB510-945E-5A44-A102-5AD1E852B14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30206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381250" y="0"/>
            <a:ext cx="7254875" cy="785794"/>
          </a:xfrm>
        </p:spPr>
        <p:txBody>
          <a:bodyPr/>
          <a:lstStyle/>
          <a:p>
            <a:r>
              <a:rPr lang="pt-BR" dirty="0" smtClean="0"/>
              <a:t>Clique para editar o estilo do título mestre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A2FD268-D720-934C-8B42-D4E53E33CA3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94197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82638" y="4406900"/>
            <a:ext cx="84201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82638" y="2906713"/>
            <a:ext cx="84201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6DBEB7D-E86B-884F-954B-12AA9AB83CD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09210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95300" y="1600200"/>
            <a:ext cx="43815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5029200" y="1600200"/>
            <a:ext cx="43815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EA1FC72-6A64-8244-819B-EB04C1E8E4F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90957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73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73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5032375" y="1535113"/>
            <a:ext cx="437832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5032375" y="2174875"/>
            <a:ext cx="437832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0392CEE-A2BF-1E43-B947-FAFB08F8827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50715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B437B7E-54C3-9744-977D-E44B1C7BEDF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19253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C7920C4-ED45-FB42-A8A1-7074D458E90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79927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138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873500" y="273050"/>
            <a:ext cx="553720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95300" y="1435100"/>
            <a:ext cx="3259138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CB31FE4-049A-C84E-99B5-39E0FD8247A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84851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941513" y="4800600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941513" y="612775"/>
            <a:ext cx="59436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pt-BR" noProof="0" smtClean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941513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2528B00-FA24-924E-AF14-4E670128ED6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88457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4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7" Type="http://schemas.openxmlformats.org/officeDocument/2006/relationships/slideLayout" Target="../slideLayouts/slideLayout7.xml"/><Relationship Id="rId11" Type="http://schemas.openxmlformats.org/officeDocument/2006/relationships/slideLayout" Target="../slideLayouts/slideLayout1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6" Type="http://schemas.openxmlformats.org/officeDocument/2006/relationships/image" Target="../media/image2.png"/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0" Type="http://schemas.openxmlformats.org/officeDocument/2006/relationships/slideLayout" Target="../slideLayouts/slideLayout10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9" Type="http://schemas.openxmlformats.org/officeDocument/2006/relationships/slideLayout" Target="../slideLayouts/slideLayout9.xml"/><Relationship Id="rId3" Type="http://schemas.openxmlformats.org/officeDocument/2006/relationships/slideLayout" Target="../slideLayouts/slideLayout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381250" y="0"/>
            <a:ext cx="7254875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Clique para editar o estilo do título mestre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95300" y="1600200"/>
            <a:ext cx="89154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Clique para editar os estilos do texto mestre</a:t>
            </a:r>
          </a:p>
          <a:p>
            <a:pPr lvl="1"/>
            <a:r>
              <a:rPr lang="en-US"/>
              <a:t>Segundo nível</a:t>
            </a:r>
          </a:p>
          <a:p>
            <a:pPr lvl="2"/>
            <a:r>
              <a:rPr lang="en-US"/>
              <a:t>Terceiro nível</a:t>
            </a:r>
          </a:p>
          <a:p>
            <a:pPr lvl="3"/>
            <a:r>
              <a:rPr lang="en-US"/>
              <a:t>Quarto nível</a:t>
            </a:r>
          </a:p>
          <a:p>
            <a:pPr lvl="4"/>
            <a:r>
              <a:rPr lang="en-US"/>
              <a:t>Quinto nível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508000" y="6237288"/>
            <a:ext cx="23114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smtClean="0">
                <a:cs typeface="Arial" charset="0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384550" y="6245225"/>
            <a:ext cx="31369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smtClean="0">
                <a:cs typeface="Arial" charset="0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99300" y="6245225"/>
            <a:ext cx="23114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smtClean="0">
                <a:cs typeface="Arial" charset="0"/>
              </a:defRPr>
            </a:lvl1pPr>
          </a:lstStyle>
          <a:p>
            <a:pPr>
              <a:defRPr/>
            </a:pPr>
            <a:fld id="{2A5347F5-4809-AD49-8BF9-472A509BC98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10" name="Retângulo 9"/>
          <p:cNvSpPr/>
          <p:nvPr userDrawn="1"/>
        </p:nvSpPr>
        <p:spPr>
          <a:xfrm>
            <a:off x="0" y="6498000"/>
            <a:ext cx="9906000" cy="36000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defRPr/>
            </a:pPr>
            <a:r>
              <a:rPr lang="pt-BR" sz="1600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MoDCS</a:t>
            </a:r>
            <a:r>
              <a:rPr lang="pt-BR" sz="16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- </a:t>
            </a:r>
            <a:r>
              <a:rPr lang="en-US" sz="1600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Modelling</a:t>
            </a:r>
            <a:r>
              <a:rPr lang="en-US" sz="16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of Distributed and Concurrent Systems &lt;www.modcs.org&gt;</a:t>
            </a:r>
            <a:r>
              <a:rPr lang="pt-BR" sz="16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</a:p>
        </p:txBody>
      </p:sp>
      <p:sp>
        <p:nvSpPr>
          <p:cNvPr id="17" name="Retângulo 16"/>
          <p:cNvSpPr>
            <a:spLocks noChangeArrowheads="1"/>
          </p:cNvSpPr>
          <p:nvPr userDrawn="1"/>
        </p:nvSpPr>
        <p:spPr bwMode="auto">
          <a:xfrm>
            <a:off x="0" y="785813"/>
            <a:ext cx="9906000" cy="71437"/>
          </a:xfrm>
          <a:prstGeom prst="rect">
            <a:avLst/>
          </a:prstGeom>
          <a:gradFill rotWithShape="1">
            <a:gsLst>
              <a:gs pos="0">
                <a:srgbClr val="ACACE1"/>
              </a:gs>
              <a:gs pos="35001">
                <a:srgbClr val="C5C5E9"/>
              </a:gs>
              <a:gs pos="100000">
                <a:srgbClr val="E9E9F7"/>
              </a:gs>
            </a:gsLst>
            <a:lin ang="16200000" scaled="1"/>
          </a:gradFill>
          <a:ln w="9525">
            <a:solidFill>
              <a:srgbClr val="292989"/>
            </a:solidFill>
            <a:miter lim="800000"/>
            <a:headEnd/>
            <a:tailEnd/>
          </a:ln>
          <a:effectLst>
            <a:outerShdw blurRad="63500" dist="20000" dir="5400000" rotWithShape="0">
              <a:srgbClr val="000000">
                <a:alpha val="37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pt-BR">
              <a:solidFill>
                <a:srgbClr val="000000"/>
              </a:solidFill>
              <a:latin typeface="Verdana" charset="0"/>
              <a:cs typeface="Arial" charset="0"/>
            </a:endParaRPr>
          </a:p>
        </p:txBody>
      </p:sp>
      <p:pic>
        <p:nvPicPr>
          <p:cNvPr id="1033" name="Picture 14"/>
          <p:cNvPicPr>
            <a:picLocks noChangeAspect="1" noChangeArrowheads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323850" cy="447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4" name="Picture 18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63550"/>
            <a:ext cx="750888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5" name="Picture 19"/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5175" y="107950"/>
            <a:ext cx="1520825" cy="555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857" r:id="rId1"/>
    <p:sldLayoutId id="2147483845" r:id="rId2"/>
    <p:sldLayoutId id="2147483846" r:id="rId3"/>
    <p:sldLayoutId id="2147483847" r:id="rId4"/>
    <p:sldLayoutId id="2147483848" r:id="rId5"/>
    <p:sldLayoutId id="2147483849" r:id="rId6"/>
    <p:sldLayoutId id="2147483850" r:id="rId7"/>
    <p:sldLayoutId id="2147483851" r:id="rId8"/>
    <p:sldLayoutId id="2147483852" r:id="rId9"/>
    <p:sldLayoutId id="2147483853" r:id="rId10"/>
    <p:sldLayoutId id="2147483854" r:id="rId11"/>
    <p:sldLayoutId id="2147483855" r:id="rId12"/>
    <p:sldLayoutId id="2147483856" r:id="rId13"/>
  </p:sldLayoutIdLst>
  <p:txStyles>
    <p:titleStyle>
      <a:lvl1pPr algn="r" rtl="0" eaLnBrk="0" fontAlgn="base" hangingPunct="0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Arial Black" pitchFamily="34" charset="0"/>
          <a:ea typeface="ＭＳ Ｐゴシック" charset="0"/>
          <a:cs typeface="+mj-cs"/>
        </a:defRPr>
      </a:lvl1pPr>
      <a:lvl2pPr algn="r" rtl="0" eaLnBrk="0" fontAlgn="base" hangingPunct="0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Arial Black" pitchFamily="34" charset="0"/>
          <a:ea typeface="ＭＳ Ｐゴシック" charset="0"/>
          <a:cs typeface="Arial" charset="0"/>
        </a:defRPr>
      </a:lvl2pPr>
      <a:lvl3pPr algn="r" rtl="0" eaLnBrk="0" fontAlgn="base" hangingPunct="0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Arial Black" pitchFamily="34" charset="0"/>
          <a:ea typeface="ＭＳ Ｐゴシック" charset="0"/>
          <a:cs typeface="Arial" charset="0"/>
        </a:defRPr>
      </a:lvl3pPr>
      <a:lvl4pPr algn="r" rtl="0" eaLnBrk="0" fontAlgn="base" hangingPunct="0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Arial Black" pitchFamily="34" charset="0"/>
          <a:ea typeface="ＭＳ Ｐゴシック" charset="0"/>
          <a:cs typeface="Arial" charset="0"/>
        </a:defRPr>
      </a:lvl4pPr>
      <a:lvl5pPr algn="r" rtl="0" eaLnBrk="0" fontAlgn="base" hangingPunct="0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Arial Black" pitchFamily="34" charset="0"/>
          <a:ea typeface="ＭＳ Ｐゴシック" charset="0"/>
          <a:cs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Verdana" pitchFamily="34" charset="0"/>
          <a:cs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Verdana" pitchFamily="34" charset="0"/>
          <a:cs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Verdana" pitchFamily="34" charset="0"/>
          <a:cs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Verdana" pitchFamily="34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Arial" charset="0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Arial" charset="0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Arial" charset="0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Arial" charset="0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3" Type="http://schemas.openxmlformats.org/officeDocument/2006/relationships/hyperlink" Target="mailto:zimmermann@cs.tu-berlin.de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6" Type="http://schemas.openxmlformats.org/officeDocument/2006/relationships/image" Target="../media/image10.png"/><Relationship Id="rId4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7.emf"/><Relationship Id="rId5" Type="http://schemas.openxmlformats.org/officeDocument/2006/relationships/image" Target="../media/image9.emf"/></Relationships>
</file>

<file path=ppt/slides/_rels/slide12.xml.rels><?xml version="1.0" encoding="UTF-8" standalone="yes"?>
<Relationships xmlns="http://schemas.openxmlformats.org/package/2006/relationships"><Relationship Id="rId4" Type="http://schemas.openxmlformats.org/officeDocument/2006/relationships/image" Target="../media/image12.emf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1.emf"/></Relationships>
</file>

<file path=ppt/slides/_rels/slide13.xml.rels><?xml version="1.0" encoding="UTF-8" standalone="yes"?>
<Relationships xmlns="http://schemas.openxmlformats.org/package/2006/relationships"><Relationship Id="rId4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13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4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16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4" Type="http://schemas.openxmlformats.org/officeDocument/2006/relationships/image" Target="../media/image20.emf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19.emf"/></Relationships>
</file>

<file path=ppt/slides/_rels/slide18.xml.rels><?xml version="1.0" encoding="UTF-8" standalone="yes"?>
<Relationships xmlns="http://schemas.openxmlformats.org/package/2006/relationships"><Relationship Id="rId4" Type="http://schemas.openxmlformats.org/officeDocument/2006/relationships/image" Target="../media/image22.emf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21.emf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4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23.png"/></Relationships>
</file>

<file path=ppt/slides/_rels/slide22.xml.rels><?xml version="1.0" encoding="UTF-8" standalone="yes"?>
<Relationships xmlns="http://schemas.openxmlformats.org/package/2006/relationships"><Relationship Id="rId6" Type="http://schemas.openxmlformats.org/officeDocument/2006/relationships/image" Target="../media/image28.png"/><Relationship Id="rId4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25.png"/><Relationship Id="rId5" Type="http://schemas.openxmlformats.org/officeDocument/2006/relationships/image" Target="../media/image27.png"/></Relationships>
</file>

<file path=ppt/slides/_rels/slide23.xml.rels><?xml version="1.0" encoding="UTF-8" standalone="yes"?>
<Relationships xmlns="http://schemas.openxmlformats.org/package/2006/relationships"><Relationship Id="rId4" Type="http://schemas.openxmlformats.org/officeDocument/2006/relationships/image" Target="../media/image30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3.xml"/><Relationship Id="rId3" Type="http://schemas.openxmlformats.org/officeDocument/2006/relationships/image" Target="../media/image29.pn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3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4" Type="http://schemas.openxmlformats.org/officeDocument/2006/relationships/image" Target="../media/image32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5.xml"/><Relationship Id="rId3" Type="http://schemas.openxmlformats.org/officeDocument/2006/relationships/image" Target="../media/image31.pn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3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3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3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3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3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3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3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3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3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3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3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3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3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3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4" Type="http://schemas.openxmlformats.org/officeDocument/2006/relationships/hyperlink" Target="http://www.epa.gov/" TargetMode="External"/><Relationship Id="rId7" Type="http://schemas.openxmlformats.org/officeDocument/2006/relationships/hyperlink" Target="http://www.defra.gov.uk/" TargetMode="External"/><Relationship Id="rId11" Type="http://schemas.openxmlformats.org/officeDocument/2006/relationships/hyperlink" Target="http://www.worldenergy.org/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eia.doe.gov/" TargetMode="External"/><Relationship Id="rId8" Type="http://schemas.openxmlformats.org/officeDocument/2006/relationships/hyperlink" Target="http://www.carbontrust.co.uk/" TargetMode="External"/><Relationship Id="rId13" Type="http://schemas.openxmlformats.org/officeDocument/2006/relationships/hyperlink" Target="http://www.greenpeace.org.br/" TargetMode="External"/><Relationship Id="rId10" Type="http://schemas.openxmlformats.org/officeDocument/2006/relationships/hyperlink" Target="http://www.mct.gov.br/" TargetMode="External"/><Relationship Id="rId5" Type="http://schemas.openxmlformats.org/officeDocument/2006/relationships/hyperlink" Target="http://www.epa.gov/climatechange/" TargetMode="External"/><Relationship Id="rId12" Type="http://schemas.openxmlformats.org/officeDocument/2006/relationships/hyperlink" Target="http://www.greenpeace.org/" TargetMode="External"/><Relationship Id="rId2" Type="http://schemas.openxmlformats.org/officeDocument/2006/relationships/notesSlide" Target="../notesSlides/notesSlide41.xml"/><Relationship Id="rId9" Type="http://schemas.openxmlformats.org/officeDocument/2006/relationships/hyperlink" Target="http://www.mme.gov.br/" TargetMode="External"/><Relationship Id="rId3" Type="http://schemas.openxmlformats.org/officeDocument/2006/relationships/hyperlink" Target="http://www.ipcc.ch/" TargetMode="External"/></Relationships>
</file>

<file path=ppt/slides/_rels/slide42.xml.rels><?xml version="1.0" encoding="UTF-8" standalone="yes"?>
<Relationships xmlns="http://schemas.openxmlformats.org/package/2006/relationships"><Relationship Id="rId4" Type="http://schemas.openxmlformats.org/officeDocument/2006/relationships/hyperlink" Target="http://www.epe.gov.br" TargetMode="External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2.xml"/><Relationship Id="rId3" Type="http://schemas.openxmlformats.org/officeDocument/2006/relationships/hyperlink" Target="http://www.epa.gov" TargetMode="External"/><Relationship Id="rId5" Type="http://schemas.openxmlformats.org/officeDocument/2006/relationships/hyperlink" Target="http://www.ipcc-nggip.iges.or.jp/public/2006gl/" TargetMode="Externa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3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2"/>
          <p:cNvSpPr>
            <a:spLocks noGrp="1" noChangeArrowheads="1"/>
          </p:cNvSpPr>
          <p:nvPr>
            <p:ph type="ctrTitle"/>
          </p:nvPr>
        </p:nvSpPr>
        <p:spPr>
          <a:xfrm>
            <a:off x="523875" y="1643063"/>
            <a:ext cx="8858250" cy="1470025"/>
          </a:xfrm>
        </p:spPr>
        <p:txBody>
          <a:bodyPr/>
          <a:lstStyle/>
          <a:p>
            <a:pPr algn="ctr" eaLnBrk="1" hangingPunct="1"/>
            <a:r>
              <a:rPr lang="pt-BR" dirty="0"/>
              <a:t>Otimização tático-estratégica de metas ambientais e de negócio conflitantes em cadeias de suprimento </a:t>
            </a:r>
            <a:r>
              <a:rPr lang="pt-BR" dirty="0" smtClean="0"/>
              <a:t>verdes</a:t>
            </a:r>
            <a:endParaRPr lang="pt-BR" b="1" noProof="0" dirty="0">
              <a:latin typeface="Arial Black" charset="0"/>
            </a:endParaRPr>
          </a:p>
        </p:txBody>
      </p:sp>
      <p:sp>
        <p:nvSpPr>
          <p:cNvPr id="17410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810000" y="3857625"/>
            <a:ext cx="6096000" cy="1428750"/>
          </a:xfrm>
        </p:spPr>
        <p:txBody>
          <a:bodyPr/>
          <a:lstStyle/>
          <a:p>
            <a:pPr eaLnBrk="1" hangingPunct="1"/>
            <a:r>
              <a:rPr lang="pt-BR" sz="2000" noProof="0" dirty="0" smtClean="0">
                <a:latin typeface="Verdana" charset="0"/>
              </a:rPr>
              <a:t>Gabriel Alves Jr.</a:t>
            </a:r>
          </a:p>
          <a:p>
            <a:pPr eaLnBrk="1" hangingPunct="1"/>
            <a:r>
              <a:rPr lang="pt-BR" sz="2000" noProof="0" dirty="0" smtClean="0">
                <a:latin typeface="Verdana" charset="0"/>
                <a:hlinkClick r:id="rId3"/>
              </a:rPr>
              <a:t>gaaj@cin.ufpe.br</a:t>
            </a:r>
          </a:p>
          <a:p>
            <a:pPr eaLnBrk="1" hangingPunct="1"/>
            <a:endParaRPr lang="pt-BR" sz="2000" noProof="0" dirty="0">
              <a:latin typeface="Verdana" charset="0"/>
            </a:endParaRPr>
          </a:p>
        </p:txBody>
      </p:sp>
      <p:sp>
        <p:nvSpPr>
          <p:cNvPr id="17411" name="Rectangle 5"/>
          <p:cNvSpPr>
            <a:spLocks noChangeArrowheads="1"/>
          </p:cNvSpPr>
          <p:nvPr/>
        </p:nvSpPr>
        <p:spPr bwMode="auto">
          <a:xfrm>
            <a:off x="106363" y="5661025"/>
            <a:ext cx="6934200" cy="696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20000"/>
              </a:spcBef>
            </a:pPr>
            <a:endParaRPr lang="en-US" sz="2000">
              <a:latin typeface="Verdana" charset="0"/>
            </a:endParaRPr>
          </a:p>
        </p:txBody>
      </p:sp>
      <p:sp>
        <p:nvSpPr>
          <p:cNvPr id="5" name="Rectangle 5"/>
          <p:cNvSpPr>
            <a:spLocks noChangeArrowheads="1"/>
          </p:cNvSpPr>
          <p:nvPr/>
        </p:nvSpPr>
        <p:spPr bwMode="auto">
          <a:xfrm>
            <a:off x="106363" y="5661025"/>
            <a:ext cx="6934200" cy="936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spcBef>
                <a:spcPct val="20000"/>
              </a:spcBef>
            </a:pPr>
            <a:r>
              <a:rPr lang="pt-BR" sz="2000" dirty="0" smtClean="0">
                <a:latin typeface="Verdana" charset="0"/>
              </a:rPr>
              <a:t>Orientador: Dr. Paulo Maciel</a:t>
            </a:r>
          </a:p>
          <a:p>
            <a:pPr>
              <a:spcBef>
                <a:spcPct val="20000"/>
              </a:spcBef>
            </a:pPr>
            <a:r>
              <a:rPr lang="pt-BR" sz="2000" dirty="0" err="1" smtClean="0">
                <a:latin typeface="Verdana" charset="0"/>
              </a:rPr>
              <a:t>Co</a:t>
            </a:r>
            <a:r>
              <a:rPr lang="pt-BR" sz="2000" dirty="0" smtClean="0">
                <a:latin typeface="Verdana" charset="0"/>
              </a:rPr>
              <a:t>-Orientador: Dr. Ricardo Massa</a:t>
            </a:r>
            <a:endParaRPr lang="pt-BR" sz="2000" dirty="0">
              <a:latin typeface="Verdana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Title 1"/>
          <p:cNvSpPr>
            <a:spLocks noGrp="1"/>
          </p:cNvSpPr>
          <p:nvPr>
            <p:ph type="title"/>
          </p:nvPr>
        </p:nvSpPr>
        <p:spPr>
          <a:xfrm>
            <a:off x="2381250" y="0"/>
            <a:ext cx="7254875" cy="785813"/>
          </a:xfrm>
        </p:spPr>
        <p:txBody>
          <a:bodyPr/>
          <a:lstStyle/>
          <a:p>
            <a:r>
              <a:rPr lang="pt-BR" noProof="0" smtClean="0">
                <a:latin typeface="Arial Black" charset="0"/>
              </a:rPr>
              <a:t>Métricas</a:t>
            </a:r>
            <a:endParaRPr lang="pt-BR" noProof="0">
              <a:latin typeface="Arial Black" charset="0"/>
            </a:endParaRPr>
          </a:p>
        </p:txBody>
      </p:sp>
      <p:sp>
        <p:nvSpPr>
          <p:cNvPr id="30722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marR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lang="pt-BR" sz="3200" noProof="0" dirty="0" smtClean="0">
                <a:solidFill>
                  <a:schemeClr val="tx1"/>
                </a:solidFill>
                <a:effectLst/>
                <a:latin typeface="+mn-lt"/>
                <a:ea typeface="ＭＳ Ｐゴシック" charset="0"/>
                <a:cs typeface="+mn-cs"/>
              </a:rPr>
              <a:t>Ambientais</a:t>
            </a:r>
            <a:endParaRPr lang="pt-BR" noProof="0" dirty="0" smtClean="0">
              <a:latin typeface="Verdana" charset="0"/>
            </a:endParaRPr>
          </a:p>
          <a:p>
            <a:pPr lvl="1" rtl="0" eaLnBrk="0" fontAlgn="base" hangingPunct="0"/>
            <a:r>
              <a:rPr lang="pt-BR" sz="2800" noProof="0" dirty="0" smtClean="0">
                <a:solidFill>
                  <a:schemeClr val="tx1"/>
                </a:solidFill>
                <a:effectLst/>
                <a:latin typeface="+mn-lt"/>
                <a:ea typeface="ＭＳ Ｐゴシック" charset="0"/>
                <a:cs typeface="+mn-cs"/>
              </a:rPr>
              <a:t>Quantidade absoluta/relativa de </a:t>
            </a:r>
            <a:r>
              <a:rPr lang="pt-BR" sz="2800" noProof="0" dirty="0" smtClean="0">
                <a:solidFill>
                  <a:schemeClr val="tx1"/>
                </a:solidFill>
                <a:effectLst/>
                <a:latin typeface="+mn-lt"/>
                <a:ea typeface="ＭＳ Ｐゴシック" charset="0"/>
                <a:cs typeface="+mn-cs"/>
              </a:rPr>
              <a:t>recursos e fontes energ</a:t>
            </a:r>
            <a:r>
              <a:rPr lang="pt-BR" sz="2800" noProof="0" dirty="0" smtClean="0">
                <a:solidFill>
                  <a:schemeClr val="tx1"/>
                </a:solidFill>
                <a:effectLst/>
                <a:latin typeface="+mn-lt"/>
                <a:ea typeface="ＭＳ Ｐゴシック" charset="0"/>
                <a:cs typeface="+mn-cs"/>
              </a:rPr>
              <a:t>éticas </a:t>
            </a:r>
            <a:r>
              <a:rPr lang="pt-BR" sz="2800" noProof="0" dirty="0" smtClean="0">
                <a:solidFill>
                  <a:schemeClr val="tx1"/>
                </a:solidFill>
                <a:effectLst/>
                <a:latin typeface="+mn-lt"/>
                <a:ea typeface="ＭＳ Ｐゴシック" charset="0"/>
                <a:cs typeface="+mn-cs"/>
              </a:rPr>
              <a:t>consumidos;</a:t>
            </a:r>
          </a:p>
          <a:p>
            <a:pPr lvl="1"/>
            <a:r>
              <a:rPr lang="pt-BR" dirty="0" smtClean="0">
                <a:ea typeface="ＭＳ Ｐゴシック" charset="0"/>
              </a:rPr>
              <a:t>Quantidade </a:t>
            </a:r>
            <a:r>
              <a:rPr lang="pt-BR" dirty="0">
                <a:ea typeface="ＭＳ Ｐゴシック" charset="0"/>
              </a:rPr>
              <a:t>absoluta/relativa de </a:t>
            </a:r>
            <a:r>
              <a:rPr lang="pt-BR" dirty="0" smtClean="0">
                <a:ea typeface="ＭＳ Ｐゴシック" charset="0"/>
              </a:rPr>
              <a:t>detritos gerados;</a:t>
            </a:r>
            <a:endParaRPr lang="pt-BR" noProof="0" dirty="0" smtClean="0">
              <a:effectLst/>
            </a:endParaRPr>
          </a:p>
          <a:p>
            <a:pPr lvl="1"/>
            <a:r>
              <a:rPr lang="pt-BR" sz="2800" b="1" noProof="0" dirty="0" smtClean="0">
                <a:solidFill>
                  <a:schemeClr val="tx1"/>
                </a:solidFill>
                <a:effectLst/>
                <a:latin typeface="+mn-lt"/>
                <a:ea typeface="ＭＳ Ｐゴシック" charset="0"/>
                <a:cs typeface="+mn-cs"/>
              </a:rPr>
              <a:t>Quantidade absoluta/relativa de </a:t>
            </a:r>
            <a:r>
              <a:rPr lang="pt-BR" sz="2800" b="1" noProof="0" dirty="0" err="1" smtClean="0">
                <a:solidFill>
                  <a:schemeClr val="tx1"/>
                </a:solidFill>
                <a:effectLst/>
                <a:latin typeface="+mn-lt"/>
                <a:ea typeface="ＭＳ Ｐゴシック" charset="0"/>
                <a:cs typeface="+mn-cs"/>
              </a:rPr>
              <a:t>exergia</a:t>
            </a:r>
            <a:r>
              <a:rPr lang="pt-BR" sz="2800" b="1" noProof="0" dirty="0" smtClean="0">
                <a:solidFill>
                  <a:schemeClr val="tx1"/>
                </a:solidFill>
                <a:effectLst/>
                <a:latin typeface="+mn-lt"/>
                <a:ea typeface="ＭＳ Ｐゴシック" charset="0"/>
                <a:cs typeface="+mn-cs"/>
              </a:rPr>
              <a:t> consumida nas </a:t>
            </a:r>
            <a:r>
              <a:rPr lang="pt-BR" sz="2800" b="1" noProof="0" dirty="0" smtClean="0">
                <a:solidFill>
                  <a:schemeClr val="tx1"/>
                </a:solidFill>
                <a:effectLst/>
                <a:latin typeface="+mn-lt"/>
                <a:ea typeface="ＭＳ Ｐゴシック" charset="0"/>
                <a:cs typeface="+mn-cs"/>
              </a:rPr>
              <a:t>operações</a:t>
            </a:r>
            <a:r>
              <a:rPr lang="pt-BR" dirty="0" smtClean="0"/>
              <a:t>;</a:t>
            </a:r>
          </a:p>
          <a:p>
            <a:pPr lvl="1"/>
            <a:r>
              <a:rPr lang="pt-BR" b="1" dirty="0">
                <a:ea typeface="ＭＳ Ｐゴシック" charset="0"/>
              </a:rPr>
              <a:t>Quantidade absoluta/relativa de </a:t>
            </a:r>
            <a:r>
              <a:rPr lang="pt-BR" b="1" i="1" dirty="0">
                <a:ea typeface="ＭＳ Ｐゴシック" charset="0"/>
              </a:rPr>
              <a:t>CO</a:t>
            </a:r>
            <a:r>
              <a:rPr lang="pt-BR" b="1" i="1" baseline="-25000" dirty="0">
                <a:ea typeface="ＭＳ Ｐゴシック" charset="0"/>
              </a:rPr>
              <a:t>2</a:t>
            </a:r>
            <a:r>
              <a:rPr lang="pt-BR" b="1" i="1" dirty="0">
                <a:ea typeface="ＭＳ Ｐゴシック" charset="0"/>
              </a:rPr>
              <a:t>eq</a:t>
            </a:r>
            <a:r>
              <a:rPr lang="pt-BR" b="1" dirty="0">
                <a:ea typeface="ＭＳ Ｐゴシック" charset="0"/>
              </a:rPr>
              <a:t> (GWP) emitidos nas operações</a:t>
            </a:r>
            <a:r>
              <a:rPr lang="pt-BR" b="1" dirty="0">
                <a:latin typeface="Verdana" charset="0"/>
                <a:cs typeface="Arial" charset="0"/>
              </a:rPr>
              <a:t>.</a:t>
            </a:r>
          </a:p>
          <a:p>
            <a:pPr lvl="1"/>
            <a:endParaRPr lang="pt-BR" noProof="0" dirty="0" smtClean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Rectangle 2"/>
          <p:cNvSpPr>
            <a:spLocks noGrp="1" noChangeArrowheads="1"/>
          </p:cNvSpPr>
          <p:nvPr>
            <p:ph type="title"/>
          </p:nvPr>
        </p:nvSpPr>
        <p:spPr>
          <a:xfrm>
            <a:off x="2381250" y="0"/>
            <a:ext cx="7254875" cy="785813"/>
          </a:xfrm>
        </p:spPr>
        <p:txBody>
          <a:bodyPr/>
          <a:lstStyle/>
          <a:p>
            <a:pPr eaLnBrk="1" hangingPunct="1"/>
            <a:r>
              <a:rPr lang="pt-BR" noProof="0" smtClean="0">
                <a:latin typeface="Arial Black" charset="0"/>
              </a:rPr>
              <a:t>Modelos</a:t>
            </a:r>
            <a:endParaRPr lang="pt-BR" noProof="0">
              <a:latin typeface="Arial Black" charset="0"/>
            </a:endParaRPr>
          </a:p>
        </p:txBody>
      </p:sp>
      <p:pic>
        <p:nvPicPr>
          <p:cNvPr id="32770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80400" y="3276600"/>
            <a:ext cx="1625600" cy="1003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771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9400" y="3276600"/>
            <a:ext cx="18542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772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3000" y="3276600"/>
            <a:ext cx="2071688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773" name="Picture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65600" y="3276600"/>
            <a:ext cx="2019300" cy="992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774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08200" y="3276600"/>
            <a:ext cx="2071688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Rectangle 10"/>
          <p:cNvSpPr/>
          <p:nvPr/>
        </p:nvSpPr>
        <p:spPr>
          <a:xfrm>
            <a:off x="8280400" y="5638800"/>
            <a:ext cx="1524000" cy="762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 err="1" smtClean="0">
                <a:solidFill>
                  <a:schemeClr val="tx1"/>
                </a:solidFill>
                <a:latin typeface="Verdana" charset="0"/>
                <a:ea typeface="ＭＳ Ｐゴシック" charset="0"/>
                <a:cs typeface="Arial" charset="0"/>
              </a:rPr>
              <a:t>Produtor</a:t>
            </a:r>
            <a:endParaRPr lang="en-US" dirty="0">
              <a:solidFill>
                <a:schemeClr val="tx1"/>
              </a:solidFill>
              <a:latin typeface="Verdana" charset="0"/>
              <a:ea typeface="ＭＳ Ｐゴシック" charset="0"/>
              <a:cs typeface="Arial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4318000" y="5638800"/>
            <a:ext cx="1752600" cy="762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 err="1" smtClean="0">
                <a:solidFill>
                  <a:schemeClr val="tx1"/>
                </a:solidFill>
                <a:latin typeface="Verdana" charset="0"/>
                <a:ea typeface="ＭＳ Ｐゴシック" charset="0"/>
                <a:cs typeface="Arial" charset="0"/>
              </a:rPr>
              <a:t>Intermediário</a:t>
            </a:r>
            <a:endParaRPr lang="en-US" dirty="0">
              <a:solidFill>
                <a:schemeClr val="tx1"/>
              </a:solidFill>
              <a:latin typeface="Verdana" charset="0"/>
              <a:ea typeface="ＭＳ Ｐゴシック" charset="0"/>
              <a:cs typeface="Arial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6451600" y="5638800"/>
            <a:ext cx="1524000" cy="762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 err="1" smtClean="0">
                <a:solidFill>
                  <a:schemeClr val="tx1"/>
                </a:solidFill>
                <a:latin typeface="Verdana" charset="0"/>
                <a:ea typeface="ＭＳ Ｐゴシック" charset="0"/>
                <a:cs typeface="Arial" charset="0"/>
              </a:rPr>
              <a:t>Transporte</a:t>
            </a:r>
            <a:endParaRPr lang="en-US" dirty="0">
              <a:solidFill>
                <a:schemeClr val="tx1"/>
              </a:solidFill>
              <a:latin typeface="Verdana" charset="0"/>
              <a:ea typeface="ＭＳ Ｐゴシック" charset="0"/>
              <a:cs typeface="Arial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2413000" y="5638800"/>
            <a:ext cx="1524000" cy="762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 err="1" smtClean="0">
                <a:solidFill>
                  <a:schemeClr val="tx1"/>
                </a:solidFill>
                <a:latin typeface="Verdana" charset="0"/>
                <a:ea typeface="ＭＳ Ｐゴシック" charset="0"/>
                <a:cs typeface="Arial" charset="0"/>
              </a:rPr>
              <a:t>Transporte</a:t>
            </a:r>
            <a:endParaRPr lang="en-US" dirty="0">
              <a:solidFill>
                <a:schemeClr val="tx1"/>
              </a:solidFill>
              <a:latin typeface="Verdana" charset="0"/>
              <a:ea typeface="ＭＳ Ｐゴシック" charset="0"/>
              <a:cs typeface="Arial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279400" y="5638800"/>
            <a:ext cx="1752600" cy="762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 err="1" smtClean="0">
                <a:solidFill>
                  <a:schemeClr val="tx1"/>
                </a:solidFill>
                <a:latin typeface="Verdana" charset="0"/>
                <a:ea typeface="ＭＳ Ｐゴシック" charset="0"/>
                <a:cs typeface="Arial" charset="0"/>
              </a:rPr>
              <a:t>Consumidor</a:t>
            </a:r>
            <a:endParaRPr lang="en-US" dirty="0">
              <a:solidFill>
                <a:schemeClr val="tx1"/>
              </a:solidFill>
              <a:latin typeface="Verdana" charset="0"/>
              <a:ea typeface="ＭＳ Ｐゴシック" charset="0"/>
              <a:cs typeface="Arial" charset="0"/>
            </a:endParaRPr>
          </a:p>
        </p:txBody>
      </p:sp>
      <p:cxnSp>
        <p:nvCxnSpPr>
          <p:cNvPr id="17" name="Straight Arrow Connector 16"/>
          <p:cNvCxnSpPr>
            <a:stCxn id="11" idx="1"/>
            <a:endCxn id="13" idx="3"/>
          </p:cNvCxnSpPr>
          <p:nvPr/>
        </p:nvCxnSpPr>
        <p:spPr>
          <a:xfrm rot="10800000">
            <a:off x="7975600" y="6019800"/>
            <a:ext cx="304800" cy="1588"/>
          </a:xfrm>
          <a:prstGeom prst="straightConnector1">
            <a:avLst/>
          </a:prstGeom>
          <a:ln>
            <a:solidFill>
              <a:srgbClr val="0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>
            <a:stCxn id="13" idx="1"/>
            <a:endCxn id="12" idx="3"/>
          </p:cNvCxnSpPr>
          <p:nvPr/>
        </p:nvCxnSpPr>
        <p:spPr>
          <a:xfrm rot="10800000">
            <a:off x="6070600" y="6019800"/>
            <a:ext cx="381000" cy="1588"/>
          </a:xfrm>
          <a:prstGeom prst="straightConnector1">
            <a:avLst/>
          </a:prstGeom>
          <a:ln>
            <a:solidFill>
              <a:srgbClr val="0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>
            <a:stCxn id="12" idx="1"/>
            <a:endCxn id="14" idx="3"/>
          </p:cNvCxnSpPr>
          <p:nvPr/>
        </p:nvCxnSpPr>
        <p:spPr>
          <a:xfrm rot="10800000">
            <a:off x="3937000" y="6019800"/>
            <a:ext cx="381000" cy="1588"/>
          </a:xfrm>
          <a:prstGeom prst="straightConnector1">
            <a:avLst/>
          </a:prstGeom>
          <a:ln>
            <a:solidFill>
              <a:srgbClr val="0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>
            <a:stCxn id="14" idx="1"/>
            <a:endCxn id="15" idx="3"/>
          </p:cNvCxnSpPr>
          <p:nvPr/>
        </p:nvCxnSpPr>
        <p:spPr>
          <a:xfrm rot="10800000">
            <a:off x="2032000" y="6019800"/>
            <a:ext cx="381000" cy="1588"/>
          </a:xfrm>
          <a:prstGeom prst="straightConnector1">
            <a:avLst/>
          </a:prstGeom>
          <a:ln>
            <a:solidFill>
              <a:srgbClr val="0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6" name="Up-Down Arrow 25"/>
          <p:cNvSpPr/>
          <p:nvPr/>
        </p:nvSpPr>
        <p:spPr>
          <a:xfrm>
            <a:off x="990600" y="4876800"/>
            <a:ext cx="304800" cy="533400"/>
          </a:xfrm>
          <a:prstGeom prst="upDownArrow">
            <a:avLst/>
          </a:prstGeom>
          <a:gradFill flip="none" rotWithShape="1">
            <a:gsLst>
              <a:gs pos="0">
                <a:schemeClr val="accent3">
                  <a:lumMod val="85000"/>
                </a:schemeClr>
              </a:gs>
              <a:gs pos="100000">
                <a:srgbClr val="000000"/>
              </a:gs>
            </a:gsLst>
            <a:path path="circle">
              <a:fillToRect l="100000" t="100000"/>
            </a:path>
            <a:tileRect r="-100000" b="-100000"/>
          </a:gra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 eaLnBrk="1" hangingPunct="1">
              <a:defRPr/>
            </a:pPr>
            <a:endParaRPr lang="en-US" sz="1800" smtClean="0">
              <a:solidFill>
                <a:srgbClr val="FFFFFF"/>
              </a:solidFill>
              <a:latin typeface="Verdana" charset="0"/>
            </a:endParaRPr>
          </a:p>
        </p:txBody>
      </p:sp>
      <p:sp>
        <p:nvSpPr>
          <p:cNvPr id="27" name="Up-Down Arrow 26"/>
          <p:cNvSpPr/>
          <p:nvPr/>
        </p:nvSpPr>
        <p:spPr>
          <a:xfrm>
            <a:off x="3048000" y="4876800"/>
            <a:ext cx="304800" cy="533400"/>
          </a:xfrm>
          <a:prstGeom prst="upDownArrow">
            <a:avLst/>
          </a:prstGeom>
          <a:gradFill flip="none" rotWithShape="1">
            <a:gsLst>
              <a:gs pos="0">
                <a:schemeClr val="accent3">
                  <a:lumMod val="85000"/>
                </a:schemeClr>
              </a:gs>
              <a:gs pos="100000">
                <a:srgbClr val="000000"/>
              </a:gs>
            </a:gsLst>
            <a:path path="circle">
              <a:fillToRect l="100000" t="100000"/>
            </a:path>
            <a:tileRect r="-100000" b="-100000"/>
          </a:gra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 eaLnBrk="1" hangingPunct="1">
              <a:defRPr/>
            </a:pPr>
            <a:endParaRPr lang="en-US" sz="1800" smtClean="0">
              <a:solidFill>
                <a:srgbClr val="FFFFFF"/>
              </a:solidFill>
              <a:latin typeface="Verdana" charset="0"/>
            </a:endParaRPr>
          </a:p>
        </p:txBody>
      </p:sp>
      <p:sp>
        <p:nvSpPr>
          <p:cNvPr id="28" name="Up-Down Arrow 27"/>
          <p:cNvSpPr/>
          <p:nvPr/>
        </p:nvSpPr>
        <p:spPr>
          <a:xfrm>
            <a:off x="5029200" y="4876800"/>
            <a:ext cx="304800" cy="533400"/>
          </a:xfrm>
          <a:prstGeom prst="upDownArrow">
            <a:avLst/>
          </a:prstGeom>
          <a:gradFill flip="none" rotWithShape="1">
            <a:gsLst>
              <a:gs pos="0">
                <a:schemeClr val="accent3">
                  <a:lumMod val="85000"/>
                </a:schemeClr>
              </a:gs>
              <a:gs pos="100000">
                <a:srgbClr val="000000"/>
              </a:gs>
            </a:gsLst>
            <a:path path="circle">
              <a:fillToRect l="100000" t="100000"/>
            </a:path>
            <a:tileRect r="-100000" b="-100000"/>
          </a:gra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 eaLnBrk="1" hangingPunct="1">
              <a:defRPr/>
            </a:pPr>
            <a:endParaRPr lang="en-US" sz="1800" smtClean="0">
              <a:solidFill>
                <a:srgbClr val="FFFFFF"/>
              </a:solidFill>
              <a:latin typeface="Verdana" charset="0"/>
            </a:endParaRPr>
          </a:p>
        </p:txBody>
      </p:sp>
      <p:sp>
        <p:nvSpPr>
          <p:cNvPr id="29" name="Up-Down Arrow 28"/>
          <p:cNvSpPr/>
          <p:nvPr/>
        </p:nvSpPr>
        <p:spPr>
          <a:xfrm>
            <a:off x="7086600" y="4876800"/>
            <a:ext cx="304800" cy="533400"/>
          </a:xfrm>
          <a:prstGeom prst="upDownArrow">
            <a:avLst/>
          </a:prstGeom>
          <a:gradFill flip="none" rotWithShape="1">
            <a:gsLst>
              <a:gs pos="0">
                <a:schemeClr val="accent3">
                  <a:lumMod val="85000"/>
                </a:schemeClr>
              </a:gs>
              <a:gs pos="100000">
                <a:srgbClr val="000000"/>
              </a:gs>
            </a:gsLst>
            <a:path path="circle">
              <a:fillToRect l="100000" t="100000"/>
            </a:path>
            <a:tileRect r="-100000" b="-100000"/>
          </a:gra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 eaLnBrk="1" hangingPunct="1">
              <a:defRPr/>
            </a:pPr>
            <a:endParaRPr lang="en-US" sz="1800" smtClean="0">
              <a:solidFill>
                <a:srgbClr val="FFFFFF"/>
              </a:solidFill>
              <a:latin typeface="Verdana" charset="0"/>
            </a:endParaRPr>
          </a:p>
        </p:txBody>
      </p:sp>
      <p:sp>
        <p:nvSpPr>
          <p:cNvPr id="30" name="Up-Down Arrow 29"/>
          <p:cNvSpPr/>
          <p:nvPr/>
        </p:nvSpPr>
        <p:spPr>
          <a:xfrm>
            <a:off x="8991600" y="4876800"/>
            <a:ext cx="304800" cy="533400"/>
          </a:xfrm>
          <a:prstGeom prst="upDownArrow">
            <a:avLst/>
          </a:prstGeom>
          <a:gradFill flip="none" rotWithShape="1">
            <a:gsLst>
              <a:gs pos="0">
                <a:schemeClr val="accent3">
                  <a:lumMod val="85000"/>
                </a:schemeClr>
              </a:gs>
              <a:gs pos="100000">
                <a:srgbClr val="000000"/>
              </a:gs>
            </a:gsLst>
            <a:path path="circle">
              <a:fillToRect l="100000" t="100000"/>
            </a:path>
            <a:tileRect r="-100000" b="-100000"/>
          </a:gra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 eaLnBrk="1" hangingPunct="1">
              <a:defRPr/>
            </a:pPr>
            <a:endParaRPr lang="en-US" sz="1800" smtClean="0">
              <a:solidFill>
                <a:srgbClr val="FFFFFF"/>
              </a:solidFill>
              <a:latin typeface="Verdana" charset="0"/>
            </a:endParaRPr>
          </a:p>
        </p:txBody>
      </p:sp>
      <p:sp>
        <p:nvSpPr>
          <p:cNvPr id="32799" name="Content Placeholder 2"/>
          <p:cNvSpPr>
            <a:spLocks noGrp="1"/>
          </p:cNvSpPr>
          <p:nvPr>
            <p:ph idx="1"/>
          </p:nvPr>
        </p:nvSpPr>
        <p:spPr>
          <a:xfrm>
            <a:off x="533400" y="1447800"/>
            <a:ext cx="8915400" cy="4525963"/>
          </a:xfrm>
        </p:spPr>
        <p:txBody>
          <a:bodyPr/>
          <a:lstStyle/>
          <a:p>
            <a:r>
              <a:rPr lang="pt-BR" sz="2400" noProof="0" dirty="0" smtClean="0">
                <a:latin typeface="Verdana" charset="0"/>
              </a:rPr>
              <a:t>Componentes</a:t>
            </a:r>
          </a:p>
          <a:p>
            <a:pPr lvl="1"/>
            <a:r>
              <a:rPr lang="pt-BR" sz="2000" noProof="0" dirty="0" smtClean="0">
                <a:latin typeface="Verdana" charset="0"/>
                <a:cs typeface="Arial" charset="0"/>
              </a:rPr>
              <a:t>Logística</a:t>
            </a:r>
            <a:r>
              <a:rPr lang="pt-BR" sz="2000" baseline="0" noProof="0" dirty="0" smtClean="0">
                <a:latin typeface="Verdana" charset="0"/>
                <a:cs typeface="Arial" charset="0"/>
              </a:rPr>
              <a:t> de entrada e saída </a:t>
            </a:r>
            <a:r>
              <a:rPr lang="pt-BR" sz="2000" noProof="0" dirty="0" smtClean="0">
                <a:latin typeface="Verdana" charset="0"/>
                <a:cs typeface="Arial" charset="0"/>
              </a:rPr>
              <a:t>(puxada/empurrada), e reversa</a:t>
            </a:r>
          </a:p>
          <a:p>
            <a:pPr lvl="1"/>
            <a:r>
              <a:rPr lang="pt-BR" sz="2000" noProof="0" dirty="0" smtClean="0">
                <a:latin typeface="Verdana" charset="0"/>
                <a:cs typeface="Arial" charset="0"/>
              </a:rPr>
              <a:t>Manufatura (baseados em </a:t>
            </a:r>
            <a:r>
              <a:rPr lang="pt-BR" sz="2000" noProof="0" dirty="0" err="1" smtClean="0">
                <a:latin typeface="Verdana" charset="0"/>
                <a:cs typeface="Arial" charset="0"/>
              </a:rPr>
              <a:t>Desrochers</a:t>
            </a:r>
            <a:r>
              <a:rPr lang="pt-BR" sz="2000" noProof="0" dirty="0" smtClean="0">
                <a:latin typeface="Verdana" charset="0"/>
                <a:cs typeface="Arial" charset="0"/>
              </a:rPr>
              <a:t>)</a:t>
            </a:r>
          </a:p>
          <a:p>
            <a:pPr lvl="1"/>
            <a:r>
              <a:rPr lang="en-US" sz="2000" i="1" dirty="0" smtClean="0">
                <a:latin typeface="Verdana" charset="0"/>
                <a:cs typeface="Arial" charset="0"/>
              </a:rPr>
              <a:t>S</a:t>
            </a:r>
            <a:r>
              <a:rPr lang="pt-BR" sz="2000" i="1" dirty="0" err="1" smtClean="0">
                <a:latin typeface="Verdana" charset="0"/>
                <a:cs typeface="Arial" charset="0"/>
              </a:rPr>
              <a:t>tochastic</a:t>
            </a:r>
            <a:r>
              <a:rPr lang="pt-BR" sz="2000" i="1" dirty="0" smtClean="0">
                <a:latin typeface="Verdana" charset="0"/>
                <a:cs typeface="Arial" charset="0"/>
              </a:rPr>
              <a:t> </a:t>
            </a:r>
            <a:r>
              <a:rPr lang="pt-BR" sz="2000" i="1" dirty="0" err="1" smtClean="0">
                <a:latin typeface="Verdana" charset="0"/>
                <a:cs typeface="Arial" charset="0"/>
              </a:rPr>
              <a:t>Reward</a:t>
            </a:r>
            <a:r>
              <a:rPr lang="pt-BR" sz="2000" i="1" dirty="0" smtClean="0">
                <a:latin typeface="Verdana" charset="0"/>
                <a:cs typeface="Arial" charset="0"/>
              </a:rPr>
              <a:t> nets </a:t>
            </a:r>
            <a:r>
              <a:rPr lang="pt-BR" sz="2000" dirty="0" smtClean="0">
                <a:latin typeface="Verdana" charset="0"/>
                <a:cs typeface="Arial" charset="0"/>
              </a:rPr>
              <a:t>(</a:t>
            </a:r>
            <a:r>
              <a:rPr lang="pt-BR" sz="2000" dirty="0" err="1" smtClean="0">
                <a:latin typeface="Verdana" charset="0"/>
                <a:cs typeface="Arial" charset="0"/>
              </a:rPr>
              <a:t>SRNs</a:t>
            </a:r>
            <a:r>
              <a:rPr lang="pt-BR" sz="2000" dirty="0" smtClean="0">
                <a:latin typeface="Verdana" charset="0"/>
                <a:cs typeface="Arial" charset="0"/>
              </a:rPr>
              <a:t>)</a:t>
            </a:r>
            <a:endParaRPr lang="pt-BR" sz="2000" noProof="0" dirty="0" smtClean="0">
              <a:latin typeface="Verdana" charset="0"/>
              <a:cs typeface="Arial" charset="0"/>
            </a:endParaRPr>
          </a:p>
          <a:p>
            <a:pPr lvl="1"/>
            <a:endParaRPr lang="pt-BR" sz="2000" noProof="0" dirty="0">
              <a:latin typeface="Verdana" charset="0"/>
              <a:cs typeface="Arial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sz="2800" noProof="0" dirty="0" smtClean="0">
                <a:latin typeface="Verdana" charset="0"/>
              </a:rPr>
              <a:t>Parâmetros Ambientais dos Componentes</a:t>
            </a:r>
            <a:endParaRPr lang="pt-BR" sz="2800" noProof="0" dirty="0">
              <a:latin typeface="Verdana" charset="0"/>
            </a:endParaRPr>
          </a:p>
        </p:txBody>
      </p:sp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>
          <a:xfrm>
            <a:off x="2381250" y="0"/>
            <a:ext cx="7254875" cy="785813"/>
          </a:xfrm>
        </p:spPr>
        <p:txBody>
          <a:bodyPr/>
          <a:lstStyle/>
          <a:p>
            <a:pPr eaLnBrk="1" hangingPunct="1"/>
            <a:r>
              <a:rPr lang="pt-BR" noProof="0" smtClean="0">
                <a:latin typeface="Arial Black" charset="0"/>
              </a:rPr>
              <a:t>Modelos</a:t>
            </a:r>
            <a:endParaRPr lang="pt-BR" noProof="0">
              <a:latin typeface="Arial Black" charset="0"/>
            </a:endParaRPr>
          </a:p>
        </p:txBody>
      </p:sp>
      <p:pic>
        <p:nvPicPr>
          <p:cNvPr id="34819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2209800"/>
            <a:ext cx="3898900" cy="243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820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2209800"/>
            <a:ext cx="3822700" cy="430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4821" name="TextBox 5"/>
          <p:cNvSpPr txBox="1">
            <a:spLocks noChangeArrowheads="1"/>
          </p:cNvSpPr>
          <p:nvPr/>
        </p:nvSpPr>
        <p:spPr bwMode="auto">
          <a:xfrm>
            <a:off x="4711700" y="2276475"/>
            <a:ext cx="749300" cy="27622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/>
              <a:t>Element</a:t>
            </a:r>
          </a:p>
        </p:txBody>
      </p:sp>
      <p:sp>
        <p:nvSpPr>
          <p:cNvPr id="34822" name="TextBox 6"/>
          <p:cNvSpPr txBox="1">
            <a:spLocks noChangeArrowheads="1"/>
          </p:cNvSpPr>
          <p:nvPr/>
        </p:nvSpPr>
        <p:spPr bwMode="auto">
          <a:xfrm>
            <a:off x="6172200" y="2260600"/>
            <a:ext cx="762000" cy="27622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/>
              <a:t>Inputs</a:t>
            </a:r>
          </a:p>
        </p:txBody>
      </p:sp>
      <p:sp>
        <p:nvSpPr>
          <p:cNvPr id="34823" name="TextBox 7"/>
          <p:cNvSpPr txBox="1">
            <a:spLocks noChangeArrowheads="1"/>
          </p:cNvSpPr>
          <p:nvPr/>
        </p:nvSpPr>
        <p:spPr bwMode="auto">
          <a:xfrm>
            <a:off x="7467600" y="2260600"/>
            <a:ext cx="762000" cy="27622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/>
              <a:t>Outputs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sz="2400" noProof="0" dirty="0" smtClean="0">
                <a:latin typeface="Verdana" charset="0"/>
              </a:rPr>
              <a:t>Modelo de Otimiza</a:t>
            </a:r>
            <a:r>
              <a:rPr lang="pt-BR" sz="2400" noProof="0" dirty="0" smtClean="0">
                <a:latin typeface="Verdana" charset="0"/>
              </a:rPr>
              <a:t>ção</a:t>
            </a:r>
          </a:p>
          <a:p>
            <a:pPr lvl="1"/>
            <a:r>
              <a:rPr lang="pt-BR" sz="2000" i="1" dirty="0" err="1" smtClean="0">
                <a:latin typeface="Verdana" charset="0"/>
              </a:rPr>
              <a:t>Goal</a:t>
            </a:r>
            <a:r>
              <a:rPr lang="pt-BR" sz="2000" i="1" dirty="0" smtClean="0">
                <a:latin typeface="Verdana" charset="0"/>
              </a:rPr>
              <a:t> </a:t>
            </a:r>
            <a:r>
              <a:rPr lang="pt-BR" sz="2000" i="1" dirty="0" err="1" smtClean="0">
                <a:latin typeface="Verdana" charset="0"/>
              </a:rPr>
              <a:t>Programming</a:t>
            </a:r>
            <a:endParaRPr lang="pt-BR" sz="2000" dirty="0" smtClean="0">
              <a:latin typeface="Verdana" charset="0"/>
            </a:endParaRPr>
          </a:p>
          <a:p>
            <a:pPr lvl="1"/>
            <a:r>
              <a:rPr lang="pt-BR" sz="2000" noProof="0" dirty="0" smtClean="0">
                <a:latin typeface="Verdana" charset="0"/>
              </a:rPr>
              <a:t>Metas definidas </a:t>
            </a:r>
            <a:br>
              <a:rPr lang="pt-BR" sz="2000" noProof="0" dirty="0" smtClean="0">
                <a:latin typeface="Verdana" charset="0"/>
              </a:rPr>
            </a:br>
            <a:r>
              <a:rPr lang="pt-BR" sz="2000" noProof="0" dirty="0" smtClean="0">
                <a:latin typeface="Verdana" charset="0"/>
              </a:rPr>
              <a:t>empiricamente, ou</a:t>
            </a:r>
            <a:br>
              <a:rPr lang="pt-BR" sz="2000" noProof="0" dirty="0" smtClean="0">
                <a:latin typeface="Verdana" charset="0"/>
              </a:rPr>
            </a:br>
            <a:r>
              <a:rPr lang="pt-BR" sz="2000" noProof="0" dirty="0" smtClean="0">
                <a:latin typeface="Verdana" charset="0"/>
              </a:rPr>
              <a:t>por </a:t>
            </a:r>
            <a:r>
              <a:rPr lang="pt-BR" sz="2000" dirty="0" smtClean="0">
                <a:latin typeface="Verdana" charset="0"/>
              </a:rPr>
              <a:t>outro modelo de </a:t>
            </a:r>
            <a:br>
              <a:rPr lang="pt-BR" sz="2000" dirty="0" smtClean="0">
                <a:latin typeface="Verdana" charset="0"/>
              </a:rPr>
            </a:br>
            <a:r>
              <a:rPr lang="pt-BR" sz="2000" dirty="0" smtClean="0">
                <a:latin typeface="Verdana" charset="0"/>
              </a:rPr>
              <a:t>otimização</a:t>
            </a:r>
          </a:p>
          <a:p>
            <a:pPr lvl="1"/>
            <a:r>
              <a:rPr lang="pt-BR" sz="2000" dirty="0" smtClean="0">
                <a:latin typeface="Verdana" charset="0"/>
              </a:rPr>
              <a:t>Pesos (</a:t>
            </a:r>
            <a:r>
              <a:rPr lang="pt-BR" sz="2000" dirty="0" err="1" smtClean="0">
                <a:latin typeface="Verdana" charset="0"/>
              </a:rPr>
              <a:t>ω</a:t>
            </a:r>
            <a:r>
              <a:rPr lang="pt-BR" sz="2000" baseline="-25000" dirty="0" err="1" smtClean="0">
                <a:latin typeface="Verdana" charset="0"/>
              </a:rPr>
              <a:t>x</a:t>
            </a:r>
            <a:r>
              <a:rPr lang="pt-BR" sz="2000" dirty="0" smtClean="0">
                <a:latin typeface="Verdana" charset="0"/>
              </a:rPr>
              <a:t>) definidos</a:t>
            </a:r>
            <a:br>
              <a:rPr lang="pt-BR" sz="2000" dirty="0" smtClean="0">
                <a:latin typeface="Verdana" charset="0"/>
              </a:rPr>
            </a:br>
            <a:r>
              <a:rPr lang="pt-BR" sz="2000" dirty="0" smtClean="0">
                <a:latin typeface="Verdana" charset="0"/>
              </a:rPr>
              <a:t>empiricamente ou com AHP</a:t>
            </a:r>
          </a:p>
          <a:p>
            <a:pPr lvl="1"/>
            <a:r>
              <a:rPr lang="x-none" sz="2000" noProof="0" dirty="0" smtClean="0">
                <a:latin typeface="Verdana" charset="0"/>
              </a:rPr>
              <a:t>Visa à redução do consumo </a:t>
            </a:r>
            <a:br>
              <a:rPr lang="x-none" sz="2000" noProof="0" dirty="0" smtClean="0">
                <a:latin typeface="Verdana" charset="0"/>
              </a:rPr>
            </a:br>
            <a:r>
              <a:rPr lang="x-none" sz="2000" noProof="0" dirty="0" smtClean="0">
                <a:latin typeface="Verdana" charset="0"/>
              </a:rPr>
              <a:t>de energia e recursos, </a:t>
            </a:r>
            <a:br>
              <a:rPr lang="x-none" sz="2000" noProof="0" dirty="0" smtClean="0">
                <a:latin typeface="Verdana" charset="0"/>
              </a:rPr>
            </a:br>
            <a:r>
              <a:rPr lang="x-none" sz="2000" noProof="0" dirty="0" smtClean="0">
                <a:latin typeface="Verdana" charset="0"/>
              </a:rPr>
              <a:t>geração de detritos, </a:t>
            </a:r>
            <a:br>
              <a:rPr lang="x-none" sz="2000" noProof="0" dirty="0" smtClean="0">
                <a:latin typeface="Verdana" charset="0"/>
              </a:rPr>
            </a:br>
            <a:r>
              <a:rPr lang="x-none" sz="2000" noProof="0" dirty="0" smtClean="0">
                <a:latin typeface="Verdana" charset="0"/>
              </a:rPr>
              <a:t>destruição de exergia,</a:t>
            </a:r>
            <a:br>
              <a:rPr lang="x-none" sz="2000" noProof="0" dirty="0" smtClean="0">
                <a:latin typeface="Verdana" charset="0"/>
              </a:rPr>
            </a:br>
            <a:r>
              <a:rPr lang="x-none" sz="2000" noProof="0" dirty="0" smtClean="0">
                <a:latin typeface="Verdana" charset="0"/>
              </a:rPr>
              <a:t>geração de GWP e objetivos</a:t>
            </a:r>
            <a:br>
              <a:rPr lang="x-none" sz="2000" noProof="0" dirty="0" smtClean="0">
                <a:latin typeface="Verdana" charset="0"/>
              </a:rPr>
            </a:br>
            <a:r>
              <a:rPr lang="x-none" sz="2000" noProof="0" dirty="0" smtClean="0">
                <a:latin typeface="Verdana" charset="0"/>
              </a:rPr>
              <a:t>de negócio (</a:t>
            </a:r>
            <a:r>
              <a:rPr lang="x-none" sz="2000" i="1" noProof="0" dirty="0" smtClean="0">
                <a:latin typeface="Verdana" charset="0"/>
              </a:rPr>
              <a:t>bo</a:t>
            </a:r>
            <a:r>
              <a:rPr lang="x-none" sz="2000" noProof="0" dirty="0" smtClean="0">
                <a:latin typeface="Verdana" charset="0"/>
              </a:rPr>
              <a:t>)</a:t>
            </a:r>
            <a:endParaRPr lang="pt-BR" sz="2000" noProof="0" dirty="0">
              <a:latin typeface="Verdana" charset="0"/>
            </a:endParaRPr>
          </a:p>
        </p:txBody>
      </p:sp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>
          <a:xfrm>
            <a:off x="2381250" y="0"/>
            <a:ext cx="7254875" cy="785813"/>
          </a:xfrm>
        </p:spPr>
        <p:txBody>
          <a:bodyPr/>
          <a:lstStyle/>
          <a:p>
            <a:pPr eaLnBrk="1" hangingPunct="1"/>
            <a:r>
              <a:rPr lang="pt-BR" noProof="0" smtClean="0">
                <a:latin typeface="Arial Black" charset="0"/>
              </a:rPr>
              <a:t>Modelos</a:t>
            </a:r>
            <a:endParaRPr lang="pt-BR" noProof="0">
              <a:latin typeface="Arial Black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25988" y="1628800"/>
            <a:ext cx="4063492" cy="292063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30925" y="4385444"/>
            <a:ext cx="3974603" cy="18158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575545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title"/>
          </p:nvPr>
        </p:nvSpPr>
        <p:spPr>
          <a:xfrm>
            <a:off x="2381250" y="0"/>
            <a:ext cx="7254875" cy="785813"/>
          </a:xfrm>
        </p:spPr>
        <p:txBody>
          <a:bodyPr/>
          <a:lstStyle/>
          <a:p>
            <a:pPr eaLnBrk="1" hangingPunct="1"/>
            <a:r>
              <a:rPr lang="pt-BR" noProof="0" dirty="0" smtClean="0">
                <a:latin typeface="Arial Black" charset="0"/>
                <a:cs typeface="Arial" charset="0"/>
              </a:rPr>
              <a:t>Ferramenta</a:t>
            </a:r>
            <a:endParaRPr lang="pt-BR" noProof="0" dirty="0">
              <a:latin typeface="Arial Black" charset="0"/>
              <a:cs typeface="Arial" charset="0"/>
            </a:endParaRPr>
          </a:p>
        </p:txBody>
      </p:sp>
      <p:sp>
        <p:nvSpPr>
          <p:cNvPr id="460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pt-BR" noProof="0" dirty="0" smtClean="0">
                <a:latin typeface="Verdana" charset="0"/>
                <a:cs typeface="Arial" charset="0"/>
              </a:rPr>
              <a:t>Protótipo </a:t>
            </a:r>
            <a:r>
              <a:rPr lang="pt-BR" noProof="0" dirty="0">
                <a:latin typeface="Verdana" charset="0"/>
                <a:cs typeface="Arial" charset="0"/>
              </a:rPr>
              <a:t>para </a:t>
            </a:r>
            <a:r>
              <a:rPr lang="pt-BR" noProof="0" dirty="0" smtClean="0">
                <a:latin typeface="Verdana" charset="0"/>
                <a:cs typeface="Arial" charset="0"/>
              </a:rPr>
              <a:t>auxiliar a modelagem / análise</a:t>
            </a:r>
            <a:endParaRPr lang="pt-BR" noProof="0" dirty="0">
              <a:latin typeface="Verdana" charset="0"/>
              <a:cs typeface="Arial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4568" y="2636912"/>
            <a:ext cx="7599442" cy="38234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513965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32520" y="1628800"/>
            <a:ext cx="8915400" cy="4525963"/>
          </a:xfrm>
        </p:spPr>
        <p:txBody>
          <a:bodyPr/>
          <a:lstStyle/>
          <a:p>
            <a:pPr eaLnBrk="1" hangingPunct="1"/>
            <a:r>
              <a:rPr lang="pt-BR" noProof="0" dirty="0" smtClean="0">
                <a:latin typeface="Verdana" charset="0"/>
              </a:rPr>
              <a:t>Linha de produção</a:t>
            </a:r>
          </a:p>
        </p:txBody>
      </p:sp>
      <p:sp>
        <p:nvSpPr>
          <p:cNvPr id="36865" name="Rectangle 2"/>
          <p:cNvSpPr>
            <a:spLocks noGrp="1" noChangeArrowheads="1"/>
          </p:cNvSpPr>
          <p:nvPr>
            <p:ph type="title"/>
          </p:nvPr>
        </p:nvSpPr>
        <p:spPr>
          <a:xfrm>
            <a:off x="2381250" y="0"/>
            <a:ext cx="7254875" cy="785813"/>
          </a:xfrm>
        </p:spPr>
        <p:txBody>
          <a:bodyPr/>
          <a:lstStyle/>
          <a:p>
            <a:pPr eaLnBrk="1" hangingPunct="1"/>
            <a:r>
              <a:rPr lang="pt-BR" noProof="0" dirty="0" smtClean="0">
                <a:latin typeface="Arial Black" charset="0"/>
              </a:rPr>
              <a:t>Estudo de </a:t>
            </a:r>
            <a:r>
              <a:rPr lang="pt-BR" noProof="0" dirty="0" smtClean="0">
                <a:latin typeface="Arial Black" charset="0"/>
              </a:rPr>
              <a:t>Caso</a:t>
            </a:r>
            <a:endParaRPr lang="pt-BR" noProof="0" dirty="0">
              <a:latin typeface="Arial Black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2480" y="2132856"/>
            <a:ext cx="7066136" cy="428169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03658" y="2132858"/>
            <a:ext cx="1729862" cy="42484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939829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3"/>
          <p:cNvSpPr txBox="1">
            <a:spLocks noChangeArrowheads="1"/>
          </p:cNvSpPr>
          <p:nvPr/>
        </p:nvSpPr>
        <p:spPr bwMode="auto">
          <a:xfrm>
            <a:off x="0" y="980728"/>
            <a:ext cx="9410700" cy="51454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ea typeface="Arial" charset="0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Arial" charset="0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Arial" charset="0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Arial" charset="0"/>
                <a:cs typeface="+mn-cs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 eaLnBrk="1" hangingPunct="1"/>
            <a:r>
              <a:rPr lang="pt-BR" sz="2800" b="1" dirty="0" smtClean="0">
                <a:latin typeface="Verdana" charset="0"/>
                <a:cs typeface="Arial" charset="0"/>
              </a:rPr>
              <a:t>OBJETIVO: Estudar efeito das falhas na linha </a:t>
            </a:r>
          </a:p>
          <a:p>
            <a:pPr eaLnBrk="1" hangingPunct="1"/>
            <a:r>
              <a:rPr lang="pt-BR" sz="2800" dirty="0" smtClean="0">
                <a:latin typeface="Verdana" charset="0"/>
                <a:cs typeface="Arial" charset="0"/>
              </a:rPr>
              <a:t>Cenário </a:t>
            </a:r>
            <a:r>
              <a:rPr lang="pt-BR" sz="2800" dirty="0" smtClean="0">
                <a:latin typeface="Verdana" charset="0"/>
                <a:cs typeface="Arial" charset="0"/>
              </a:rPr>
              <a:t>1: </a:t>
            </a:r>
          </a:p>
          <a:p>
            <a:pPr lvl="1" eaLnBrk="1" hangingPunct="1"/>
            <a:r>
              <a:rPr lang="en-US" sz="2400" dirty="0" smtClean="0">
                <a:latin typeface="Verdana" charset="0"/>
                <a:cs typeface="Arial" charset="0"/>
              </a:rPr>
              <a:t>S</a:t>
            </a:r>
            <a:r>
              <a:rPr lang="pt-BR" sz="2400" dirty="0" smtClean="0">
                <a:latin typeface="Verdana" charset="0"/>
                <a:cs typeface="Arial" charset="0"/>
              </a:rPr>
              <a:t>em falhas</a:t>
            </a:r>
            <a:endParaRPr lang="pt-BR" sz="2400" dirty="0" smtClean="0">
              <a:latin typeface="Verdana" charset="0"/>
              <a:cs typeface="Arial" charset="0"/>
            </a:endParaRPr>
          </a:p>
          <a:p>
            <a:pPr eaLnBrk="1" hangingPunct="1"/>
            <a:r>
              <a:rPr lang="pt-BR" sz="2800" dirty="0">
                <a:latin typeface="Verdana" charset="0"/>
                <a:cs typeface="Arial" charset="0"/>
              </a:rPr>
              <a:t>Cenário 2: </a:t>
            </a:r>
          </a:p>
          <a:p>
            <a:pPr lvl="1" eaLnBrk="1" hangingPunct="1"/>
            <a:r>
              <a:rPr lang="pt-BR" sz="2400" dirty="0">
                <a:latin typeface="Verdana" charset="0"/>
                <a:cs typeface="Arial" charset="0"/>
              </a:rPr>
              <a:t>Falhas</a:t>
            </a:r>
          </a:p>
          <a:p>
            <a:pPr lvl="1" eaLnBrk="1" hangingPunct="1"/>
            <a:r>
              <a:rPr lang="pt-BR" sz="2400" dirty="0">
                <a:latin typeface="Verdana" charset="0"/>
                <a:cs typeface="Arial" charset="0"/>
              </a:rPr>
              <a:t>Eq. de </a:t>
            </a:r>
            <a:r>
              <a:rPr lang="en-US" sz="2400" dirty="0">
                <a:latin typeface="Verdana" charset="0"/>
                <a:cs typeface="Arial" charset="0"/>
              </a:rPr>
              <a:t>m</a:t>
            </a:r>
            <a:r>
              <a:rPr lang="pt-BR" sz="2400" dirty="0" err="1">
                <a:latin typeface="Verdana" charset="0"/>
                <a:cs typeface="Arial" charset="0"/>
              </a:rPr>
              <a:t>anutenção</a:t>
            </a:r>
            <a:r>
              <a:rPr lang="pt-BR" sz="2400" dirty="0">
                <a:latin typeface="Verdana" charset="0"/>
                <a:cs typeface="Arial" charset="0"/>
              </a:rPr>
              <a:t> </a:t>
            </a:r>
            <a:br>
              <a:rPr lang="pt-BR" sz="2400" dirty="0">
                <a:latin typeface="Verdana" charset="0"/>
                <a:cs typeface="Arial" charset="0"/>
              </a:rPr>
            </a:br>
            <a:r>
              <a:rPr lang="pt-BR" sz="2400" dirty="0">
                <a:latin typeface="Verdana" charset="0"/>
                <a:cs typeface="Arial" charset="0"/>
              </a:rPr>
              <a:t>com 1 </a:t>
            </a:r>
            <a:r>
              <a:rPr lang="pt-BR" sz="2400" dirty="0" smtClean="0">
                <a:latin typeface="Verdana" charset="0"/>
                <a:cs typeface="Arial" charset="0"/>
              </a:rPr>
              <a:t>recurso</a:t>
            </a:r>
          </a:p>
          <a:p>
            <a:pPr eaLnBrk="1" hangingPunct="1"/>
            <a:r>
              <a:rPr lang="pt-BR" sz="2800" dirty="0" smtClean="0">
                <a:latin typeface="Verdana" charset="0"/>
                <a:cs typeface="Arial" charset="0"/>
              </a:rPr>
              <a:t>Cenário </a:t>
            </a:r>
            <a:r>
              <a:rPr lang="pt-BR" sz="2800" dirty="0">
                <a:latin typeface="Verdana" charset="0"/>
                <a:cs typeface="Arial" charset="0"/>
              </a:rPr>
              <a:t>3: </a:t>
            </a:r>
          </a:p>
          <a:p>
            <a:pPr lvl="1" eaLnBrk="1" hangingPunct="1"/>
            <a:r>
              <a:rPr lang="pt-BR" sz="2400" dirty="0">
                <a:latin typeface="Verdana" charset="0"/>
                <a:cs typeface="Arial" charset="0"/>
              </a:rPr>
              <a:t>Cenário Atual</a:t>
            </a:r>
          </a:p>
          <a:p>
            <a:pPr lvl="1" eaLnBrk="1" hangingPunct="1"/>
            <a:r>
              <a:rPr lang="pt-BR" sz="2400" dirty="0">
                <a:latin typeface="Verdana" charset="0"/>
                <a:cs typeface="Arial" charset="0"/>
              </a:rPr>
              <a:t>Falhas</a:t>
            </a:r>
          </a:p>
          <a:p>
            <a:pPr lvl="1" eaLnBrk="1" hangingPunct="1"/>
            <a:r>
              <a:rPr lang="pt-BR" sz="2400" dirty="0">
                <a:latin typeface="Verdana" charset="0"/>
                <a:cs typeface="Arial" charset="0"/>
              </a:rPr>
              <a:t>Eq. de </a:t>
            </a:r>
            <a:r>
              <a:rPr lang="en-US" sz="2400" dirty="0">
                <a:latin typeface="Verdana" charset="0"/>
                <a:cs typeface="Arial" charset="0"/>
              </a:rPr>
              <a:t>m</a:t>
            </a:r>
            <a:r>
              <a:rPr lang="pt-BR" sz="2400" dirty="0" err="1">
                <a:latin typeface="Verdana" charset="0"/>
                <a:cs typeface="Arial" charset="0"/>
              </a:rPr>
              <a:t>anutenção</a:t>
            </a:r>
            <a:r>
              <a:rPr lang="pt-BR" sz="2400" dirty="0">
                <a:latin typeface="Verdana" charset="0"/>
                <a:cs typeface="Arial" charset="0"/>
              </a:rPr>
              <a:t> </a:t>
            </a:r>
            <a:r>
              <a:rPr lang="pt-BR" sz="2400" dirty="0" smtClean="0">
                <a:latin typeface="Verdana" charset="0"/>
                <a:cs typeface="Arial" charset="0"/>
              </a:rPr>
              <a:t>limitada</a:t>
            </a:r>
            <a:endParaRPr lang="pt-BR" sz="2400" dirty="0">
              <a:latin typeface="Verdana" charset="0"/>
              <a:cs typeface="Arial" charset="0"/>
            </a:endParaRPr>
          </a:p>
          <a:p>
            <a:pPr lvl="1" eaLnBrk="1" hangingPunct="1"/>
            <a:endParaRPr lang="pt-BR" sz="2400" dirty="0" smtClean="0">
              <a:latin typeface="Verdana" charset="0"/>
              <a:cs typeface="Arial" charset="0"/>
            </a:endParaRPr>
          </a:p>
        </p:txBody>
      </p:sp>
      <p:sp>
        <p:nvSpPr>
          <p:cNvPr id="36865" name="Rectangle 2"/>
          <p:cNvSpPr>
            <a:spLocks noGrp="1" noChangeArrowheads="1"/>
          </p:cNvSpPr>
          <p:nvPr>
            <p:ph type="title"/>
          </p:nvPr>
        </p:nvSpPr>
        <p:spPr>
          <a:xfrm>
            <a:off x="2381250" y="0"/>
            <a:ext cx="7254875" cy="785813"/>
          </a:xfrm>
        </p:spPr>
        <p:txBody>
          <a:bodyPr/>
          <a:lstStyle/>
          <a:p>
            <a:pPr eaLnBrk="1" hangingPunct="1"/>
            <a:r>
              <a:rPr lang="pt-BR" noProof="0" dirty="0" smtClean="0">
                <a:latin typeface="Arial Black" charset="0"/>
              </a:rPr>
              <a:t>Estudo de </a:t>
            </a:r>
            <a:r>
              <a:rPr lang="pt-BR" noProof="0" dirty="0" smtClean="0">
                <a:latin typeface="Arial Black" charset="0"/>
              </a:rPr>
              <a:t>Caso 1</a:t>
            </a:r>
            <a:endParaRPr lang="pt-BR" noProof="0" dirty="0">
              <a:latin typeface="Arial Black" charset="0"/>
            </a:endParaRPr>
          </a:p>
        </p:txBody>
      </p:sp>
      <p:pic>
        <p:nvPicPr>
          <p:cNvPr id="6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32657" y="1700808"/>
            <a:ext cx="5591351" cy="36730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1458519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Rectangle 3"/>
          <p:cNvSpPr txBox="1">
            <a:spLocks noChangeArrowheads="1"/>
          </p:cNvSpPr>
          <p:nvPr/>
        </p:nvSpPr>
        <p:spPr bwMode="auto">
          <a:xfrm>
            <a:off x="457200" y="1219200"/>
            <a:ext cx="89154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20000"/>
              </a:spcBef>
              <a:buFontTx/>
              <a:buChar char="•"/>
            </a:pPr>
            <a:r>
              <a:rPr lang="en-US" sz="3200" dirty="0" err="1" smtClean="0">
                <a:latin typeface="Verdana" charset="0"/>
              </a:rPr>
              <a:t>Indicadores</a:t>
            </a:r>
            <a:r>
              <a:rPr lang="en-US" sz="3200" dirty="0" smtClean="0">
                <a:latin typeface="Verdana" charset="0"/>
              </a:rPr>
              <a:t> </a:t>
            </a:r>
            <a:r>
              <a:rPr lang="en-US" sz="3200" dirty="0" err="1" smtClean="0">
                <a:latin typeface="Verdana" charset="0"/>
              </a:rPr>
              <a:t>Operacionais</a:t>
            </a:r>
            <a:endParaRPr lang="en-US" dirty="0">
              <a:latin typeface="Verdana" charset="0"/>
            </a:endParaRPr>
          </a:p>
          <a:p>
            <a:pPr lvl="2" eaLnBrk="1" hangingPunct="1">
              <a:spcBef>
                <a:spcPct val="20000"/>
              </a:spcBef>
              <a:buFontTx/>
              <a:buChar char="•"/>
            </a:pPr>
            <a:endParaRPr lang="en-US" dirty="0">
              <a:latin typeface="Verdana" charset="0"/>
            </a:endParaRPr>
          </a:p>
        </p:txBody>
      </p:sp>
      <p:sp>
        <p:nvSpPr>
          <p:cNvPr id="43010" name="Rectangle 2"/>
          <p:cNvSpPr>
            <a:spLocks noGrp="1" noChangeArrowheads="1"/>
          </p:cNvSpPr>
          <p:nvPr>
            <p:ph type="title"/>
          </p:nvPr>
        </p:nvSpPr>
        <p:spPr>
          <a:xfrm>
            <a:off x="2381250" y="0"/>
            <a:ext cx="7254875" cy="785813"/>
          </a:xfrm>
        </p:spPr>
        <p:txBody>
          <a:bodyPr/>
          <a:lstStyle/>
          <a:p>
            <a:pPr eaLnBrk="1" hangingPunct="1"/>
            <a:r>
              <a:rPr lang="pt-BR" noProof="0" dirty="0" smtClean="0">
                <a:latin typeface="Arial Black" charset="0"/>
              </a:rPr>
              <a:t>Estudo de </a:t>
            </a:r>
            <a:r>
              <a:rPr lang="pt-BR" noProof="0" dirty="0" smtClean="0">
                <a:latin typeface="Arial Black" charset="0"/>
              </a:rPr>
              <a:t>Caso 1</a:t>
            </a:r>
            <a:endParaRPr lang="pt-BR" noProof="0" dirty="0">
              <a:latin typeface="Arial Black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2520" y="2924944"/>
            <a:ext cx="3826333" cy="2304256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57056" y="2924944"/>
            <a:ext cx="3826333" cy="230425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5" name="Rectangle 3"/>
          <p:cNvSpPr txBox="1">
            <a:spLocks noChangeArrowheads="1"/>
          </p:cNvSpPr>
          <p:nvPr/>
        </p:nvSpPr>
        <p:spPr bwMode="auto">
          <a:xfrm>
            <a:off x="457200" y="1219200"/>
            <a:ext cx="89154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20000"/>
              </a:spcBef>
              <a:buFontTx/>
              <a:buChar char="•"/>
            </a:pPr>
            <a:r>
              <a:rPr lang="en-US" sz="3200" dirty="0" err="1" smtClean="0">
                <a:latin typeface="Verdana" charset="0"/>
              </a:rPr>
              <a:t>Indicadores</a:t>
            </a:r>
            <a:r>
              <a:rPr lang="en-US" sz="3200" dirty="0" smtClean="0">
                <a:latin typeface="Verdana" charset="0"/>
              </a:rPr>
              <a:t> </a:t>
            </a:r>
            <a:r>
              <a:rPr lang="en-US" sz="3200" dirty="0" err="1" smtClean="0">
                <a:latin typeface="Verdana" charset="0"/>
              </a:rPr>
              <a:t>Ambientais</a:t>
            </a:r>
            <a:endParaRPr lang="en-US" sz="3200" dirty="0" smtClean="0">
              <a:latin typeface="Verdana" charset="0"/>
            </a:endParaRPr>
          </a:p>
          <a:p>
            <a:pPr lvl="2" eaLnBrk="1" hangingPunct="1">
              <a:spcBef>
                <a:spcPct val="20000"/>
              </a:spcBef>
              <a:buFontTx/>
              <a:buChar char="•"/>
            </a:pPr>
            <a:endParaRPr lang="en-US" dirty="0">
              <a:latin typeface="Verdana" charset="0"/>
            </a:endParaRPr>
          </a:p>
        </p:txBody>
      </p:sp>
      <p:sp>
        <p:nvSpPr>
          <p:cNvPr id="47106" name="Rectangle 2"/>
          <p:cNvSpPr>
            <a:spLocks noGrp="1" noChangeArrowheads="1"/>
          </p:cNvSpPr>
          <p:nvPr>
            <p:ph type="title"/>
          </p:nvPr>
        </p:nvSpPr>
        <p:spPr>
          <a:xfrm>
            <a:off x="2381250" y="0"/>
            <a:ext cx="7254875" cy="785813"/>
          </a:xfrm>
        </p:spPr>
        <p:txBody>
          <a:bodyPr/>
          <a:lstStyle/>
          <a:p>
            <a:pPr eaLnBrk="1" hangingPunct="1"/>
            <a:r>
              <a:rPr lang="pt-BR" noProof="0" dirty="0" smtClean="0">
                <a:latin typeface="Arial Black" charset="0"/>
              </a:rPr>
              <a:t>Estudo de </a:t>
            </a:r>
            <a:r>
              <a:rPr lang="pt-BR" noProof="0" dirty="0" smtClean="0">
                <a:latin typeface="Arial Black" charset="0"/>
              </a:rPr>
              <a:t>Caso 1</a:t>
            </a:r>
            <a:endParaRPr lang="pt-BR" noProof="0" dirty="0">
              <a:latin typeface="Arial Black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4528" y="1772816"/>
            <a:ext cx="8118872" cy="242454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4"/>
          <a:srcRect r="50378"/>
          <a:stretch/>
        </p:blipFill>
        <p:spPr>
          <a:xfrm>
            <a:off x="2792760" y="4221088"/>
            <a:ext cx="3658840" cy="222822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Rectangle 2"/>
          <p:cNvSpPr>
            <a:spLocks noGrp="1" noChangeArrowheads="1"/>
          </p:cNvSpPr>
          <p:nvPr>
            <p:ph type="title"/>
          </p:nvPr>
        </p:nvSpPr>
        <p:spPr>
          <a:xfrm>
            <a:off x="2381250" y="0"/>
            <a:ext cx="7254875" cy="785813"/>
          </a:xfrm>
        </p:spPr>
        <p:txBody>
          <a:bodyPr/>
          <a:lstStyle/>
          <a:p>
            <a:pPr eaLnBrk="1" hangingPunct="1"/>
            <a:r>
              <a:rPr lang="pt-BR" noProof="0" dirty="0" smtClean="0">
                <a:latin typeface="Arial Black" charset="0"/>
              </a:rPr>
              <a:t>Estudo de </a:t>
            </a:r>
            <a:r>
              <a:rPr lang="pt-BR" noProof="0" dirty="0" smtClean="0">
                <a:latin typeface="Arial Black" charset="0"/>
              </a:rPr>
              <a:t>Caso 2</a:t>
            </a:r>
            <a:endParaRPr lang="pt-BR" noProof="0" dirty="0">
              <a:latin typeface="Arial Black" charset="0"/>
            </a:endParaRPr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495300" y="1600200"/>
            <a:ext cx="8915400" cy="4525963"/>
          </a:xfrm>
        </p:spPr>
        <p:txBody>
          <a:bodyPr/>
          <a:lstStyle/>
          <a:p>
            <a:r>
              <a:rPr lang="pt-BR" sz="2800" b="1" dirty="0">
                <a:latin typeface="Verdana" charset="0"/>
              </a:rPr>
              <a:t>OBJETIVO: Otimizar a utilização das máquinas da linha de produção considerando um possível aumento de 45% na demanda</a:t>
            </a:r>
          </a:p>
          <a:p>
            <a:pPr lvl="1"/>
            <a:r>
              <a:rPr lang="pt-BR" sz="2400" dirty="0">
                <a:latin typeface="Verdana" charset="0"/>
              </a:rPr>
              <a:t>A demanda precisa ser atendida com um desvio negativo de no máximo 10%</a:t>
            </a:r>
          </a:p>
          <a:p>
            <a:pPr lvl="1"/>
            <a:r>
              <a:rPr lang="pt-BR" sz="2400" dirty="0">
                <a:latin typeface="Verdana" charset="0"/>
              </a:rPr>
              <a:t>Deve-se definir a quantidade e o tipo das máquinas utilizadas em cada etapa da linha de produção (ex.: na fase de embalagem a vácuo pode-se utilizar 2 máquinas de grande porte e uma de pequeno porte).</a:t>
            </a:r>
          </a:p>
        </p:txBody>
      </p:sp>
    </p:spTree>
    <p:extLst>
      <p:ext uri="{BB962C8B-B14F-4D97-AF65-F5344CB8AC3E}">
        <p14:creationId xmlns:p14="http://schemas.microsoft.com/office/powerpoint/2010/main" val="409796626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pt-BR" noProof="0" dirty="0" smtClean="0">
                <a:latin typeface="Arial Black" charset="0"/>
              </a:rPr>
              <a:t>Agenda</a:t>
            </a:r>
            <a:endParaRPr lang="pt-BR" noProof="0" dirty="0">
              <a:latin typeface="Arial Black" charset="0"/>
            </a:endParaRPr>
          </a:p>
        </p:txBody>
      </p:sp>
      <p:sp>
        <p:nvSpPr>
          <p:cNvPr id="19458" name="Rectangle 3"/>
          <p:cNvSpPr>
            <a:spLocks noGrp="1" noChangeArrowheads="1"/>
          </p:cNvSpPr>
          <p:nvPr>
            <p:ph sz="half" idx="1"/>
          </p:nvPr>
        </p:nvSpPr>
        <p:spPr/>
        <p:txBody>
          <a:bodyPr/>
          <a:lstStyle/>
          <a:p>
            <a:pPr eaLnBrk="1" hangingPunct="1"/>
            <a:r>
              <a:rPr lang="pt-BR" noProof="0" dirty="0" smtClean="0">
                <a:latin typeface="Verdana" charset="0"/>
              </a:rPr>
              <a:t>Contexto</a:t>
            </a:r>
            <a:endParaRPr lang="pt-BR" noProof="0" dirty="0" smtClean="0">
              <a:latin typeface="Verdana" charset="0"/>
            </a:endParaRPr>
          </a:p>
          <a:p>
            <a:pPr eaLnBrk="1" hangingPunct="1"/>
            <a:r>
              <a:rPr lang="pt-BR" dirty="0"/>
              <a:t>Proposta</a:t>
            </a:r>
          </a:p>
          <a:p>
            <a:pPr eaLnBrk="1" hangingPunct="1">
              <a:defRPr/>
            </a:pPr>
            <a:r>
              <a:rPr lang="pt-BR" dirty="0"/>
              <a:t>Métricas</a:t>
            </a:r>
          </a:p>
          <a:p>
            <a:pPr eaLnBrk="1" hangingPunct="1"/>
            <a:r>
              <a:rPr lang="pt-BR" dirty="0"/>
              <a:t>Modelos</a:t>
            </a:r>
          </a:p>
          <a:p>
            <a:pPr eaLnBrk="1" hangingPunct="1"/>
            <a:endParaRPr lang="pt-BR" noProof="0" dirty="0" smtClean="0">
              <a:latin typeface="Verdana" charset="0"/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eaLnBrk="1" hangingPunct="1"/>
            <a:r>
              <a:rPr lang="pt-BR" noProof="0" dirty="0" smtClean="0">
                <a:latin typeface="Verdana" charset="0"/>
              </a:rPr>
              <a:t>Ferramenta</a:t>
            </a:r>
          </a:p>
          <a:p>
            <a:pPr eaLnBrk="1" hangingPunct="1"/>
            <a:r>
              <a:rPr lang="pt-BR" noProof="0" dirty="0" smtClean="0">
                <a:latin typeface="Verdana" charset="0"/>
              </a:rPr>
              <a:t>Estudo de Caso</a:t>
            </a:r>
          </a:p>
          <a:p>
            <a:pPr eaLnBrk="1" hangingPunct="1"/>
            <a:r>
              <a:rPr lang="pt-BR" noProof="0" dirty="0" smtClean="0">
                <a:latin typeface="Verdana" charset="0"/>
              </a:rPr>
              <a:t>Conclusões</a:t>
            </a:r>
          </a:p>
          <a:p>
            <a:pPr eaLnBrk="1" hangingPunct="1"/>
            <a:r>
              <a:rPr lang="pt-BR" noProof="0" dirty="0" smtClean="0">
                <a:latin typeface="Verdana" charset="0"/>
              </a:rPr>
              <a:t>Links</a:t>
            </a:r>
            <a:endParaRPr lang="pt-BR" noProof="0" dirty="0" smtClean="0">
              <a:latin typeface="Verdana" charset="0"/>
            </a:endParaRPr>
          </a:p>
          <a:p>
            <a:pPr eaLnBrk="1" hangingPunct="1"/>
            <a:r>
              <a:rPr lang="pt-BR" noProof="0" dirty="0" smtClean="0">
                <a:latin typeface="Verdana" charset="0"/>
              </a:rPr>
              <a:t>Referências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Rectangle 2"/>
          <p:cNvSpPr>
            <a:spLocks noGrp="1" noChangeArrowheads="1"/>
          </p:cNvSpPr>
          <p:nvPr>
            <p:ph type="title"/>
          </p:nvPr>
        </p:nvSpPr>
        <p:spPr>
          <a:xfrm>
            <a:off x="2381250" y="0"/>
            <a:ext cx="7254875" cy="785813"/>
          </a:xfrm>
        </p:spPr>
        <p:txBody>
          <a:bodyPr/>
          <a:lstStyle/>
          <a:p>
            <a:pPr eaLnBrk="1" hangingPunct="1"/>
            <a:r>
              <a:rPr lang="pt-BR" noProof="0" dirty="0" smtClean="0">
                <a:latin typeface="Arial Black" charset="0"/>
              </a:rPr>
              <a:t>Estudo de </a:t>
            </a:r>
            <a:r>
              <a:rPr lang="pt-BR" noProof="0" dirty="0" smtClean="0">
                <a:latin typeface="Arial Black" charset="0"/>
              </a:rPr>
              <a:t>Caso 2</a:t>
            </a:r>
            <a:endParaRPr lang="pt-BR" noProof="0" dirty="0">
              <a:latin typeface="Arial Black" charset="0"/>
            </a:endParaRPr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495300" y="1600200"/>
            <a:ext cx="8915400" cy="4525963"/>
          </a:xfrm>
        </p:spPr>
        <p:txBody>
          <a:bodyPr/>
          <a:lstStyle/>
          <a:p>
            <a:r>
              <a:rPr lang="pt-BR" sz="2800" dirty="0">
                <a:latin typeface="Verdana" charset="0"/>
              </a:rPr>
              <a:t>Os cenários foram criados utilizando o GP apresentado considerando os seguintes critérios	</a:t>
            </a:r>
          </a:p>
          <a:p>
            <a:pPr lvl="1"/>
            <a:r>
              <a:rPr lang="pt-BR" sz="2400" dirty="0">
                <a:latin typeface="Verdana" charset="0"/>
              </a:rPr>
              <a:t>Cenário 1: atual (referência)</a:t>
            </a:r>
          </a:p>
          <a:p>
            <a:pPr lvl="1"/>
            <a:r>
              <a:rPr lang="pt-BR" sz="2400" dirty="0">
                <a:latin typeface="Verdana" charset="0"/>
              </a:rPr>
              <a:t>Cenário 2: otimizado, considerando metas ambientais</a:t>
            </a:r>
          </a:p>
          <a:p>
            <a:pPr lvl="1"/>
            <a:r>
              <a:rPr lang="pt-BR" sz="2400" dirty="0">
                <a:latin typeface="Verdana" charset="0"/>
              </a:rPr>
              <a:t>Cenário 3: otimizado para demanda maior, sem considerar metas ambientais</a:t>
            </a:r>
          </a:p>
          <a:p>
            <a:pPr lvl="1"/>
            <a:r>
              <a:rPr lang="pt-BR" sz="2400" dirty="0">
                <a:latin typeface="Verdana" charset="0"/>
              </a:rPr>
              <a:t>Cenário 4: otimizado para demanda maior, considerando metas </a:t>
            </a:r>
            <a:r>
              <a:rPr lang="pt-BR" sz="2400" dirty="0" smtClean="0">
                <a:latin typeface="Verdana" charset="0"/>
              </a:rPr>
              <a:t>ambientais</a:t>
            </a:r>
          </a:p>
          <a:p>
            <a:r>
              <a:rPr lang="pt-BR" sz="2800" dirty="0" err="1" smtClean="0">
                <a:latin typeface="Verdana" charset="0"/>
              </a:rPr>
              <a:t>An</a:t>
            </a:r>
            <a:r>
              <a:rPr lang="pt-BR" sz="2800" dirty="0" smtClean="0">
                <a:latin typeface="Verdana" charset="0"/>
              </a:rPr>
              <a:t>	</a:t>
            </a:r>
            <a:r>
              <a:rPr lang="pt-BR" sz="2800" dirty="0" err="1" smtClean="0">
                <a:latin typeface="Verdana" charset="0"/>
              </a:rPr>
              <a:t>álise</a:t>
            </a:r>
            <a:r>
              <a:rPr lang="pt-BR" sz="2800" dirty="0" smtClean="0">
                <a:latin typeface="Verdana" charset="0"/>
              </a:rPr>
              <a:t> de sensibilidade feita com </a:t>
            </a:r>
            <a:r>
              <a:rPr lang="pt-BR" sz="2800" dirty="0" err="1" smtClean="0">
                <a:latin typeface="Verdana" charset="0"/>
              </a:rPr>
              <a:t>SRNs</a:t>
            </a:r>
            <a:endParaRPr lang="pt-BR" sz="2800" dirty="0" smtClean="0">
              <a:latin typeface="Verdana" charset="0"/>
            </a:endParaRPr>
          </a:p>
          <a:p>
            <a:endParaRPr lang="pt-BR" sz="2800" dirty="0">
              <a:latin typeface="Verdan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7350891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3"/>
          <p:cNvSpPr txBox="1">
            <a:spLocks noChangeArrowheads="1"/>
          </p:cNvSpPr>
          <p:nvPr/>
        </p:nvSpPr>
        <p:spPr bwMode="auto">
          <a:xfrm>
            <a:off x="0" y="980728"/>
            <a:ext cx="9410700" cy="51454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ea typeface="Arial" charset="0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Arial" charset="0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Arial" charset="0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Arial" charset="0"/>
                <a:cs typeface="+mn-cs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 eaLnBrk="1" hangingPunct="1"/>
            <a:r>
              <a:rPr lang="pt-BR" sz="2400" i="1" dirty="0" err="1" smtClean="0">
                <a:latin typeface="Verdana" charset="0"/>
                <a:cs typeface="Arial" charset="0"/>
              </a:rPr>
              <a:t>Utilization</a:t>
            </a:r>
            <a:r>
              <a:rPr lang="pt-BR" sz="2400" i="1" dirty="0" smtClean="0">
                <a:latin typeface="Verdana" charset="0"/>
                <a:cs typeface="Arial" charset="0"/>
              </a:rPr>
              <a:t> Gap </a:t>
            </a:r>
            <a:r>
              <a:rPr lang="pt-BR" sz="2400" dirty="0" smtClean="0">
                <a:latin typeface="Verdana" charset="0"/>
                <a:cs typeface="Arial" charset="0"/>
              </a:rPr>
              <a:t>acumulado</a:t>
            </a:r>
            <a:endParaRPr lang="pt-BR" sz="2400" i="1" dirty="0">
              <a:latin typeface="Verdana" charset="0"/>
              <a:cs typeface="Arial" charset="0"/>
            </a:endParaRPr>
          </a:p>
        </p:txBody>
      </p:sp>
      <p:sp>
        <p:nvSpPr>
          <p:cNvPr id="36865" name="Rectangle 2"/>
          <p:cNvSpPr>
            <a:spLocks noGrp="1" noChangeArrowheads="1"/>
          </p:cNvSpPr>
          <p:nvPr>
            <p:ph type="title"/>
          </p:nvPr>
        </p:nvSpPr>
        <p:spPr>
          <a:xfrm>
            <a:off x="2381250" y="0"/>
            <a:ext cx="7254875" cy="785813"/>
          </a:xfrm>
        </p:spPr>
        <p:txBody>
          <a:bodyPr/>
          <a:lstStyle/>
          <a:p>
            <a:pPr eaLnBrk="1" hangingPunct="1"/>
            <a:r>
              <a:rPr lang="pt-BR" noProof="0" dirty="0" smtClean="0">
                <a:latin typeface="Arial Black" charset="0"/>
              </a:rPr>
              <a:t>Estudo de </a:t>
            </a:r>
            <a:r>
              <a:rPr lang="pt-BR" noProof="0" dirty="0" smtClean="0">
                <a:latin typeface="Arial Black" charset="0"/>
              </a:rPr>
              <a:t>Caso 2</a:t>
            </a:r>
            <a:endParaRPr lang="pt-BR" noProof="0" dirty="0">
              <a:latin typeface="Arial Black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" y="1628800"/>
            <a:ext cx="4915173" cy="2630304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74803" y="3861048"/>
            <a:ext cx="4915173" cy="2630304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992560" y="4293096"/>
            <a:ext cx="22764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Demanda</a:t>
            </a:r>
            <a:r>
              <a:rPr lang="en-US" dirty="0" smtClean="0"/>
              <a:t> de 4 ton/h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6465168" y="3501008"/>
            <a:ext cx="24689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Demanda</a:t>
            </a:r>
            <a:r>
              <a:rPr lang="en-US" dirty="0" smtClean="0"/>
              <a:t> de 5,8 ton/h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6861304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3"/>
          <p:cNvSpPr txBox="1">
            <a:spLocks noChangeArrowheads="1"/>
          </p:cNvSpPr>
          <p:nvPr/>
        </p:nvSpPr>
        <p:spPr bwMode="auto">
          <a:xfrm>
            <a:off x="0" y="980728"/>
            <a:ext cx="9410700" cy="51454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ea typeface="Arial" charset="0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Arial" charset="0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Arial" charset="0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Arial" charset="0"/>
                <a:cs typeface="+mn-cs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 marL="0" indent="0" eaLnBrk="1" hangingPunct="1">
              <a:buNone/>
            </a:pPr>
            <a:endParaRPr lang="pt-BR" sz="2400" i="1" dirty="0">
              <a:latin typeface="Verdana" charset="0"/>
              <a:cs typeface="Arial" charset="0"/>
            </a:endParaRPr>
          </a:p>
        </p:txBody>
      </p:sp>
      <p:sp>
        <p:nvSpPr>
          <p:cNvPr id="36865" name="Rectangle 2"/>
          <p:cNvSpPr>
            <a:spLocks noGrp="1" noChangeArrowheads="1"/>
          </p:cNvSpPr>
          <p:nvPr>
            <p:ph type="title"/>
          </p:nvPr>
        </p:nvSpPr>
        <p:spPr>
          <a:xfrm>
            <a:off x="2381250" y="0"/>
            <a:ext cx="7254875" cy="785813"/>
          </a:xfrm>
        </p:spPr>
        <p:txBody>
          <a:bodyPr/>
          <a:lstStyle/>
          <a:p>
            <a:pPr eaLnBrk="1" hangingPunct="1"/>
            <a:r>
              <a:rPr lang="pt-BR" noProof="0" dirty="0" smtClean="0">
                <a:latin typeface="Arial Black" charset="0"/>
              </a:rPr>
              <a:t>Estudo de </a:t>
            </a:r>
            <a:r>
              <a:rPr lang="pt-BR" noProof="0" dirty="0" smtClean="0">
                <a:latin typeface="Arial Black" charset="0"/>
              </a:rPr>
              <a:t>Caso 2</a:t>
            </a:r>
            <a:endParaRPr lang="pt-BR" noProof="0" dirty="0">
              <a:latin typeface="Arial Black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88504" y="3068960"/>
            <a:ext cx="26000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smtClean="0"/>
              <a:t>Throughput</a:t>
            </a:r>
            <a:r>
              <a:rPr lang="en-US" dirty="0" smtClean="0"/>
              <a:t> do </a:t>
            </a:r>
            <a:r>
              <a:rPr lang="en-US" dirty="0" err="1" smtClean="0"/>
              <a:t>sistema</a:t>
            </a:r>
            <a:endParaRPr lang="en-US" i="1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" y="980728"/>
            <a:ext cx="3728864" cy="206538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27693" y="980728"/>
            <a:ext cx="3778307" cy="2074512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7113240" y="3068960"/>
            <a:ext cx="15401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GWP </a:t>
            </a:r>
            <a:r>
              <a:rPr lang="en-US" dirty="0" err="1" smtClean="0"/>
              <a:t>relativo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" y="3494552"/>
            <a:ext cx="3728864" cy="2071178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128464" y="5589240"/>
            <a:ext cx="35463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Consumo</a:t>
            </a:r>
            <a:r>
              <a:rPr lang="en-US" dirty="0" smtClean="0"/>
              <a:t> </a:t>
            </a:r>
            <a:r>
              <a:rPr lang="en-US" dirty="0" err="1" smtClean="0"/>
              <a:t>relativo</a:t>
            </a:r>
            <a:r>
              <a:rPr lang="en-US" dirty="0" smtClean="0"/>
              <a:t> de </a:t>
            </a:r>
            <a:r>
              <a:rPr lang="en-US" dirty="0" err="1" smtClean="0"/>
              <a:t>eletricidade</a:t>
            </a:r>
            <a:endParaRPr lang="en-US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107154" y="3429000"/>
            <a:ext cx="3798846" cy="2088232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6537176" y="5517232"/>
            <a:ext cx="28793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Consumo</a:t>
            </a:r>
            <a:r>
              <a:rPr lang="en-US" dirty="0" smtClean="0"/>
              <a:t> </a:t>
            </a:r>
            <a:r>
              <a:rPr lang="en-US" dirty="0" err="1" smtClean="0"/>
              <a:t>relativo</a:t>
            </a:r>
            <a:r>
              <a:rPr lang="en-US" dirty="0" smtClean="0"/>
              <a:t> de </a:t>
            </a:r>
            <a:r>
              <a:rPr lang="en-US" dirty="0" err="1" smtClean="0"/>
              <a:t>água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7936458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3"/>
          <p:cNvSpPr txBox="1">
            <a:spLocks noChangeArrowheads="1"/>
          </p:cNvSpPr>
          <p:nvPr/>
        </p:nvSpPr>
        <p:spPr bwMode="auto">
          <a:xfrm>
            <a:off x="0" y="980728"/>
            <a:ext cx="9410700" cy="51454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ea typeface="Arial" charset="0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Arial" charset="0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Arial" charset="0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Arial" charset="0"/>
                <a:cs typeface="+mn-cs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 eaLnBrk="1" hangingPunct="1"/>
            <a:r>
              <a:rPr lang="pt-BR" sz="2400" dirty="0" smtClean="0">
                <a:latin typeface="Verdana" charset="0"/>
                <a:cs typeface="Arial" charset="0"/>
              </a:rPr>
              <a:t>Compara</a:t>
            </a:r>
            <a:r>
              <a:rPr lang="pt-BR" sz="2400" dirty="0" smtClean="0">
                <a:latin typeface="Verdana" charset="0"/>
                <a:cs typeface="Arial" charset="0"/>
              </a:rPr>
              <a:t>ção dos cenários</a:t>
            </a:r>
          </a:p>
          <a:p>
            <a:pPr lvl="1" eaLnBrk="1" hangingPunct="1"/>
            <a:r>
              <a:rPr lang="pt-BR" sz="2000" dirty="0" smtClean="0">
                <a:latin typeface="Verdana" charset="0"/>
                <a:cs typeface="Arial" charset="0"/>
              </a:rPr>
              <a:t>AHP poderia ser utilizado para “extrapolar” os dados encontrados informando qual é o </a:t>
            </a:r>
            <a:r>
              <a:rPr lang="pt-BR" sz="2000" b="1" dirty="0" smtClean="0">
                <a:latin typeface="Verdana" charset="0"/>
                <a:cs typeface="Arial" charset="0"/>
              </a:rPr>
              <a:t>melhor cenário</a:t>
            </a:r>
            <a:endParaRPr lang="pt-BR" sz="2000" b="1" dirty="0" smtClean="0">
              <a:latin typeface="Verdana" charset="0"/>
              <a:cs typeface="Arial" charset="0"/>
            </a:endParaRPr>
          </a:p>
        </p:txBody>
      </p:sp>
      <p:sp>
        <p:nvSpPr>
          <p:cNvPr id="36865" name="Rectangle 2"/>
          <p:cNvSpPr>
            <a:spLocks noGrp="1" noChangeArrowheads="1"/>
          </p:cNvSpPr>
          <p:nvPr>
            <p:ph type="title"/>
          </p:nvPr>
        </p:nvSpPr>
        <p:spPr>
          <a:xfrm>
            <a:off x="2381250" y="0"/>
            <a:ext cx="7254875" cy="785813"/>
          </a:xfrm>
        </p:spPr>
        <p:txBody>
          <a:bodyPr/>
          <a:lstStyle/>
          <a:p>
            <a:pPr eaLnBrk="1" hangingPunct="1"/>
            <a:r>
              <a:rPr lang="pt-BR" noProof="0" dirty="0" smtClean="0">
                <a:latin typeface="Arial Black" charset="0"/>
              </a:rPr>
              <a:t>Estudo de </a:t>
            </a:r>
            <a:r>
              <a:rPr lang="pt-BR" noProof="0" dirty="0" smtClean="0">
                <a:latin typeface="Arial Black" charset="0"/>
              </a:rPr>
              <a:t>Caso 2</a:t>
            </a:r>
            <a:endParaRPr lang="pt-BR" noProof="0" dirty="0">
              <a:latin typeface="Arial Black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280592" y="2348880"/>
            <a:ext cx="22764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Demanda</a:t>
            </a:r>
            <a:r>
              <a:rPr lang="en-US" dirty="0" smtClean="0"/>
              <a:t> de 4 ton/h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6321152" y="2348880"/>
            <a:ext cx="24689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Demanda</a:t>
            </a:r>
            <a:r>
              <a:rPr lang="en-US" dirty="0" smtClean="0"/>
              <a:t> de 5,8 ton/h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2708920"/>
            <a:ext cx="4936232" cy="376903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53000" y="2690990"/>
            <a:ext cx="4953000" cy="37818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220025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Rectangle 2"/>
          <p:cNvSpPr>
            <a:spLocks noGrp="1" noChangeArrowheads="1"/>
          </p:cNvSpPr>
          <p:nvPr>
            <p:ph type="title"/>
          </p:nvPr>
        </p:nvSpPr>
        <p:spPr>
          <a:xfrm>
            <a:off x="2381250" y="0"/>
            <a:ext cx="7254875" cy="785813"/>
          </a:xfrm>
        </p:spPr>
        <p:txBody>
          <a:bodyPr/>
          <a:lstStyle/>
          <a:p>
            <a:pPr eaLnBrk="1" hangingPunct="1"/>
            <a:r>
              <a:rPr lang="pt-BR" noProof="0" dirty="0" smtClean="0">
                <a:latin typeface="Arial Black" charset="0"/>
              </a:rPr>
              <a:t>Estudo de </a:t>
            </a:r>
            <a:r>
              <a:rPr lang="pt-BR" noProof="0" dirty="0" smtClean="0">
                <a:latin typeface="Arial Black" charset="0"/>
              </a:rPr>
              <a:t>Caso 2</a:t>
            </a:r>
            <a:endParaRPr lang="pt-BR" noProof="0" dirty="0">
              <a:latin typeface="Arial Black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330200"/>
            <a:ext cx="9906000" cy="6191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418905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Rectangle 2"/>
          <p:cNvSpPr>
            <a:spLocks noGrp="1" noChangeArrowheads="1"/>
          </p:cNvSpPr>
          <p:nvPr>
            <p:ph type="title"/>
          </p:nvPr>
        </p:nvSpPr>
        <p:spPr>
          <a:xfrm>
            <a:off x="2381250" y="0"/>
            <a:ext cx="7254875" cy="785813"/>
          </a:xfrm>
        </p:spPr>
        <p:txBody>
          <a:bodyPr/>
          <a:lstStyle/>
          <a:p>
            <a:pPr eaLnBrk="1" hangingPunct="1"/>
            <a:r>
              <a:rPr lang="pt-BR" noProof="0" dirty="0" smtClean="0">
                <a:latin typeface="Arial Black" charset="0"/>
              </a:rPr>
              <a:t>Estudo de </a:t>
            </a:r>
            <a:r>
              <a:rPr lang="pt-BR" noProof="0" dirty="0" smtClean="0">
                <a:latin typeface="Arial Black" charset="0"/>
              </a:rPr>
              <a:t>Caso 2</a:t>
            </a:r>
            <a:endParaRPr lang="pt-BR" noProof="0" dirty="0">
              <a:latin typeface="Arial Black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330200"/>
            <a:ext cx="9906000" cy="619125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330200"/>
            <a:ext cx="9906000" cy="6191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85910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Rectangle 2"/>
          <p:cNvSpPr>
            <a:spLocks noGrp="1" noChangeArrowheads="1"/>
          </p:cNvSpPr>
          <p:nvPr>
            <p:ph type="title"/>
          </p:nvPr>
        </p:nvSpPr>
        <p:spPr>
          <a:xfrm>
            <a:off x="2381250" y="0"/>
            <a:ext cx="7254875" cy="785813"/>
          </a:xfrm>
        </p:spPr>
        <p:txBody>
          <a:bodyPr/>
          <a:lstStyle/>
          <a:p>
            <a:pPr eaLnBrk="1" hangingPunct="1"/>
            <a:r>
              <a:rPr lang="pt-BR" noProof="0" dirty="0" smtClean="0">
                <a:latin typeface="Arial Black" charset="0"/>
              </a:rPr>
              <a:t>Estudo de </a:t>
            </a:r>
            <a:r>
              <a:rPr lang="pt-BR" noProof="0" dirty="0" smtClean="0">
                <a:latin typeface="Arial Black" charset="0"/>
              </a:rPr>
              <a:t>Caso 2</a:t>
            </a:r>
            <a:endParaRPr lang="pt-BR" noProof="0" dirty="0">
              <a:latin typeface="Arial Black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330200"/>
            <a:ext cx="9906000" cy="6191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892233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Rectangle 2"/>
          <p:cNvSpPr>
            <a:spLocks noGrp="1" noChangeArrowheads="1"/>
          </p:cNvSpPr>
          <p:nvPr>
            <p:ph type="title"/>
          </p:nvPr>
        </p:nvSpPr>
        <p:spPr>
          <a:xfrm>
            <a:off x="2381250" y="0"/>
            <a:ext cx="7254875" cy="785813"/>
          </a:xfrm>
        </p:spPr>
        <p:txBody>
          <a:bodyPr/>
          <a:lstStyle/>
          <a:p>
            <a:pPr eaLnBrk="1" hangingPunct="1"/>
            <a:r>
              <a:rPr lang="pt-BR" noProof="0" dirty="0" smtClean="0">
                <a:latin typeface="Arial Black" charset="0"/>
              </a:rPr>
              <a:t>Estudo de </a:t>
            </a:r>
            <a:r>
              <a:rPr lang="pt-BR" noProof="0" dirty="0" smtClean="0">
                <a:latin typeface="Arial Black" charset="0"/>
              </a:rPr>
              <a:t>Caso 2</a:t>
            </a:r>
            <a:endParaRPr lang="pt-BR" noProof="0" dirty="0">
              <a:latin typeface="Arial Black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330200"/>
            <a:ext cx="9906000" cy="6191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141382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Rectangle 2"/>
          <p:cNvSpPr>
            <a:spLocks noGrp="1" noChangeArrowheads="1"/>
          </p:cNvSpPr>
          <p:nvPr>
            <p:ph type="title"/>
          </p:nvPr>
        </p:nvSpPr>
        <p:spPr>
          <a:xfrm>
            <a:off x="2381250" y="0"/>
            <a:ext cx="7254875" cy="785813"/>
          </a:xfrm>
        </p:spPr>
        <p:txBody>
          <a:bodyPr/>
          <a:lstStyle/>
          <a:p>
            <a:pPr eaLnBrk="1" hangingPunct="1"/>
            <a:r>
              <a:rPr lang="pt-BR" noProof="0" dirty="0" smtClean="0">
                <a:latin typeface="Arial Black" charset="0"/>
              </a:rPr>
              <a:t>Estudo de </a:t>
            </a:r>
            <a:r>
              <a:rPr lang="pt-BR" noProof="0" dirty="0" smtClean="0">
                <a:latin typeface="Arial Black" charset="0"/>
              </a:rPr>
              <a:t>Caso 2</a:t>
            </a:r>
            <a:endParaRPr lang="pt-BR" noProof="0" dirty="0">
              <a:latin typeface="Arial Black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330200"/>
            <a:ext cx="9906000" cy="6191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137068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Rectangle 2"/>
          <p:cNvSpPr>
            <a:spLocks noGrp="1" noChangeArrowheads="1"/>
          </p:cNvSpPr>
          <p:nvPr>
            <p:ph type="title"/>
          </p:nvPr>
        </p:nvSpPr>
        <p:spPr>
          <a:xfrm>
            <a:off x="2381250" y="0"/>
            <a:ext cx="7254875" cy="785813"/>
          </a:xfrm>
        </p:spPr>
        <p:txBody>
          <a:bodyPr/>
          <a:lstStyle/>
          <a:p>
            <a:pPr eaLnBrk="1" hangingPunct="1"/>
            <a:r>
              <a:rPr lang="pt-BR" noProof="0" dirty="0" smtClean="0">
                <a:latin typeface="Arial Black" charset="0"/>
              </a:rPr>
              <a:t>Estudo de </a:t>
            </a:r>
            <a:r>
              <a:rPr lang="pt-BR" noProof="0" dirty="0" smtClean="0">
                <a:latin typeface="Arial Black" charset="0"/>
              </a:rPr>
              <a:t>Caso 2</a:t>
            </a:r>
            <a:endParaRPr lang="pt-BR" noProof="0" dirty="0">
              <a:latin typeface="Arial Black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330200"/>
            <a:ext cx="9906000" cy="6191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816599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2"/>
          <p:cNvSpPr>
            <a:spLocks noGrp="1" noChangeArrowheads="1"/>
          </p:cNvSpPr>
          <p:nvPr>
            <p:ph type="title"/>
          </p:nvPr>
        </p:nvSpPr>
        <p:spPr>
          <a:xfrm>
            <a:off x="2381250" y="0"/>
            <a:ext cx="7254875" cy="785813"/>
          </a:xfrm>
        </p:spPr>
        <p:txBody>
          <a:bodyPr/>
          <a:lstStyle/>
          <a:p>
            <a:pPr eaLnBrk="1" hangingPunct="1"/>
            <a:r>
              <a:rPr lang="pt-BR" noProof="0" dirty="0" smtClean="0">
                <a:latin typeface="Arial Black" charset="0"/>
              </a:rPr>
              <a:t>Contexto</a:t>
            </a:r>
            <a:endParaRPr lang="pt-BR" noProof="0" dirty="0">
              <a:latin typeface="Arial Black" charset="0"/>
            </a:endParaRPr>
          </a:p>
        </p:txBody>
      </p:sp>
      <p:sp>
        <p:nvSpPr>
          <p:cNvPr id="21506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pt-BR" noProof="0" dirty="0" smtClean="0">
                <a:latin typeface="Verdana" charset="0"/>
                <a:cs typeface="Arial" charset="0"/>
              </a:rPr>
              <a:t>Cadeia de suprimentos verdes</a:t>
            </a:r>
          </a:p>
          <a:p>
            <a:pPr lvl="1" eaLnBrk="1" hangingPunct="1"/>
            <a:r>
              <a:rPr lang="pt-BR" dirty="0">
                <a:latin typeface="Verdana" charset="0"/>
                <a:cs typeface="Arial" charset="0"/>
              </a:rPr>
              <a:t>Mudanças para melhorar o processo podem impactar métricas </a:t>
            </a:r>
            <a:r>
              <a:rPr lang="pt-BR" dirty="0" smtClean="0">
                <a:latin typeface="Verdana" charset="0"/>
                <a:cs typeface="Arial" charset="0"/>
              </a:rPr>
              <a:t>ambientais</a:t>
            </a:r>
            <a:endParaRPr lang="pt-BR" noProof="0" dirty="0" smtClean="0">
              <a:latin typeface="Verdana" charset="0"/>
              <a:cs typeface="Arial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4568" y="3501008"/>
            <a:ext cx="7818063" cy="2933635"/>
          </a:xfrm>
          <a:prstGeom prst="rect">
            <a:avLst/>
          </a:prstGeom>
        </p:spPr>
      </p:pic>
      <p:sp>
        <p:nvSpPr>
          <p:cNvPr id="3" name="Oval 2"/>
          <p:cNvSpPr/>
          <p:nvPr/>
        </p:nvSpPr>
        <p:spPr>
          <a:xfrm>
            <a:off x="272480" y="3501008"/>
            <a:ext cx="9289032" cy="1152128"/>
          </a:xfrm>
          <a:prstGeom prst="ellipse">
            <a:avLst/>
          </a:prstGeom>
          <a:noFill/>
          <a:ln w="28575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272480" y="5445224"/>
            <a:ext cx="9289032" cy="1224136"/>
          </a:xfrm>
          <a:prstGeom prst="ellipse">
            <a:avLst/>
          </a:prstGeom>
          <a:noFill/>
          <a:ln w="28575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2576736" y="3645024"/>
            <a:ext cx="1872208" cy="936104"/>
          </a:xfrm>
          <a:prstGeom prst="ellipse">
            <a:avLst/>
          </a:prstGeom>
          <a:noFill/>
          <a:ln w="28575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608623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6" grpId="0" animBg="1"/>
      <p:bldP spid="7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Rectangle 2"/>
          <p:cNvSpPr>
            <a:spLocks noGrp="1" noChangeArrowheads="1"/>
          </p:cNvSpPr>
          <p:nvPr>
            <p:ph type="title"/>
          </p:nvPr>
        </p:nvSpPr>
        <p:spPr>
          <a:xfrm>
            <a:off x="2381250" y="0"/>
            <a:ext cx="7254875" cy="785813"/>
          </a:xfrm>
        </p:spPr>
        <p:txBody>
          <a:bodyPr/>
          <a:lstStyle/>
          <a:p>
            <a:pPr eaLnBrk="1" hangingPunct="1"/>
            <a:r>
              <a:rPr lang="pt-BR" noProof="0" dirty="0" smtClean="0">
                <a:latin typeface="Arial Black" charset="0"/>
              </a:rPr>
              <a:t>Estudo de </a:t>
            </a:r>
            <a:r>
              <a:rPr lang="pt-BR" noProof="0" dirty="0" smtClean="0">
                <a:latin typeface="Arial Black" charset="0"/>
              </a:rPr>
              <a:t>Caso 2</a:t>
            </a:r>
            <a:endParaRPr lang="pt-BR" noProof="0" dirty="0">
              <a:latin typeface="Arial Black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330200"/>
            <a:ext cx="9906000" cy="6191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514536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Rectangle 2"/>
          <p:cNvSpPr>
            <a:spLocks noGrp="1" noChangeArrowheads="1"/>
          </p:cNvSpPr>
          <p:nvPr>
            <p:ph type="title"/>
          </p:nvPr>
        </p:nvSpPr>
        <p:spPr>
          <a:xfrm>
            <a:off x="2381250" y="0"/>
            <a:ext cx="7254875" cy="785813"/>
          </a:xfrm>
        </p:spPr>
        <p:txBody>
          <a:bodyPr/>
          <a:lstStyle/>
          <a:p>
            <a:pPr eaLnBrk="1" hangingPunct="1"/>
            <a:r>
              <a:rPr lang="pt-BR" noProof="0" dirty="0" smtClean="0">
                <a:latin typeface="Arial Black" charset="0"/>
              </a:rPr>
              <a:t>Estudo de </a:t>
            </a:r>
            <a:r>
              <a:rPr lang="pt-BR" noProof="0" dirty="0" smtClean="0">
                <a:latin typeface="Arial Black" charset="0"/>
              </a:rPr>
              <a:t>Caso 2</a:t>
            </a:r>
            <a:endParaRPr lang="pt-BR" noProof="0" dirty="0">
              <a:latin typeface="Arial Black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330200"/>
            <a:ext cx="9906000" cy="6191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570434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Rectangle 2"/>
          <p:cNvSpPr>
            <a:spLocks noGrp="1" noChangeArrowheads="1"/>
          </p:cNvSpPr>
          <p:nvPr>
            <p:ph type="title"/>
          </p:nvPr>
        </p:nvSpPr>
        <p:spPr>
          <a:xfrm>
            <a:off x="2381250" y="0"/>
            <a:ext cx="7254875" cy="785813"/>
          </a:xfrm>
        </p:spPr>
        <p:txBody>
          <a:bodyPr/>
          <a:lstStyle/>
          <a:p>
            <a:pPr eaLnBrk="1" hangingPunct="1"/>
            <a:r>
              <a:rPr lang="pt-BR" noProof="0" dirty="0" smtClean="0">
                <a:latin typeface="Arial Black" charset="0"/>
              </a:rPr>
              <a:t>Estudo de </a:t>
            </a:r>
            <a:r>
              <a:rPr lang="pt-BR" noProof="0" dirty="0" smtClean="0">
                <a:latin typeface="Arial Black" charset="0"/>
              </a:rPr>
              <a:t>Caso 2</a:t>
            </a:r>
            <a:endParaRPr lang="pt-BR" noProof="0" dirty="0">
              <a:latin typeface="Arial Black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330200"/>
            <a:ext cx="9906000" cy="6191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230771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Rectangle 2"/>
          <p:cNvSpPr>
            <a:spLocks noGrp="1" noChangeArrowheads="1"/>
          </p:cNvSpPr>
          <p:nvPr>
            <p:ph type="title"/>
          </p:nvPr>
        </p:nvSpPr>
        <p:spPr>
          <a:xfrm>
            <a:off x="2381250" y="0"/>
            <a:ext cx="7254875" cy="785813"/>
          </a:xfrm>
        </p:spPr>
        <p:txBody>
          <a:bodyPr/>
          <a:lstStyle/>
          <a:p>
            <a:pPr eaLnBrk="1" hangingPunct="1"/>
            <a:r>
              <a:rPr lang="pt-BR" noProof="0" dirty="0" smtClean="0">
                <a:latin typeface="Arial Black" charset="0"/>
              </a:rPr>
              <a:t>Estudo de </a:t>
            </a:r>
            <a:r>
              <a:rPr lang="pt-BR" noProof="0" dirty="0" smtClean="0">
                <a:latin typeface="Arial Black" charset="0"/>
              </a:rPr>
              <a:t>Caso 2</a:t>
            </a:r>
            <a:endParaRPr lang="pt-BR" noProof="0" dirty="0">
              <a:latin typeface="Arial Black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330200"/>
            <a:ext cx="9906000" cy="6191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57946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Rectangle 2"/>
          <p:cNvSpPr>
            <a:spLocks noGrp="1" noChangeArrowheads="1"/>
          </p:cNvSpPr>
          <p:nvPr>
            <p:ph type="title"/>
          </p:nvPr>
        </p:nvSpPr>
        <p:spPr>
          <a:xfrm>
            <a:off x="2381250" y="0"/>
            <a:ext cx="7254875" cy="785813"/>
          </a:xfrm>
        </p:spPr>
        <p:txBody>
          <a:bodyPr/>
          <a:lstStyle/>
          <a:p>
            <a:pPr eaLnBrk="1" hangingPunct="1"/>
            <a:r>
              <a:rPr lang="pt-BR" noProof="0" dirty="0" smtClean="0">
                <a:latin typeface="Arial Black" charset="0"/>
              </a:rPr>
              <a:t>Estudo de </a:t>
            </a:r>
            <a:r>
              <a:rPr lang="pt-BR" noProof="0" dirty="0" smtClean="0">
                <a:latin typeface="Arial Black" charset="0"/>
              </a:rPr>
              <a:t>Caso 2</a:t>
            </a:r>
            <a:endParaRPr lang="pt-BR" noProof="0" dirty="0">
              <a:latin typeface="Arial Black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330200"/>
            <a:ext cx="9906000" cy="6191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647597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Rectangle 2"/>
          <p:cNvSpPr>
            <a:spLocks noGrp="1" noChangeArrowheads="1"/>
          </p:cNvSpPr>
          <p:nvPr>
            <p:ph type="title"/>
          </p:nvPr>
        </p:nvSpPr>
        <p:spPr>
          <a:xfrm>
            <a:off x="2381250" y="0"/>
            <a:ext cx="7254875" cy="785813"/>
          </a:xfrm>
        </p:spPr>
        <p:txBody>
          <a:bodyPr/>
          <a:lstStyle/>
          <a:p>
            <a:pPr eaLnBrk="1" hangingPunct="1"/>
            <a:r>
              <a:rPr lang="pt-BR" noProof="0" dirty="0" smtClean="0">
                <a:latin typeface="Arial Black" charset="0"/>
              </a:rPr>
              <a:t>Estudo de </a:t>
            </a:r>
            <a:r>
              <a:rPr lang="pt-BR" noProof="0" dirty="0" smtClean="0">
                <a:latin typeface="Arial Black" charset="0"/>
              </a:rPr>
              <a:t>Caso 2</a:t>
            </a:r>
            <a:endParaRPr lang="pt-BR" noProof="0" dirty="0">
              <a:latin typeface="Arial Black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330200"/>
            <a:ext cx="9906000" cy="6191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962717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Rectangle 2"/>
          <p:cNvSpPr>
            <a:spLocks noGrp="1" noChangeArrowheads="1"/>
          </p:cNvSpPr>
          <p:nvPr>
            <p:ph type="title"/>
          </p:nvPr>
        </p:nvSpPr>
        <p:spPr>
          <a:xfrm>
            <a:off x="2381250" y="0"/>
            <a:ext cx="7254875" cy="785813"/>
          </a:xfrm>
        </p:spPr>
        <p:txBody>
          <a:bodyPr/>
          <a:lstStyle/>
          <a:p>
            <a:pPr eaLnBrk="1" hangingPunct="1"/>
            <a:r>
              <a:rPr lang="pt-BR" noProof="0" dirty="0" smtClean="0">
                <a:latin typeface="Arial Black" charset="0"/>
              </a:rPr>
              <a:t>Estudo de </a:t>
            </a:r>
            <a:r>
              <a:rPr lang="pt-BR" noProof="0" dirty="0" smtClean="0">
                <a:latin typeface="Arial Black" charset="0"/>
              </a:rPr>
              <a:t>Caso 2</a:t>
            </a:r>
            <a:endParaRPr lang="pt-BR" noProof="0" dirty="0">
              <a:latin typeface="Arial Black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330200"/>
            <a:ext cx="9906000" cy="6191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635926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Rectangle 2"/>
          <p:cNvSpPr>
            <a:spLocks noGrp="1" noChangeArrowheads="1"/>
          </p:cNvSpPr>
          <p:nvPr>
            <p:ph type="title"/>
          </p:nvPr>
        </p:nvSpPr>
        <p:spPr>
          <a:xfrm>
            <a:off x="2381250" y="0"/>
            <a:ext cx="7254875" cy="785813"/>
          </a:xfrm>
        </p:spPr>
        <p:txBody>
          <a:bodyPr/>
          <a:lstStyle/>
          <a:p>
            <a:pPr eaLnBrk="1" hangingPunct="1"/>
            <a:r>
              <a:rPr lang="pt-BR" noProof="0" dirty="0" smtClean="0">
                <a:latin typeface="Arial Black" charset="0"/>
              </a:rPr>
              <a:t>Estudo de </a:t>
            </a:r>
            <a:r>
              <a:rPr lang="pt-BR" noProof="0" dirty="0" smtClean="0">
                <a:latin typeface="Arial Black" charset="0"/>
              </a:rPr>
              <a:t>Caso 2</a:t>
            </a:r>
            <a:endParaRPr lang="pt-BR" noProof="0" dirty="0">
              <a:latin typeface="Arial Black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37836"/>
            <a:ext cx="5970696" cy="6186504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6249144" y="1700808"/>
            <a:ext cx="3652189" cy="45243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Parte do </a:t>
            </a:r>
            <a:r>
              <a:rPr lang="en-US" dirty="0" err="1" smtClean="0"/>
              <a:t>relat</a:t>
            </a:r>
            <a:r>
              <a:rPr lang="en-US" dirty="0" err="1" smtClean="0"/>
              <a:t>ório</a:t>
            </a:r>
            <a:r>
              <a:rPr lang="en-US" dirty="0" smtClean="0"/>
              <a:t> </a:t>
            </a:r>
            <a:r>
              <a:rPr lang="en-US" dirty="0" err="1" smtClean="0"/>
              <a:t>gerado</a:t>
            </a:r>
            <a:r>
              <a:rPr lang="en-US" dirty="0" smtClean="0"/>
              <a:t> a </a:t>
            </a:r>
            <a:r>
              <a:rPr lang="en-US" dirty="0" err="1" smtClean="0"/>
              <a:t>partir</a:t>
            </a:r>
            <a:r>
              <a:rPr lang="en-US" dirty="0" smtClean="0"/>
              <a:t> </a:t>
            </a:r>
            <a:br>
              <a:rPr lang="en-US" dirty="0" smtClean="0"/>
            </a:br>
            <a:r>
              <a:rPr lang="en-US" dirty="0" smtClean="0"/>
              <a:t>do </a:t>
            </a:r>
            <a:r>
              <a:rPr lang="en-US" dirty="0" err="1" smtClean="0"/>
              <a:t>programa</a:t>
            </a:r>
            <a:r>
              <a:rPr lang="en-US" dirty="0" smtClean="0"/>
              <a:t> </a:t>
            </a:r>
            <a:r>
              <a:rPr lang="en-US" dirty="0" err="1" smtClean="0"/>
              <a:t>apresentado</a:t>
            </a:r>
            <a:r>
              <a:rPr lang="en-US" dirty="0" smtClean="0"/>
              <a:t> </a:t>
            </a:r>
            <a:r>
              <a:rPr lang="en-US" dirty="0" err="1" smtClean="0"/>
              <a:t>nos</a:t>
            </a:r>
            <a:r>
              <a:rPr lang="en-US" dirty="0" smtClean="0"/>
              <a:t> </a:t>
            </a:r>
            <a:br>
              <a:rPr lang="en-US" dirty="0" smtClean="0"/>
            </a:br>
            <a:r>
              <a:rPr lang="en-US" dirty="0" smtClean="0"/>
              <a:t>slides </a:t>
            </a:r>
            <a:r>
              <a:rPr lang="en-US" dirty="0" err="1" smtClean="0"/>
              <a:t>anteriores</a:t>
            </a:r>
            <a:r>
              <a:rPr lang="en-US" dirty="0" smtClean="0"/>
              <a:t>.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i="1" dirty="0" smtClean="0"/>
              <a:t/>
            </a:r>
            <a:br>
              <a:rPr lang="en-US" i="1" dirty="0" smtClean="0"/>
            </a:br>
            <a:r>
              <a:rPr lang="en-US" i="1" dirty="0" err="1" smtClean="0"/>
              <a:t>Resultados</a:t>
            </a:r>
            <a:r>
              <a:rPr lang="en-US" i="1" dirty="0" smtClean="0"/>
              <a:t> </a:t>
            </a:r>
            <a:r>
              <a:rPr lang="en-US" i="1" dirty="0" err="1" smtClean="0"/>
              <a:t>não</a:t>
            </a:r>
            <a:r>
              <a:rPr lang="en-US" i="1" dirty="0" smtClean="0"/>
              <a:t> </a:t>
            </a:r>
            <a:r>
              <a:rPr lang="en-US" i="1" dirty="0" err="1" smtClean="0"/>
              <a:t>correspondem</a:t>
            </a:r>
            <a:r>
              <a:rPr lang="en-US" i="1" dirty="0" smtClean="0"/>
              <a:t> </a:t>
            </a:r>
            <a:r>
              <a:rPr lang="en-US" i="1" dirty="0" err="1" smtClean="0"/>
              <a:t>à</a:t>
            </a:r>
            <a:r>
              <a:rPr lang="en-US" i="1" dirty="0" smtClean="0"/>
              <a:t> </a:t>
            </a:r>
            <a:br>
              <a:rPr lang="en-US" i="1" dirty="0" smtClean="0"/>
            </a:br>
            <a:r>
              <a:rPr lang="en-US" i="1" dirty="0" err="1" smtClean="0"/>
              <a:t>análise</a:t>
            </a:r>
            <a:r>
              <a:rPr lang="en-US" i="1" dirty="0" smtClean="0"/>
              <a:t> </a:t>
            </a:r>
            <a:r>
              <a:rPr lang="en-US" i="1" dirty="0" err="1" smtClean="0"/>
              <a:t>apresentada</a:t>
            </a:r>
            <a:r>
              <a:rPr lang="en-US" i="1" dirty="0" smtClean="0"/>
              <a:t> </a:t>
            </a:r>
            <a:r>
              <a:rPr lang="en-US" i="1" dirty="0" err="1" smtClean="0"/>
              <a:t>nos</a:t>
            </a:r>
            <a:r>
              <a:rPr lang="en-US" i="1" dirty="0" smtClean="0"/>
              <a:t> slides </a:t>
            </a:r>
            <a:br>
              <a:rPr lang="en-US" i="1" dirty="0" smtClean="0"/>
            </a:br>
            <a:r>
              <a:rPr lang="en-US" i="1" dirty="0" err="1" smtClean="0"/>
              <a:t>anteriores</a:t>
            </a:r>
            <a:r>
              <a:rPr lang="en-US" i="1" dirty="0" smtClean="0"/>
              <a:t/>
            </a:r>
            <a:br>
              <a:rPr lang="en-US" i="1" dirty="0" smtClean="0"/>
            </a:br>
            <a:endParaRPr lang="en-US" i="1" dirty="0" smtClean="0"/>
          </a:p>
          <a:p>
            <a:endParaRPr lang="en-US" i="1" dirty="0"/>
          </a:p>
          <a:p>
            <a:endParaRPr lang="en-US" i="1" dirty="0" smtClean="0"/>
          </a:p>
          <a:p>
            <a:endParaRPr lang="en-US" i="1" dirty="0"/>
          </a:p>
          <a:p>
            <a:r>
              <a:rPr lang="en-US" i="1" dirty="0" smtClean="0"/>
              <a:t/>
            </a:r>
            <a:br>
              <a:rPr lang="en-US" i="1" dirty="0" smtClean="0"/>
            </a:br>
            <a:r>
              <a:rPr lang="en-US" i="1" dirty="0" err="1" smtClean="0"/>
              <a:t>Os</a:t>
            </a:r>
            <a:r>
              <a:rPr lang="en-US" i="1" dirty="0" smtClean="0"/>
              <a:t> pesos </a:t>
            </a:r>
            <a:r>
              <a:rPr lang="en-US" i="1" dirty="0" err="1" smtClean="0"/>
              <a:t>ao</a:t>
            </a:r>
            <a:r>
              <a:rPr lang="en-US" i="1" dirty="0" smtClean="0"/>
              <a:t> </a:t>
            </a:r>
            <a:r>
              <a:rPr lang="en-US" i="1" dirty="0" err="1" smtClean="0"/>
              <a:t>lado</a:t>
            </a:r>
            <a:r>
              <a:rPr lang="en-US" i="1" dirty="0" smtClean="0"/>
              <a:t> </a:t>
            </a:r>
            <a:r>
              <a:rPr lang="en-US" i="1" dirty="0" err="1" smtClean="0"/>
              <a:t>podem</a:t>
            </a:r>
            <a:r>
              <a:rPr lang="en-US" i="1" dirty="0" smtClean="0"/>
              <a:t> </a:t>
            </a:r>
            <a:r>
              <a:rPr lang="en-US" i="1" dirty="0" err="1" smtClean="0"/>
              <a:t>ser</a:t>
            </a:r>
            <a:r>
              <a:rPr lang="en-US" i="1" dirty="0" smtClean="0"/>
              <a:t> </a:t>
            </a:r>
            <a:br>
              <a:rPr lang="en-US" i="1" dirty="0" smtClean="0"/>
            </a:br>
            <a:r>
              <a:rPr lang="en-US" i="1" dirty="0" err="1" smtClean="0"/>
              <a:t>utilizados</a:t>
            </a:r>
            <a:r>
              <a:rPr lang="en-US" i="1" dirty="0" smtClean="0"/>
              <a:t> no GP do </a:t>
            </a:r>
            <a:r>
              <a:rPr lang="en-US" i="1" dirty="0" err="1" smtClean="0"/>
              <a:t>modelo</a:t>
            </a:r>
            <a:r>
              <a:rPr lang="en-US" i="1" dirty="0" smtClean="0"/>
              <a:t> de </a:t>
            </a:r>
            <a:br>
              <a:rPr lang="en-US" i="1" dirty="0" smtClean="0"/>
            </a:br>
            <a:r>
              <a:rPr lang="en-US" i="1" dirty="0" err="1" smtClean="0"/>
              <a:t>otimização</a:t>
            </a:r>
            <a:r>
              <a:rPr lang="en-US" i="1" dirty="0" smtClean="0"/>
              <a:t> </a:t>
            </a:r>
            <a:r>
              <a:rPr lang="en-US" i="1" dirty="0" err="1" smtClean="0"/>
              <a:t>apresentado</a:t>
            </a:r>
            <a:endParaRPr lang="en-US" i="1" dirty="0"/>
          </a:p>
        </p:txBody>
      </p:sp>
    </p:spTree>
    <p:extLst>
      <p:ext uri="{BB962C8B-B14F-4D97-AF65-F5344CB8AC3E}">
        <p14:creationId xmlns:p14="http://schemas.microsoft.com/office/powerpoint/2010/main" val="415225675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4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pt-BR" noProof="0" smtClean="0"/>
              <a:t>Conclusões</a:t>
            </a:r>
            <a:endParaRPr lang="pt-BR" noProof="0"/>
          </a:p>
        </p:txBody>
      </p:sp>
      <p:sp>
        <p:nvSpPr>
          <p:cNvPr id="2314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88504" y="1124744"/>
            <a:ext cx="8915400" cy="4525963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pt-BR" sz="2800" noProof="0" dirty="0" smtClean="0"/>
              <a:t>Modelo </a:t>
            </a:r>
            <a:r>
              <a:rPr lang="pt-BR" sz="2800" noProof="0" dirty="0" err="1"/>
              <a:t>componentizado</a:t>
            </a:r>
            <a:endParaRPr lang="pt-BR" sz="2800" noProof="0" dirty="0"/>
          </a:p>
          <a:p>
            <a:pPr lvl="1">
              <a:lnSpc>
                <a:spcPct val="90000"/>
              </a:lnSpc>
            </a:pPr>
            <a:r>
              <a:rPr lang="pt-BR" sz="2400" noProof="0" dirty="0" smtClean="0"/>
              <a:t>Propriedades </a:t>
            </a:r>
            <a:r>
              <a:rPr lang="pt-BR" sz="2400" noProof="0" dirty="0"/>
              <a:t>garantidas permitindo análise pela EMC</a:t>
            </a:r>
          </a:p>
          <a:p>
            <a:pPr lvl="2">
              <a:lnSpc>
                <a:spcPct val="90000"/>
              </a:lnSpc>
            </a:pPr>
            <a:r>
              <a:rPr lang="pt-BR" sz="2000" noProof="0" dirty="0"/>
              <a:t>L-Invariantes – </a:t>
            </a:r>
            <a:r>
              <a:rPr lang="pt-BR" sz="2000" i="1" noProof="0" dirty="0"/>
              <a:t>limitação estrutural e conservação</a:t>
            </a:r>
            <a:endParaRPr lang="pt-BR" sz="2000" noProof="0" dirty="0"/>
          </a:p>
          <a:p>
            <a:pPr lvl="2">
              <a:lnSpc>
                <a:spcPct val="90000"/>
              </a:lnSpc>
            </a:pPr>
            <a:r>
              <a:rPr lang="pt-BR" sz="2000" noProof="0" dirty="0" err="1"/>
              <a:t>T</a:t>
            </a:r>
            <a:r>
              <a:rPr lang="pt-BR" sz="2000" noProof="0" dirty="0"/>
              <a:t>-Invariantes – </a:t>
            </a:r>
            <a:r>
              <a:rPr lang="pt-BR" sz="2000" i="1" noProof="0" dirty="0"/>
              <a:t>repetitividade</a:t>
            </a:r>
            <a:r>
              <a:rPr lang="pt-BR" sz="2000" noProof="0" dirty="0"/>
              <a:t> e </a:t>
            </a:r>
            <a:r>
              <a:rPr lang="pt-BR" sz="2000" i="1" noProof="0" dirty="0"/>
              <a:t>consistência</a:t>
            </a:r>
          </a:p>
          <a:p>
            <a:pPr lvl="1">
              <a:lnSpc>
                <a:spcPct val="90000"/>
              </a:lnSpc>
            </a:pPr>
            <a:r>
              <a:rPr lang="pt-BR" sz="2400" noProof="0" dirty="0" smtClean="0"/>
              <a:t>Álgebra formal</a:t>
            </a:r>
          </a:p>
          <a:p>
            <a:pPr lvl="1">
              <a:lnSpc>
                <a:spcPct val="90000"/>
              </a:lnSpc>
            </a:pPr>
            <a:r>
              <a:rPr lang="pt-BR" sz="2400" noProof="0" dirty="0" smtClean="0"/>
              <a:t>“</a:t>
            </a:r>
            <a:r>
              <a:rPr lang="pt-BR" sz="2400" i="1" noProof="0" dirty="0" err="1" smtClean="0"/>
              <a:t>what-if</a:t>
            </a:r>
            <a:r>
              <a:rPr lang="pt-BR" sz="2400" noProof="0" dirty="0" smtClean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58865959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4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pt-BR" noProof="0" smtClean="0"/>
              <a:t>Conclusões</a:t>
            </a:r>
            <a:endParaRPr lang="pt-BR" noProof="0"/>
          </a:p>
        </p:txBody>
      </p:sp>
      <p:sp>
        <p:nvSpPr>
          <p:cNvPr id="2314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88504" y="1124744"/>
            <a:ext cx="8915400" cy="4525963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pt-BR" sz="2800" noProof="0" dirty="0" smtClean="0"/>
              <a:t>Métricas de desempenho ambiental e operacional</a:t>
            </a:r>
          </a:p>
          <a:p>
            <a:pPr lvl="1">
              <a:lnSpc>
                <a:spcPct val="90000"/>
              </a:lnSpc>
            </a:pPr>
            <a:r>
              <a:rPr lang="pt-BR" sz="2400" noProof="0" dirty="0" err="1" smtClean="0"/>
              <a:t>Exergia</a:t>
            </a:r>
            <a:r>
              <a:rPr lang="pt-BR" sz="2400" noProof="0" dirty="0" smtClean="0"/>
              <a:t> provê resultados confiáveis para a utilização de diferentes fontes de</a:t>
            </a:r>
            <a:r>
              <a:rPr lang="pt-BR" sz="2400" baseline="0" noProof="0" dirty="0" smtClean="0"/>
              <a:t> energia e maquinário</a:t>
            </a:r>
          </a:p>
          <a:p>
            <a:pPr lvl="1">
              <a:lnSpc>
                <a:spcPct val="90000"/>
              </a:lnSpc>
            </a:pPr>
            <a:r>
              <a:rPr lang="pt-BR" sz="2400" dirty="0" smtClean="0"/>
              <a:t>GWP é uma métrica já bastante aceita comercialmente e utilizada no LCA</a:t>
            </a:r>
          </a:p>
          <a:p>
            <a:pPr lvl="1">
              <a:lnSpc>
                <a:spcPct val="90000"/>
              </a:lnSpc>
            </a:pPr>
            <a:r>
              <a:rPr lang="pt-BR" sz="2400" dirty="0"/>
              <a:t>Impacto de mudanças no processo/falhas sobre indicadores </a:t>
            </a:r>
            <a:r>
              <a:rPr lang="pt-BR" sz="2400" dirty="0" smtClean="0"/>
              <a:t>ambientais</a:t>
            </a:r>
          </a:p>
          <a:p>
            <a:pPr lvl="1">
              <a:lnSpc>
                <a:spcPct val="90000"/>
              </a:lnSpc>
            </a:pPr>
            <a:endParaRPr lang="pt-BR" sz="2400" noProof="0" dirty="0" smtClean="0"/>
          </a:p>
        </p:txBody>
      </p:sp>
    </p:spTree>
    <p:extLst>
      <p:ext uri="{BB962C8B-B14F-4D97-AF65-F5344CB8AC3E}">
        <p14:creationId xmlns:p14="http://schemas.microsoft.com/office/powerpoint/2010/main" val="101809562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2"/>
          <p:cNvSpPr>
            <a:spLocks noGrp="1" noChangeArrowheads="1"/>
          </p:cNvSpPr>
          <p:nvPr>
            <p:ph type="title"/>
          </p:nvPr>
        </p:nvSpPr>
        <p:spPr>
          <a:xfrm>
            <a:off x="2381250" y="0"/>
            <a:ext cx="7254875" cy="785813"/>
          </a:xfrm>
        </p:spPr>
        <p:txBody>
          <a:bodyPr/>
          <a:lstStyle/>
          <a:p>
            <a:pPr eaLnBrk="1" hangingPunct="1"/>
            <a:r>
              <a:rPr lang="pt-BR" noProof="0" dirty="0" smtClean="0">
                <a:latin typeface="Arial Black" charset="0"/>
              </a:rPr>
              <a:t>Contexto</a:t>
            </a:r>
            <a:endParaRPr lang="pt-BR" noProof="0" dirty="0">
              <a:latin typeface="Arial Black" charset="0"/>
            </a:endParaRPr>
          </a:p>
        </p:txBody>
      </p:sp>
      <p:sp>
        <p:nvSpPr>
          <p:cNvPr id="21506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pt-BR" noProof="0" dirty="0" smtClean="0">
                <a:latin typeface="Verdana" charset="0"/>
                <a:cs typeface="Arial" charset="0"/>
              </a:rPr>
              <a:t>Análise de ciclo de vida</a:t>
            </a:r>
          </a:p>
          <a:p>
            <a:pPr lvl="1" eaLnBrk="1" hangingPunct="1"/>
            <a:r>
              <a:rPr lang="pt-BR" dirty="0" smtClean="0">
                <a:latin typeface="Verdana" charset="0"/>
                <a:cs typeface="Arial" charset="0"/>
              </a:rPr>
              <a:t>Não </a:t>
            </a:r>
            <a:r>
              <a:rPr lang="pt-BR" dirty="0">
                <a:latin typeface="Verdana" charset="0"/>
                <a:cs typeface="Arial" charset="0"/>
              </a:rPr>
              <a:t>lida com métricas temporais</a:t>
            </a:r>
          </a:p>
          <a:p>
            <a:pPr lvl="1" eaLnBrk="1" hangingPunct="1"/>
            <a:r>
              <a:rPr lang="pt-BR" dirty="0">
                <a:latin typeface="Verdana" charset="0"/>
                <a:cs typeface="Arial" charset="0"/>
              </a:rPr>
              <a:t>Alto grau de detalhamento dos parâmetros</a:t>
            </a:r>
          </a:p>
          <a:p>
            <a:pPr lvl="1" eaLnBrk="1" hangingPunct="1"/>
            <a:r>
              <a:rPr lang="pt-BR" noProof="0" dirty="0" smtClean="0">
                <a:latin typeface="Verdana" charset="0"/>
                <a:cs typeface="Arial" charset="0"/>
              </a:rPr>
              <a:t>Porta a porta é capaz de gerar o berço a berço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00872" y="4077072"/>
            <a:ext cx="5819332" cy="2324844"/>
          </a:xfrm>
          <a:prstGeom prst="rect">
            <a:avLst/>
          </a:prstGeom>
        </p:spPr>
      </p:pic>
      <p:sp>
        <p:nvSpPr>
          <p:cNvPr id="5" name="Oval 4"/>
          <p:cNvSpPr/>
          <p:nvPr/>
        </p:nvSpPr>
        <p:spPr>
          <a:xfrm>
            <a:off x="5313040" y="5517232"/>
            <a:ext cx="2808312" cy="720080"/>
          </a:xfrm>
          <a:prstGeom prst="ellipse">
            <a:avLst/>
          </a:prstGeom>
          <a:noFill/>
          <a:ln w="28575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016789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4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pt-BR" noProof="0" smtClean="0"/>
              <a:t>Conclusões</a:t>
            </a:r>
            <a:endParaRPr lang="pt-BR" noProof="0"/>
          </a:p>
        </p:txBody>
      </p:sp>
      <p:sp>
        <p:nvSpPr>
          <p:cNvPr id="2314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88504" y="1124744"/>
            <a:ext cx="8915400" cy="4525963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pt-BR" sz="2800" noProof="0" dirty="0" smtClean="0"/>
              <a:t>Estudos de caso reais e de validação</a:t>
            </a:r>
          </a:p>
          <a:p>
            <a:pPr lvl="1">
              <a:lnSpc>
                <a:spcPct val="90000"/>
              </a:lnSpc>
            </a:pPr>
            <a:r>
              <a:rPr lang="pt-BR" sz="2400" noProof="0" dirty="0" smtClean="0"/>
              <a:t>Cadeias de suprimentos (novos em andamento)</a:t>
            </a:r>
          </a:p>
          <a:p>
            <a:pPr lvl="1">
              <a:lnSpc>
                <a:spcPct val="90000"/>
              </a:lnSpc>
            </a:pPr>
            <a:r>
              <a:rPr lang="pt-BR" sz="2400" noProof="0" dirty="0" smtClean="0"/>
              <a:t>Avaliação de diferentes políticas de estoque</a:t>
            </a:r>
          </a:p>
          <a:p>
            <a:pPr lvl="1">
              <a:lnSpc>
                <a:spcPct val="90000"/>
              </a:lnSpc>
            </a:pPr>
            <a:r>
              <a:rPr lang="pt-BR" sz="2400" noProof="0" dirty="0" smtClean="0"/>
              <a:t>Linha de produção</a:t>
            </a:r>
          </a:p>
          <a:p>
            <a:pPr lvl="1">
              <a:lnSpc>
                <a:spcPct val="90000"/>
              </a:lnSpc>
            </a:pPr>
            <a:r>
              <a:rPr lang="pt-BR" sz="2400" noProof="0" dirty="0" smtClean="0"/>
              <a:t>Avaliação da </a:t>
            </a:r>
            <a:r>
              <a:rPr lang="pt-BR" sz="2400" noProof="0" dirty="0" err="1" smtClean="0"/>
              <a:t>exergia</a:t>
            </a:r>
            <a:r>
              <a:rPr lang="pt-BR" sz="2400" noProof="0" dirty="0" smtClean="0"/>
              <a:t> e GWP</a:t>
            </a:r>
            <a:endParaRPr lang="pt-BR" sz="2400" noProof="0" dirty="0"/>
          </a:p>
        </p:txBody>
      </p:sp>
    </p:spTree>
    <p:extLst>
      <p:ext uri="{BB962C8B-B14F-4D97-AF65-F5344CB8AC3E}">
        <p14:creationId xmlns:p14="http://schemas.microsoft.com/office/powerpoint/2010/main" val="157955898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7" name="Rectangle 2"/>
          <p:cNvSpPr>
            <a:spLocks noGrp="1" noChangeArrowheads="1"/>
          </p:cNvSpPr>
          <p:nvPr>
            <p:ph type="title"/>
          </p:nvPr>
        </p:nvSpPr>
        <p:spPr>
          <a:xfrm>
            <a:off x="2381250" y="0"/>
            <a:ext cx="7254875" cy="785813"/>
          </a:xfrm>
        </p:spPr>
        <p:txBody>
          <a:bodyPr/>
          <a:lstStyle/>
          <a:p>
            <a:pPr eaLnBrk="1" hangingPunct="1"/>
            <a:r>
              <a:rPr lang="pt-BR" noProof="0" dirty="0" smtClean="0">
                <a:latin typeface="Arial Black" charset="0"/>
              </a:rPr>
              <a:t>Links</a:t>
            </a:r>
            <a:endParaRPr lang="pt-BR" noProof="0" dirty="0">
              <a:latin typeface="Arial Black" charset="0"/>
            </a:endParaRPr>
          </a:p>
        </p:txBody>
      </p:sp>
      <p:sp>
        <p:nvSpPr>
          <p:cNvPr id="55298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pt-BR" sz="1400" noProof="0" dirty="0">
                <a:latin typeface="Verdana" charset="0"/>
              </a:rPr>
              <a:t>Intergovernamental </a:t>
            </a:r>
            <a:r>
              <a:rPr lang="pt-BR" sz="1400" noProof="0" dirty="0" err="1">
                <a:latin typeface="Verdana" charset="0"/>
              </a:rPr>
              <a:t>Panel</a:t>
            </a:r>
            <a:r>
              <a:rPr lang="pt-BR" sz="1400" noProof="0" dirty="0">
                <a:latin typeface="Verdana" charset="0"/>
              </a:rPr>
              <a:t> </a:t>
            </a:r>
            <a:r>
              <a:rPr lang="pt-BR" sz="1400" noProof="0" dirty="0" err="1">
                <a:latin typeface="Verdana" charset="0"/>
              </a:rPr>
              <a:t>on</a:t>
            </a:r>
            <a:r>
              <a:rPr lang="pt-BR" sz="1400" noProof="0" dirty="0">
                <a:latin typeface="Verdana" charset="0"/>
              </a:rPr>
              <a:t> </a:t>
            </a:r>
            <a:r>
              <a:rPr lang="pt-BR" sz="1400" noProof="0" dirty="0" err="1">
                <a:latin typeface="Verdana" charset="0"/>
              </a:rPr>
              <a:t>Climate</a:t>
            </a:r>
            <a:r>
              <a:rPr lang="pt-BR" sz="1400" noProof="0" dirty="0">
                <a:latin typeface="Verdana" charset="0"/>
              </a:rPr>
              <a:t> </a:t>
            </a:r>
            <a:r>
              <a:rPr lang="pt-BR" sz="1400" noProof="0" dirty="0" err="1">
                <a:latin typeface="Verdana" charset="0"/>
              </a:rPr>
              <a:t>Change</a:t>
            </a:r>
            <a:r>
              <a:rPr lang="pt-BR" sz="1400" noProof="0" dirty="0">
                <a:latin typeface="Verdana" charset="0"/>
              </a:rPr>
              <a:t> (IPCC): </a:t>
            </a:r>
            <a:r>
              <a:rPr lang="pt-BR" sz="1400" noProof="0" dirty="0">
                <a:latin typeface="Verdana" charset="0"/>
                <a:hlinkClick r:id="rId3"/>
              </a:rPr>
              <a:t>http://www.ipcc.ch/</a:t>
            </a:r>
            <a:endParaRPr lang="pt-BR" sz="1400" noProof="0" dirty="0">
              <a:latin typeface="Verdana" charset="0"/>
            </a:endParaRPr>
          </a:p>
          <a:p>
            <a:pPr eaLnBrk="1" hangingPunct="1"/>
            <a:r>
              <a:rPr lang="pt-BR" sz="1400" noProof="0" dirty="0">
                <a:latin typeface="Verdana" charset="0"/>
              </a:rPr>
              <a:t>United </a:t>
            </a:r>
            <a:r>
              <a:rPr lang="pt-BR" sz="1400" noProof="0" dirty="0" err="1">
                <a:latin typeface="Verdana" charset="0"/>
              </a:rPr>
              <a:t>States</a:t>
            </a:r>
            <a:r>
              <a:rPr lang="pt-BR" sz="1400" noProof="0" dirty="0">
                <a:latin typeface="Verdana" charset="0"/>
              </a:rPr>
              <a:t> Environmental </a:t>
            </a:r>
            <a:r>
              <a:rPr lang="pt-BR" sz="1400" noProof="0" dirty="0" err="1">
                <a:latin typeface="Verdana" charset="0"/>
              </a:rPr>
              <a:t>Protection</a:t>
            </a:r>
            <a:r>
              <a:rPr lang="pt-BR" sz="1400" noProof="0" dirty="0">
                <a:latin typeface="Verdana" charset="0"/>
              </a:rPr>
              <a:t> </a:t>
            </a:r>
            <a:r>
              <a:rPr lang="pt-BR" sz="1400" noProof="0" dirty="0" err="1">
                <a:latin typeface="Verdana" charset="0"/>
              </a:rPr>
              <a:t>Agency</a:t>
            </a:r>
            <a:r>
              <a:rPr lang="pt-BR" sz="1400" noProof="0" dirty="0">
                <a:latin typeface="Verdana" charset="0"/>
              </a:rPr>
              <a:t> (EPA): </a:t>
            </a:r>
            <a:r>
              <a:rPr lang="pt-BR" sz="1400" noProof="0" dirty="0">
                <a:latin typeface="Verdana" charset="0"/>
                <a:hlinkClick r:id="rId4"/>
              </a:rPr>
              <a:t>http://www.epa.gov/</a:t>
            </a:r>
            <a:endParaRPr lang="pt-BR" sz="1400" noProof="0" dirty="0">
              <a:latin typeface="Verdana" charset="0"/>
            </a:endParaRPr>
          </a:p>
          <a:p>
            <a:pPr lvl="1" eaLnBrk="1" hangingPunct="1"/>
            <a:r>
              <a:rPr lang="pt-BR" sz="1400" noProof="0" dirty="0">
                <a:latin typeface="Verdana" charset="0"/>
                <a:cs typeface="Arial" charset="0"/>
                <a:hlinkClick r:id="rId5"/>
              </a:rPr>
              <a:t>http://www.epa.gov/climatechange/</a:t>
            </a:r>
            <a:endParaRPr lang="pt-BR" sz="1400" noProof="0" dirty="0">
              <a:latin typeface="Verdana" charset="0"/>
              <a:cs typeface="Arial" charset="0"/>
            </a:endParaRPr>
          </a:p>
          <a:p>
            <a:pPr eaLnBrk="1" hangingPunct="1"/>
            <a:r>
              <a:rPr lang="pt-BR" sz="1400" noProof="0" dirty="0">
                <a:latin typeface="Verdana" charset="0"/>
              </a:rPr>
              <a:t>Energy </a:t>
            </a:r>
            <a:r>
              <a:rPr lang="pt-BR" sz="1400" noProof="0" dirty="0" err="1">
                <a:latin typeface="Verdana" charset="0"/>
              </a:rPr>
              <a:t>Information</a:t>
            </a:r>
            <a:r>
              <a:rPr lang="pt-BR" sz="1400" noProof="0" dirty="0">
                <a:latin typeface="Verdana" charset="0"/>
              </a:rPr>
              <a:t> </a:t>
            </a:r>
            <a:r>
              <a:rPr lang="pt-BR" sz="1400" noProof="0" dirty="0" err="1">
                <a:latin typeface="Verdana" charset="0"/>
              </a:rPr>
              <a:t>Administration</a:t>
            </a:r>
            <a:r>
              <a:rPr lang="pt-BR" sz="1400" noProof="0" dirty="0">
                <a:latin typeface="Verdana" charset="0"/>
              </a:rPr>
              <a:t> (EIA, US): </a:t>
            </a:r>
            <a:r>
              <a:rPr lang="pt-BR" sz="1400" noProof="0" dirty="0">
                <a:latin typeface="Verdana" charset="0"/>
                <a:hlinkClick r:id="rId6"/>
              </a:rPr>
              <a:t>http://www.eia.doe.gov/</a:t>
            </a:r>
            <a:endParaRPr lang="pt-BR" sz="1400" noProof="0" dirty="0">
              <a:latin typeface="Verdana" charset="0"/>
            </a:endParaRPr>
          </a:p>
          <a:p>
            <a:pPr eaLnBrk="1" hangingPunct="1"/>
            <a:r>
              <a:rPr lang="pt-BR" sz="1400" noProof="0" dirty="0" err="1">
                <a:latin typeface="Verdana" charset="0"/>
              </a:rPr>
              <a:t>Department</a:t>
            </a:r>
            <a:r>
              <a:rPr lang="pt-BR" sz="1400" noProof="0" dirty="0">
                <a:latin typeface="Verdana" charset="0"/>
              </a:rPr>
              <a:t> for </a:t>
            </a:r>
            <a:r>
              <a:rPr lang="pt-BR" sz="1400" noProof="0" dirty="0" err="1">
                <a:latin typeface="Verdana" charset="0"/>
              </a:rPr>
              <a:t>Environment</a:t>
            </a:r>
            <a:r>
              <a:rPr lang="pt-BR" sz="1400" noProof="0" dirty="0">
                <a:latin typeface="Verdana" charset="0"/>
              </a:rPr>
              <a:t>, </a:t>
            </a:r>
            <a:r>
              <a:rPr lang="pt-BR" sz="1400" noProof="0" dirty="0" err="1">
                <a:latin typeface="Verdana" charset="0"/>
              </a:rPr>
              <a:t>Food</a:t>
            </a:r>
            <a:r>
              <a:rPr lang="pt-BR" sz="1400" noProof="0" dirty="0">
                <a:latin typeface="Verdana" charset="0"/>
              </a:rPr>
              <a:t> </a:t>
            </a:r>
            <a:r>
              <a:rPr lang="pt-BR" sz="1400" noProof="0" dirty="0" err="1">
                <a:latin typeface="Verdana" charset="0"/>
              </a:rPr>
              <a:t>and</a:t>
            </a:r>
            <a:r>
              <a:rPr lang="pt-BR" sz="1400" noProof="0" dirty="0">
                <a:latin typeface="Verdana" charset="0"/>
              </a:rPr>
              <a:t> Rural </a:t>
            </a:r>
            <a:r>
              <a:rPr lang="pt-BR" sz="1400" noProof="0" dirty="0" err="1">
                <a:latin typeface="Verdana" charset="0"/>
              </a:rPr>
              <a:t>Affairs</a:t>
            </a:r>
            <a:r>
              <a:rPr lang="pt-BR" sz="1400" noProof="0" dirty="0">
                <a:latin typeface="Verdana" charset="0"/>
              </a:rPr>
              <a:t> (DEFRA, UK): </a:t>
            </a:r>
            <a:r>
              <a:rPr lang="pt-BR" sz="1400" noProof="0" dirty="0">
                <a:latin typeface="Verdana" charset="0"/>
                <a:hlinkClick r:id="rId7"/>
              </a:rPr>
              <a:t>http://www.defra.gov.uk/</a:t>
            </a:r>
            <a:endParaRPr lang="pt-BR" sz="1400" noProof="0" dirty="0">
              <a:latin typeface="Verdana" charset="0"/>
            </a:endParaRPr>
          </a:p>
          <a:p>
            <a:pPr eaLnBrk="1" hangingPunct="1"/>
            <a:r>
              <a:rPr lang="pt-BR" sz="1400" noProof="0" dirty="0" err="1">
                <a:latin typeface="Verdana" charset="0"/>
              </a:rPr>
              <a:t>Carbon</a:t>
            </a:r>
            <a:r>
              <a:rPr lang="pt-BR" sz="1400" noProof="0" dirty="0">
                <a:latin typeface="Verdana" charset="0"/>
              </a:rPr>
              <a:t> </a:t>
            </a:r>
            <a:r>
              <a:rPr lang="pt-BR" sz="1400" noProof="0" dirty="0" err="1">
                <a:latin typeface="Verdana" charset="0"/>
              </a:rPr>
              <a:t>Trust</a:t>
            </a:r>
            <a:r>
              <a:rPr lang="pt-BR" sz="1400" noProof="0" dirty="0">
                <a:latin typeface="Verdana" charset="0"/>
              </a:rPr>
              <a:t>, UK: </a:t>
            </a:r>
            <a:r>
              <a:rPr lang="pt-BR" sz="1400" noProof="0" dirty="0">
                <a:latin typeface="Verdana" charset="0"/>
                <a:hlinkClick r:id="rId8"/>
              </a:rPr>
              <a:t>http://www.carbontrust.co.uk/</a:t>
            </a:r>
            <a:endParaRPr lang="pt-BR" sz="1400" noProof="0" dirty="0">
              <a:latin typeface="Verdana" charset="0"/>
            </a:endParaRPr>
          </a:p>
          <a:p>
            <a:pPr eaLnBrk="1" hangingPunct="1"/>
            <a:r>
              <a:rPr lang="pt-BR" sz="1400" noProof="0" dirty="0">
                <a:latin typeface="Verdana" charset="0"/>
              </a:rPr>
              <a:t>Ministério de Minas e Energia (MME, BR): </a:t>
            </a:r>
            <a:r>
              <a:rPr lang="pt-BR" sz="1400" noProof="0" dirty="0">
                <a:latin typeface="Verdana" charset="0"/>
                <a:hlinkClick r:id="rId9"/>
              </a:rPr>
              <a:t>http://www.mme.gov.br/</a:t>
            </a:r>
            <a:endParaRPr lang="pt-BR" sz="1400" noProof="0" dirty="0">
              <a:latin typeface="Verdana" charset="0"/>
            </a:endParaRPr>
          </a:p>
          <a:p>
            <a:pPr eaLnBrk="1" hangingPunct="1"/>
            <a:r>
              <a:rPr lang="pt-BR" sz="1400" noProof="0" dirty="0">
                <a:latin typeface="Verdana" charset="0"/>
              </a:rPr>
              <a:t>Ministério de Ciência e Tecnologia (MCT, BR): </a:t>
            </a:r>
            <a:r>
              <a:rPr lang="pt-BR" sz="1400" noProof="0" dirty="0">
                <a:latin typeface="Verdana" charset="0"/>
                <a:hlinkClick r:id="rId10"/>
              </a:rPr>
              <a:t>http://www.mct.gov.br/</a:t>
            </a:r>
            <a:endParaRPr lang="pt-BR" sz="1400" noProof="0" dirty="0">
              <a:latin typeface="Verdana" charset="0"/>
            </a:endParaRPr>
          </a:p>
          <a:p>
            <a:pPr eaLnBrk="1" hangingPunct="1"/>
            <a:r>
              <a:rPr lang="pt-BR" sz="1400" noProof="0" dirty="0">
                <a:latin typeface="Verdana" charset="0"/>
              </a:rPr>
              <a:t>World Energy </a:t>
            </a:r>
            <a:r>
              <a:rPr lang="pt-BR" sz="1400" noProof="0" dirty="0" err="1">
                <a:latin typeface="Verdana" charset="0"/>
              </a:rPr>
              <a:t>Council</a:t>
            </a:r>
            <a:r>
              <a:rPr lang="pt-BR" sz="1400" noProof="0" dirty="0">
                <a:latin typeface="Verdana" charset="0"/>
              </a:rPr>
              <a:t>: </a:t>
            </a:r>
            <a:r>
              <a:rPr lang="pt-BR" sz="1400" noProof="0" dirty="0">
                <a:latin typeface="Verdana" charset="0"/>
                <a:hlinkClick r:id="rId11"/>
              </a:rPr>
              <a:t>http://www.worldenergy.org/</a:t>
            </a:r>
            <a:endParaRPr lang="pt-BR" sz="1400" noProof="0" dirty="0">
              <a:latin typeface="Verdana" charset="0"/>
            </a:endParaRPr>
          </a:p>
          <a:p>
            <a:pPr eaLnBrk="1" hangingPunct="1"/>
            <a:r>
              <a:rPr lang="pt-BR" sz="1400" noProof="0" dirty="0">
                <a:latin typeface="Verdana" charset="0"/>
              </a:rPr>
              <a:t>Green Peace: </a:t>
            </a:r>
            <a:r>
              <a:rPr lang="pt-BR" sz="1400" noProof="0" dirty="0">
                <a:latin typeface="Verdana" charset="0"/>
                <a:hlinkClick r:id="rId12"/>
              </a:rPr>
              <a:t>http://www.greenpeace.org/</a:t>
            </a:r>
            <a:r>
              <a:rPr lang="pt-BR" sz="1400" noProof="0" dirty="0">
                <a:latin typeface="Verdana" charset="0"/>
              </a:rPr>
              <a:t> </a:t>
            </a:r>
          </a:p>
          <a:p>
            <a:pPr lvl="1" eaLnBrk="1" hangingPunct="1"/>
            <a:r>
              <a:rPr lang="pt-BR" sz="1400" noProof="0" dirty="0">
                <a:latin typeface="Verdana" charset="0"/>
                <a:cs typeface="Arial" charset="0"/>
                <a:hlinkClick r:id="rId13"/>
              </a:rPr>
              <a:t>http://www.greenpeace.org.br/</a:t>
            </a:r>
            <a:endParaRPr lang="pt-BR" sz="1400" noProof="0" dirty="0">
              <a:latin typeface="Verdana" charset="0"/>
              <a:cs typeface="Arial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5" name="Rectangle 2"/>
          <p:cNvSpPr>
            <a:spLocks noGrp="1" noChangeArrowheads="1"/>
          </p:cNvSpPr>
          <p:nvPr>
            <p:ph type="title"/>
          </p:nvPr>
        </p:nvSpPr>
        <p:spPr>
          <a:xfrm>
            <a:off x="2381250" y="0"/>
            <a:ext cx="7254875" cy="785813"/>
          </a:xfrm>
        </p:spPr>
        <p:txBody>
          <a:bodyPr/>
          <a:lstStyle/>
          <a:p>
            <a:pPr eaLnBrk="1" hangingPunct="1"/>
            <a:r>
              <a:rPr lang="pt-BR" noProof="0" smtClean="0">
                <a:latin typeface="Arial Black" charset="0"/>
              </a:rPr>
              <a:t>Referências</a:t>
            </a:r>
            <a:endParaRPr lang="pt-BR" noProof="0">
              <a:latin typeface="Arial Black" charset="0"/>
            </a:endParaRPr>
          </a:p>
        </p:txBody>
      </p:sp>
      <p:sp>
        <p:nvSpPr>
          <p:cNvPr id="57346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pt-BR" sz="1000" noProof="0" dirty="0" smtClean="0">
                <a:latin typeface="Verdana" charset="0"/>
              </a:rPr>
              <a:t>D. </a:t>
            </a:r>
            <a:r>
              <a:rPr lang="pt-BR" sz="1000" noProof="0" dirty="0" err="1" smtClean="0">
                <a:latin typeface="Verdana" charset="0"/>
              </a:rPr>
              <a:t>Simchi</a:t>
            </a:r>
            <a:r>
              <a:rPr lang="pt-BR" sz="1000" noProof="0" dirty="0" smtClean="0">
                <a:latin typeface="Verdana" charset="0"/>
              </a:rPr>
              <a:t>-Levi, P. </a:t>
            </a:r>
            <a:r>
              <a:rPr lang="pt-BR" sz="1000" noProof="0" dirty="0" err="1" smtClean="0">
                <a:latin typeface="Verdana" charset="0"/>
              </a:rPr>
              <a:t>Kaminsky</a:t>
            </a:r>
            <a:r>
              <a:rPr lang="pt-BR" sz="1000" noProof="0" dirty="0" smtClean="0">
                <a:latin typeface="Verdana" charset="0"/>
              </a:rPr>
              <a:t>, </a:t>
            </a:r>
            <a:r>
              <a:rPr lang="pt-BR" sz="1000" noProof="0" dirty="0" err="1" smtClean="0">
                <a:latin typeface="Verdana" charset="0"/>
              </a:rPr>
              <a:t>and</a:t>
            </a:r>
            <a:r>
              <a:rPr lang="pt-BR" sz="1000" noProof="0" dirty="0" smtClean="0">
                <a:latin typeface="Verdana" charset="0"/>
              </a:rPr>
              <a:t> E. </a:t>
            </a:r>
            <a:r>
              <a:rPr lang="pt-BR" sz="1000" noProof="0" dirty="0" err="1" smtClean="0">
                <a:latin typeface="Verdana" charset="0"/>
              </a:rPr>
              <a:t>Simchi</a:t>
            </a:r>
            <a:r>
              <a:rPr lang="pt-BR" sz="1000" noProof="0" dirty="0" smtClean="0">
                <a:latin typeface="Verdana" charset="0"/>
              </a:rPr>
              <a:t>-Levi, </a:t>
            </a:r>
            <a:r>
              <a:rPr lang="pt-BR" sz="1000" noProof="0" dirty="0" err="1" smtClean="0">
                <a:latin typeface="Verdana" charset="0"/>
              </a:rPr>
              <a:t>Designing</a:t>
            </a:r>
            <a:r>
              <a:rPr lang="pt-BR" sz="1000" noProof="0" dirty="0" smtClean="0">
                <a:latin typeface="Verdana" charset="0"/>
              </a:rPr>
              <a:t> </a:t>
            </a:r>
            <a:r>
              <a:rPr lang="pt-BR" sz="1000" noProof="0" dirty="0" err="1" smtClean="0">
                <a:latin typeface="Verdana" charset="0"/>
              </a:rPr>
              <a:t>and</a:t>
            </a:r>
            <a:r>
              <a:rPr lang="pt-BR" sz="1000" noProof="0" dirty="0" smtClean="0">
                <a:latin typeface="Verdana" charset="0"/>
              </a:rPr>
              <a:t> </a:t>
            </a:r>
            <a:r>
              <a:rPr lang="pt-BR" sz="1000" noProof="0" dirty="0" err="1" smtClean="0">
                <a:latin typeface="Verdana" charset="0"/>
              </a:rPr>
              <a:t>managing</a:t>
            </a:r>
            <a:r>
              <a:rPr lang="pt-BR" sz="1000" noProof="0" dirty="0" smtClean="0">
                <a:latin typeface="Verdana" charset="0"/>
              </a:rPr>
              <a:t> </a:t>
            </a:r>
            <a:r>
              <a:rPr lang="pt-BR" sz="1000" noProof="0" dirty="0" err="1" smtClean="0">
                <a:latin typeface="Verdana" charset="0"/>
              </a:rPr>
              <a:t>the</a:t>
            </a:r>
            <a:r>
              <a:rPr lang="pt-BR" sz="1000" noProof="0" dirty="0" smtClean="0">
                <a:latin typeface="Verdana" charset="0"/>
              </a:rPr>
              <a:t> </a:t>
            </a:r>
            <a:r>
              <a:rPr lang="pt-BR" sz="1000" noProof="0" dirty="0" err="1" smtClean="0">
                <a:latin typeface="Verdana" charset="0"/>
              </a:rPr>
              <a:t>supply</a:t>
            </a:r>
            <a:r>
              <a:rPr lang="pt-BR" sz="1000" noProof="0" dirty="0" smtClean="0">
                <a:latin typeface="Verdana" charset="0"/>
              </a:rPr>
              <a:t> </a:t>
            </a:r>
            <a:r>
              <a:rPr lang="pt-BR" sz="1000" noProof="0" dirty="0" err="1" smtClean="0">
                <a:latin typeface="Verdana" charset="0"/>
              </a:rPr>
              <a:t>chain</a:t>
            </a:r>
            <a:r>
              <a:rPr lang="pt-BR" sz="1000" noProof="0" dirty="0" smtClean="0">
                <a:latin typeface="Verdana" charset="0"/>
              </a:rPr>
              <a:t>: </a:t>
            </a:r>
            <a:r>
              <a:rPr lang="pt-BR" sz="1000" noProof="0" dirty="0" err="1" smtClean="0">
                <a:latin typeface="Verdana" charset="0"/>
              </a:rPr>
              <a:t>concepts</a:t>
            </a:r>
            <a:r>
              <a:rPr lang="pt-BR" sz="1000" noProof="0" dirty="0" smtClean="0">
                <a:latin typeface="Verdana" charset="0"/>
              </a:rPr>
              <a:t>, </a:t>
            </a:r>
            <a:r>
              <a:rPr lang="pt-BR" sz="1000" noProof="0" dirty="0" err="1" smtClean="0">
                <a:latin typeface="Verdana" charset="0"/>
              </a:rPr>
              <a:t>strategies</a:t>
            </a:r>
            <a:r>
              <a:rPr lang="pt-BR" sz="1000" noProof="0" dirty="0" smtClean="0">
                <a:latin typeface="Verdana" charset="0"/>
              </a:rPr>
              <a:t> </a:t>
            </a:r>
            <a:r>
              <a:rPr lang="pt-BR" sz="1000" noProof="0" dirty="0" err="1" smtClean="0">
                <a:latin typeface="Verdana" charset="0"/>
              </a:rPr>
              <a:t>and</a:t>
            </a:r>
            <a:r>
              <a:rPr lang="pt-BR" sz="1000" noProof="0" dirty="0" smtClean="0">
                <a:latin typeface="Verdana" charset="0"/>
              </a:rPr>
              <a:t> case </a:t>
            </a:r>
            <a:r>
              <a:rPr lang="pt-BR" sz="1000" noProof="0" dirty="0" err="1" smtClean="0">
                <a:latin typeface="Verdana" charset="0"/>
              </a:rPr>
              <a:t>studies</a:t>
            </a:r>
            <a:r>
              <a:rPr lang="pt-BR" sz="1000" noProof="0" dirty="0" smtClean="0">
                <a:latin typeface="Verdana" charset="0"/>
              </a:rPr>
              <a:t>.  McGraw-Hill, 2000.</a:t>
            </a:r>
          </a:p>
          <a:p>
            <a:pPr eaLnBrk="1" hangingPunct="1"/>
            <a:r>
              <a:rPr lang="pt-BR" altLang="ja-JP" sz="1000" noProof="0" dirty="0" smtClean="0">
                <a:latin typeface="Verdana" charset="0"/>
              </a:rPr>
              <a:t>“Environmental   </a:t>
            </a:r>
            <a:r>
              <a:rPr lang="pt-BR" altLang="ja-JP" sz="1000" noProof="0" dirty="0" err="1" smtClean="0">
                <a:latin typeface="Verdana" charset="0"/>
              </a:rPr>
              <a:t>Protection</a:t>
            </a:r>
            <a:r>
              <a:rPr lang="pt-BR" altLang="ja-JP" sz="1000" noProof="0" dirty="0" smtClean="0">
                <a:latin typeface="Verdana" charset="0"/>
              </a:rPr>
              <a:t>   </a:t>
            </a:r>
            <a:r>
              <a:rPr lang="pt-BR" altLang="ja-JP" sz="1000" noProof="0" dirty="0" err="1" smtClean="0">
                <a:latin typeface="Verdana" charset="0"/>
              </a:rPr>
              <a:t>Agency</a:t>
            </a:r>
            <a:r>
              <a:rPr lang="pt-BR" altLang="ja-JP" sz="1000" noProof="0" dirty="0" smtClean="0">
                <a:latin typeface="Verdana" charset="0"/>
              </a:rPr>
              <a:t>   –   EPA”, 2007,   </a:t>
            </a:r>
            <a:r>
              <a:rPr lang="pt-BR" altLang="ja-JP" sz="1000" noProof="0" dirty="0" err="1" smtClean="0">
                <a:latin typeface="Verdana" charset="0"/>
              </a:rPr>
              <a:t>last</a:t>
            </a:r>
            <a:r>
              <a:rPr lang="pt-BR" altLang="ja-JP" sz="1000" noProof="0" dirty="0" smtClean="0">
                <a:latin typeface="Verdana" charset="0"/>
              </a:rPr>
              <a:t>   </a:t>
            </a:r>
            <a:r>
              <a:rPr lang="pt-BR" altLang="ja-JP" sz="1000" noProof="0" dirty="0" err="1" smtClean="0">
                <a:latin typeface="Verdana" charset="0"/>
              </a:rPr>
              <a:t>access</a:t>
            </a:r>
            <a:r>
              <a:rPr lang="pt-BR" altLang="ja-JP" sz="1000" noProof="0" dirty="0" smtClean="0">
                <a:latin typeface="Verdana" charset="0"/>
              </a:rPr>
              <a:t> 10/</a:t>
            </a:r>
            <a:r>
              <a:rPr lang="pt-BR" altLang="ja-JP" sz="1000" noProof="0" dirty="0" err="1" smtClean="0">
                <a:latin typeface="Verdana" charset="0"/>
              </a:rPr>
              <a:t>jan</a:t>
            </a:r>
            <a:r>
              <a:rPr lang="pt-BR" altLang="ja-JP" sz="1000" noProof="0" dirty="0" smtClean="0">
                <a:latin typeface="Verdana" charset="0"/>
              </a:rPr>
              <a:t>/2009. [Online]. </a:t>
            </a:r>
            <a:r>
              <a:rPr lang="pt-BR" altLang="ja-JP" sz="1000" noProof="0" dirty="0" err="1" smtClean="0">
                <a:latin typeface="Verdana" charset="0"/>
              </a:rPr>
              <a:t>Available</a:t>
            </a:r>
            <a:r>
              <a:rPr lang="pt-BR" altLang="ja-JP" sz="1000" noProof="0" dirty="0" smtClean="0">
                <a:latin typeface="Verdana" charset="0"/>
              </a:rPr>
              <a:t>: </a:t>
            </a:r>
            <a:r>
              <a:rPr lang="pt-BR" altLang="ja-JP" sz="1000" noProof="0" dirty="0" smtClean="0">
                <a:latin typeface="Verdana" charset="0"/>
                <a:hlinkClick r:id="rId3"/>
              </a:rPr>
              <a:t>http://www.epa.gov</a:t>
            </a:r>
            <a:r>
              <a:rPr lang="pt-BR" altLang="ja-JP" sz="1000" noProof="0" dirty="0" smtClean="0">
                <a:latin typeface="Verdana" charset="0"/>
              </a:rPr>
              <a:t>.</a:t>
            </a:r>
          </a:p>
          <a:p>
            <a:pPr eaLnBrk="1" hangingPunct="1"/>
            <a:r>
              <a:rPr lang="pt-BR" sz="1000" noProof="0" dirty="0" smtClean="0">
                <a:latin typeface="Verdana" charset="0"/>
              </a:rPr>
              <a:t>WEC, 2007 </a:t>
            </a:r>
            <a:r>
              <a:rPr lang="pt-BR" sz="1000" noProof="0" dirty="0" err="1" smtClean="0">
                <a:latin typeface="Verdana" charset="0"/>
              </a:rPr>
              <a:t>Survey</a:t>
            </a:r>
            <a:r>
              <a:rPr lang="pt-BR" sz="1000" noProof="0" dirty="0" smtClean="0">
                <a:latin typeface="Verdana" charset="0"/>
              </a:rPr>
              <a:t> </a:t>
            </a:r>
            <a:r>
              <a:rPr lang="pt-BR" sz="1000" noProof="0" dirty="0" err="1" smtClean="0">
                <a:latin typeface="Verdana" charset="0"/>
              </a:rPr>
              <a:t>of</a:t>
            </a:r>
            <a:r>
              <a:rPr lang="pt-BR" sz="1000" noProof="0" dirty="0" smtClean="0">
                <a:latin typeface="Verdana" charset="0"/>
              </a:rPr>
              <a:t> Energy </a:t>
            </a:r>
            <a:r>
              <a:rPr lang="pt-BR" sz="1000" noProof="0" dirty="0" err="1" smtClean="0">
                <a:latin typeface="Verdana" charset="0"/>
              </a:rPr>
              <a:t>Resources</a:t>
            </a:r>
            <a:r>
              <a:rPr lang="pt-BR" sz="1000" noProof="0" dirty="0" smtClean="0">
                <a:latin typeface="Verdana" charset="0"/>
              </a:rPr>
              <a:t>.   World Energy </a:t>
            </a:r>
            <a:r>
              <a:rPr lang="pt-BR" sz="1000" noProof="0" dirty="0" err="1" smtClean="0">
                <a:latin typeface="Verdana" charset="0"/>
              </a:rPr>
              <a:t>Council</a:t>
            </a:r>
            <a:r>
              <a:rPr lang="pt-BR" sz="1000" noProof="0" dirty="0" smtClean="0">
                <a:latin typeface="Verdana" charset="0"/>
              </a:rPr>
              <a:t>, 2007.</a:t>
            </a:r>
          </a:p>
          <a:p>
            <a:pPr eaLnBrk="1" hangingPunct="1"/>
            <a:r>
              <a:rPr lang="pt-BR" sz="1000" noProof="0" dirty="0" smtClean="0">
                <a:latin typeface="Verdana" charset="0"/>
              </a:rPr>
              <a:t>Ministério de Minas e Energia, </a:t>
            </a:r>
            <a:r>
              <a:rPr lang="pt-BR" altLang="ja-JP" sz="1000" noProof="0" dirty="0" smtClean="0">
                <a:latin typeface="Verdana" charset="0"/>
              </a:rPr>
              <a:t>“Resenha Energética Brasileira – Exercício de 2008”, 2009.</a:t>
            </a:r>
          </a:p>
          <a:p>
            <a:pPr eaLnBrk="1" hangingPunct="1"/>
            <a:r>
              <a:rPr lang="pt-BR" sz="1000" noProof="0" dirty="0" smtClean="0">
                <a:latin typeface="Verdana" charset="0"/>
              </a:rPr>
              <a:t>Ministério de Minas e Energia, </a:t>
            </a:r>
            <a:r>
              <a:rPr lang="pt-BR" altLang="ja-JP" sz="1000" noProof="0" dirty="0" smtClean="0">
                <a:latin typeface="Verdana" charset="0"/>
              </a:rPr>
              <a:t>“Balanço Energético Nacional – Exercício de 2008”, 2009.</a:t>
            </a:r>
          </a:p>
          <a:p>
            <a:pPr eaLnBrk="1" hangingPunct="1"/>
            <a:r>
              <a:rPr lang="pt-BR" sz="1000" noProof="0" dirty="0" smtClean="0">
                <a:latin typeface="Verdana" charset="0"/>
              </a:rPr>
              <a:t>Empresa de Pesquisa Energética, </a:t>
            </a:r>
            <a:r>
              <a:rPr lang="pt-BR" sz="1000" noProof="0" dirty="0" err="1" smtClean="0">
                <a:latin typeface="Verdana" charset="0"/>
              </a:rPr>
              <a:t>last</a:t>
            </a:r>
            <a:r>
              <a:rPr lang="pt-BR" sz="1000" noProof="0" dirty="0" smtClean="0">
                <a:latin typeface="Verdana" charset="0"/>
              </a:rPr>
              <a:t>  </a:t>
            </a:r>
            <a:r>
              <a:rPr lang="pt-BR" sz="1000" noProof="0" dirty="0" err="1" smtClean="0">
                <a:latin typeface="Verdana" charset="0"/>
              </a:rPr>
              <a:t>access</a:t>
            </a:r>
            <a:r>
              <a:rPr lang="pt-BR" sz="1000" noProof="0" dirty="0" smtClean="0">
                <a:latin typeface="Verdana" charset="0"/>
              </a:rPr>
              <a:t> 14/mar/2009. [Online]. </a:t>
            </a:r>
            <a:r>
              <a:rPr lang="pt-BR" sz="1000" noProof="0" dirty="0" err="1" smtClean="0">
                <a:latin typeface="Verdana" charset="0"/>
              </a:rPr>
              <a:t>Available</a:t>
            </a:r>
            <a:r>
              <a:rPr lang="pt-BR" sz="1000" noProof="0" dirty="0" smtClean="0">
                <a:latin typeface="Verdana" charset="0"/>
              </a:rPr>
              <a:t>: </a:t>
            </a:r>
            <a:r>
              <a:rPr lang="pt-BR" sz="1000" noProof="0" dirty="0" smtClean="0">
                <a:latin typeface="Verdana" charset="0"/>
                <a:hlinkClick r:id="rId4"/>
              </a:rPr>
              <a:t>http://www.epe.gov.br</a:t>
            </a:r>
            <a:endParaRPr lang="pt-BR" sz="1000" noProof="0" dirty="0" smtClean="0">
              <a:latin typeface="Verdana" charset="0"/>
            </a:endParaRPr>
          </a:p>
          <a:p>
            <a:pPr eaLnBrk="1" hangingPunct="1"/>
            <a:r>
              <a:rPr lang="pt-BR" sz="1000" noProof="0" dirty="0" smtClean="0">
                <a:latin typeface="Verdana" charset="0"/>
              </a:rPr>
              <a:t>DEFRA - </a:t>
            </a:r>
            <a:r>
              <a:rPr lang="pt-BR" sz="1000" noProof="0" dirty="0" err="1" smtClean="0">
                <a:latin typeface="Verdana" charset="0"/>
              </a:rPr>
              <a:t>Department</a:t>
            </a:r>
            <a:r>
              <a:rPr lang="pt-BR" sz="1000" noProof="0" dirty="0" smtClean="0">
                <a:latin typeface="Verdana" charset="0"/>
              </a:rPr>
              <a:t> for </a:t>
            </a:r>
            <a:r>
              <a:rPr lang="pt-BR" sz="1000" noProof="0" dirty="0" err="1" smtClean="0">
                <a:latin typeface="Verdana" charset="0"/>
              </a:rPr>
              <a:t>Environment</a:t>
            </a:r>
            <a:r>
              <a:rPr lang="pt-BR" sz="1000" noProof="0" dirty="0" smtClean="0">
                <a:latin typeface="Verdana" charset="0"/>
              </a:rPr>
              <a:t>, </a:t>
            </a:r>
            <a:r>
              <a:rPr lang="pt-BR" sz="1000" noProof="0" dirty="0" err="1" smtClean="0">
                <a:latin typeface="Verdana" charset="0"/>
              </a:rPr>
              <a:t>Food</a:t>
            </a:r>
            <a:r>
              <a:rPr lang="pt-BR" sz="1000" noProof="0" dirty="0" smtClean="0">
                <a:latin typeface="Verdana" charset="0"/>
              </a:rPr>
              <a:t> </a:t>
            </a:r>
            <a:r>
              <a:rPr lang="pt-BR" sz="1000" noProof="0" dirty="0" err="1" smtClean="0">
                <a:latin typeface="Verdana" charset="0"/>
              </a:rPr>
              <a:t>and</a:t>
            </a:r>
            <a:r>
              <a:rPr lang="pt-BR" sz="1000" noProof="0" dirty="0" smtClean="0">
                <a:latin typeface="Verdana" charset="0"/>
              </a:rPr>
              <a:t> Rural </a:t>
            </a:r>
            <a:r>
              <a:rPr lang="pt-BR" sz="1000" noProof="0" dirty="0" err="1" smtClean="0">
                <a:latin typeface="Verdana" charset="0"/>
              </a:rPr>
              <a:t>Affairs</a:t>
            </a:r>
            <a:r>
              <a:rPr lang="pt-BR" sz="1000" noProof="0" dirty="0" smtClean="0">
                <a:latin typeface="Verdana" charset="0"/>
              </a:rPr>
              <a:t>, </a:t>
            </a:r>
            <a:r>
              <a:rPr lang="pt-BR" altLang="ja-JP" sz="1000" noProof="0" dirty="0" smtClean="0">
                <a:latin typeface="Verdana" charset="0"/>
              </a:rPr>
              <a:t>“Environmental Key Performance </a:t>
            </a:r>
            <a:r>
              <a:rPr lang="pt-BR" altLang="ja-JP" sz="1000" noProof="0" dirty="0" err="1" smtClean="0">
                <a:latin typeface="Verdana" charset="0"/>
              </a:rPr>
              <a:t>Indicators</a:t>
            </a:r>
            <a:r>
              <a:rPr lang="pt-BR" altLang="ja-JP" sz="1000" noProof="0" dirty="0" smtClean="0">
                <a:latin typeface="Verdana" charset="0"/>
              </a:rPr>
              <a:t> – </a:t>
            </a:r>
            <a:r>
              <a:rPr lang="pt-BR" altLang="ja-JP" sz="1000" noProof="0" dirty="0" err="1" smtClean="0">
                <a:latin typeface="Verdana" charset="0"/>
              </a:rPr>
              <a:t>Reporting</a:t>
            </a:r>
            <a:r>
              <a:rPr lang="pt-BR" altLang="ja-JP" sz="1000" noProof="0" dirty="0" smtClean="0">
                <a:latin typeface="Verdana" charset="0"/>
              </a:rPr>
              <a:t> </a:t>
            </a:r>
            <a:r>
              <a:rPr lang="pt-BR" altLang="ja-JP" sz="1000" noProof="0" dirty="0" err="1" smtClean="0">
                <a:latin typeface="Verdana" charset="0"/>
              </a:rPr>
              <a:t>Guidelines</a:t>
            </a:r>
            <a:r>
              <a:rPr lang="pt-BR" altLang="ja-JP" sz="1000" noProof="0" dirty="0" smtClean="0">
                <a:latin typeface="Verdana" charset="0"/>
              </a:rPr>
              <a:t> for UK Business”, 2006.</a:t>
            </a:r>
          </a:p>
          <a:p>
            <a:pPr eaLnBrk="1" hangingPunct="1"/>
            <a:r>
              <a:rPr lang="pt-BR" sz="1000" noProof="0" dirty="0" smtClean="0">
                <a:latin typeface="Verdana" charset="0"/>
              </a:rPr>
              <a:t>V. </a:t>
            </a:r>
            <a:r>
              <a:rPr lang="pt-BR" sz="1000" noProof="0" dirty="0" err="1" smtClean="0">
                <a:latin typeface="Verdana" charset="0"/>
              </a:rPr>
              <a:t>Veleva</a:t>
            </a:r>
            <a:r>
              <a:rPr lang="pt-BR" sz="1000" noProof="0" dirty="0" smtClean="0">
                <a:latin typeface="Verdana" charset="0"/>
              </a:rPr>
              <a:t>, M. Hart, T. </a:t>
            </a:r>
            <a:r>
              <a:rPr lang="pt-BR" sz="1000" noProof="0" dirty="0" err="1" smtClean="0">
                <a:latin typeface="Verdana" charset="0"/>
              </a:rPr>
              <a:t>Greiner</a:t>
            </a:r>
            <a:r>
              <a:rPr lang="pt-BR" sz="1000" noProof="0" dirty="0" smtClean="0">
                <a:latin typeface="Verdana" charset="0"/>
              </a:rPr>
              <a:t>, </a:t>
            </a:r>
            <a:r>
              <a:rPr lang="pt-BR" sz="1000" noProof="0" dirty="0" err="1" smtClean="0">
                <a:latin typeface="Verdana" charset="0"/>
              </a:rPr>
              <a:t>and</a:t>
            </a:r>
            <a:r>
              <a:rPr lang="pt-BR" sz="1000" noProof="0" dirty="0" smtClean="0">
                <a:latin typeface="Verdana" charset="0"/>
              </a:rPr>
              <a:t> C. </a:t>
            </a:r>
            <a:r>
              <a:rPr lang="pt-BR" sz="1000" noProof="0" dirty="0" err="1" smtClean="0">
                <a:latin typeface="Verdana" charset="0"/>
              </a:rPr>
              <a:t>Crumbley</a:t>
            </a:r>
            <a:r>
              <a:rPr lang="pt-BR" sz="1000" noProof="0" dirty="0" smtClean="0">
                <a:latin typeface="Verdana" charset="0"/>
              </a:rPr>
              <a:t>, </a:t>
            </a:r>
            <a:r>
              <a:rPr lang="pt-BR" altLang="ja-JP" sz="1000" noProof="0" dirty="0" smtClean="0">
                <a:latin typeface="Verdana" charset="0"/>
              </a:rPr>
              <a:t>“</a:t>
            </a:r>
            <a:r>
              <a:rPr lang="pt-BR" altLang="ja-JP" sz="1000" noProof="0" dirty="0" err="1" smtClean="0">
                <a:latin typeface="Verdana" charset="0"/>
              </a:rPr>
              <a:t>Indicators</a:t>
            </a:r>
            <a:r>
              <a:rPr lang="pt-BR" altLang="ja-JP" sz="1000" noProof="0" dirty="0" smtClean="0">
                <a:latin typeface="Verdana" charset="0"/>
              </a:rPr>
              <a:t> </a:t>
            </a:r>
            <a:r>
              <a:rPr lang="pt-BR" altLang="ja-JP" sz="1000" noProof="0" dirty="0" err="1" smtClean="0">
                <a:latin typeface="Verdana" charset="0"/>
              </a:rPr>
              <a:t>of</a:t>
            </a:r>
            <a:r>
              <a:rPr lang="pt-BR" altLang="ja-JP" sz="1000" noProof="0" dirty="0" smtClean="0">
                <a:latin typeface="Verdana" charset="0"/>
              </a:rPr>
              <a:t> </a:t>
            </a:r>
            <a:r>
              <a:rPr lang="pt-BR" altLang="ja-JP" sz="1000" noProof="0" dirty="0" err="1" smtClean="0">
                <a:latin typeface="Verdana" charset="0"/>
              </a:rPr>
              <a:t>sustainable</a:t>
            </a:r>
            <a:r>
              <a:rPr lang="pt-BR" altLang="ja-JP" sz="1000" noProof="0" dirty="0" smtClean="0">
                <a:latin typeface="Verdana" charset="0"/>
              </a:rPr>
              <a:t> </a:t>
            </a:r>
            <a:r>
              <a:rPr lang="pt-BR" altLang="ja-JP" sz="1000" noProof="0" dirty="0" err="1" smtClean="0">
                <a:latin typeface="Verdana" charset="0"/>
              </a:rPr>
              <a:t>production</a:t>
            </a:r>
            <a:r>
              <a:rPr lang="pt-BR" altLang="ja-JP" sz="1000" noProof="0" dirty="0" smtClean="0">
                <a:latin typeface="Verdana" charset="0"/>
              </a:rPr>
              <a:t>,” </a:t>
            </a:r>
            <a:r>
              <a:rPr lang="pt-BR" altLang="ja-JP" sz="1000" noProof="0" dirty="0" err="1" smtClean="0">
                <a:latin typeface="Verdana" charset="0"/>
              </a:rPr>
              <a:t>Journal</a:t>
            </a:r>
            <a:r>
              <a:rPr lang="pt-BR" altLang="ja-JP" sz="1000" noProof="0" dirty="0" smtClean="0">
                <a:latin typeface="Verdana" charset="0"/>
              </a:rPr>
              <a:t> </a:t>
            </a:r>
            <a:r>
              <a:rPr lang="pt-BR" altLang="ja-JP" sz="1000" noProof="0" dirty="0" err="1" smtClean="0">
                <a:latin typeface="Verdana" charset="0"/>
              </a:rPr>
              <a:t>of</a:t>
            </a:r>
            <a:r>
              <a:rPr lang="pt-BR" altLang="ja-JP" sz="1000" noProof="0" dirty="0" smtClean="0">
                <a:latin typeface="Verdana" charset="0"/>
              </a:rPr>
              <a:t> </a:t>
            </a:r>
            <a:r>
              <a:rPr lang="pt-BR" altLang="ja-JP" sz="1000" noProof="0" dirty="0" err="1" smtClean="0">
                <a:latin typeface="Verdana" charset="0"/>
              </a:rPr>
              <a:t>Cleaner</a:t>
            </a:r>
            <a:r>
              <a:rPr lang="pt-BR" altLang="ja-JP" sz="1000" noProof="0" dirty="0" smtClean="0">
                <a:latin typeface="Verdana" charset="0"/>
              </a:rPr>
              <a:t> </a:t>
            </a:r>
            <a:r>
              <a:rPr lang="pt-BR" altLang="ja-JP" sz="1000" noProof="0" dirty="0" err="1" smtClean="0">
                <a:latin typeface="Verdana" charset="0"/>
              </a:rPr>
              <a:t>Production</a:t>
            </a:r>
            <a:r>
              <a:rPr lang="pt-BR" altLang="ja-JP" sz="1000" noProof="0" dirty="0" smtClean="0">
                <a:latin typeface="Verdana" charset="0"/>
              </a:rPr>
              <a:t>, vol. 9, no. 5, pp. 447 – 452, 2001.</a:t>
            </a:r>
          </a:p>
          <a:p>
            <a:pPr eaLnBrk="1" hangingPunct="1"/>
            <a:r>
              <a:rPr lang="pt-BR" sz="1000" noProof="0" dirty="0" smtClean="0">
                <a:latin typeface="Verdana" charset="0"/>
              </a:rPr>
              <a:t>B. M. </a:t>
            </a:r>
            <a:r>
              <a:rPr lang="pt-BR" sz="1000" noProof="0" dirty="0" err="1" smtClean="0">
                <a:latin typeface="Verdana" charset="0"/>
              </a:rPr>
              <a:t>Beamon</a:t>
            </a:r>
            <a:r>
              <a:rPr lang="pt-BR" sz="1000" noProof="0" dirty="0" smtClean="0">
                <a:latin typeface="Verdana" charset="0"/>
              </a:rPr>
              <a:t>, </a:t>
            </a:r>
            <a:r>
              <a:rPr lang="pt-BR" altLang="ja-JP" sz="1000" noProof="0" dirty="0" smtClean="0">
                <a:latin typeface="Verdana" charset="0"/>
              </a:rPr>
              <a:t>“</a:t>
            </a:r>
            <a:r>
              <a:rPr lang="pt-BR" altLang="ja-JP" sz="1000" noProof="0" dirty="0" err="1" smtClean="0">
                <a:latin typeface="Verdana" charset="0"/>
              </a:rPr>
              <a:t>Designing</a:t>
            </a:r>
            <a:r>
              <a:rPr lang="pt-BR" altLang="ja-JP" sz="1000" noProof="0" dirty="0" smtClean="0">
                <a:latin typeface="Verdana" charset="0"/>
              </a:rPr>
              <a:t> </a:t>
            </a:r>
            <a:r>
              <a:rPr lang="pt-BR" altLang="ja-JP" sz="1000" noProof="0" dirty="0" err="1" smtClean="0">
                <a:latin typeface="Verdana" charset="0"/>
              </a:rPr>
              <a:t>the</a:t>
            </a:r>
            <a:r>
              <a:rPr lang="pt-BR" altLang="ja-JP" sz="1000" noProof="0" dirty="0" smtClean="0">
                <a:latin typeface="Verdana" charset="0"/>
              </a:rPr>
              <a:t> </a:t>
            </a:r>
            <a:r>
              <a:rPr lang="pt-BR" altLang="ja-JP" sz="1000" noProof="0" dirty="0" err="1" smtClean="0">
                <a:latin typeface="Verdana" charset="0"/>
              </a:rPr>
              <a:t>green</a:t>
            </a:r>
            <a:r>
              <a:rPr lang="pt-BR" altLang="ja-JP" sz="1000" noProof="0" dirty="0" smtClean="0">
                <a:latin typeface="Verdana" charset="0"/>
              </a:rPr>
              <a:t> </a:t>
            </a:r>
            <a:r>
              <a:rPr lang="pt-BR" altLang="ja-JP" sz="1000" noProof="0" dirty="0" err="1" smtClean="0">
                <a:latin typeface="Verdana" charset="0"/>
              </a:rPr>
              <a:t>supply</a:t>
            </a:r>
            <a:r>
              <a:rPr lang="pt-BR" altLang="ja-JP" sz="1000" noProof="0" dirty="0" smtClean="0">
                <a:latin typeface="Verdana" charset="0"/>
              </a:rPr>
              <a:t> </a:t>
            </a:r>
            <a:r>
              <a:rPr lang="pt-BR" altLang="ja-JP" sz="1000" noProof="0" dirty="0" err="1" smtClean="0">
                <a:latin typeface="Verdana" charset="0"/>
              </a:rPr>
              <a:t>chain</a:t>
            </a:r>
            <a:r>
              <a:rPr lang="pt-BR" altLang="ja-JP" sz="1000" noProof="0" dirty="0" smtClean="0">
                <a:latin typeface="Verdana" charset="0"/>
              </a:rPr>
              <a:t>,” </a:t>
            </a:r>
            <a:r>
              <a:rPr lang="pt-BR" altLang="ja-JP" sz="1000" noProof="0" dirty="0" err="1" smtClean="0">
                <a:latin typeface="Verdana" charset="0"/>
              </a:rPr>
              <a:t>Logistics</a:t>
            </a:r>
            <a:r>
              <a:rPr lang="pt-BR" altLang="ja-JP" sz="1000" noProof="0" dirty="0" smtClean="0">
                <a:latin typeface="Verdana" charset="0"/>
              </a:rPr>
              <a:t> </a:t>
            </a:r>
            <a:r>
              <a:rPr lang="pt-BR" altLang="ja-JP" sz="1000" noProof="0" dirty="0" err="1" smtClean="0">
                <a:latin typeface="Verdana" charset="0"/>
              </a:rPr>
              <a:t>Information</a:t>
            </a:r>
            <a:r>
              <a:rPr lang="pt-BR" altLang="ja-JP" sz="1000" noProof="0" dirty="0" smtClean="0">
                <a:latin typeface="Verdana" charset="0"/>
              </a:rPr>
              <a:t> Management, vol. 12, no. 4, pp. 332–342, 1999.</a:t>
            </a:r>
          </a:p>
          <a:p>
            <a:pPr eaLnBrk="1" hangingPunct="1"/>
            <a:r>
              <a:rPr lang="pt-BR" sz="1000" noProof="0" dirty="0" smtClean="0">
                <a:latin typeface="Verdana" charset="0"/>
              </a:rPr>
              <a:t>R. Cash </a:t>
            </a:r>
            <a:r>
              <a:rPr lang="pt-BR" sz="1000" noProof="0" dirty="0" err="1" smtClean="0">
                <a:latin typeface="Verdana" charset="0"/>
              </a:rPr>
              <a:t>and</a:t>
            </a:r>
            <a:r>
              <a:rPr lang="pt-BR" sz="1000" noProof="0" dirty="0" smtClean="0">
                <a:latin typeface="Verdana" charset="0"/>
              </a:rPr>
              <a:t> T. Wilkerson, </a:t>
            </a:r>
            <a:r>
              <a:rPr lang="pt-BR" altLang="ja-JP" sz="1000" noProof="0" dirty="0" smtClean="0">
                <a:latin typeface="Verdana" charset="0"/>
              </a:rPr>
              <a:t>“</a:t>
            </a:r>
            <a:r>
              <a:rPr lang="pt-BR" altLang="ja-JP" sz="1000" noProof="0" dirty="0" err="1" smtClean="0">
                <a:latin typeface="Verdana" charset="0"/>
              </a:rPr>
              <a:t>GreenSCOR</a:t>
            </a:r>
            <a:r>
              <a:rPr lang="pt-BR" altLang="ja-JP" sz="1000" noProof="0" dirty="0" smtClean="0">
                <a:latin typeface="Verdana" charset="0"/>
              </a:rPr>
              <a:t>: </a:t>
            </a:r>
            <a:r>
              <a:rPr lang="pt-BR" altLang="ja-JP" sz="1000" noProof="0" dirty="0" err="1" smtClean="0">
                <a:latin typeface="Verdana" charset="0"/>
              </a:rPr>
              <a:t>Developing</a:t>
            </a:r>
            <a:r>
              <a:rPr lang="pt-BR" altLang="ja-JP" sz="1000" noProof="0" dirty="0" smtClean="0">
                <a:latin typeface="Verdana" charset="0"/>
              </a:rPr>
              <a:t> a Green </a:t>
            </a:r>
            <a:r>
              <a:rPr lang="pt-BR" altLang="ja-JP" sz="1000" noProof="0" dirty="0" err="1" smtClean="0">
                <a:latin typeface="Verdana" charset="0"/>
              </a:rPr>
              <a:t>Supply</a:t>
            </a:r>
            <a:r>
              <a:rPr lang="pt-BR" altLang="ja-JP" sz="1000" noProof="0" dirty="0" smtClean="0">
                <a:latin typeface="Verdana" charset="0"/>
              </a:rPr>
              <a:t> Chain </a:t>
            </a:r>
            <a:r>
              <a:rPr lang="pt-BR" altLang="ja-JP" sz="1000" noProof="0" dirty="0" err="1" smtClean="0">
                <a:latin typeface="Verdana" charset="0"/>
              </a:rPr>
              <a:t>Analytical</a:t>
            </a:r>
            <a:r>
              <a:rPr lang="pt-BR" altLang="ja-JP" sz="1000" noProof="0" dirty="0" smtClean="0">
                <a:latin typeface="Verdana" charset="0"/>
              </a:rPr>
              <a:t> Tool,” 2003, LMI - </a:t>
            </a:r>
            <a:r>
              <a:rPr lang="pt-BR" altLang="ja-JP" sz="1000" noProof="0" dirty="0" err="1" smtClean="0">
                <a:latin typeface="Verdana" charset="0"/>
              </a:rPr>
              <a:t>Logistics</a:t>
            </a:r>
            <a:r>
              <a:rPr lang="pt-BR" altLang="ja-JP" sz="1000" noProof="0" dirty="0" smtClean="0">
                <a:latin typeface="Verdana" charset="0"/>
              </a:rPr>
              <a:t> Management </a:t>
            </a:r>
            <a:r>
              <a:rPr lang="pt-BR" altLang="ja-JP" sz="1000" noProof="0" dirty="0" err="1" smtClean="0">
                <a:latin typeface="Verdana" charset="0"/>
              </a:rPr>
              <a:t>Institute</a:t>
            </a:r>
            <a:r>
              <a:rPr lang="pt-BR" altLang="ja-JP" sz="1000" noProof="0" dirty="0" smtClean="0">
                <a:latin typeface="Verdana" charset="0"/>
              </a:rPr>
              <a:t>.</a:t>
            </a:r>
          </a:p>
          <a:p>
            <a:pPr eaLnBrk="1" hangingPunct="1"/>
            <a:r>
              <a:rPr lang="pt-BR" sz="1000" noProof="0" dirty="0" smtClean="0">
                <a:latin typeface="Verdana" charset="0"/>
              </a:rPr>
              <a:t>J. </a:t>
            </a:r>
            <a:r>
              <a:rPr lang="pt-BR" sz="1000" noProof="0" dirty="0" err="1" smtClean="0">
                <a:latin typeface="Verdana" charset="0"/>
              </a:rPr>
              <a:t>Cascio</a:t>
            </a:r>
            <a:r>
              <a:rPr lang="pt-BR" sz="1000" noProof="0" dirty="0" smtClean="0">
                <a:latin typeface="Verdana" charset="0"/>
              </a:rPr>
              <a:t>, </a:t>
            </a:r>
            <a:r>
              <a:rPr lang="pt-BR" sz="1000" i="1" noProof="0" dirty="0" smtClean="0">
                <a:latin typeface="Verdana" charset="0"/>
              </a:rPr>
              <a:t>The </a:t>
            </a:r>
            <a:r>
              <a:rPr lang="pt-BR" sz="1000" i="1" noProof="0" dirty="0" err="1" smtClean="0">
                <a:latin typeface="Verdana" charset="0"/>
              </a:rPr>
              <a:t>Iso</a:t>
            </a:r>
            <a:r>
              <a:rPr lang="pt-BR" sz="1000" i="1" noProof="0" dirty="0" smtClean="0">
                <a:latin typeface="Verdana" charset="0"/>
              </a:rPr>
              <a:t> 14000 </a:t>
            </a:r>
            <a:r>
              <a:rPr lang="pt-BR" sz="1000" i="1" noProof="0" dirty="0" err="1" smtClean="0">
                <a:latin typeface="Verdana" charset="0"/>
              </a:rPr>
              <a:t>Handbook</a:t>
            </a:r>
            <a:r>
              <a:rPr lang="pt-BR" sz="1000" noProof="0" dirty="0" smtClean="0">
                <a:latin typeface="Verdana" charset="0"/>
              </a:rPr>
              <a:t>.   ASQ </a:t>
            </a:r>
            <a:r>
              <a:rPr lang="pt-BR" sz="1000" noProof="0" dirty="0" err="1" smtClean="0">
                <a:latin typeface="Verdana" charset="0"/>
              </a:rPr>
              <a:t>Quality</a:t>
            </a:r>
            <a:r>
              <a:rPr lang="pt-BR" sz="1000" noProof="0" dirty="0" smtClean="0">
                <a:latin typeface="Verdana" charset="0"/>
              </a:rPr>
              <a:t> Press, 1999.</a:t>
            </a:r>
          </a:p>
          <a:p>
            <a:pPr eaLnBrk="1" hangingPunct="1"/>
            <a:r>
              <a:rPr lang="pt-BR" sz="1000" noProof="0" dirty="0" smtClean="0">
                <a:latin typeface="Verdana" charset="0"/>
              </a:rPr>
              <a:t>IPCC, </a:t>
            </a:r>
            <a:r>
              <a:rPr lang="pt-BR" sz="1000" noProof="0" dirty="0" err="1" smtClean="0">
                <a:latin typeface="Verdana" charset="0"/>
              </a:rPr>
              <a:t>Climate</a:t>
            </a:r>
            <a:r>
              <a:rPr lang="pt-BR" sz="1000" noProof="0" dirty="0" smtClean="0">
                <a:latin typeface="Verdana" charset="0"/>
              </a:rPr>
              <a:t> </a:t>
            </a:r>
            <a:r>
              <a:rPr lang="pt-BR" sz="1000" noProof="0" dirty="0" err="1" smtClean="0">
                <a:latin typeface="Verdana" charset="0"/>
              </a:rPr>
              <a:t>Change</a:t>
            </a:r>
            <a:r>
              <a:rPr lang="pt-BR" sz="1000" noProof="0" dirty="0" smtClean="0">
                <a:latin typeface="Verdana" charset="0"/>
              </a:rPr>
              <a:t> 2001: The </a:t>
            </a:r>
            <a:r>
              <a:rPr lang="pt-BR" sz="1000" noProof="0" dirty="0" err="1" smtClean="0">
                <a:latin typeface="Verdana" charset="0"/>
              </a:rPr>
              <a:t>Scientiﬁc</a:t>
            </a:r>
            <a:r>
              <a:rPr lang="pt-BR" sz="1000" noProof="0" dirty="0" smtClean="0">
                <a:latin typeface="Verdana" charset="0"/>
              </a:rPr>
              <a:t> </a:t>
            </a:r>
            <a:r>
              <a:rPr lang="pt-BR" sz="1000" noProof="0" dirty="0" err="1" smtClean="0">
                <a:latin typeface="Verdana" charset="0"/>
              </a:rPr>
              <a:t>Basis</a:t>
            </a:r>
            <a:r>
              <a:rPr lang="pt-BR" sz="1000" noProof="0" dirty="0" smtClean="0">
                <a:latin typeface="Verdana" charset="0"/>
              </a:rPr>
              <a:t>.   Cambridge </a:t>
            </a:r>
            <a:r>
              <a:rPr lang="pt-BR" sz="1000" noProof="0" dirty="0" err="1" smtClean="0">
                <a:latin typeface="Verdana" charset="0"/>
              </a:rPr>
              <a:t>University</a:t>
            </a:r>
            <a:r>
              <a:rPr lang="pt-BR" sz="1000" noProof="0" dirty="0" smtClean="0">
                <a:latin typeface="Verdana" charset="0"/>
              </a:rPr>
              <a:t> Press, 2001.</a:t>
            </a:r>
          </a:p>
          <a:p>
            <a:pPr eaLnBrk="1" hangingPunct="1"/>
            <a:r>
              <a:rPr lang="pt-BR" sz="1000" noProof="0" dirty="0" smtClean="0">
                <a:latin typeface="Verdana" charset="0"/>
              </a:rPr>
              <a:t>IPCC, </a:t>
            </a:r>
            <a:r>
              <a:rPr lang="pt-BR" sz="1000" i="1" noProof="0" dirty="0" smtClean="0">
                <a:latin typeface="Verdana" charset="0"/>
              </a:rPr>
              <a:t>2006 IPCC </a:t>
            </a:r>
            <a:r>
              <a:rPr lang="pt-BR" sz="1000" i="1" noProof="0" dirty="0" err="1" smtClean="0">
                <a:latin typeface="Verdana" charset="0"/>
              </a:rPr>
              <a:t>Guidelines</a:t>
            </a:r>
            <a:r>
              <a:rPr lang="pt-BR" sz="1000" i="1" noProof="0" dirty="0" smtClean="0">
                <a:latin typeface="Verdana" charset="0"/>
              </a:rPr>
              <a:t> for </a:t>
            </a:r>
            <a:r>
              <a:rPr lang="pt-BR" sz="1000" i="1" noProof="0" dirty="0" err="1" smtClean="0">
                <a:latin typeface="Verdana" charset="0"/>
              </a:rPr>
              <a:t>National</a:t>
            </a:r>
            <a:r>
              <a:rPr lang="pt-BR" sz="1000" i="1" noProof="0" dirty="0" smtClean="0">
                <a:latin typeface="Verdana" charset="0"/>
              </a:rPr>
              <a:t> </a:t>
            </a:r>
            <a:r>
              <a:rPr lang="pt-BR" sz="1000" i="1" noProof="0" dirty="0" err="1" smtClean="0">
                <a:latin typeface="Verdana" charset="0"/>
              </a:rPr>
              <a:t>Greenhouse</a:t>
            </a:r>
            <a:r>
              <a:rPr lang="pt-BR" sz="1000" i="1" noProof="0" dirty="0" smtClean="0">
                <a:latin typeface="Verdana" charset="0"/>
              </a:rPr>
              <a:t> </a:t>
            </a:r>
            <a:r>
              <a:rPr lang="pt-BR" sz="1000" i="1" noProof="0" dirty="0" err="1" smtClean="0">
                <a:latin typeface="Verdana" charset="0"/>
              </a:rPr>
              <a:t>Gas</a:t>
            </a:r>
            <a:r>
              <a:rPr lang="pt-BR" sz="1000" i="1" noProof="0" dirty="0" smtClean="0">
                <a:latin typeface="Verdana" charset="0"/>
              </a:rPr>
              <a:t> </a:t>
            </a:r>
            <a:r>
              <a:rPr lang="pt-BR" sz="1000" i="1" noProof="0" dirty="0" err="1" smtClean="0">
                <a:latin typeface="Verdana" charset="0"/>
              </a:rPr>
              <a:t>Inventories</a:t>
            </a:r>
            <a:r>
              <a:rPr lang="pt-BR" sz="1000" noProof="0" dirty="0" smtClean="0">
                <a:latin typeface="Verdana" charset="0"/>
              </a:rPr>
              <a:t>. </a:t>
            </a:r>
            <a:r>
              <a:rPr lang="pt-BR" sz="1000" noProof="0" dirty="0" err="1" smtClean="0">
                <a:latin typeface="Verdana" charset="0"/>
              </a:rPr>
              <a:t>Available</a:t>
            </a:r>
            <a:r>
              <a:rPr lang="pt-BR" sz="1000" noProof="0" dirty="0" smtClean="0">
                <a:latin typeface="Verdana" charset="0"/>
              </a:rPr>
              <a:t>: </a:t>
            </a:r>
            <a:r>
              <a:rPr lang="pt-BR" sz="1000" noProof="0" dirty="0" smtClean="0">
                <a:latin typeface="Verdana" charset="0"/>
                <a:hlinkClick r:id="rId5"/>
              </a:rPr>
              <a:t>http://www.ipcc-nggip.iges.or.jp/public/2006gl/</a:t>
            </a:r>
            <a:endParaRPr lang="pt-BR" sz="1000" noProof="0" dirty="0" smtClean="0">
              <a:latin typeface="Verdana" charset="0"/>
            </a:endParaRPr>
          </a:p>
          <a:p>
            <a:pPr eaLnBrk="1" hangingPunct="1"/>
            <a:r>
              <a:rPr lang="pt-BR" sz="1000" noProof="0" dirty="0" smtClean="0">
                <a:latin typeface="Verdana" charset="0"/>
              </a:rPr>
              <a:t>G. </a:t>
            </a:r>
            <a:r>
              <a:rPr lang="pt-BR" sz="1000" noProof="0" dirty="0" err="1" smtClean="0">
                <a:latin typeface="Verdana" charset="0"/>
              </a:rPr>
              <a:t>Bolch</a:t>
            </a:r>
            <a:r>
              <a:rPr lang="pt-BR" sz="1000" noProof="0" dirty="0" smtClean="0">
                <a:latin typeface="Verdana" charset="0"/>
              </a:rPr>
              <a:t>, S. </a:t>
            </a:r>
            <a:r>
              <a:rPr lang="pt-BR" sz="1000" noProof="0" dirty="0" err="1" smtClean="0">
                <a:latin typeface="Verdana" charset="0"/>
              </a:rPr>
              <a:t>Greiner</a:t>
            </a:r>
            <a:r>
              <a:rPr lang="pt-BR" sz="1000" noProof="0" dirty="0" smtClean="0">
                <a:latin typeface="Verdana" charset="0"/>
              </a:rPr>
              <a:t>, H. de Meer, </a:t>
            </a:r>
            <a:r>
              <a:rPr lang="pt-BR" sz="1000" noProof="0" dirty="0" err="1" smtClean="0">
                <a:latin typeface="Verdana" charset="0"/>
              </a:rPr>
              <a:t>and</a:t>
            </a:r>
            <a:r>
              <a:rPr lang="pt-BR" sz="1000" noProof="0" dirty="0" smtClean="0">
                <a:latin typeface="Verdana" charset="0"/>
              </a:rPr>
              <a:t> </a:t>
            </a:r>
            <a:r>
              <a:rPr lang="pt-BR" sz="1000" noProof="0" dirty="0" err="1" smtClean="0">
                <a:latin typeface="Verdana" charset="0"/>
              </a:rPr>
              <a:t>K</a:t>
            </a:r>
            <a:r>
              <a:rPr lang="pt-BR" sz="1000" noProof="0" dirty="0" smtClean="0">
                <a:latin typeface="Verdana" charset="0"/>
              </a:rPr>
              <a:t>. S. </a:t>
            </a:r>
            <a:r>
              <a:rPr lang="pt-BR" sz="1000" noProof="0" dirty="0" err="1" smtClean="0">
                <a:latin typeface="Verdana" charset="0"/>
              </a:rPr>
              <a:t>Trivedi</a:t>
            </a:r>
            <a:r>
              <a:rPr lang="pt-BR" sz="1000" noProof="0" dirty="0" smtClean="0">
                <a:latin typeface="Verdana" charset="0"/>
              </a:rPr>
              <a:t>, </a:t>
            </a:r>
            <a:r>
              <a:rPr lang="pt-BR" sz="1000" i="1" noProof="0" dirty="0" err="1" smtClean="0">
                <a:latin typeface="Verdana" charset="0"/>
              </a:rPr>
              <a:t>Queueing</a:t>
            </a:r>
            <a:r>
              <a:rPr lang="pt-BR" sz="1000" i="1" noProof="0" dirty="0" smtClean="0">
                <a:latin typeface="Verdana" charset="0"/>
              </a:rPr>
              <a:t> Networks </a:t>
            </a:r>
            <a:r>
              <a:rPr lang="pt-BR" sz="1000" i="1" noProof="0" dirty="0" err="1" smtClean="0">
                <a:latin typeface="Verdana" charset="0"/>
              </a:rPr>
              <a:t>and</a:t>
            </a:r>
            <a:r>
              <a:rPr lang="pt-BR" sz="1000" i="1" noProof="0" dirty="0" smtClean="0">
                <a:latin typeface="Verdana" charset="0"/>
              </a:rPr>
              <a:t> </a:t>
            </a:r>
            <a:r>
              <a:rPr lang="pt-BR" sz="1000" i="1" noProof="0" dirty="0" err="1" smtClean="0">
                <a:latin typeface="Verdana" charset="0"/>
              </a:rPr>
              <a:t>Markov</a:t>
            </a:r>
            <a:r>
              <a:rPr lang="pt-BR" sz="1000" i="1" noProof="0" dirty="0" smtClean="0">
                <a:latin typeface="Verdana" charset="0"/>
              </a:rPr>
              <a:t> </a:t>
            </a:r>
            <a:r>
              <a:rPr lang="pt-BR" sz="1000" i="1" noProof="0" dirty="0" err="1" smtClean="0">
                <a:latin typeface="Verdana" charset="0"/>
              </a:rPr>
              <a:t>Chains</a:t>
            </a:r>
            <a:r>
              <a:rPr lang="pt-BR" sz="1000" i="1" noProof="0" dirty="0" smtClean="0">
                <a:latin typeface="Verdana" charset="0"/>
              </a:rPr>
              <a:t>: </a:t>
            </a:r>
            <a:r>
              <a:rPr lang="pt-BR" sz="1000" i="1" noProof="0" dirty="0" err="1" smtClean="0">
                <a:latin typeface="Verdana" charset="0"/>
              </a:rPr>
              <a:t>Modeling</a:t>
            </a:r>
            <a:r>
              <a:rPr lang="pt-BR" sz="1000" i="1" noProof="0" dirty="0" smtClean="0">
                <a:latin typeface="Verdana" charset="0"/>
              </a:rPr>
              <a:t> </a:t>
            </a:r>
            <a:r>
              <a:rPr lang="pt-BR" sz="1000" i="1" noProof="0" dirty="0" err="1" smtClean="0">
                <a:latin typeface="Verdana" charset="0"/>
              </a:rPr>
              <a:t>and</a:t>
            </a:r>
            <a:r>
              <a:rPr lang="pt-BR" sz="1000" i="1" noProof="0" dirty="0" smtClean="0">
                <a:latin typeface="Verdana" charset="0"/>
              </a:rPr>
              <a:t> Performance </a:t>
            </a:r>
            <a:r>
              <a:rPr lang="pt-BR" sz="1000" i="1" noProof="0" dirty="0" err="1" smtClean="0">
                <a:latin typeface="Verdana" charset="0"/>
              </a:rPr>
              <a:t>Evaluation</a:t>
            </a:r>
            <a:r>
              <a:rPr lang="pt-BR" sz="1000" i="1" noProof="0" dirty="0" smtClean="0">
                <a:latin typeface="Verdana" charset="0"/>
              </a:rPr>
              <a:t> </a:t>
            </a:r>
            <a:r>
              <a:rPr lang="pt-BR" sz="1000" i="1" noProof="0" dirty="0" err="1" smtClean="0">
                <a:latin typeface="Verdana" charset="0"/>
              </a:rPr>
              <a:t>with</a:t>
            </a:r>
            <a:r>
              <a:rPr lang="pt-BR" sz="1000" i="1" noProof="0" dirty="0" smtClean="0">
                <a:latin typeface="Verdana" charset="0"/>
              </a:rPr>
              <a:t> Computer Science </a:t>
            </a:r>
            <a:r>
              <a:rPr lang="pt-BR" sz="1000" i="1" noProof="0" dirty="0" err="1" smtClean="0">
                <a:latin typeface="Verdana" charset="0"/>
              </a:rPr>
              <a:t>Applications</a:t>
            </a:r>
            <a:r>
              <a:rPr lang="pt-BR" sz="1000" noProof="0" dirty="0" smtClean="0">
                <a:latin typeface="Verdana" charset="0"/>
              </a:rPr>
              <a:t>, 2nd ed.    New York, NY, USA: John </a:t>
            </a:r>
            <a:r>
              <a:rPr lang="pt-BR" sz="1000" noProof="0" dirty="0" err="1" smtClean="0">
                <a:latin typeface="Verdana" charset="0"/>
              </a:rPr>
              <a:t>Wiley</a:t>
            </a:r>
            <a:r>
              <a:rPr lang="pt-BR" sz="1000" noProof="0" dirty="0" smtClean="0">
                <a:latin typeface="Verdana" charset="0"/>
              </a:rPr>
              <a:t> </a:t>
            </a:r>
            <a:r>
              <a:rPr lang="pt-BR" sz="1000" noProof="0" dirty="0" err="1" smtClean="0">
                <a:latin typeface="Verdana" charset="0"/>
              </a:rPr>
              <a:t>and</a:t>
            </a:r>
            <a:r>
              <a:rPr lang="pt-BR" sz="1000" noProof="0" dirty="0" smtClean="0">
                <a:latin typeface="Verdana" charset="0"/>
              </a:rPr>
              <a:t> Sons, 2006.</a:t>
            </a:r>
          </a:p>
          <a:p>
            <a:pPr eaLnBrk="1" hangingPunct="1"/>
            <a:r>
              <a:rPr lang="pt-BR" sz="1000" noProof="0" dirty="0" smtClean="0">
                <a:latin typeface="Verdana" charset="0"/>
              </a:rPr>
              <a:t>G. Balbo, </a:t>
            </a:r>
            <a:r>
              <a:rPr lang="pt-BR" altLang="ja-JP" sz="1000" noProof="0" dirty="0" smtClean="0">
                <a:latin typeface="Verdana" charset="0"/>
              </a:rPr>
              <a:t>“</a:t>
            </a:r>
            <a:r>
              <a:rPr lang="pt-BR" altLang="ja-JP" sz="1000" noProof="0" dirty="0" err="1" smtClean="0">
                <a:latin typeface="Verdana" charset="0"/>
              </a:rPr>
              <a:t>Introduction</a:t>
            </a:r>
            <a:r>
              <a:rPr lang="pt-BR" altLang="ja-JP" sz="1000" noProof="0" dirty="0" smtClean="0">
                <a:latin typeface="Verdana" charset="0"/>
              </a:rPr>
              <a:t> </a:t>
            </a:r>
            <a:r>
              <a:rPr lang="pt-BR" altLang="ja-JP" sz="1000" noProof="0" dirty="0" err="1" smtClean="0">
                <a:latin typeface="Verdana" charset="0"/>
              </a:rPr>
              <a:t>to</a:t>
            </a:r>
            <a:r>
              <a:rPr lang="pt-BR" altLang="ja-JP" sz="1000" noProof="0" dirty="0" smtClean="0">
                <a:latin typeface="Verdana" charset="0"/>
              </a:rPr>
              <a:t> </a:t>
            </a:r>
            <a:r>
              <a:rPr lang="pt-BR" altLang="ja-JP" sz="1000" noProof="0" dirty="0" err="1" smtClean="0">
                <a:latin typeface="Verdana" charset="0"/>
              </a:rPr>
              <a:t>Stochastic</a:t>
            </a:r>
            <a:r>
              <a:rPr lang="pt-BR" altLang="ja-JP" sz="1000" noProof="0" dirty="0" smtClean="0">
                <a:latin typeface="Verdana" charset="0"/>
              </a:rPr>
              <a:t> Petri Nets,” LNCS 2090, pp. 84–155, 2001.</a:t>
            </a:r>
          </a:p>
          <a:p>
            <a:pPr eaLnBrk="1" hangingPunct="1"/>
            <a:r>
              <a:rPr lang="pt-BR" sz="1000" noProof="0" dirty="0" smtClean="0">
                <a:latin typeface="Verdana" charset="0"/>
              </a:rPr>
              <a:t>M. A. </a:t>
            </a:r>
            <a:r>
              <a:rPr lang="pt-BR" sz="1000" noProof="0" dirty="0" err="1" smtClean="0">
                <a:latin typeface="Verdana" charset="0"/>
              </a:rPr>
              <a:t>Marsan</a:t>
            </a:r>
            <a:r>
              <a:rPr lang="pt-BR" sz="1000" noProof="0" dirty="0" smtClean="0">
                <a:latin typeface="Verdana" charset="0"/>
              </a:rPr>
              <a:t>, G. Balbo, G. Conte, S. </a:t>
            </a:r>
            <a:r>
              <a:rPr lang="pt-BR" sz="1000" noProof="0" dirty="0" err="1" smtClean="0">
                <a:latin typeface="Verdana" charset="0"/>
              </a:rPr>
              <a:t>Donatelli</a:t>
            </a:r>
            <a:r>
              <a:rPr lang="pt-BR" sz="1000" noProof="0" dirty="0" smtClean="0">
                <a:latin typeface="Verdana" charset="0"/>
              </a:rPr>
              <a:t>, </a:t>
            </a:r>
            <a:r>
              <a:rPr lang="pt-BR" sz="1000" noProof="0" dirty="0" err="1" smtClean="0">
                <a:latin typeface="Verdana" charset="0"/>
              </a:rPr>
              <a:t>and</a:t>
            </a:r>
            <a:r>
              <a:rPr lang="pt-BR" sz="1000" noProof="0" dirty="0" smtClean="0">
                <a:latin typeface="Verdana" charset="0"/>
              </a:rPr>
              <a:t> G. </a:t>
            </a:r>
            <a:r>
              <a:rPr lang="pt-BR" sz="1000" noProof="0" dirty="0" err="1" smtClean="0">
                <a:latin typeface="Verdana" charset="0"/>
              </a:rPr>
              <a:t>Franceschinis</a:t>
            </a:r>
            <a:r>
              <a:rPr lang="pt-BR" sz="1000" noProof="0" dirty="0" smtClean="0">
                <a:latin typeface="Verdana" charset="0"/>
              </a:rPr>
              <a:t>, </a:t>
            </a:r>
            <a:r>
              <a:rPr lang="pt-BR" sz="1000" i="1" noProof="0" dirty="0" err="1" smtClean="0">
                <a:latin typeface="Verdana" charset="0"/>
              </a:rPr>
              <a:t>Modelling</a:t>
            </a:r>
            <a:r>
              <a:rPr lang="pt-BR" sz="1000" i="1" noProof="0" dirty="0" smtClean="0">
                <a:latin typeface="Verdana" charset="0"/>
              </a:rPr>
              <a:t>  </a:t>
            </a:r>
            <a:r>
              <a:rPr lang="pt-BR" sz="1000" i="1" noProof="0" dirty="0" err="1" smtClean="0">
                <a:latin typeface="Verdana" charset="0"/>
              </a:rPr>
              <a:t>with</a:t>
            </a:r>
            <a:r>
              <a:rPr lang="pt-BR" sz="1000" i="1" noProof="0" dirty="0" smtClean="0">
                <a:latin typeface="Verdana" charset="0"/>
              </a:rPr>
              <a:t>  </a:t>
            </a:r>
            <a:r>
              <a:rPr lang="pt-BR" sz="1000" i="1" noProof="0" dirty="0" err="1" smtClean="0">
                <a:latin typeface="Verdana" charset="0"/>
              </a:rPr>
              <a:t>Generalized</a:t>
            </a:r>
            <a:r>
              <a:rPr lang="pt-BR" sz="1000" i="1" noProof="0" dirty="0" smtClean="0">
                <a:latin typeface="Verdana" charset="0"/>
              </a:rPr>
              <a:t>  </a:t>
            </a:r>
            <a:r>
              <a:rPr lang="pt-BR" sz="1000" i="1" noProof="0" dirty="0" err="1" smtClean="0">
                <a:latin typeface="Verdana" charset="0"/>
              </a:rPr>
              <a:t>Stochastic</a:t>
            </a:r>
            <a:r>
              <a:rPr lang="pt-BR" sz="1000" i="1" noProof="0" dirty="0" smtClean="0">
                <a:latin typeface="Verdana" charset="0"/>
              </a:rPr>
              <a:t>  Petri Nets</a:t>
            </a:r>
            <a:r>
              <a:rPr lang="pt-BR" sz="1000" noProof="0" dirty="0" smtClean="0">
                <a:latin typeface="Verdana" charset="0"/>
              </a:rPr>
              <a:t>. John </a:t>
            </a:r>
            <a:r>
              <a:rPr lang="pt-BR" sz="1000" noProof="0" dirty="0" err="1" smtClean="0">
                <a:latin typeface="Verdana" charset="0"/>
              </a:rPr>
              <a:t>Wiley</a:t>
            </a:r>
            <a:r>
              <a:rPr lang="pt-BR" sz="1000" noProof="0" dirty="0" smtClean="0">
                <a:latin typeface="Verdana" charset="0"/>
              </a:rPr>
              <a:t>  </a:t>
            </a:r>
            <a:r>
              <a:rPr lang="pt-BR" sz="1000" noProof="0" dirty="0" err="1" smtClean="0">
                <a:latin typeface="Verdana" charset="0"/>
              </a:rPr>
              <a:t>and</a:t>
            </a:r>
            <a:r>
              <a:rPr lang="pt-BR" sz="1000" noProof="0" dirty="0" smtClean="0">
                <a:latin typeface="Verdana" charset="0"/>
              </a:rPr>
              <a:t> Sons, 1995.</a:t>
            </a:r>
          </a:p>
          <a:p>
            <a:pPr eaLnBrk="1" hangingPunct="1"/>
            <a:r>
              <a:rPr lang="pt-BR" sz="1000" noProof="0" dirty="0" smtClean="0">
                <a:latin typeface="Verdana" charset="0"/>
              </a:rPr>
              <a:t>A.  Zimmermann  </a:t>
            </a:r>
            <a:r>
              <a:rPr lang="pt-BR" sz="1000" noProof="0" dirty="0" err="1" smtClean="0">
                <a:latin typeface="Verdana" charset="0"/>
              </a:rPr>
              <a:t>and</a:t>
            </a:r>
            <a:r>
              <a:rPr lang="pt-BR" sz="1000" noProof="0" dirty="0" smtClean="0">
                <a:latin typeface="Verdana" charset="0"/>
              </a:rPr>
              <a:t>  M.  </a:t>
            </a:r>
            <a:r>
              <a:rPr lang="pt-BR" sz="1000" noProof="0" dirty="0" err="1" smtClean="0">
                <a:latin typeface="Verdana" charset="0"/>
              </a:rPr>
              <a:t>Knoke</a:t>
            </a:r>
            <a:r>
              <a:rPr lang="pt-BR" sz="1000" noProof="0" dirty="0" smtClean="0">
                <a:latin typeface="Verdana" charset="0"/>
              </a:rPr>
              <a:t>,  </a:t>
            </a:r>
            <a:r>
              <a:rPr lang="pt-BR" sz="1000" noProof="0" dirty="0" err="1" smtClean="0">
                <a:latin typeface="Verdana" charset="0"/>
              </a:rPr>
              <a:t>TimeNET</a:t>
            </a:r>
            <a:r>
              <a:rPr lang="pt-BR" sz="1000" noProof="0" dirty="0" smtClean="0">
                <a:latin typeface="Verdana" charset="0"/>
              </a:rPr>
              <a:t>  4.0  </a:t>
            </a:r>
            <a:r>
              <a:rPr lang="pt-BR" sz="1000" noProof="0" dirty="0" err="1" smtClean="0">
                <a:latin typeface="Verdana" charset="0"/>
              </a:rPr>
              <a:t>User</a:t>
            </a:r>
            <a:r>
              <a:rPr lang="pt-BR" sz="1000" noProof="0" dirty="0" smtClean="0">
                <a:latin typeface="Verdana" charset="0"/>
              </a:rPr>
              <a:t>  Manual,  2007, </a:t>
            </a:r>
            <a:r>
              <a:rPr lang="pt-BR" sz="1000" noProof="0" dirty="0" err="1" smtClean="0">
                <a:latin typeface="Verdana" charset="0"/>
              </a:rPr>
              <a:t>http</a:t>
            </a:r>
            <a:r>
              <a:rPr lang="pt-BR" sz="1000" noProof="0" dirty="0" smtClean="0">
                <a:latin typeface="Verdana" charset="0"/>
              </a:rPr>
              <a:t>://</a:t>
            </a:r>
            <a:r>
              <a:rPr lang="pt-BR" sz="1000" noProof="0" dirty="0" err="1" smtClean="0">
                <a:latin typeface="Verdana" charset="0"/>
              </a:rPr>
              <a:t>pdv.cs.tu-berlin.de</a:t>
            </a:r>
            <a:r>
              <a:rPr lang="pt-BR" sz="1000" noProof="0" dirty="0" smtClean="0">
                <a:latin typeface="Verdana" charset="0"/>
              </a:rPr>
              <a:t>/∼</a:t>
            </a:r>
            <a:r>
              <a:rPr lang="pt-BR" sz="1000" noProof="0" dirty="0" err="1" smtClean="0">
                <a:latin typeface="Verdana" charset="0"/>
              </a:rPr>
              <a:t>timenet</a:t>
            </a:r>
            <a:r>
              <a:rPr lang="pt-BR" sz="1000" noProof="0" dirty="0" smtClean="0">
                <a:latin typeface="Verdana" charset="0"/>
              </a:rPr>
              <a:t>.</a:t>
            </a:r>
          </a:p>
          <a:p>
            <a:pPr eaLnBrk="1" hangingPunct="1"/>
            <a:r>
              <a:rPr lang="pt-BR" sz="1000" noProof="0" dirty="0" smtClean="0">
                <a:latin typeface="Verdana" charset="0"/>
              </a:rPr>
              <a:t>A.  A.  </a:t>
            </a:r>
            <a:r>
              <a:rPr lang="pt-BR" sz="1000" noProof="0" dirty="0" err="1" smtClean="0">
                <a:latin typeface="Verdana" charset="0"/>
              </a:rPr>
              <a:t>Desrochers</a:t>
            </a:r>
            <a:r>
              <a:rPr lang="pt-BR" sz="1000" noProof="0" dirty="0" smtClean="0">
                <a:latin typeface="Verdana" charset="0"/>
              </a:rPr>
              <a:t>  </a:t>
            </a:r>
            <a:r>
              <a:rPr lang="pt-BR" sz="1000" noProof="0" dirty="0" err="1" smtClean="0">
                <a:latin typeface="Verdana" charset="0"/>
              </a:rPr>
              <a:t>and</a:t>
            </a:r>
            <a:r>
              <a:rPr lang="pt-BR" sz="1000" noProof="0" dirty="0" smtClean="0">
                <a:latin typeface="Verdana" charset="0"/>
              </a:rPr>
              <a:t>  R.  </a:t>
            </a:r>
            <a:r>
              <a:rPr lang="pt-BR" sz="1000" noProof="0" dirty="0" err="1" smtClean="0">
                <a:latin typeface="Verdana" charset="0"/>
              </a:rPr>
              <a:t>Y</a:t>
            </a:r>
            <a:r>
              <a:rPr lang="pt-BR" sz="1000" noProof="0" dirty="0" smtClean="0">
                <a:latin typeface="Verdana" charset="0"/>
              </a:rPr>
              <a:t>.  </a:t>
            </a:r>
            <a:r>
              <a:rPr lang="pt-BR" sz="1000" noProof="0" dirty="0" err="1" smtClean="0">
                <a:latin typeface="Verdana" charset="0"/>
              </a:rPr>
              <a:t>Al-Jaar</a:t>
            </a:r>
            <a:r>
              <a:rPr lang="pt-BR" sz="1000" noProof="0" dirty="0" smtClean="0">
                <a:latin typeface="Verdana" charset="0"/>
              </a:rPr>
              <a:t>, </a:t>
            </a:r>
            <a:r>
              <a:rPr lang="pt-BR" sz="1000" i="1" noProof="0" dirty="0" err="1" smtClean="0">
                <a:latin typeface="Verdana" charset="0"/>
              </a:rPr>
              <a:t>Applications</a:t>
            </a:r>
            <a:r>
              <a:rPr lang="pt-BR" sz="1000" i="1" noProof="0" dirty="0" smtClean="0">
                <a:latin typeface="Verdana" charset="0"/>
              </a:rPr>
              <a:t>  </a:t>
            </a:r>
            <a:r>
              <a:rPr lang="pt-BR" sz="1000" i="1" noProof="0" dirty="0" err="1" smtClean="0">
                <a:latin typeface="Verdana" charset="0"/>
              </a:rPr>
              <a:t>of</a:t>
            </a:r>
            <a:r>
              <a:rPr lang="pt-BR" sz="1000" i="1" noProof="0" dirty="0" smtClean="0">
                <a:latin typeface="Verdana" charset="0"/>
              </a:rPr>
              <a:t>  Petri  Nets  in Manufacturing  Systems: </a:t>
            </a:r>
            <a:r>
              <a:rPr lang="pt-BR" sz="1000" i="1" noProof="0" dirty="0" err="1" smtClean="0">
                <a:latin typeface="Verdana" charset="0"/>
              </a:rPr>
              <a:t>Modeling</a:t>
            </a:r>
            <a:r>
              <a:rPr lang="pt-BR" sz="1000" i="1" noProof="0" dirty="0" smtClean="0">
                <a:latin typeface="Verdana" charset="0"/>
              </a:rPr>
              <a:t>, </a:t>
            </a:r>
            <a:r>
              <a:rPr lang="pt-BR" sz="1000" i="1" noProof="0" dirty="0" err="1" smtClean="0">
                <a:latin typeface="Verdana" charset="0"/>
              </a:rPr>
              <a:t>Control</a:t>
            </a:r>
            <a:r>
              <a:rPr lang="pt-BR" sz="1000" i="1" noProof="0" dirty="0" smtClean="0">
                <a:latin typeface="Verdana" charset="0"/>
              </a:rPr>
              <a:t>, </a:t>
            </a:r>
            <a:r>
              <a:rPr lang="pt-BR" sz="1000" i="1" noProof="0" dirty="0" err="1" smtClean="0">
                <a:latin typeface="Verdana" charset="0"/>
              </a:rPr>
              <a:t>and</a:t>
            </a:r>
            <a:r>
              <a:rPr lang="pt-BR" sz="1000" i="1" noProof="0" dirty="0" smtClean="0">
                <a:latin typeface="Verdana" charset="0"/>
              </a:rPr>
              <a:t> Performance </a:t>
            </a:r>
            <a:r>
              <a:rPr lang="pt-BR" sz="1000" i="1" noProof="0" dirty="0" err="1" smtClean="0">
                <a:latin typeface="Verdana" charset="0"/>
              </a:rPr>
              <a:t>Analysis</a:t>
            </a:r>
            <a:r>
              <a:rPr lang="pt-BR" sz="1000" noProof="0" dirty="0" smtClean="0">
                <a:latin typeface="Verdana" charset="0"/>
              </a:rPr>
              <a:t>. </a:t>
            </a:r>
            <a:r>
              <a:rPr lang="pt-BR" sz="1000" noProof="0" dirty="0" err="1" smtClean="0">
                <a:latin typeface="Verdana" charset="0"/>
              </a:rPr>
              <a:t>Institute</a:t>
            </a:r>
            <a:r>
              <a:rPr lang="pt-BR" sz="1000" noProof="0" dirty="0" smtClean="0">
                <a:latin typeface="Verdana" charset="0"/>
              </a:rPr>
              <a:t> </a:t>
            </a:r>
            <a:r>
              <a:rPr lang="pt-BR" sz="1000" noProof="0" dirty="0" err="1" smtClean="0">
                <a:latin typeface="Verdana" charset="0"/>
              </a:rPr>
              <a:t>of</a:t>
            </a:r>
            <a:r>
              <a:rPr lang="pt-BR" sz="1000" noProof="0" dirty="0" smtClean="0">
                <a:latin typeface="Verdana" charset="0"/>
              </a:rPr>
              <a:t> </a:t>
            </a:r>
            <a:r>
              <a:rPr lang="pt-BR" sz="1000" noProof="0" dirty="0" err="1" smtClean="0">
                <a:latin typeface="Verdana" charset="0"/>
              </a:rPr>
              <a:t>Electrical</a:t>
            </a:r>
            <a:r>
              <a:rPr lang="pt-BR" sz="1000" noProof="0" dirty="0" smtClean="0">
                <a:latin typeface="Verdana" charset="0"/>
              </a:rPr>
              <a:t> &amp; </a:t>
            </a:r>
            <a:r>
              <a:rPr lang="pt-BR" sz="1000" noProof="0" dirty="0" err="1" smtClean="0">
                <a:latin typeface="Verdana" charset="0"/>
              </a:rPr>
              <a:t>Electronics</a:t>
            </a:r>
            <a:r>
              <a:rPr lang="pt-BR" sz="1000" noProof="0" dirty="0" smtClean="0">
                <a:latin typeface="Verdana" charset="0"/>
              </a:rPr>
              <a:t> </a:t>
            </a:r>
            <a:r>
              <a:rPr lang="pt-BR" sz="1000" noProof="0" dirty="0" err="1" smtClean="0">
                <a:latin typeface="Verdana" charset="0"/>
              </a:rPr>
              <a:t>Enginee</a:t>
            </a:r>
            <a:r>
              <a:rPr lang="pt-BR" sz="1000" noProof="0" dirty="0" smtClean="0">
                <a:latin typeface="Verdana" charset="0"/>
              </a:rPr>
              <a:t>, 1994.</a:t>
            </a:r>
          </a:p>
          <a:p>
            <a:pPr eaLnBrk="1" hangingPunct="1"/>
            <a:r>
              <a:rPr lang="pt-BR" sz="1000" noProof="0" dirty="0" smtClean="0">
                <a:latin typeface="Verdana" charset="0"/>
              </a:rPr>
              <a:t>N. </a:t>
            </a:r>
            <a:r>
              <a:rPr lang="pt-BR" sz="1000" noProof="0" dirty="0" err="1" smtClean="0">
                <a:latin typeface="Verdana" charset="0"/>
              </a:rPr>
              <a:t>Viswanadham</a:t>
            </a:r>
            <a:r>
              <a:rPr lang="pt-BR" sz="1000" noProof="0" dirty="0" smtClean="0">
                <a:latin typeface="Verdana" charset="0"/>
              </a:rPr>
              <a:t>  </a:t>
            </a:r>
            <a:r>
              <a:rPr lang="pt-BR" sz="1000" noProof="0" dirty="0" err="1" smtClean="0">
                <a:latin typeface="Verdana" charset="0"/>
              </a:rPr>
              <a:t>and</a:t>
            </a:r>
            <a:r>
              <a:rPr lang="pt-BR" sz="1000" noProof="0" dirty="0" smtClean="0">
                <a:latin typeface="Verdana" charset="0"/>
              </a:rPr>
              <a:t> N. R. S. </a:t>
            </a:r>
            <a:r>
              <a:rPr lang="pt-BR" sz="1000" noProof="0" dirty="0" err="1" smtClean="0">
                <a:latin typeface="Verdana" charset="0"/>
              </a:rPr>
              <a:t>Raghavan</a:t>
            </a:r>
            <a:r>
              <a:rPr lang="pt-BR" sz="1000" noProof="0" dirty="0" smtClean="0">
                <a:latin typeface="Verdana" charset="0"/>
              </a:rPr>
              <a:t>,  </a:t>
            </a:r>
            <a:r>
              <a:rPr lang="pt-BR" altLang="ja-JP" sz="1000" noProof="0" dirty="0" smtClean="0">
                <a:latin typeface="Verdana" charset="0"/>
              </a:rPr>
              <a:t>“Performance  </a:t>
            </a:r>
            <a:r>
              <a:rPr lang="pt-BR" altLang="ja-JP" sz="1000" noProof="0" dirty="0" err="1" smtClean="0">
                <a:latin typeface="Verdana" charset="0"/>
              </a:rPr>
              <a:t>analysis</a:t>
            </a:r>
            <a:r>
              <a:rPr lang="pt-BR" altLang="ja-JP" sz="1000" noProof="0" dirty="0" smtClean="0">
                <a:latin typeface="Verdana" charset="0"/>
              </a:rPr>
              <a:t> </a:t>
            </a:r>
            <a:r>
              <a:rPr lang="pt-BR" altLang="ja-JP" sz="1000" noProof="0" dirty="0" err="1" smtClean="0">
                <a:latin typeface="Verdana" charset="0"/>
              </a:rPr>
              <a:t>and</a:t>
            </a:r>
            <a:r>
              <a:rPr lang="pt-BR" altLang="ja-JP" sz="1000" noProof="0" dirty="0" smtClean="0">
                <a:latin typeface="Verdana" charset="0"/>
              </a:rPr>
              <a:t> design </a:t>
            </a:r>
            <a:r>
              <a:rPr lang="pt-BR" altLang="ja-JP" sz="1000" noProof="0" dirty="0" err="1" smtClean="0">
                <a:latin typeface="Verdana" charset="0"/>
              </a:rPr>
              <a:t>of</a:t>
            </a:r>
            <a:r>
              <a:rPr lang="pt-BR" altLang="ja-JP" sz="1000" noProof="0" dirty="0" smtClean="0">
                <a:latin typeface="Verdana" charset="0"/>
              </a:rPr>
              <a:t> </a:t>
            </a:r>
            <a:r>
              <a:rPr lang="pt-BR" altLang="ja-JP" sz="1000" noProof="0" dirty="0" err="1" smtClean="0">
                <a:latin typeface="Verdana" charset="0"/>
              </a:rPr>
              <a:t>supply</a:t>
            </a:r>
            <a:r>
              <a:rPr lang="pt-BR" altLang="ja-JP" sz="1000" noProof="0" dirty="0" smtClean="0">
                <a:latin typeface="Verdana" charset="0"/>
              </a:rPr>
              <a:t> </a:t>
            </a:r>
            <a:r>
              <a:rPr lang="pt-BR" altLang="ja-JP" sz="1000" noProof="0" dirty="0" err="1" smtClean="0">
                <a:latin typeface="Verdana" charset="0"/>
              </a:rPr>
              <a:t>chains</a:t>
            </a:r>
            <a:r>
              <a:rPr lang="pt-BR" altLang="ja-JP" sz="1000" noProof="0" dirty="0" smtClean="0">
                <a:latin typeface="Verdana" charset="0"/>
              </a:rPr>
              <a:t>: a Petri net approach,” </a:t>
            </a:r>
            <a:r>
              <a:rPr lang="pt-BR" altLang="ja-JP" sz="1000" noProof="0" dirty="0" err="1" smtClean="0">
                <a:latin typeface="Verdana" charset="0"/>
              </a:rPr>
              <a:t>Journal</a:t>
            </a:r>
            <a:r>
              <a:rPr lang="pt-BR" altLang="ja-JP" sz="1000" noProof="0" dirty="0" smtClean="0">
                <a:latin typeface="Verdana" charset="0"/>
              </a:rPr>
              <a:t> </a:t>
            </a:r>
            <a:r>
              <a:rPr lang="pt-BR" altLang="ja-JP" sz="1000" noProof="0" dirty="0" err="1" smtClean="0">
                <a:latin typeface="Verdana" charset="0"/>
              </a:rPr>
              <a:t>of</a:t>
            </a:r>
            <a:r>
              <a:rPr lang="pt-BR" altLang="ja-JP" sz="1000" noProof="0" dirty="0" smtClean="0">
                <a:latin typeface="Verdana" charset="0"/>
              </a:rPr>
              <a:t> </a:t>
            </a:r>
            <a:r>
              <a:rPr lang="pt-BR" altLang="ja-JP" sz="1000" noProof="0" dirty="0" err="1" smtClean="0">
                <a:latin typeface="Verdana" charset="0"/>
              </a:rPr>
              <a:t>Operations</a:t>
            </a:r>
            <a:r>
              <a:rPr lang="pt-BR" altLang="ja-JP" sz="1000" noProof="0" dirty="0" smtClean="0">
                <a:latin typeface="Verdana" charset="0"/>
              </a:rPr>
              <a:t> </a:t>
            </a:r>
            <a:r>
              <a:rPr lang="pt-BR" altLang="ja-JP" sz="1000" noProof="0" dirty="0" err="1" smtClean="0">
                <a:latin typeface="Verdana" charset="0"/>
              </a:rPr>
              <a:t>Research</a:t>
            </a:r>
            <a:r>
              <a:rPr lang="pt-BR" altLang="ja-JP" sz="1000" noProof="0" dirty="0" smtClean="0">
                <a:latin typeface="Verdana" charset="0"/>
              </a:rPr>
              <a:t> </a:t>
            </a:r>
            <a:r>
              <a:rPr lang="pt-BR" altLang="ja-JP" sz="1000" noProof="0" dirty="0" err="1" smtClean="0">
                <a:latin typeface="Verdana" charset="0"/>
              </a:rPr>
              <a:t>Society</a:t>
            </a:r>
            <a:r>
              <a:rPr lang="pt-BR" altLang="ja-JP" sz="1000" noProof="0" dirty="0" smtClean="0">
                <a:latin typeface="Verdana" charset="0"/>
              </a:rPr>
              <a:t>, pp. 1158–1169, 2000.</a:t>
            </a:r>
          </a:p>
          <a:p>
            <a:pPr eaLnBrk="1" hangingPunct="1"/>
            <a:endParaRPr lang="pt-BR" sz="1000" noProof="0" dirty="0">
              <a:latin typeface="Verdana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noProof="0" dirty="0" smtClean="0">
                <a:latin typeface="Verdana" charset="0"/>
              </a:rPr>
              <a:t>Classificação dos Indicadores de Sustentabilidade</a:t>
            </a:r>
            <a:endParaRPr lang="pt-BR" noProof="0" dirty="0">
              <a:latin typeface="Verdana" charset="0"/>
            </a:endParaRPr>
          </a:p>
        </p:txBody>
      </p:sp>
      <p:sp>
        <p:nvSpPr>
          <p:cNvPr id="27650" name="Title 1"/>
          <p:cNvSpPr>
            <a:spLocks noGrp="1"/>
          </p:cNvSpPr>
          <p:nvPr>
            <p:ph type="title"/>
          </p:nvPr>
        </p:nvSpPr>
        <p:spPr>
          <a:xfrm>
            <a:off x="2381250" y="0"/>
            <a:ext cx="7254875" cy="785813"/>
          </a:xfrm>
        </p:spPr>
        <p:txBody>
          <a:bodyPr/>
          <a:lstStyle/>
          <a:p>
            <a:r>
              <a:rPr lang="pt-BR" noProof="0" dirty="0" smtClean="0">
                <a:latin typeface="Arial Black" charset="0"/>
              </a:rPr>
              <a:t>Contexto</a:t>
            </a:r>
            <a:endParaRPr lang="pt-BR" noProof="0" dirty="0">
              <a:latin typeface="Arial Black" charset="0"/>
            </a:endParaRPr>
          </a:p>
        </p:txBody>
      </p:sp>
      <p:sp>
        <p:nvSpPr>
          <p:cNvPr id="7" name="Process 6"/>
          <p:cNvSpPr/>
          <p:nvPr/>
        </p:nvSpPr>
        <p:spPr>
          <a:xfrm>
            <a:off x="4088904" y="3048000"/>
            <a:ext cx="2088232" cy="533400"/>
          </a:xfrm>
          <a:prstGeom prst="flowChartProcess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50800" dist="38100" dir="10800000" algn="l" rotWithShape="0">
              <a:srgbClr val="000000">
                <a:alpha val="43000"/>
              </a:srgbClr>
            </a:outerShd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 err="1" smtClean="0">
                <a:solidFill>
                  <a:srgbClr val="000000"/>
                </a:solidFill>
                <a:latin typeface="Verdana" charset="0"/>
                <a:ea typeface="ＭＳ Ｐゴシック" charset="0"/>
                <a:cs typeface="Arial" charset="0"/>
              </a:rPr>
              <a:t>Indicador</a:t>
            </a:r>
            <a:r>
              <a:rPr lang="en-US" dirty="0" smtClean="0">
                <a:solidFill>
                  <a:srgbClr val="000000"/>
                </a:solidFill>
                <a:latin typeface="Verdana" charset="0"/>
                <a:ea typeface="ＭＳ Ｐゴシック" charset="0"/>
                <a:cs typeface="Arial" charset="0"/>
              </a:rPr>
              <a:t> de </a:t>
            </a:r>
            <a:r>
              <a:rPr lang="en-US" dirty="0" err="1" smtClean="0">
                <a:solidFill>
                  <a:srgbClr val="000000"/>
                </a:solidFill>
                <a:latin typeface="Verdana" charset="0"/>
                <a:ea typeface="ＭＳ Ｐゴシック" charset="0"/>
                <a:cs typeface="Arial" charset="0"/>
              </a:rPr>
              <a:t>Sustentabilidade</a:t>
            </a:r>
            <a:endParaRPr lang="en-US" dirty="0">
              <a:solidFill>
                <a:srgbClr val="000000"/>
              </a:solidFill>
              <a:latin typeface="Verdana" charset="0"/>
              <a:ea typeface="ＭＳ Ｐゴシック" charset="0"/>
              <a:cs typeface="Arial" charset="0"/>
            </a:endParaRPr>
          </a:p>
        </p:txBody>
      </p:sp>
      <p:sp>
        <p:nvSpPr>
          <p:cNvPr id="9" name="Process 8"/>
          <p:cNvSpPr/>
          <p:nvPr/>
        </p:nvSpPr>
        <p:spPr>
          <a:xfrm>
            <a:off x="381000" y="4953000"/>
            <a:ext cx="1447800" cy="533400"/>
          </a:xfrm>
          <a:prstGeom prst="flowChartProcess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50800" dist="38100" dir="10800000" algn="l" rotWithShape="0">
              <a:srgbClr val="000000">
                <a:alpha val="43000"/>
              </a:srgbClr>
            </a:outerShd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 err="1" smtClean="0">
                <a:solidFill>
                  <a:srgbClr val="000000"/>
                </a:solidFill>
                <a:latin typeface="Verdana" charset="0"/>
                <a:ea typeface="ＭＳ Ｐゴシック" charset="0"/>
                <a:cs typeface="Arial" charset="0"/>
              </a:rPr>
              <a:t>Objetivo</a:t>
            </a:r>
            <a:endParaRPr lang="en-US" dirty="0">
              <a:solidFill>
                <a:srgbClr val="000000"/>
              </a:solidFill>
              <a:latin typeface="Verdana" charset="0"/>
              <a:ea typeface="ＭＳ Ｐゴシック" charset="0"/>
              <a:cs typeface="Arial" charset="0"/>
            </a:endParaRPr>
          </a:p>
        </p:txBody>
      </p:sp>
      <p:sp>
        <p:nvSpPr>
          <p:cNvPr id="10" name="Process 9"/>
          <p:cNvSpPr/>
          <p:nvPr/>
        </p:nvSpPr>
        <p:spPr>
          <a:xfrm>
            <a:off x="1981200" y="4953000"/>
            <a:ext cx="1447800" cy="533400"/>
          </a:xfrm>
          <a:prstGeom prst="flowChartProcess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50800" dist="38100" dir="10800000" algn="l" rotWithShape="0">
              <a:srgbClr val="000000">
                <a:alpha val="43000"/>
              </a:srgbClr>
            </a:outerShd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 err="1" smtClean="0">
                <a:solidFill>
                  <a:srgbClr val="000000"/>
                </a:solidFill>
                <a:latin typeface="Verdana" charset="0"/>
                <a:ea typeface="ＭＳ Ｐゴシック" charset="0"/>
                <a:cs typeface="Arial" charset="0"/>
              </a:rPr>
              <a:t>Subjetivo</a:t>
            </a:r>
            <a:endParaRPr lang="en-US" dirty="0">
              <a:solidFill>
                <a:srgbClr val="000000"/>
              </a:solidFill>
              <a:latin typeface="Verdana" charset="0"/>
              <a:ea typeface="ＭＳ Ｐゴシック" charset="0"/>
              <a:cs typeface="Arial" charset="0"/>
            </a:endParaRPr>
          </a:p>
        </p:txBody>
      </p:sp>
      <p:sp>
        <p:nvSpPr>
          <p:cNvPr id="11" name="Process 10"/>
          <p:cNvSpPr/>
          <p:nvPr/>
        </p:nvSpPr>
        <p:spPr>
          <a:xfrm>
            <a:off x="3581400" y="4953000"/>
            <a:ext cx="1447800" cy="533400"/>
          </a:xfrm>
          <a:prstGeom prst="flowChartProcess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50800" dist="38100" dir="10800000" algn="l" rotWithShape="0">
              <a:srgbClr val="000000">
                <a:alpha val="43000"/>
              </a:srgbClr>
            </a:outerShd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 err="1" smtClean="0">
                <a:solidFill>
                  <a:srgbClr val="000000"/>
                </a:solidFill>
                <a:latin typeface="Verdana" charset="0"/>
                <a:ea typeface="ＭＳ Ｐゴシック" charset="0"/>
                <a:cs typeface="Arial" charset="0"/>
              </a:rPr>
              <a:t>Objetivo</a:t>
            </a:r>
            <a:endParaRPr lang="en-US" dirty="0">
              <a:solidFill>
                <a:srgbClr val="000000"/>
              </a:solidFill>
              <a:latin typeface="Verdana" charset="0"/>
              <a:ea typeface="ＭＳ Ｐゴシック" charset="0"/>
              <a:cs typeface="Arial" charset="0"/>
            </a:endParaRPr>
          </a:p>
        </p:txBody>
      </p:sp>
      <p:sp>
        <p:nvSpPr>
          <p:cNvPr id="12" name="Process 11"/>
          <p:cNvSpPr/>
          <p:nvPr/>
        </p:nvSpPr>
        <p:spPr>
          <a:xfrm>
            <a:off x="5181600" y="4953000"/>
            <a:ext cx="1447800" cy="533400"/>
          </a:xfrm>
          <a:prstGeom prst="flowChartProcess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50800" dist="38100" dir="10800000" algn="l" rotWithShape="0">
              <a:srgbClr val="000000">
                <a:alpha val="43000"/>
              </a:srgbClr>
            </a:outerShd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 err="1" smtClean="0">
                <a:solidFill>
                  <a:srgbClr val="000000"/>
                </a:solidFill>
                <a:latin typeface="Verdana" charset="0"/>
                <a:ea typeface="ＭＳ Ｐゴシック" charset="0"/>
                <a:cs typeface="Arial" charset="0"/>
              </a:rPr>
              <a:t>Subjetivo</a:t>
            </a:r>
            <a:endParaRPr lang="en-US" dirty="0">
              <a:solidFill>
                <a:srgbClr val="000000"/>
              </a:solidFill>
              <a:latin typeface="Verdana" charset="0"/>
              <a:ea typeface="ＭＳ Ｐゴシック" charset="0"/>
              <a:cs typeface="Arial" charset="0"/>
            </a:endParaRPr>
          </a:p>
        </p:txBody>
      </p:sp>
      <p:sp>
        <p:nvSpPr>
          <p:cNvPr id="13" name="Process 12"/>
          <p:cNvSpPr/>
          <p:nvPr/>
        </p:nvSpPr>
        <p:spPr>
          <a:xfrm>
            <a:off x="6781800" y="4953000"/>
            <a:ext cx="1447800" cy="533400"/>
          </a:xfrm>
          <a:prstGeom prst="flowChartProcess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50800" dist="38100" dir="10800000" algn="l" rotWithShape="0">
              <a:srgbClr val="000000">
                <a:alpha val="43000"/>
              </a:srgbClr>
            </a:outerShd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 err="1" smtClean="0">
                <a:solidFill>
                  <a:srgbClr val="000000"/>
                </a:solidFill>
                <a:latin typeface="Verdana" charset="0"/>
                <a:ea typeface="ＭＳ Ｐゴシック" charset="0"/>
                <a:cs typeface="Arial" charset="0"/>
              </a:rPr>
              <a:t>Objetivo</a:t>
            </a:r>
            <a:endParaRPr lang="en-US" dirty="0">
              <a:solidFill>
                <a:srgbClr val="000000"/>
              </a:solidFill>
              <a:latin typeface="Verdana" charset="0"/>
              <a:ea typeface="ＭＳ Ｐゴシック" charset="0"/>
              <a:cs typeface="Arial" charset="0"/>
            </a:endParaRPr>
          </a:p>
        </p:txBody>
      </p:sp>
      <p:sp>
        <p:nvSpPr>
          <p:cNvPr id="14" name="Process 13"/>
          <p:cNvSpPr/>
          <p:nvPr/>
        </p:nvSpPr>
        <p:spPr>
          <a:xfrm>
            <a:off x="8382000" y="4953000"/>
            <a:ext cx="1447800" cy="533400"/>
          </a:xfrm>
          <a:prstGeom prst="flowChartProcess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50800" dist="38100" dir="10800000" algn="l" rotWithShape="0">
              <a:srgbClr val="000000">
                <a:alpha val="43000"/>
              </a:srgbClr>
            </a:outerShd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 err="1" smtClean="0">
                <a:solidFill>
                  <a:srgbClr val="000000"/>
                </a:solidFill>
                <a:latin typeface="Verdana" charset="0"/>
                <a:ea typeface="ＭＳ Ｐゴシック" charset="0"/>
                <a:cs typeface="Arial" charset="0"/>
              </a:rPr>
              <a:t>Subjetivo</a:t>
            </a:r>
            <a:endParaRPr lang="en-US" dirty="0">
              <a:solidFill>
                <a:srgbClr val="000000"/>
              </a:solidFill>
              <a:latin typeface="Verdana" charset="0"/>
              <a:ea typeface="ＭＳ Ｐゴシック" charset="0"/>
              <a:cs typeface="Arial" charset="0"/>
            </a:endParaRPr>
          </a:p>
        </p:txBody>
      </p:sp>
      <p:sp>
        <p:nvSpPr>
          <p:cNvPr id="15" name="Process 14"/>
          <p:cNvSpPr/>
          <p:nvPr/>
        </p:nvSpPr>
        <p:spPr>
          <a:xfrm>
            <a:off x="4191000" y="4038600"/>
            <a:ext cx="1905000" cy="533400"/>
          </a:xfrm>
          <a:prstGeom prst="flowChartProcess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50800" dist="38100" dir="10800000" algn="l" rotWithShape="0">
              <a:srgbClr val="000000">
                <a:alpha val="43000"/>
              </a:srgbClr>
            </a:outerShd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 err="1" smtClean="0">
                <a:solidFill>
                  <a:srgbClr val="000000"/>
                </a:solidFill>
                <a:latin typeface="Verdana" charset="0"/>
                <a:ea typeface="ＭＳ Ｐゴシック" charset="0"/>
                <a:cs typeface="Arial" charset="0"/>
              </a:rPr>
              <a:t>Ambiente</a:t>
            </a:r>
            <a:endParaRPr lang="en-US" dirty="0">
              <a:solidFill>
                <a:srgbClr val="000000"/>
              </a:solidFill>
              <a:latin typeface="Verdana" charset="0"/>
              <a:ea typeface="ＭＳ Ｐゴシック" charset="0"/>
              <a:cs typeface="Arial" charset="0"/>
            </a:endParaRPr>
          </a:p>
        </p:txBody>
      </p:sp>
      <p:sp>
        <p:nvSpPr>
          <p:cNvPr id="16" name="Process 15"/>
          <p:cNvSpPr/>
          <p:nvPr/>
        </p:nvSpPr>
        <p:spPr>
          <a:xfrm>
            <a:off x="7315200" y="4038600"/>
            <a:ext cx="1905000" cy="533400"/>
          </a:xfrm>
          <a:prstGeom prst="flowChartProcess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50800" dist="38100" dir="10800000" algn="l" rotWithShape="0">
              <a:srgbClr val="000000">
                <a:alpha val="43000"/>
              </a:srgbClr>
            </a:outerShd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 err="1" smtClean="0">
                <a:solidFill>
                  <a:srgbClr val="000000"/>
                </a:solidFill>
                <a:latin typeface="Verdana" charset="0"/>
                <a:ea typeface="ＭＳ Ｐゴシック" charset="0"/>
                <a:cs typeface="Arial" charset="0"/>
              </a:rPr>
              <a:t>Econômico</a:t>
            </a:r>
            <a:endParaRPr lang="en-US" dirty="0">
              <a:solidFill>
                <a:srgbClr val="000000"/>
              </a:solidFill>
              <a:latin typeface="Verdana" charset="0"/>
              <a:ea typeface="ＭＳ Ｐゴシック" charset="0"/>
              <a:cs typeface="Arial" charset="0"/>
            </a:endParaRPr>
          </a:p>
        </p:txBody>
      </p:sp>
      <p:sp>
        <p:nvSpPr>
          <p:cNvPr id="17" name="Process 16"/>
          <p:cNvSpPr/>
          <p:nvPr/>
        </p:nvSpPr>
        <p:spPr>
          <a:xfrm>
            <a:off x="914400" y="4038600"/>
            <a:ext cx="1905000" cy="533400"/>
          </a:xfrm>
          <a:prstGeom prst="flowChartProcess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50800" dist="38100" dir="10800000" algn="l" rotWithShape="0">
              <a:srgbClr val="000000">
                <a:alpha val="43000"/>
              </a:srgbClr>
            </a:outerShd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>
                <a:solidFill>
                  <a:srgbClr val="000000"/>
                </a:solidFill>
                <a:latin typeface="Verdana" charset="0"/>
                <a:ea typeface="ＭＳ Ｐゴシック" charset="0"/>
                <a:cs typeface="Arial" charset="0"/>
              </a:rPr>
              <a:t>Social</a:t>
            </a:r>
          </a:p>
        </p:txBody>
      </p:sp>
      <p:cxnSp>
        <p:nvCxnSpPr>
          <p:cNvPr id="23" name="Elbow Connector 22"/>
          <p:cNvCxnSpPr>
            <a:stCxn id="7" idx="2"/>
            <a:endCxn id="16" idx="0"/>
          </p:cNvCxnSpPr>
          <p:nvPr/>
        </p:nvCxnSpPr>
        <p:spPr>
          <a:xfrm rot="16200000" flipH="1">
            <a:off x="6471760" y="2242660"/>
            <a:ext cx="457200" cy="3134680"/>
          </a:xfrm>
          <a:prstGeom prst="bentConnector3">
            <a:avLst>
              <a:gd name="adj1" fmla="val 50000"/>
            </a:avLst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" name="Elbow Connector 24"/>
          <p:cNvCxnSpPr>
            <a:stCxn id="7" idx="2"/>
            <a:endCxn id="17" idx="0"/>
          </p:cNvCxnSpPr>
          <p:nvPr/>
        </p:nvCxnSpPr>
        <p:spPr>
          <a:xfrm rot="5400000">
            <a:off x="3271360" y="2176940"/>
            <a:ext cx="457200" cy="3266120"/>
          </a:xfrm>
          <a:prstGeom prst="bentConnector3">
            <a:avLst>
              <a:gd name="adj1" fmla="val 50000"/>
            </a:avLst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Elbow Connector 20"/>
          <p:cNvCxnSpPr>
            <a:stCxn id="7" idx="2"/>
            <a:endCxn id="15" idx="0"/>
          </p:cNvCxnSpPr>
          <p:nvPr/>
        </p:nvCxnSpPr>
        <p:spPr>
          <a:xfrm rot="16200000" flipH="1">
            <a:off x="4909660" y="3804760"/>
            <a:ext cx="457200" cy="10480"/>
          </a:xfrm>
          <a:prstGeom prst="bentConnector3">
            <a:avLst>
              <a:gd name="adj1" fmla="val 50000"/>
            </a:avLst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8" name="Elbow Connector 27"/>
          <p:cNvCxnSpPr>
            <a:stCxn id="17" idx="2"/>
            <a:endCxn id="10" idx="0"/>
          </p:cNvCxnSpPr>
          <p:nvPr/>
        </p:nvCxnSpPr>
        <p:spPr>
          <a:xfrm rot="16200000" flipH="1">
            <a:off x="2095500" y="4343400"/>
            <a:ext cx="381000" cy="838200"/>
          </a:xfrm>
          <a:prstGeom prst="bentConnector3">
            <a:avLst>
              <a:gd name="adj1" fmla="val 50000"/>
            </a:avLst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3" name="Elbow Connector 32"/>
          <p:cNvCxnSpPr>
            <a:stCxn id="17" idx="2"/>
            <a:endCxn id="9" idx="0"/>
          </p:cNvCxnSpPr>
          <p:nvPr/>
        </p:nvCxnSpPr>
        <p:spPr>
          <a:xfrm rot="5400000">
            <a:off x="1295400" y="4381500"/>
            <a:ext cx="381000" cy="762000"/>
          </a:xfrm>
          <a:prstGeom prst="bentConnector3">
            <a:avLst>
              <a:gd name="adj1" fmla="val 50000"/>
            </a:avLst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5" name="Elbow Connector 34"/>
          <p:cNvCxnSpPr>
            <a:stCxn id="15" idx="2"/>
            <a:endCxn id="12" idx="0"/>
          </p:cNvCxnSpPr>
          <p:nvPr/>
        </p:nvCxnSpPr>
        <p:spPr>
          <a:xfrm rot="16200000" flipH="1">
            <a:off x="5334000" y="4381500"/>
            <a:ext cx="381000" cy="762000"/>
          </a:xfrm>
          <a:prstGeom prst="bentConnector3">
            <a:avLst>
              <a:gd name="adj1" fmla="val 50000"/>
            </a:avLst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6" name="Elbow Connector 35"/>
          <p:cNvCxnSpPr>
            <a:stCxn id="15" idx="2"/>
          </p:cNvCxnSpPr>
          <p:nvPr/>
        </p:nvCxnSpPr>
        <p:spPr>
          <a:xfrm rot="5400000">
            <a:off x="4533900" y="4343400"/>
            <a:ext cx="381000" cy="838200"/>
          </a:xfrm>
          <a:prstGeom prst="bentConnector3">
            <a:avLst>
              <a:gd name="adj1" fmla="val 50000"/>
            </a:avLst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1" name="Elbow Connector 40"/>
          <p:cNvCxnSpPr>
            <a:stCxn id="16" idx="2"/>
            <a:endCxn id="14" idx="0"/>
          </p:cNvCxnSpPr>
          <p:nvPr/>
        </p:nvCxnSpPr>
        <p:spPr>
          <a:xfrm rot="16200000" flipH="1">
            <a:off x="8496300" y="4343400"/>
            <a:ext cx="381000" cy="838200"/>
          </a:xfrm>
          <a:prstGeom prst="bentConnector3">
            <a:avLst>
              <a:gd name="adj1" fmla="val 50000"/>
            </a:avLst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2" name="Elbow Connector 41"/>
          <p:cNvCxnSpPr>
            <a:stCxn id="16" idx="2"/>
          </p:cNvCxnSpPr>
          <p:nvPr/>
        </p:nvCxnSpPr>
        <p:spPr>
          <a:xfrm rot="5400000">
            <a:off x="7696200" y="4381500"/>
            <a:ext cx="381000" cy="762000"/>
          </a:xfrm>
          <a:prstGeom prst="bentConnector3">
            <a:avLst>
              <a:gd name="adj1" fmla="val 50000"/>
            </a:avLst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6" name="Oval 25"/>
          <p:cNvSpPr/>
          <p:nvPr/>
        </p:nvSpPr>
        <p:spPr>
          <a:xfrm>
            <a:off x="3584848" y="4941168"/>
            <a:ext cx="1440160" cy="576064"/>
          </a:xfrm>
          <a:prstGeom prst="ellipse">
            <a:avLst/>
          </a:prstGeom>
          <a:noFill/>
          <a:ln w="28575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Oval 26"/>
          <p:cNvSpPr/>
          <p:nvPr/>
        </p:nvSpPr>
        <p:spPr>
          <a:xfrm>
            <a:off x="6753200" y="4941168"/>
            <a:ext cx="1440160" cy="576064"/>
          </a:xfrm>
          <a:prstGeom prst="ellipse">
            <a:avLst/>
          </a:prstGeom>
          <a:noFill/>
          <a:ln w="28575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027732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  <p:bldP spid="2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Rectangle 3"/>
          <p:cNvSpPr txBox="1">
            <a:spLocks noChangeArrowheads="1"/>
          </p:cNvSpPr>
          <p:nvPr/>
        </p:nvSpPr>
        <p:spPr bwMode="auto">
          <a:xfrm>
            <a:off x="495300" y="1600200"/>
            <a:ext cx="89154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20000"/>
              </a:spcBef>
              <a:buFontTx/>
              <a:buChar char="•"/>
            </a:pPr>
            <a:r>
              <a:rPr lang="en-US" sz="3200" dirty="0" err="1" smtClean="0">
                <a:latin typeface="Verdana" charset="0"/>
              </a:rPr>
              <a:t>Visão</a:t>
            </a:r>
            <a:r>
              <a:rPr lang="en-US" sz="3200" dirty="0" smtClean="0">
                <a:latin typeface="Verdana" charset="0"/>
              </a:rPr>
              <a:t> </a:t>
            </a:r>
            <a:r>
              <a:rPr lang="en-US" sz="3200" dirty="0" smtClean="0">
                <a:latin typeface="Verdana" charset="0"/>
              </a:rPr>
              <a:t>do Framework</a:t>
            </a:r>
            <a:endParaRPr lang="en-US" sz="3200" dirty="0">
              <a:latin typeface="Verdana" charset="0"/>
            </a:endParaRPr>
          </a:p>
          <a:p>
            <a:pPr eaLnBrk="1" hangingPunct="1">
              <a:spcBef>
                <a:spcPct val="20000"/>
              </a:spcBef>
              <a:buFontTx/>
              <a:buChar char="•"/>
            </a:pPr>
            <a:endParaRPr lang="en-US" sz="2800" dirty="0">
              <a:latin typeface="Verdana" charset="0"/>
            </a:endParaRPr>
          </a:p>
        </p:txBody>
      </p:sp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>
          <a:xfrm>
            <a:off x="2381250" y="0"/>
            <a:ext cx="7254875" cy="785813"/>
          </a:xfrm>
        </p:spPr>
        <p:txBody>
          <a:bodyPr/>
          <a:lstStyle/>
          <a:p>
            <a:pPr eaLnBrk="1" hangingPunct="1"/>
            <a:r>
              <a:rPr lang="pt-BR" noProof="0" dirty="0" smtClean="0">
                <a:latin typeface="Arial Black" charset="0"/>
              </a:rPr>
              <a:t>Proposta</a:t>
            </a:r>
            <a:endParaRPr lang="pt-BR" noProof="0" dirty="0">
              <a:latin typeface="Arial Black" charset="0"/>
            </a:endParaRPr>
          </a:p>
        </p:txBody>
      </p:sp>
      <p:sp>
        <p:nvSpPr>
          <p:cNvPr id="8" name="Isosceles Triangle 7"/>
          <p:cNvSpPr/>
          <p:nvPr/>
        </p:nvSpPr>
        <p:spPr>
          <a:xfrm>
            <a:off x="3276600" y="3505200"/>
            <a:ext cx="3048000" cy="2246413"/>
          </a:xfrm>
          <a:prstGeom prst="triangle">
            <a:avLst/>
          </a:prstGeom>
          <a:gradFill rotWithShape="1">
            <a:gsLst>
              <a:gs pos="0">
                <a:srgbClr val="BCBCBC"/>
              </a:gs>
              <a:gs pos="35001">
                <a:srgbClr val="D0D0D0"/>
              </a:gs>
              <a:gs pos="100000">
                <a:srgbClr val="EDEDED"/>
              </a:gs>
            </a:gsLst>
            <a:lin ang="16200000" scaled="1"/>
          </a:gradFill>
          <a:ln w="9525">
            <a:solidFill>
              <a:srgbClr val="000000"/>
            </a:solidFill>
            <a:round/>
            <a:headEnd/>
            <a:tailEnd/>
          </a:ln>
          <a:effectLst/>
          <a:scene3d>
            <a:camera prst="perspectiveHeroicExtremeRightFacing" fov="4800000">
              <a:rot lat="486000" lon="19530000" rev="174000"/>
            </a:camera>
            <a:lightRig rig="threePt" dir="t"/>
          </a:scene3d>
          <a:sp3d>
            <a:bevelT/>
          </a:sp3d>
        </p:spPr>
        <p:txBody>
          <a:bodyPr anchor="ctr"/>
          <a:lstStyle/>
          <a:p>
            <a:pPr algn="ctr">
              <a:defRPr/>
            </a:pPr>
            <a:endParaRPr lang="en-US">
              <a:solidFill>
                <a:srgbClr val="000000"/>
              </a:solidFill>
              <a:latin typeface="Verdana" charset="0"/>
              <a:ea typeface="Arial" charset="0"/>
              <a:cs typeface="Arial" charset="0"/>
            </a:endParaRPr>
          </a:p>
        </p:txBody>
      </p:sp>
      <p:sp>
        <p:nvSpPr>
          <p:cNvPr id="25604" name="TextBox 8"/>
          <p:cNvSpPr txBox="1">
            <a:spLocks noChangeArrowheads="1"/>
          </p:cNvSpPr>
          <p:nvPr/>
        </p:nvSpPr>
        <p:spPr bwMode="auto">
          <a:xfrm rot="-3842361">
            <a:off x="3159709" y="4145290"/>
            <a:ext cx="1541883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2800" dirty="0" err="1" smtClean="0"/>
              <a:t>Modelos</a:t>
            </a:r>
            <a:endParaRPr lang="en-US" sz="2800" dirty="0"/>
          </a:p>
        </p:txBody>
      </p:sp>
      <p:sp>
        <p:nvSpPr>
          <p:cNvPr id="25605" name="TextBox 9"/>
          <p:cNvSpPr txBox="1">
            <a:spLocks noChangeArrowheads="1"/>
          </p:cNvSpPr>
          <p:nvPr/>
        </p:nvSpPr>
        <p:spPr bwMode="auto">
          <a:xfrm rot="-874545">
            <a:off x="3746138" y="5664527"/>
            <a:ext cx="2220054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2800" dirty="0" err="1" smtClean="0"/>
              <a:t>Ferramentas</a:t>
            </a:r>
            <a:endParaRPr lang="en-US" sz="2800" dirty="0"/>
          </a:p>
        </p:txBody>
      </p:sp>
      <p:sp>
        <p:nvSpPr>
          <p:cNvPr id="25606" name="TextBox 10"/>
          <p:cNvSpPr txBox="1">
            <a:spLocks noChangeArrowheads="1"/>
          </p:cNvSpPr>
          <p:nvPr/>
        </p:nvSpPr>
        <p:spPr bwMode="auto">
          <a:xfrm rot="3500043">
            <a:off x="4777635" y="4149258"/>
            <a:ext cx="1541357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2800" dirty="0" err="1" smtClean="0"/>
              <a:t>Métricas</a:t>
            </a:r>
            <a:endParaRPr lang="en-US" sz="2800" dirty="0"/>
          </a:p>
        </p:txBody>
      </p:sp>
      <p:sp>
        <p:nvSpPr>
          <p:cNvPr id="25607" name="TextBox 12"/>
          <p:cNvSpPr txBox="1">
            <a:spLocks noChangeArrowheads="1"/>
          </p:cNvSpPr>
          <p:nvPr/>
        </p:nvSpPr>
        <p:spPr bwMode="auto">
          <a:xfrm rot="-3104626">
            <a:off x="3518535" y="4716791"/>
            <a:ext cx="2067252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2800" i="1" dirty="0" smtClean="0"/>
              <a:t>Framework</a:t>
            </a:r>
            <a:endParaRPr lang="en-US" sz="2800" i="1" dirty="0"/>
          </a:p>
        </p:txBody>
      </p:sp>
    </p:spTree>
    <p:extLst>
      <p:ext uri="{BB962C8B-B14F-4D97-AF65-F5344CB8AC3E}">
        <p14:creationId xmlns:p14="http://schemas.microsoft.com/office/powerpoint/2010/main" val="226515255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Rectangle 2"/>
          <p:cNvSpPr>
            <a:spLocks noGrp="1" noChangeArrowheads="1"/>
          </p:cNvSpPr>
          <p:nvPr>
            <p:ph type="title"/>
          </p:nvPr>
        </p:nvSpPr>
        <p:spPr>
          <a:xfrm>
            <a:off x="2381250" y="0"/>
            <a:ext cx="7254875" cy="785813"/>
          </a:xfrm>
        </p:spPr>
        <p:txBody>
          <a:bodyPr/>
          <a:lstStyle/>
          <a:p>
            <a:pPr eaLnBrk="1" hangingPunct="1"/>
            <a:r>
              <a:rPr lang="pt-BR" noProof="0" dirty="0" smtClean="0">
                <a:latin typeface="Arial Black" charset="0"/>
              </a:rPr>
              <a:t>Métricas</a:t>
            </a:r>
            <a:endParaRPr lang="pt-BR" noProof="0" dirty="0">
              <a:latin typeface="Arial Black" charset="0"/>
            </a:endParaRPr>
          </a:p>
        </p:txBody>
      </p:sp>
      <p:sp>
        <p:nvSpPr>
          <p:cNvPr id="23554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pt-BR" sz="2800" noProof="0" dirty="0" err="1" smtClean="0">
                <a:latin typeface="Verdana" charset="0"/>
              </a:rPr>
              <a:t>Exergia</a:t>
            </a:r>
            <a:endParaRPr lang="pt-BR" sz="2800" noProof="0" dirty="0" smtClean="0">
              <a:latin typeface="Verdana" charset="0"/>
            </a:endParaRPr>
          </a:p>
          <a:p>
            <a:pPr lvl="1" eaLnBrk="1" hangingPunct="1"/>
            <a:r>
              <a:rPr lang="pt-BR" sz="2400" noProof="0" dirty="0" smtClean="0">
                <a:latin typeface="Verdana" charset="0"/>
                <a:cs typeface="Arial" charset="0"/>
              </a:rPr>
              <a:t>Eficiência da energia (depende da fonte e do sistema)</a:t>
            </a:r>
          </a:p>
          <a:p>
            <a:pPr lvl="1" eaLnBrk="1" hangingPunct="1"/>
            <a:r>
              <a:rPr lang="pt-BR" sz="2400" noProof="0" dirty="0" smtClean="0">
                <a:latin typeface="Verdana" charset="0"/>
                <a:cs typeface="Arial" charset="0"/>
              </a:rPr>
              <a:t>Permite comparar fontes diferentes</a:t>
            </a:r>
          </a:p>
          <a:p>
            <a:pPr lvl="1" eaLnBrk="1" hangingPunct="1"/>
            <a:r>
              <a:rPr lang="pt-BR" sz="2400" noProof="0" dirty="0" smtClean="0">
                <a:latin typeface="Verdana" charset="0"/>
                <a:cs typeface="Arial" charset="0"/>
              </a:rPr>
              <a:t>Pouco suporte/dados</a:t>
            </a:r>
          </a:p>
          <a:p>
            <a:pPr eaLnBrk="1" hangingPunct="1"/>
            <a:r>
              <a:rPr lang="pt-BR" sz="2800" i="1" noProof="0" dirty="0" smtClean="0">
                <a:latin typeface="Verdana" charset="0"/>
              </a:rPr>
              <a:t>Global </a:t>
            </a:r>
            <a:r>
              <a:rPr lang="pt-BR" sz="2800" i="1" noProof="0" dirty="0" err="1" smtClean="0">
                <a:latin typeface="Verdana" charset="0"/>
              </a:rPr>
              <a:t>Warming</a:t>
            </a:r>
            <a:r>
              <a:rPr lang="pt-BR" sz="2800" i="1" noProof="0" dirty="0" smtClean="0">
                <a:latin typeface="Verdana" charset="0"/>
              </a:rPr>
              <a:t> </a:t>
            </a:r>
            <a:r>
              <a:rPr lang="pt-BR" sz="2800" i="1" noProof="0" dirty="0" err="1" smtClean="0">
                <a:latin typeface="Verdana" charset="0"/>
              </a:rPr>
              <a:t>Potential</a:t>
            </a:r>
            <a:r>
              <a:rPr lang="pt-BR" sz="2800" i="1" noProof="0" dirty="0" smtClean="0">
                <a:latin typeface="Verdana" charset="0"/>
              </a:rPr>
              <a:t> </a:t>
            </a:r>
            <a:r>
              <a:rPr lang="pt-BR" sz="2800" noProof="0" dirty="0" smtClean="0">
                <a:latin typeface="Verdana" charset="0"/>
              </a:rPr>
              <a:t>(GWP)</a:t>
            </a:r>
          </a:p>
          <a:p>
            <a:pPr lvl="1" eaLnBrk="1" hangingPunct="1"/>
            <a:r>
              <a:rPr lang="pt-BR" sz="2400" noProof="0" dirty="0" smtClean="0">
                <a:latin typeface="Verdana" charset="0"/>
                <a:cs typeface="Arial" charset="0"/>
              </a:rPr>
              <a:t>Compara o impacto de diferentes recursos com os efeitos do CO</a:t>
            </a:r>
            <a:r>
              <a:rPr lang="pt-BR" sz="2400" baseline="-25000" noProof="0" dirty="0" smtClean="0">
                <a:latin typeface="Verdana" charset="0"/>
                <a:cs typeface="Arial" charset="0"/>
              </a:rPr>
              <a:t>2</a:t>
            </a:r>
            <a:endParaRPr lang="pt-BR" sz="2400" noProof="0" dirty="0" smtClean="0">
              <a:latin typeface="Verdana" charset="0"/>
              <a:cs typeface="Arial" charset="0"/>
            </a:endParaRPr>
          </a:p>
          <a:p>
            <a:pPr lvl="1" eaLnBrk="1" hangingPunct="1"/>
            <a:r>
              <a:rPr lang="pt-BR" sz="2400" noProof="0" dirty="0" smtClean="0">
                <a:latin typeface="Verdana" charset="0"/>
                <a:cs typeface="Arial" charset="0"/>
              </a:rPr>
              <a:t>Considera a origem/destinação dos recursos</a:t>
            </a:r>
          </a:p>
          <a:p>
            <a:pPr lvl="1" eaLnBrk="1" hangingPunct="1"/>
            <a:r>
              <a:rPr lang="pt-BR" sz="2400" noProof="0" dirty="0" smtClean="0">
                <a:latin typeface="Verdana" charset="0"/>
                <a:cs typeface="Arial" charset="0"/>
              </a:rPr>
              <a:t>Bom suporte/apelo prático</a:t>
            </a:r>
            <a:endParaRPr lang="pt-BR" sz="2400" noProof="0" dirty="0">
              <a:latin typeface="Verdana" charset="0"/>
              <a:cs typeface="Arial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Title 1"/>
          <p:cNvSpPr>
            <a:spLocks noGrp="1"/>
          </p:cNvSpPr>
          <p:nvPr>
            <p:ph type="title"/>
          </p:nvPr>
        </p:nvSpPr>
        <p:spPr>
          <a:xfrm>
            <a:off x="2381250" y="0"/>
            <a:ext cx="7254875" cy="785813"/>
          </a:xfrm>
        </p:spPr>
        <p:txBody>
          <a:bodyPr/>
          <a:lstStyle/>
          <a:p>
            <a:r>
              <a:rPr lang="pt-BR" noProof="0" dirty="0" smtClean="0">
                <a:latin typeface="Arial Black" charset="0"/>
              </a:rPr>
              <a:t>Métricas</a:t>
            </a:r>
            <a:endParaRPr lang="pt-BR" noProof="0" dirty="0">
              <a:latin typeface="Arial Black" charset="0"/>
            </a:endParaRPr>
          </a:p>
        </p:txBody>
      </p:sp>
      <p:sp>
        <p:nvSpPr>
          <p:cNvPr id="28674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noProof="0" dirty="0" smtClean="0">
                <a:latin typeface="Verdana" charset="0"/>
                <a:cs typeface="Arial" charset="0"/>
              </a:rPr>
              <a:t>Esquema gráfico para a </a:t>
            </a:r>
            <a:br>
              <a:rPr lang="pt-BR" noProof="0" dirty="0" smtClean="0">
                <a:latin typeface="Verdana" charset="0"/>
                <a:cs typeface="Arial" charset="0"/>
              </a:rPr>
            </a:br>
            <a:r>
              <a:rPr lang="pt-BR" noProof="0" dirty="0" smtClean="0">
                <a:latin typeface="Verdana" charset="0"/>
                <a:cs typeface="Arial" charset="0"/>
              </a:rPr>
              <a:t>definição dos </a:t>
            </a:r>
            <a:r>
              <a:rPr lang="pt-BR" i="1" noProof="0" dirty="0" err="1" smtClean="0">
                <a:latin typeface="Verdana" charset="0"/>
                <a:cs typeface="Arial" charset="0"/>
              </a:rPr>
              <a:t>rewards</a:t>
            </a:r>
            <a:endParaRPr lang="pt-BR" noProof="0" dirty="0" smtClean="0">
              <a:latin typeface="Verdana" charset="0"/>
              <a:cs typeface="Arial" charset="0"/>
            </a:endParaRPr>
          </a:p>
          <a:p>
            <a:pPr lvl="1"/>
            <a:endParaRPr lang="pt-BR" noProof="0" dirty="0" smtClean="0">
              <a:latin typeface="Verdana" charset="0"/>
              <a:cs typeface="Arial" charset="0"/>
            </a:endParaRPr>
          </a:p>
          <a:p>
            <a:pPr lvl="0"/>
            <a:r>
              <a:rPr lang="pt-BR" noProof="0" dirty="0" err="1" smtClean="0">
                <a:latin typeface="Verdana" charset="0"/>
                <a:cs typeface="Arial" charset="0"/>
              </a:rPr>
              <a:t>Exergia</a:t>
            </a:r>
            <a:endParaRPr lang="pt-BR" noProof="0" dirty="0" smtClean="0">
              <a:latin typeface="Verdana" charset="0"/>
              <a:cs typeface="Arial" charset="0"/>
            </a:endParaRPr>
          </a:p>
          <a:p>
            <a:pPr lvl="1"/>
            <a:r>
              <a:rPr lang="pt-BR" noProof="0" dirty="0" smtClean="0">
                <a:latin typeface="Verdana" charset="0"/>
                <a:cs typeface="Arial" charset="0"/>
              </a:rPr>
              <a:t>Consumo energético</a:t>
            </a:r>
          </a:p>
          <a:p>
            <a:pPr lvl="1"/>
            <a:endParaRPr lang="pt-BR" noProof="0" dirty="0" smtClean="0">
              <a:latin typeface="Verdana" charset="0"/>
              <a:cs typeface="Arial" charset="0"/>
            </a:endParaRPr>
          </a:p>
          <a:p>
            <a:pPr lvl="0"/>
            <a:r>
              <a:rPr lang="pt-BR" noProof="0" dirty="0" smtClean="0">
                <a:latin typeface="Verdana" charset="0"/>
                <a:cs typeface="Arial" charset="0"/>
              </a:rPr>
              <a:t>GWP </a:t>
            </a:r>
          </a:p>
          <a:p>
            <a:pPr lvl="1"/>
            <a:r>
              <a:rPr lang="pt-BR" noProof="0" dirty="0" smtClean="0">
                <a:latin typeface="Verdana" charset="0"/>
                <a:cs typeface="Arial" charset="0"/>
              </a:rPr>
              <a:t>Detritos</a:t>
            </a:r>
          </a:p>
          <a:p>
            <a:pPr lvl="1"/>
            <a:r>
              <a:rPr lang="pt-BR" noProof="0" dirty="0" smtClean="0">
                <a:latin typeface="Verdana" charset="0"/>
                <a:cs typeface="Arial" charset="0"/>
              </a:rPr>
              <a:t>Consumo de energia em separado</a:t>
            </a:r>
          </a:p>
          <a:p>
            <a:pPr>
              <a:buFontTx/>
              <a:buNone/>
            </a:pPr>
            <a:endParaRPr lang="pt-BR" noProof="0" dirty="0">
              <a:latin typeface="Verdana" charset="0"/>
            </a:endParaRPr>
          </a:p>
        </p:txBody>
      </p:sp>
      <p:pic>
        <p:nvPicPr>
          <p:cNvPr id="28675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93160" y="1484784"/>
            <a:ext cx="1828800" cy="1603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Cloud 7"/>
          <p:cNvSpPr/>
          <p:nvPr/>
        </p:nvSpPr>
        <p:spPr>
          <a:xfrm>
            <a:off x="6164560" y="1332384"/>
            <a:ext cx="2133600" cy="533400"/>
          </a:xfrm>
          <a:prstGeom prst="cloud">
            <a:avLst/>
          </a:prstGeom>
          <a:solidFill>
            <a:srgbClr val="0099FF">
              <a:alpha val="21000"/>
            </a:srgbClr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  <a:latin typeface="Verdana" charset="0"/>
              <a:ea typeface="ＭＳ Ｐゴシック" charset="0"/>
              <a:cs typeface="Arial" charset="0"/>
            </a:endParaRPr>
          </a:p>
          <a:p>
            <a:pPr algn="ctr">
              <a:defRPr/>
            </a:pPr>
            <a:endParaRPr lang="en-US">
              <a:solidFill>
                <a:srgbClr val="FFFFFF"/>
              </a:solidFill>
              <a:latin typeface="Verdana" charset="0"/>
              <a:ea typeface="ＭＳ Ｐゴシック" charset="0"/>
              <a:cs typeface="Arial" charset="0"/>
            </a:endParaRPr>
          </a:p>
        </p:txBody>
      </p:sp>
      <p:sp>
        <p:nvSpPr>
          <p:cNvPr id="9" name="Cloud 8"/>
          <p:cNvSpPr/>
          <p:nvPr/>
        </p:nvSpPr>
        <p:spPr>
          <a:xfrm>
            <a:off x="6240760" y="2729384"/>
            <a:ext cx="2133600" cy="533400"/>
          </a:xfrm>
          <a:prstGeom prst="cloud">
            <a:avLst/>
          </a:prstGeom>
          <a:solidFill>
            <a:srgbClr val="0099FF">
              <a:alpha val="21000"/>
            </a:srgbClr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  <a:latin typeface="Verdana" charset="0"/>
              <a:ea typeface="ＭＳ Ｐゴシック" charset="0"/>
              <a:cs typeface="Arial" charset="0"/>
            </a:endParaRPr>
          </a:p>
          <a:p>
            <a:pPr algn="ctr">
              <a:defRPr/>
            </a:pPr>
            <a:endParaRPr lang="en-US">
              <a:solidFill>
                <a:srgbClr val="FFFFFF"/>
              </a:solidFill>
              <a:latin typeface="Verdana" charset="0"/>
              <a:ea typeface="ＭＳ Ｐゴシック" charset="0"/>
              <a:cs typeface="Arial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Title 1"/>
          <p:cNvSpPr>
            <a:spLocks noGrp="1"/>
          </p:cNvSpPr>
          <p:nvPr>
            <p:ph type="title"/>
          </p:nvPr>
        </p:nvSpPr>
        <p:spPr>
          <a:xfrm>
            <a:off x="2381250" y="0"/>
            <a:ext cx="7254875" cy="785813"/>
          </a:xfrm>
        </p:spPr>
        <p:txBody>
          <a:bodyPr/>
          <a:lstStyle/>
          <a:p>
            <a:r>
              <a:rPr lang="pt-BR" noProof="0" smtClean="0">
                <a:latin typeface="Arial Black" charset="0"/>
              </a:rPr>
              <a:t>Métricas</a:t>
            </a:r>
            <a:endParaRPr lang="pt-BR" noProof="0">
              <a:latin typeface="Arial Black" charset="0"/>
            </a:endParaRPr>
          </a:p>
        </p:txBody>
      </p:sp>
      <p:sp>
        <p:nvSpPr>
          <p:cNvPr id="29698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noProof="0" dirty="0" smtClean="0">
                <a:latin typeface="Verdana" charset="0"/>
              </a:rPr>
              <a:t>Operacionais</a:t>
            </a:r>
          </a:p>
          <a:p>
            <a:pPr lvl="1"/>
            <a:r>
              <a:rPr lang="pt-BR" noProof="0" dirty="0" smtClean="0">
                <a:latin typeface="Verdana" charset="0"/>
                <a:cs typeface="Arial" charset="0"/>
              </a:rPr>
              <a:t>Utilização/disponibilidade de recursos;</a:t>
            </a:r>
          </a:p>
          <a:p>
            <a:pPr lvl="1"/>
            <a:r>
              <a:rPr lang="pt-BR" noProof="0" dirty="0" smtClean="0">
                <a:latin typeface="Verdana" charset="0"/>
                <a:cs typeface="Arial" charset="0"/>
              </a:rPr>
              <a:t>Disponibilidade de estoque;</a:t>
            </a:r>
          </a:p>
          <a:p>
            <a:pPr lvl="1"/>
            <a:r>
              <a:rPr lang="pt-BR" dirty="0" smtClean="0">
                <a:latin typeface="Verdana" charset="0"/>
                <a:cs typeface="Arial" charset="0"/>
              </a:rPr>
              <a:t>Gargalos na manufatura;</a:t>
            </a:r>
            <a:endParaRPr lang="pt-BR" noProof="0" dirty="0" smtClean="0">
              <a:latin typeface="Verdana" charset="0"/>
              <a:cs typeface="Arial" charset="0"/>
            </a:endParaRPr>
          </a:p>
          <a:p>
            <a:pPr lvl="1"/>
            <a:r>
              <a:rPr lang="pt-BR" noProof="0" dirty="0" smtClean="0">
                <a:latin typeface="Verdana" charset="0"/>
                <a:cs typeface="Arial" charset="0"/>
              </a:rPr>
              <a:t>Pedidos pendentes;</a:t>
            </a:r>
          </a:p>
          <a:p>
            <a:pPr lvl="1"/>
            <a:r>
              <a:rPr lang="pt-BR" i="1" dirty="0" smtClean="0">
                <a:latin typeface="Verdana" charset="0"/>
                <a:cs typeface="Arial" charset="0"/>
              </a:rPr>
              <a:t>Lead-time </a:t>
            </a:r>
            <a:r>
              <a:rPr lang="pt-BR" dirty="0" smtClean="0">
                <a:latin typeface="Verdana" charset="0"/>
                <a:cs typeface="Arial" charset="0"/>
              </a:rPr>
              <a:t>dos pedidos;</a:t>
            </a:r>
            <a:endParaRPr lang="pt-BR" i="1" noProof="0" dirty="0" smtClean="0">
              <a:latin typeface="Verdana" charset="0"/>
              <a:cs typeface="Arial" charset="0"/>
            </a:endParaRPr>
          </a:p>
          <a:p>
            <a:pPr lvl="1"/>
            <a:r>
              <a:rPr lang="pt-BR" dirty="0" smtClean="0">
                <a:latin typeface="Verdana" charset="0"/>
                <a:cs typeface="Arial" charset="0"/>
              </a:rPr>
              <a:t>Produtividade;</a:t>
            </a:r>
            <a:endParaRPr lang="pt-BR" noProof="0" dirty="0" smtClean="0">
              <a:latin typeface="Verdana" charset="0"/>
              <a:cs typeface="Arial" charset="0"/>
            </a:endParaRPr>
          </a:p>
          <a:p>
            <a:pPr lvl="1"/>
            <a:r>
              <a:rPr lang="pt-BR" noProof="0" dirty="0" smtClean="0">
                <a:latin typeface="Verdana" charset="0"/>
                <a:cs typeface="Arial" charset="0"/>
              </a:rPr>
              <a:t>Impacto das políticas de estoque;</a:t>
            </a:r>
          </a:p>
          <a:p>
            <a:pPr lvl="1"/>
            <a:r>
              <a:rPr lang="pt-BR" noProof="0" dirty="0" smtClean="0">
                <a:latin typeface="Verdana" charset="0"/>
                <a:cs typeface="Arial" charset="0"/>
              </a:rPr>
              <a:t>Impacto das falhas.</a:t>
            </a:r>
            <a:endParaRPr lang="pt-BR" noProof="0" dirty="0">
              <a:latin typeface="Verdana" charset="0"/>
              <a:cs typeface="Arial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Design padrão">
  <a:themeElements>
    <a:clrScheme name="Design padrão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sign padrão">
      <a:majorFont>
        <a:latin typeface="Verdana"/>
        <a:ea typeface=""/>
        <a:cs typeface="Arial"/>
      </a:majorFont>
      <a:minorFont>
        <a:latin typeface="Verdana"/>
        <a:ea typeface=""/>
        <a:cs typeface="Arial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sign padrã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sign padrão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sign padrão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sign padrão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sign padrão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sign padrão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sign padrão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sign padrão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sign padrão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sign padrão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sign padrão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sign padrão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ema do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o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9626</TotalTime>
  <Words>1708</Words>
  <Application>Microsoft Macintosh PowerPoint</Application>
  <PresentationFormat>A4 Paper (210x297 mm)</PresentationFormat>
  <Paragraphs>265</Paragraphs>
  <Slides>42</Slides>
  <Notes>42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42</vt:i4>
      </vt:variant>
    </vt:vector>
  </HeadingPairs>
  <TitlesOfParts>
    <vt:vector size="43" baseType="lpstr">
      <vt:lpstr>Design padrão</vt:lpstr>
      <vt:lpstr>Otimização tático-estratégica de metas ambientais e de negócio conflitantes em cadeias de suprimento verdes</vt:lpstr>
      <vt:lpstr>Agenda</vt:lpstr>
      <vt:lpstr>Contexto</vt:lpstr>
      <vt:lpstr>Contexto</vt:lpstr>
      <vt:lpstr>Contexto</vt:lpstr>
      <vt:lpstr>Proposta</vt:lpstr>
      <vt:lpstr>Métricas</vt:lpstr>
      <vt:lpstr>Métricas</vt:lpstr>
      <vt:lpstr>Métricas</vt:lpstr>
      <vt:lpstr>Métricas</vt:lpstr>
      <vt:lpstr>Modelos</vt:lpstr>
      <vt:lpstr>Modelos</vt:lpstr>
      <vt:lpstr>Modelos</vt:lpstr>
      <vt:lpstr>Ferramenta</vt:lpstr>
      <vt:lpstr>Estudo de Caso</vt:lpstr>
      <vt:lpstr>Estudo de Caso 1</vt:lpstr>
      <vt:lpstr>Estudo de Caso 1</vt:lpstr>
      <vt:lpstr>Estudo de Caso 1</vt:lpstr>
      <vt:lpstr>Estudo de Caso 2</vt:lpstr>
      <vt:lpstr>Estudo de Caso 2</vt:lpstr>
      <vt:lpstr>Estudo de Caso 2</vt:lpstr>
      <vt:lpstr>Estudo de Caso 2</vt:lpstr>
      <vt:lpstr>Estudo de Caso 2</vt:lpstr>
      <vt:lpstr>Estudo de Caso 2</vt:lpstr>
      <vt:lpstr>Estudo de Caso 2</vt:lpstr>
      <vt:lpstr>Estudo de Caso 2</vt:lpstr>
      <vt:lpstr>Estudo de Caso 2</vt:lpstr>
      <vt:lpstr>Estudo de Caso 2</vt:lpstr>
      <vt:lpstr>Estudo de Caso 2</vt:lpstr>
      <vt:lpstr>Estudo de Caso 2</vt:lpstr>
      <vt:lpstr>Estudo de Caso 2</vt:lpstr>
      <vt:lpstr>Estudo de Caso 2</vt:lpstr>
      <vt:lpstr>Estudo de Caso 2</vt:lpstr>
      <vt:lpstr>Estudo de Caso 2</vt:lpstr>
      <vt:lpstr>Estudo de Caso 2</vt:lpstr>
      <vt:lpstr>Estudo de Caso 2</vt:lpstr>
      <vt:lpstr>Estudo de Caso 2</vt:lpstr>
      <vt:lpstr>Conclusões</vt:lpstr>
      <vt:lpstr>Conclusões</vt:lpstr>
      <vt:lpstr>Conclusões</vt:lpstr>
      <vt:lpstr>Links</vt:lpstr>
      <vt:lpstr>Referências</vt:lpstr>
    </vt:vector>
  </TitlesOfParts>
  <Manager/>
  <Company/>
  <LinksUpToDate>false</LinksUpToDate>
  <SharedDoc>false</SharedDoc>
  <HyperlinkBase/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 Framework for Environmental Performance Evaluation in Green Supply Chains</dc:title>
  <dc:subject/>
  <dc:creator>Gabriel</dc:creator>
  <cp:keywords/>
  <dc:description/>
  <cp:lastModifiedBy>Gabriel Alves</cp:lastModifiedBy>
  <cp:revision>510</cp:revision>
  <dcterms:created xsi:type="dcterms:W3CDTF">2010-10-05T02:24:58Z</dcterms:created>
  <dcterms:modified xsi:type="dcterms:W3CDTF">2012-03-15T20:18:09Z</dcterms:modified>
  <cp:category/>
</cp:coreProperties>
</file>