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5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3F4"/>
    <a:srgbClr val="333333"/>
    <a:srgbClr val="FF9933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6413B9-A414-4FB0-97B7-31061E901BEF}" type="datetime1">
              <a:rPr lang="en-US"/>
              <a:pPr>
                <a:defRPr/>
              </a:pPr>
              <a:t>10/4/2010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CFFF9C5-A73D-41A4-8F7E-34B3221BBEE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23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519B02-1BC1-443E-A6B1-8A02D373F4C8}" type="datetime1">
              <a:rPr lang="en-US"/>
              <a:pPr>
                <a:defRPr/>
              </a:pPr>
              <a:t>10/4/2010</a:t>
            </a:fld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F6FB71C-FD6B-44AE-9F61-9F761ED749D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50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5805488"/>
            <a:ext cx="9144000" cy="10525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4762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</a:rPr>
              <a:t>Federal University of Pernambuco - UFPE</a:t>
            </a:r>
          </a:p>
        </p:txBody>
      </p:sp>
      <p:sp>
        <p:nvSpPr>
          <p:cNvPr id="6" name="Rectangle 13"/>
          <p:cNvSpPr>
            <a:spLocks noChangeArrowheads="1"/>
          </p:cNvSpPr>
          <p:nvPr userDrawn="1"/>
        </p:nvSpPr>
        <p:spPr bwMode="auto">
          <a:xfrm>
            <a:off x="0" y="3500438"/>
            <a:ext cx="1258888" cy="722312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7" name="Rectangle 14"/>
          <p:cNvSpPr>
            <a:spLocks noChangeArrowheads="1"/>
          </p:cNvSpPr>
          <p:nvPr userDrawn="1"/>
        </p:nvSpPr>
        <p:spPr bwMode="auto">
          <a:xfrm>
            <a:off x="0" y="4292600"/>
            <a:ext cx="1835150" cy="720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0" y="5084763"/>
            <a:ext cx="971550" cy="649287"/>
          </a:xfrm>
          <a:prstGeom prst="rect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pic>
        <p:nvPicPr>
          <p:cNvPr id="9" name="Picture 16" descr="marca_cin"/>
          <p:cNvPicPr>
            <a:picLocks noChangeAspect="1" noChangeArrowheads="1"/>
          </p:cNvPicPr>
          <p:nvPr userDrawn="1"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49275"/>
            <a:ext cx="16557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17"/>
          <p:cNvGraphicFramePr>
            <a:graphicFrameLocks noChangeAspect="1"/>
          </p:cNvGraphicFramePr>
          <p:nvPr userDrawn="1"/>
        </p:nvGraphicFramePr>
        <p:xfrm>
          <a:off x="2914650" y="5837238"/>
          <a:ext cx="3457575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0" name="PHOTO-PAINT" r:id="rId4" imgW="7800000" imgH="2304762" progId="CorelPHOTOPAINT.Image.13">
                  <p:embed/>
                </p:oleObj>
              </mc:Choice>
              <mc:Fallback>
                <p:oleObj name="PHOTO-PAINT" r:id="rId4" imgW="7800000" imgH="2304762" progId="CorelPHOTOPAINT.Image.1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5837238"/>
                        <a:ext cx="3457575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/>
          <a:lstStyle>
            <a:lvl1pPr>
              <a:defRPr sz="4400" i="1"/>
            </a:lvl1pPr>
          </a:lstStyle>
          <a:p>
            <a:r>
              <a:rPr lang="en-US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995613"/>
            <a:ext cx="6400800" cy="1081087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98540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52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49275"/>
            <a:ext cx="2057400" cy="55768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19800" cy="55768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202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700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69882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22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29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4763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548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55586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5927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5492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92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pic>
        <p:nvPicPr>
          <p:cNvPr id="1031" name="Picture 15" descr="marca_cin"/>
          <p:cNvPicPr>
            <a:picLocks noChangeAspect="1" noChangeArrowheads="1"/>
          </p:cNvPicPr>
          <p:nvPr userDrawn="1"/>
        </p:nvPicPr>
        <p:blipFill>
          <a:blip r:embed="rId1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80150"/>
            <a:ext cx="14033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0" name="Line 16"/>
          <p:cNvSpPr>
            <a:spLocks noChangeShapeType="1"/>
          </p:cNvSpPr>
          <p:nvPr userDrawn="1"/>
        </p:nvSpPr>
        <p:spPr bwMode="auto">
          <a:xfrm>
            <a:off x="1619250" y="6308725"/>
            <a:ext cx="0" cy="5492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41" name="Text Box 17"/>
          <p:cNvSpPr txBox="1">
            <a:spLocks noChangeArrowheads="1"/>
          </p:cNvSpPr>
          <p:nvPr userDrawn="1"/>
        </p:nvSpPr>
        <p:spPr bwMode="auto">
          <a:xfrm>
            <a:off x="1634729" y="6308725"/>
            <a:ext cx="76177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400" dirty="0" smtClean="0"/>
              <a:t>Demonstração de Relevância dos Parâmetros para o Escalonamento de Processos Paralelos</a:t>
            </a:r>
          </a:p>
          <a:p>
            <a:pPr>
              <a:defRPr/>
            </a:pPr>
            <a:r>
              <a:rPr lang="en-US" sz="1400" dirty="0" err="1" smtClean="0">
                <a:solidFill>
                  <a:srgbClr val="4D4D4D"/>
                </a:solidFill>
                <a:cs typeface="Arial" charset="0"/>
              </a:rPr>
              <a:t>Renata</a:t>
            </a:r>
            <a:r>
              <a:rPr lang="en-US" sz="1400" dirty="0" smtClean="0">
                <a:solidFill>
                  <a:srgbClr val="4D4D4D"/>
                </a:solidFill>
                <a:cs typeface="Arial" charset="0"/>
              </a:rPr>
              <a:t> </a:t>
            </a:r>
            <a:r>
              <a:rPr lang="en-US" sz="1400" dirty="0" err="1" smtClean="0">
                <a:solidFill>
                  <a:srgbClr val="4D4D4D"/>
                </a:solidFill>
                <a:cs typeface="Arial" charset="0"/>
              </a:rPr>
              <a:t>Carvalho</a:t>
            </a:r>
            <a:r>
              <a:rPr lang="en-US" sz="1400" dirty="0" smtClean="0">
                <a:solidFill>
                  <a:srgbClr val="4D4D4D"/>
                </a:solidFill>
                <a:cs typeface="Arial" charset="0"/>
              </a:rPr>
              <a:t> – </a:t>
            </a:r>
            <a:r>
              <a:rPr lang="en-US" sz="1400" dirty="0">
                <a:solidFill>
                  <a:srgbClr val="4D4D4D"/>
                </a:solidFill>
                <a:cs typeface="Arial" charset="0"/>
              </a:rPr>
              <a:t>rwm@cin.ufpe.br</a:t>
            </a:r>
          </a:p>
        </p:txBody>
      </p:sp>
      <p:sp>
        <p:nvSpPr>
          <p:cNvPr id="1042" name="Line 18"/>
          <p:cNvSpPr>
            <a:spLocks noChangeShapeType="1"/>
          </p:cNvSpPr>
          <p:nvPr userDrawn="1"/>
        </p:nvSpPr>
        <p:spPr bwMode="auto">
          <a:xfrm>
            <a:off x="6227763" y="1700213"/>
            <a:ext cx="2916237" cy="0"/>
          </a:xfrm>
          <a:prstGeom prst="line">
            <a:avLst/>
          </a:prstGeom>
          <a:noFill/>
          <a:ln w="9525">
            <a:solidFill>
              <a:srgbClr val="99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44" name="Rectangle 20"/>
          <p:cNvSpPr>
            <a:spLocks noChangeArrowheads="1"/>
          </p:cNvSpPr>
          <p:nvPr userDrawn="1"/>
        </p:nvSpPr>
        <p:spPr bwMode="auto">
          <a:xfrm>
            <a:off x="6011863" y="0"/>
            <a:ext cx="431800" cy="549275"/>
          </a:xfrm>
          <a:prstGeom prst="rect">
            <a:avLst/>
          </a:prstGeom>
          <a:solidFill>
            <a:srgbClr val="99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>
            <a:off x="5580063" y="0"/>
            <a:ext cx="431800" cy="549275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graphicFrame>
        <p:nvGraphicFramePr>
          <p:cNvPr id="1026" name="Object 22"/>
          <p:cNvGraphicFramePr>
            <a:graphicFrameLocks noChangeAspect="1"/>
          </p:cNvGraphicFramePr>
          <p:nvPr userDrawn="1"/>
        </p:nvGraphicFramePr>
        <p:xfrm>
          <a:off x="7164388" y="0"/>
          <a:ext cx="18002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PHOTO-PAINT" r:id="rId15" imgW="7800000" imgH="2304762" progId="CorelPHOTOPAINT.Image.13">
                  <p:embed/>
                </p:oleObj>
              </mc:Choice>
              <mc:Fallback>
                <p:oleObj name="PHOTO-PAINT" r:id="rId15" imgW="7800000" imgH="2304762" progId="CorelPHOTOPAINT.Image.1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0"/>
                        <a:ext cx="1800225" cy="53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00"/>
        </a:buClr>
        <a:buChar char="•"/>
        <a:defRPr sz="28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58975"/>
            <a:ext cx="7772400" cy="1470025"/>
          </a:xfrm>
        </p:spPr>
        <p:txBody>
          <a:bodyPr/>
          <a:lstStyle/>
          <a:p>
            <a:pPr eaLnBrk="1" hangingPunct="1"/>
            <a:r>
              <a:rPr lang="pt-BR" dirty="0"/>
              <a:t>Demonstração de Relevância dos Parâmetros para o Escalonamento de Processos Paralelos</a:t>
            </a:r>
            <a:endParaRPr lang="en-US" dirty="0" smtClean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397625" y="4168775"/>
            <a:ext cx="19415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dirty="0" err="1"/>
              <a:t>Renata</a:t>
            </a:r>
            <a:r>
              <a:rPr lang="en-US" dirty="0"/>
              <a:t> </a:t>
            </a:r>
            <a:r>
              <a:rPr lang="en-US" dirty="0" err="1" smtClean="0"/>
              <a:t>Carvalho</a:t>
            </a:r>
            <a:endParaRPr lang="en-US" dirty="0"/>
          </a:p>
          <a:p>
            <a:pPr algn="r" eaLnBrk="1" hangingPunct="1"/>
            <a:r>
              <a:rPr lang="en-US" dirty="0"/>
              <a:t>rwm@cin.ufpe.br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 Fatorial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876104"/>
              </p:ext>
            </p:extLst>
          </p:nvPr>
        </p:nvGraphicFramePr>
        <p:xfrm>
          <a:off x="2267744" y="2204864"/>
          <a:ext cx="4464496" cy="33123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32248"/>
                <a:gridCol w="2232248"/>
              </a:tblGrid>
              <a:tr h="4731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MK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3,42%</a:t>
                      </a: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WT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0,00%</a:t>
                      </a: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92,12%</a:t>
                      </a: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MK.WT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1,76%</a:t>
                      </a: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MK.CC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0,71%</a:t>
                      </a: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WT.CC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0,54%</a:t>
                      </a:r>
                    </a:p>
                  </a:txBody>
                  <a:tcPr marL="9525" marR="9525" marT="9525" marB="0" anchor="ctr"/>
                </a:tc>
              </a:tr>
              <a:tr h="47319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MK.WT.CC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1,46%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688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6156325" y="1557338"/>
            <a:ext cx="298767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3555" name="Picture 6" descr="bonsaiSIG_logo2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060575"/>
            <a:ext cx="5659438" cy="264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235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MPhyScaS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sz="2400" dirty="0" smtClean="0"/>
              <a:t>(Revisão)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Gerador de simuladores </a:t>
            </a:r>
            <a:r>
              <a:rPr lang="pt-BR" dirty="0" err="1" smtClean="0"/>
              <a:t>multi-físicos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Cada simulação é a iteração de mais de um fenômeno;</a:t>
            </a:r>
          </a:p>
          <a:p>
            <a:r>
              <a:rPr lang="pt-BR" dirty="0" smtClean="0"/>
              <a:t>Toda simulação é custosa em relação ao tempo;</a:t>
            </a:r>
          </a:p>
          <a:p>
            <a:r>
              <a:rPr lang="pt-BR" dirty="0" smtClean="0"/>
              <a:t>Determinar uma abordagem para paralelização dos processos.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898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Identificação dos Processos Paralelos </a:t>
            </a:r>
            <a:r>
              <a:rPr lang="pt-BR" sz="2400" dirty="0" smtClean="0"/>
              <a:t>(Revisão)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Processos que não podem ser paralelizados:</a:t>
            </a:r>
          </a:p>
          <a:p>
            <a:pPr lvl="1"/>
            <a:r>
              <a:rPr lang="pt-BR" dirty="0" smtClean="0"/>
              <a:t>Processos que dependem de dados calculados por outro(s);</a:t>
            </a:r>
          </a:p>
          <a:p>
            <a:pPr lvl="1"/>
            <a:r>
              <a:rPr lang="pt-BR" dirty="0" smtClean="0"/>
              <a:t>Processos que só podem ser executados após outro(s);</a:t>
            </a:r>
          </a:p>
          <a:p>
            <a:r>
              <a:rPr lang="pt-BR" dirty="0" smtClean="0"/>
              <a:t>Modelo CPN e </a:t>
            </a:r>
            <a:r>
              <a:rPr lang="pt-BR" dirty="0" err="1" smtClean="0"/>
              <a:t>CPNTools</a:t>
            </a:r>
            <a:endParaRPr lang="pt-BR" dirty="0" smtClean="0"/>
          </a:p>
          <a:p>
            <a:pPr lvl="1"/>
            <a:r>
              <a:rPr lang="pt-BR" dirty="0" smtClean="0"/>
              <a:t>Obtém-se um grafo de dependências;</a:t>
            </a:r>
          </a:p>
          <a:p>
            <a:pPr lvl="1"/>
            <a:r>
              <a:rPr lang="pt-BR" dirty="0" smtClean="0"/>
              <a:t>Processos que não aparecem ou não são ligados entre si podem ser paralelizados.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839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dos Processos</a:t>
            </a:r>
            <a:br>
              <a:rPr lang="pt-BR" dirty="0" smtClean="0"/>
            </a:br>
            <a:r>
              <a:rPr lang="pt-BR" sz="2400" dirty="0" smtClean="0"/>
              <a:t>(Revisão)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Utilizamos a técnica de Algoritmos Genéticos para obter escalas de execução perto das ótimas;</a:t>
            </a:r>
          </a:p>
          <a:p>
            <a:r>
              <a:rPr lang="pt-BR" dirty="0" smtClean="0"/>
              <a:t>Definimos:</a:t>
            </a:r>
          </a:p>
          <a:p>
            <a:pPr lvl="1"/>
            <a:r>
              <a:rPr lang="pt-BR" dirty="0" smtClean="0"/>
              <a:t>Indivíduo (solução), reprodução, mutação, seleção;</a:t>
            </a:r>
          </a:p>
          <a:p>
            <a:r>
              <a:rPr lang="pt-BR" dirty="0" smtClean="0"/>
              <a:t>Apresentamos os resultados obtidos para a função de aptidão (</a:t>
            </a:r>
            <a:r>
              <a:rPr lang="pt-BR" i="1" dirty="0" smtClean="0"/>
              <a:t>fitness </a:t>
            </a:r>
            <a:r>
              <a:rPr lang="pt-BR" i="1" dirty="0" err="1" smtClean="0"/>
              <a:t>function</a:t>
            </a:r>
            <a:r>
              <a:rPr lang="pt-BR" dirty="0" smtClean="0"/>
              <a:t>):</a:t>
            </a:r>
          </a:p>
          <a:p>
            <a:pPr marL="0" indent="0">
              <a:buNone/>
            </a:pPr>
            <a:endParaRPr lang="pt-BR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aixaDeTexto 3"/>
              <p:cNvSpPr txBox="1"/>
              <p:nvPr/>
            </p:nvSpPr>
            <p:spPr>
              <a:xfrm>
                <a:off x="1331640" y="5620598"/>
                <a:ext cx="35687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 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.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𝑚𝑎𝑥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+ 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+ 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𝑊𝑇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620598"/>
                <a:ext cx="3568733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aixaDeTexto 5"/>
              <p:cNvSpPr txBox="1"/>
              <p:nvPr/>
            </p:nvSpPr>
            <p:spPr>
              <a:xfrm>
                <a:off x="5148064" y="5620598"/>
                <a:ext cx="31847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=0,6; 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=0,3; </m:t>
                      </m:r>
                      <m:sSub>
                        <m:sSubPr>
                          <m:ctrlPr>
                            <a:rPr lang="pt-BR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b>
                      </m:sSub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=0,1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620598"/>
                <a:ext cx="3184783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8209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</a:t>
            </a:r>
            <a:br>
              <a:rPr lang="pt-BR" dirty="0" smtClean="0"/>
            </a:br>
            <a:r>
              <a:rPr lang="pt-BR" sz="2400" dirty="0" smtClean="0"/>
              <a:t>(Revisão)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1988840"/>
            <a:ext cx="481965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713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sabíamos quanto os valores dos parâmetros influenciariam no resultado;</a:t>
            </a:r>
          </a:p>
          <a:p>
            <a:r>
              <a:rPr lang="pt-BR" dirty="0" smtClean="0"/>
              <a:t>Realizamos um experimento fatorial;</a:t>
            </a:r>
          </a:p>
          <a:p>
            <a:r>
              <a:rPr lang="pt-BR" dirty="0" smtClean="0"/>
              <a:t>Verificar a relev6ancia de cada parâmetro.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7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 Fatorial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Realização dos experimentos utilizando, na função de aptidão:</a:t>
            </a:r>
          </a:p>
          <a:p>
            <a:pPr lvl="1"/>
            <a:r>
              <a:rPr lang="pt-BR" i="1" dirty="0" err="1" smtClean="0"/>
              <a:t>Makespan</a:t>
            </a:r>
            <a:r>
              <a:rPr lang="pt-BR" dirty="0" smtClean="0"/>
              <a:t>;</a:t>
            </a:r>
          </a:p>
          <a:p>
            <a:pPr lvl="1"/>
            <a:r>
              <a:rPr lang="pt-BR" i="1" dirty="0" err="1" smtClean="0"/>
              <a:t>Waiting</a:t>
            </a:r>
            <a:r>
              <a:rPr lang="pt-BR" i="1" dirty="0" smtClean="0"/>
              <a:t> time</a:t>
            </a:r>
            <a:r>
              <a:rPr lang="pt-BR" dirty="0" smtClean="0"/>
              <a:t>;</a:t>
            </a:r>
          </a:p>
          <a:p>
            <a:pPr lvl="1"/>
            <a:r>
              <a:rPr lang="pt-BR" i="1" dirty="0" smtClean="0"/>
              <a:t>Communication </a:t>
            </a:r>
            <a:r>
              <a:rPr lang="pt-BR" i="1" dirty="0" err="1" smtClean="0"/>
              <a:t>cost</a:t>
            </a:r>
            <a:r>
              <a:rPr lang="pt-BR" dirty="0" smtClean="0"/>
              <a:t>;</a:t>
            </a:r>
          </a:p>
          <a:p>
            <a:pPr lvl="1"/>
            <a:r>
              <a:rPr lang="pt-BR" i="1" dirty="0" err="1" smtClean="0"/>
              <a:t>Makespan</a:t>
            </a:r>
            <a:r>
              <a:rPr lang="pt-BR" dirty="0" smtClean="0"/>
              <a:t> e </a:t>
            </a:r>
            <a:r>
              <a:rPr lang="pt-BR" i="1" dirty="0" err="1" smtClean="0"/>
              <a:t>waiting</a:t>
            </a:r>
            <a:r>
              <a:rPr lang="pt-BR" i="1" dirty="0" smtClean="0"/>
              <a:t> time</a:t>
            </a:r>
            <a:r>
              <a:rPr lang="pt-BR" dirty="0" smtClean="0"/>
              <a:t>;</a:t>
            </a:r>
          </a:p>
          <a:p>
            <a:pPr lvl="1"/>
            <a:r>
              <a:rPr lang="pt-BR" i="1" dirty="0" err="1" smtClean="0"/>
              <a:t>Makespan</a:t>
            </a:r>
            <a:r>
              <a:rPr lang="pt-BR" dirty="0" smtClean="0"/>
              <a:t> e </a:t>
            </a:r>
            <a:r>
              <a:rPr lang="pt-BR" i="1" dirty="0" smtClean="0"/>
              <a:t>communication </a:t>
            </a:r>
            <a:r>
              <a:rPr lang="pt-BR" i="1" dirty="0" err="1" smtClean="0"/>
              <a:t>cost</a:t>
            </a:r>
            <a:r>
              <a:rPr lang="pt-BR" dirty="0" smtClean="0"/>
              <a:t>;</a:t>
            </a:r>
          </a:p>
          <a:p>
            <a:pPr lvl="1"/>
            <a:r>
              <a:rPr lang="pt-BR" i="1" dirty="0" err="1" smtClean="0"/>
              <a:t>Waiting</a:t>
            </a:r>
            <a:r>
              <a:rPr lang="pt-BR" i="1" dirty="0" smtClean="0"/>
              <a:t> time </a:t>
            </a:r>
            <a:r>
              <a:rPr lang="pt-BR" dirty="0" smtClean="0"/>
              <a:t>e </a:t>
            </a:r>
            <a:r>
              <a:rPr lang="pt-BR" i="1" dirty="0" smtClean="0"/>
              <a:t>communication </a:t>
            </a:r>
            <a:r>
              <a:rPr lang="pt-BR" i="1" dirty="0" err="1" smtClean="0"/>
              <a:t>cost</a:t>
            </a:r>
            <a:r>
              <a:rPr lang="pt-BR" dirty="0" smtClean="0"/>
              <a:t>;</a:t>
            </a:r>
          </a:p>
          <a:p>
            <a:pPr lvl="1"/>
            <a:r>
              <a:rPr lang="pt-BR" i="1" dirty="0" err="1" smtClean="0"/>
              <a:t>Makespan</a:t>
            </a:r>
            <a:r>
              <a:rPr lang="pt-BR" dirty="0" smtClean="0"/>
              <a:t>, </a:t>
            </a:r>
            <a:r>
              <a:rPr lang="pt-BR" i="1" dirty="0" err="1" smtClean="0"/>
              <a:t>waiting</a:t>
            </a:r>
            <a:r>
              <a:rPr lang="pt-BR" i="1" dirty="0" smtClean="0"/>
              <a:t> time </a:t>
            </a:r>
            <a:r>
              <a:rPr lang="pt-BR" dirty="0" smtClean="0"/>
              <a:t>e </a:t>
            </a:r>
            <a:r>
              <a:rPr lang="pt-BR" i="1" dirty="0" smtClean="0"/>
              <a:t>communication cost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375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Experimento Fatorial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812569"/>
              </p:ext>
            </p:extLst>
          </p:nvPr>
        </p:nvGraphicFramePr>
        <p:xfrm>
          <a:off x="251520" y="1773238"/>
          <a:ext cx="864096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525"/>
                <a:gridCol w="495531"/>
                <a:gridCol w="689208"/>
                <a:gridCol w="648072"/>
                <a:gridCol w="648072"/>
                <a:gridCol w="936104"/>
                <a:gridCol w="864096"/>
                <a:gridCol w="864096"/>
                <a:gridCol w="1255048"/>
                <a:gridCol w="1049208"/>
              </a:tblGrid>
              <a:tr h="370840">
                <a:tc>
                  <a:txBody>
                    <a:bodyPr/>
                    <a:lstStyle/>
                    <a:p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MK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CC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MK_WT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MK_CC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WT_CC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MK_WT_CC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err="1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MK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0,1057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0,0661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CC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0,2505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MK_WT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0,0693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MK_CC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0,2733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WT_CC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0,2381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MK_WT_CC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0,2561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1,25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0,77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0,10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Total/8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0,15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-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Liberation Sans"/>
                        </a:rPr>
                        <a:t>0,01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85828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413</Words>
  <Application>Microsoft Office PowerPoint</Application>
  <PresentationFormat>Apresentação na tela (4:3)</PresentationFormat>
  <Paragraphs>150</Paragraphs>
  <Slides>11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Design padrão</vt:lpstr>
      <vt:lpstr>Corel PHOTO-PAINT X3 Image</vt:lpstr>
      <vt:lpstr>Demonstração de Relevância dos Parâmetros para o Escalonamento de Processos Paralelos</vt:lpstr>
      <vt:lpstr>Roteiro</vt:lpstr>
      <vt:lpstr>MPhyScaS  (Revisão)</vt:lpstr>
      <vt:lpstr>Identificação dos Processos Paralelos (Revisão)</vt:lpstr>
      <vt:lpstr>Escalonamento dos Processos (Revisão)</vt:lpstr>
      <vt:lpstr>Processo (Revisão)</vt:lpstr>
      <vt:lpstr>Problema</vt:lpstr>
      <vt:lpstr>Experimento Fatorial</vt:lpstr>
      <vt:lpstr>Experimento Fatorial</vt:lpstr>
      <vt:lpstr>Experimento Fatorial</vt:lpstr>
      <vt:lpstr>Apresentação do PowerPoint</vt:lpstr>
    </vt:vector>
  </TitlesOfParts>
  <Company>UPE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Cesar</dc:creator>
  <cp:lastModifiedBy>Renata</cp:lastModifiedBy>
  <cp:revision>22</cp:revision>
  <dcterms:created xsi:type="dcterms:W3CDTF">2009-05-12T18:47:35Z</dcterms:created>
  <dcterms:modified xsi:type="dcterms:W3CDTF">2010-10-05T00:35:50Z</dcterms:modified>
</cp:coreProperties>
</file>