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5"/>
  </p:sldMasterIdLst>
  <p:notesMasterIdLst>
    <p:notesMasterId r:id="rId32"/>
  </p:notesMasterIdLst>
  <p:sldIdLst>
    <p:sldId id="256" r:id="rId6"/>
    <p:sldId id="286" r:id="rId7"/>
    <p:sldId id="279" r:id="rId8"/>
    <p:sldId id="261" r:id="rId9"/>
    <p:sldId id="258" r:id="rId10"/>
    <p:sldId id="259" r:id="rId11"/>
    <p:sldId id="260" r:id="rId12"/>
    <p:sldId id="284" r:id="rId13"/>
    <p:sldId id="285" r:id="rId14"/>
    <p:sldId id="262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-debu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004"/>
    <a:srgbClr val="FFC83F"/>
    <a:srgbClr val="FF9900"/>
    <a:srgbClr val="4949C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86323" autoAdjust="0"/>
  </p:normalViewPr>
  <p:slideViewPr>
    <p:cSldViewPr>
      <p:cViewPr>
        <p:scale>
          <a:sx n="93" d="100"/>
          <a:sy n="93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79CB8E6D-03F2-463C-A999-D604464B0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5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6A4B7-8A63-4AF7-96E6-C06222233066}" type="slidenum">
              <a:rPr lang="en-US"/>
              <a:pPr/>
              <a:t>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to add 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727D1-5235-4C93-8568-7414EB4D6A51}" type="slidenum">
              <a:rPr lang="en-US"/>
              <a:pPr/>
              <a:t>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estudo visa demonstrar</a:t>
            </a:r>
            <a:r>
              <a:rPr lang="pt-BR" baseline="0" dirty="0" smtClean="0"/>
              <a:t> experimentalmente a relação consumo versus desempenho das tecnologias wireless referidas, WiFi e Bluetooth.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B8E6D-03F2-463C-A999-D604464B008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3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727D1-5235-4C93-8568-7414EB4D6A51}" type="slidenum">
              <a:rPr lang="en-US"/>
              <a:pPr/>
              <a:t>11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685800" y="2070100"/>
            <a:ext cx="7620000" cy="4167212"/>
          </a:xfrm>
          <a:prstGeom prst="roundRect">
            <a:avLst>
              <a:gd name="adj" fmla="val 16667"/>
            </a:avLst>
          </a:prstGeom>
          <a:ln w="57150">
            <a:solidFill>
              <a:schemeClr val="bg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blackWhite">
          <a:xfrm>
            <a:off x="685800" y="927100"/>
            <a:ext cx="7620000" cy="990600"/>
          </a:xfrm>
          <a:prstGeom prst="rect">
            <a:avLst/>
          </a:prstGeom>
          <a:ln w="57150">
            <a:solidFill>
              <a:schemeClr val="bg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blackWhite">
          <a:xfrm>
            <a:off x="0" y="1384300"/>
            <a:ext cx="8991600" cy="1828800"/>
          </a:xfrm>
          <a:custGeom>
            <a:avLst/>
            <a:gdLst>
              <a:gd name="G0" fmla="+- 1000 0 0"/>
              <a:gd name="G1" fmla="+- 1000 0 0"/>
              <a:gd name="G2" fmla="+- G0 0 G1"/>
              <a:gd name="G3" fmla="*/ G1 1 2"/>
              <a:gd name="G4" fmla="+- G0 0 G3"/>
              <a:gd name="T0" fmla="*/ 0 w 1000"/>
              <a:gd name="T1" fmla="*/ 0 h 1000"/>
              <a:gd name="T2" fmla="*/ 4416 w 1000"/>
              <a:gd name="T3" fmla="*/ 0 h 1000"/>
              <a:gd name="T4" fmla="*/ 4917 w 1000"/>
              <a:gd name="T5" fmla="*/ 500 h 1000"/>
              <a:gd name="T6" fmla="*/ 4417 w 1000"/>
              <a:gd name="T7" fmla="*/ 1000 h 1000"/>
              <a:gd name="T8" fmla="*/ 0 w 1000"/>
              <a:gd name="T9" fmla="*/ 1000 h 1000"/>
              <a:gd name="T10" fmla="*/ 0 w 1000"/>
              <a:gd name="T11" fmla="*/ 0 h 1000"/>
              <a:gd name="T12" fmla="*/ G4 w 1000"/>
              <a:gd name="T13" fmla="*/ G1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4917" h="1000">
                <a:moveTo>
                  <a:pt x="0" y="0"/>
                </a:moveTo>
                <a:lnTo>
                  <a:pt x="4416" y="0"/>
                </a:lnTo>
                <a:cubicBezTo>
                  <a:pt x="4693" y="0"/>
                  <a:pt x="4917" y="223"/>
                  <a:pt x="4917" y="500"/>
                </a:cubicBezTo>
                <a:cubicBezTo>
                  <a:pt x="4917" y="776"/>
                  <a:pt x="4693" y="999"/>
                  <a:pt x="4417" y="1000"/>
                </a:cubicBezTo>
                <a:lnTo>
                  <a:pt x="0" y="100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0" y="3060700"/>
            <a:ext cx="8305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560" y="1427163"/>
            <a:ext cx="6686130" cy="1609725"/>
          </a:xfrm>
        </p:spPr>
        <p:txBody>
          <a:bodyPr/>
          <a:lstStyle>
            <a:lvl1pPr>
              <a:defRPr sz="4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pt-BR" noProof="0" dirty="0" smtClean="0"/>
              <a:t>Clique para editar o título mestre</a:t>
            </a:r>
            <a:endParaRPr lang="en-US" noProof="0" dirty="0" smtClean="0"/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pt-BR" noProof="0" dirty="0" smtClean="0"/>
              <a:t>Clique para editar o estilo do subtítulo mestre</a:t>
            </a:r>
            <a:endParaRPr lang="en-US" noProof="0" dirty="0" smtClean="0"/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2341324-FB7E-4080-AF67-05B2C62D472E}" type="datetime1">
              <a:rPr lang="pt-BR" smtClean="0"/>
              <a:t>29/08/2012</a:t>
            </a:fld>
            <a:endParaRPr lang="en-US"/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B6D559C0-8E60-4D8D-A0DD-5498B6D7E39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156318"/>
            <a:ext cx="2302168" cy="115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71" y="1484784"/>
            <a:ext cx="927437" cy="1373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86CE9B-A586-473E-8BE7-3D7B20045974}" type="datetime1">
              <a:rPr lang="pt-BR" smtClean="0"/>
              <a:t>29/08/2012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9FABB-0ECD-4D2E-B727-1A501BFFA0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1F23D-D34F-44CC-9FDA-EEEC6C87C78C}" type="datetime1">
              <a:rPr lang="pt-BR" smtClean="0"/>
              <a:t>29/08/2012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9CC9D-432A-4A95-87AC-0A7685600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r>
              <a:rPr lang="pt-BR" smtClean="0"/>
              <a:t>Clique no ícone para adicionar elemento gráfico SmartArt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CA554D-DB58-4D72-8FA4-CF8ACC3DFDA1}" type="datetime1">
              <a:rPr lang="pt-BR" smtClean="0"/>
              <a:t>29/08/2012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654C5D-2804-48F9-945F-E1B4545B1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C5166A-F1D1-4D75-8B76-228C0672B7A8}" type="datetime1">
              <a:rPr lang="pt-BR" smtClean="0"/>
              <a:t>29/08/2012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D7162B-E589-431F-BEF3-776585327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 userDrawn="1"/>
        </p:nvSpPr>
        <p:spPr bwMode="auto">
          <a:xfrm>
            <a:off x="395536" y="6406887"/>
            <a:ext cx="1080120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 userDrawn="1"/>
        </p:nvSpPr>
        <p:spPr bwMode="auto">
          <a:xfrm>
            <a:off x="8142076" y="6304947"/>
            <a:ext cx="534380" cy="49191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795903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70000"/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FFC000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FBB6AF"/>
              </a:buCl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57224E-8B61-4965-93CC-0D3A59F4DC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Elipse 6"/>
          <p:cNvSpPr/>
          <p:nvPr userDrawn="1"/>
        </p:nvSpPr>
        <p:spPr bwMode="auto">
          <a:xfrm>
            <a:off x="8172400" y="6381328"/>
            <a:ext cx="576064" cy="2880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92" y="6236309"/>
            <a:ext cx="1154216" cy="57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8" y="188640"/>
            <a:ext cx="63228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5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37E98E-D8E3-4B62-9411-5E3762DB1096}" type="datetime1">
              <a:rPr lang="pt-BR" smtClean="0"/>
              <a:t>29/08/2012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7B8D5-FD5A-41E8-B63A-866B240159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tângulo de cantos arredondados 6"/>
          <p:cNvSpPr/>
          <p:nvPr userDrawn="1"/>
        </p:nvSpPr>
        <p:spPr bwMode="auto">
          <a:xfrm>
            <a:off x="395536" y="6406887"/>
            <a:ext cx="1080120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 userDrawn="1"/>
        </p:nvSpPr>
        <p:spPr bwMode="auto">
          <a:xfrm>
            <a:off x="8142076" y="6304947"/>
            <a:ext cx="534380" cy="49191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92" y="6236309"/>
            <a:ext cx="1154216" cy="57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8" y="188640"/>
            <a:ext cx="632281" cy="936104"/>
          </a:xfrm>
          <a:prstGeom prst="rect">
            <a:avLst/>
          </a:prstGeom>
        </p:spPr>
      </p:pic>
      <p:sp>
        <p:nvSpPr>
          <p:cNvPr id="11" name="Espaço Reservado para Data 3"/>
          <p:cNvSpPr txBox="1">
            <a:spLocks/>
          </p:cNvSpPr>
          <p:nvPr userDrawn="1"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/>
        </p:nvSpPr>
        <p:spPr bwMode="auto">
          <a:xfrm>
            <a:off x="6409184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kern="120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57224E-8B61-4965-93CC-0D3A59F4D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1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C3CFE-E75A-416B-9F9A-63CB3EB3FF00}" type="datetime1">
              <a:rPr lang="pt-BR" smtClean="0"/>
              <a:t>29/08/2012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EAD1-B5E3-4572-AD24-F4A26FCD0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8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0B8B4-D5FE-49DF-B8C4-8D71FBE697C0}" type="datetime1">
              <a:rPr lang="pt-BR" smtClean="0"/>
              <a:t>29/08/2012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7A029-97EF-47F3-8FA5-F9F77556C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F9DB2-7E89-4B82-BE8B-B0A06F665A43}" type="datetime1">
              <a:rPr lang="pt-BR" smtClean="0"/>
              <a:t>29/08/2012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A6AA-3D48-4C38-A961-4F9A41E36D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DC090-7B97-49F2-BE51-4A9EE59C582F}" type="datetime1">
              <a:rPr lang="pt-BR" smtClean="0"/>
              <a:t>29/08/2012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D80F9-DFF8-49D0-A7DC-2A17BC26B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18E5A-F6C6-4DFE-B8E9-5C46DE34A713}" type="datetime1">
              <a:rPr lang="pt-BR" smtClean="0"/>
              <a:t>29/08/2012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5873F-A71C-4207-A1EE-4191C1F87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2DE8B-00BE-44F3-AD26-F6C000646C73}" type="datetime1">
              <a:rPr lang="pt-BR" smtClean="0"/>
              <a:t>29/08/2012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98547-63E8-4F29-B9B6-0545A5471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3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7475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7475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BD59C159-57E6-459A-9953-C5CBAC778370}" type="datetime1">
              <a:rPr lang="pt-BR" smtClean="0"/>
              <a:t>29/08/2012</a:t>
            </a:fld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 Black" pitchFamily="34" charset="0"/>
              </a:defRPr>
            </a:lvl1pPr>
          </a:lstStyle>
          <a:p>
            <a:fld id="{47DE4362-5868-48DE-B5B1-B24AA2958A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556792"/>
            <a:ext cx="6686130" cy="1296144"/>
          </a:xfrm>
        </p:spPr>
        <p:txBody>
          <a:bodyPr/>
          <a:lstStyle/>
          <a:p>
            <a:r>
              <a:rPr lang="en-US" sz="3100" dirty="0"/>
              <a:t>Performance and Energy Consumption Evaluation of Wireless Communication </a:t>
            </a:r>
            <a:r>
              <a:rPr lang="en-US" sz="3100" dirty="0" smtClean="0"/>
              <a:t>in </a:t>
            </a:r>
            <a:r>
              <a:rPr lang="en-US" sz="3100" dirty="0"/>
              <a:t>Mobile Devices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numCol="1"/>
          <a:lstStyle/>
          <a:p>
            <a:r>
              <a:rPr lang="en-US" sz="2400" dirty="0" smtClean="0"/>
              <a:t>Danilo Oliveira</a:t>
            </a:r>
          </a:p>
          <a:p>
            <a:r>
              <a:rPr lang="en-US" sz="2400" dirty="0" smtClean="0"/>
              <a:t>Pedro Dias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29 de </a:t>
            </a:r>
            <a:r>
              <a:rPr lang="en-US" sz="2400" dirty="0" err="1" smtClean="0"/>
              <a:t>Agosto</a:t>
            </a:r>
            <a:r>
              <a:rPr lang="en-US" sz="2400" dirty="0" smtClean="0"/>
              <a:t> de 2012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7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Metodologia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Software </a:t>
            </a:r>
            <a:r>
              <a:rPr lang="en-US" sz="2400" dirty="0" err="1" smtClean="0"/>
              <a:t>utilizado</a:t>
            </a:r>
            <a:endParaRPr lang="en-US" sz="2400" dirty="0" smtClean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B7D-35C8-407D-A7AC-6B7506F5ECA0}" type="datetime1">
              <a:rPr lang="pt-BR" smtClean="0"/>
              <a:t>29/08/2012</a:t>
            </a:fld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3"/>
            <a:ext cx="68675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6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Hardware utilizado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9" y="2420888"/>
            <a:ext cx="7508726" cy="303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2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419600"/>
          </a:xfrm>
        </p:spPr>
        <p:txBody>
          <a:bodyPr/>
          <a:lstStyle/>
          <a:p>
            <a:r>
              <a:rPr lang="en-US" sz="2800" dirty="0" err="1" smtClean="0"/>
              <a:t>Projeto</a:t>
            </a:r>
            <a:r>
              <a:rPr lang="en-US" sz="2800" dirty="0" smtClean="0"/>
              <a:t> experimental – </a:t>
            </a:r>
            <a:r>
              <a:rPr lang="en-US" sz="2800" dirty="0" err="1" smtClean="0"/>
              <a:t>cenários</a:t>
            </a:r>
            <a:r>
              <a:rPr lang="en-US" sz="2800" dirty="0" smtClean="0"/>
              <a:t> de </a:t>
            </a:r>
            <a:r>
              <a:rPr lang="en-US" sz="2800" dirty="0" err="1" smtClean="0"/>
              <a:t>avaliação</a:t>
            </a:r>
            <a:endParaRPr lang="en-US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7150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0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Projeto experimental</a:t>
            </a:r>
          </a:p>
          <a:p>
            <a:pPr lvl="1"/>
            <a:r>
              <a:rPr lang="pt-BR" dirty="0" smtClean="0"/>
              <a:t>Cada cenário foi executado 6 vezes</a:t>
            </a:r>
          </a:p>
          <a:p>
            <a:pPr lvl="1"/>
            <a:r>
              <a:rPr lang="pt-BR" dirty="0" smtClean="0"/>
              <a:t>Amostragem consistiu em medir o tempo de descarga para 10% do nível de bateria</a:t>
            </a:r>
          </a:p>
          <a:p>
            <a:pPr lvl="1"/>
            <a:r>
              <a:rPr lang="pt-BR" dirty="0" smtClean="0"/>
              <a:t>Utilização de métodos não paramétricos para comparação dos resultados</a:t>
            </a:r>
          </a:p>
          <a:p>
            <a:pPr lvl="3"/>
            <a:r>
              <a:rPr lang="pt-BR" dirty="0" err="1" smtClean="0"/>
              <a:t>Bootstrap</a:t>
            </a:r>
            <a:endParaRPr lang="pt-BR" dirty="0" smtClean="0"/>
          </a:p>
          <a:p>
            <a:pPr lvl="3"/>
            <a:r>
              <a:rPr lang="pt-BR" dirty="0" smtClean="0"/>
              <a:t>Teste de Mann Whitney U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dos resultados</a:t>
            </a:r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1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dos resultados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/>
              <a:t>Descarga da bateria X tempo de execução do cliente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9" y="2348880"/>
            <a:ext cx="8909727" cy="394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7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dos 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500" dirty="0" smtClean="0"/>
              <a:t>Intervalos de confiança (a = 0.05) para o tempo de descarga de 10% da bateria</a:t>
            </a:r>
            <a:endParaRPr lang="pt-BR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251872" cy="37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0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dos resultados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Intervalo de confiança para a diferença entre as médias do tempo de descarga para 10% do nível de bateria:</a:t>
            </a:r>
            <a:endParaRPr lang="pt-BR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021466"/>
              </p:ext>
            </p:extLst>
          </p:nvPr>
        </p:nvGraphicFramePr>
        <p:xfrm>
          <a:off x="539552" y="3573016"/>
          <a:ext cx="7924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Cenários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t1 – t2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phone</a:t>
                      </a:r>
                      <a:r>
                        <a:rPr lang="pt-BR" dirty="0" smtClean="0"/>
                        <a:t> x </a:t>
                      </a:r>
                      <a:r>
                        <a:rPr lang="pt-BR" dirty="0" err="1" smtClean="0"/>
                        <a:t>pc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Bluetooth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WiFi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(6.27, 6.75)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phone</a:t>
                      </a:r>
                      <a:r>
                        <a:rPr lang="pt-BR" dirty="0" smtClean="0"/>
                        <a:t> x </a:t>
                      </a:r>
                      <a:r>
                        <a:rPr lang="pt-BR" dirty="0" err="1" smtClean="0"/>
                        <a:t>tablet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Bluetooth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WiFi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(4.57, 5.92)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phone</a:t>
                      </a:r>
                      <a:r>
                        <a:rPr lang="pt-BR" dirty="0" smtClean="0"/>
                        <a:t> x </a:t>
                      </a:r>
                      <a:r>
                        <a:rPr lang="pt-BR" dirty="0" err="1" smtClean="0"/>
                        <a:t>tablet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Ad Hoc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Infra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(1.07, 1.67)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7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dos resultados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500" dirty="0" smtClean="0"/>
              <a:t>Intervalos de confiança (a = 0.05) para o tempo de transferência de arquivos de 1MB</a:t>
            </a:r>
            <a:endParaRPr lang="pt-BR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902133" cy="347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8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B7D-35C8-407D-A7AC-6B7506F5ECA0}" type="datetime1">
              <a:rPr lang="pt-BR" smtClean="0"/>
              <a:t>29/08/2012</a:t>
            </a:fld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9" y="1844824"/>
            <a:ext cx="78962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1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dos 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Número de arquivos enviados durante a execução de cada cenário</a:t>
            </a:r>
            <a:endParaRPr lang="pt-B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19302"/>
            <a:ext cx="4594275" cy="42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dos 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4800" cy="4419600"/>
          </a:xfrm>
        </p:spPr>
        <p:txBody>
          <a:bodyPr/>
          <a:lstStyle/>
          <a:p>
            <a:r>
              <a:rPr lang="pt-BR" sz="2800" dirty="0" smtClean="0"/>
              <a:t>Quantidade de bytes enviados por Joule consumido</a:t>
            </a:r>
            <a:endParaRPr lang="pt-B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80928"/>
            <a:ext cx="3312368" cy="140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516671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2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2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Bluetooth sempre será mais ineficiente em termos de eficiência energética do que o WiFi</a:t>
            </a:r>
          </a:p>
          <a:p>
            <a:r>
              <a:rPr lang="pt-BR" dirty="0" smtClean="0"/>
              <a:t>Cenário com conexão WiFi </a:t>
            </a:r>
            <a:r>
              <a:rPr lang="pt-BR" dirty="0" err="1" smtClean="0"/>
              <a:t>AdHoc</a:t>
            </a:r>
            <a:r>
              <a:rPr lang="pt-BR" dirty="0" smtClean="0"/>
              <a:t> se destacou em termos de desempenho e eficiência energética sobre os demais cenários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Trabalhos futuros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Medir com maior precisão utilizando </a:t>
            </a:r>
            <a:r>
              <a:rPr lang="pt-BR" dirty="0"/>
              <a:t>a ferramenta </a:t>
            </a:r>
            <a:r>
              <a:rPr lang="pt-BR" dirty="0" smtClean="0"/>
              <a:t>AMALGHMA</a:t>
            </a:r>
          </a:p>
          <a:p>
            <a:r>
              <a:rPr lang="pt-BR" dirty="0" smtClean="0"/>
              <a:t>Avaliar outros protocolos como o 3G e hardwares como a antena GPS</a:t>
            </a:r>
          </a:p>
          <a:p>
            <a:r>
              <a:rPr lang="pt-BR" dirty="0" smtClean="0"/>
              <a:t>Criar modelos formais para avaliar cenários mais complexos de aplicações móveis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 descr="http://images.cheezburger.com/completestore/2009/7/30/128934878296764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842448" cy="48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170" name="Picture 2" descr="http://24.media.tumblr.com/tumblr_l35bbre26x1qai1wp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4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Estatísticas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C:\Users\phd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36904" cy="35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Bluetooth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Características</a:t>
            </a:r>
            <a:endParaRPr lang="en-US" dirty="0" smtClean="0"/>
          </a:p>
          <a:p>
            <a:pPr lvl="1"/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custo</a:t>
            </a:r>
            <a:endParaRPr lang="en-US" dirty="0" smtClean="0"/>
          </a:p>
          <a:p>
            <a:pPr lvl="1"/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velocidade</a:t>
            </a:r>
            <a:endParaRPr lang="en-US" dirty="0" smtClean="0"/>
          </a:p>
          <a:p>
            <a:pPr lvl="1"/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alcance</a:t>
            </a:r>
            <a:endParaRPr lang="en-US" dirty="0" smtClean="0"/>
          </a:p>
          <a:p>
            <a:r>
              <a:rPr lang="en-US" dirty="0" err="1" smtClean="0"/>
              <a:t>Utilizações</a:t>
            </a:r>
            <a:endParaRPr lang="en-US" dirty="0" smtClean="0"/>
          </a:p>
          <a:p>
            <a:pPr lvl="1"/>
            <a:r>
              <a:rPr lang="en-US" dirty="0" err="1"/>
              <a:t>eHealth</a:t>
            </a:r>
            <a:endParaRPr lang="en-US" dirty="0" smtClean="0"/>
          </a:p>
          <a:p>
            <a:pPr lvl="1"/>
            <a:r>
              <a:rPr lang="en-US" dirty="0" err="1" smtClean="0"/>
              <a:t>Indústrias</a:t>
            </a:r>
            <a:endParaRPr lang="en-US" dirty="0" smtClean="0"/>
          </a:p>
          <a:p>
            <a:pPr lvl="1"/>
            <a:r>
              <a:rPr lang="en-US" dirty="0" err="1" smtClean="0"/>
              <a:t>Automovéis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C:\Users\phds\Desktop\PolarHer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168352" cy="218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hds\Desktop\170px-Bluetoot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67" y="3573016"/>
            <a:ext cx="16192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53148"/>
            <a:ext cx="7924800" cy="44196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611560" y="1597888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B6A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err="1" smtClean="0"/>
              <a:t>Características</a:t>
            </a:r>
            <a:endParaRPr lang="en-US" dirty="0" smtClean="0"/>
          </a:p>
          <a:p>
            <a:pPr lvl="1"/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custo</a:t>
            </a:r>
            <a:endParaRPr lang="en-US" dirty="0" smtClean="0"/>
          </a:p>
          <a:p>
            <a:pPr lvl="1"/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velocidade</a:t>
            </a:r>
            <a:endParaRPr lang="en-US" dirty="0" smtClean="0"/>
          </a:p>
          <a:p>
            <a:pPr lvl="1"/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alcance</a:t>
            </a:r>
            <a:endParaRPr lang="en-US" dirty="0" smtClean="0"/>
          </a:p>
          <a:p>
            <a:r>
              <a:rPr lang="en-US" dirty="0" err="1" smtClean="0"/>
              <a:t>Utilizações</a:t>
            </a:r>
            <a:endParaRPr lang="en-US" dirty="0" smtClean="0"/>
          </a:p>
          <a:p>
            <a:pPr lvl="1"/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Intranet</a:t>
            </a:r>
          </a:p>
          <a:p>
            <a:pPr lvl="1"/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phds\Desktop\wifi-hotsp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22" y="3717032"/>
            <a:ext cx="1943172" cy="22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hds\Desktop\220px-Wi-Fi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58" y="1773237"/>
            <a:ext cx="20955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Utilização em </a:t>
            </a:r>
            <a:r>
              <a:rPr lang="pt-BR" dirty="0"/>
              <a:t>Smartphones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Ethernet x </a:t>
            </a:r>
            <a:r>
              <a:rPr lang="pt-BR" dirty="0" err="1" smtClean="0"/>
              <a:t>AdHoc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Simplicidade de protocolo</a:t>
            </a:r>
          </a:p>
          <a:p>
            <a:endParaRPr lang="pt-BR" dirty="0" smtClean="0"/>
          </a:p>
          <a:p>
            <a:r>
              <a:rPr lang="pt-BR" dirty="0" smtClean="0"/>
              <a:t>Transferência de dados</a:t>
            </a:r>
          </a:p>
          <a:p>
            <a:endParaRPr lang="pt-BR" dirty="0"/>
          </a:p>
          <a:p>
            <a:r>
              <a:rPr lang="pt-BR" dirty="0" smtClean="0"/>
              <a:t>Utilização em aplicativos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falta de um bom gerenciamento dos recursos wireless pelos aplicativos...</a:t>
            </a:r>
          </a:p>
          <a:p>
            <a:pPr lvl="1"/>
            <a:r>
              <a:rPr lang="pt-BR" dirty="0" smtClean="0"/>
              <a:t>Haverá um maior consumo energético nos dispositivos dos clientes</a:t>
            </a:r>
          </a:p>
          <a:p>
            <a:pPr lvl="1"/>
            <a:r>
              <a:rPr lang="pt-BR" dirty="0" smtClean="0"/>
              <a:t>Os desenvolvedores terão prejuízo, e seus aplicativos ficarão em más colocações nas lojas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estudo visa demonstrar experimentalmente a relação consumo versus desempenho das tecnologias wireless referidas</a:t>
            </a:r>
          </a:p>
          <a:p>
            <a:r>
              <a:rPr lang="pt-BR" dirty="0" smtClean="0"/>
              <a:t>Dessa forma, desenvolvedores poderão se basear para realizar </a:t>
            </a:r>
            <a:r>
              <a:rPr lang="pt-BR" smtClean="0"/>
              <a:t>o bom </a:t>
            </a:r>
            <a:r>
              <a:rPr lang="pt-BR" dirty="0" smtClean="0"/>
              <a:t>gerenciamento dos recursos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29/08/2012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2845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TP001142845</AuthoringAssetId>
    <AssetId xmlns="145c5697-5eb5-440b-b2f1-a8273fb59250">TS001142845</AssetI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44AD4A-1F70-4926-943D-9B7CD81F0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E83BD43-02DE-4FD8-A8B6-33F5BF4C8F3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9939F5C-919F-495A-BF3A-C495AF63F02B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145c5697-5eb5-440b-b2f1-a8273fb59250"/>
  </ds:schemaRefs>
</ds:datastoreItem>
</file>

<file path=customXml/itemProps4.xml><?xml version="1.0" encoding="utf-8"?>
<ds:datastoreItem xmlns:ds="http://schemas.openxmlformats.org/officeDocument/2006/customXml" ds:itemID="{82C0AE58-3B96-4A67-A32A-077FF6B032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3745</TotalTime>
  <Words>463</Words>
  <Application>Microsoft Office PowerPoint</Application>
  <PresentationFormat>On-screen Show (4:3)</PresentationFormat>
  <Paragraphs>144</Paragraphs>
  <Slides>26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TS001142845</vt:lpstr>
      <vt:lpstr>Performance and Energy Consumption Evaluation of Wireless Communication in Mobile Devices</vt:lpstr>
      <vt:lpstr>Agenda</vt:lpstr>
      <vt:lpstr>Motivação</vt:lpstr>
      <vt:lpstr>Estatísticas</vt:lpstr>
      <vt:lpstr>Bluetooth</vt:lpstr>
      <vt:lpstr>WiFi</vt:lpstr>
      <vt:lpstr>Utilização em Smartphones</vt:lpstr>
      <vt:lpstr>Problemas</vt:lpstr>
      <vt:lpstr>Estudo</vt:lpstr>
      <vt:lpstr>metodologia</vt:lpstr>
      <vt:lpstr>Metodologia</vt:lpstr>
      <vt:lpstr>Metodologia</vt:lpstr>
      <vt:lpstr>Metodologia</vt:lpstr>
      <vt:lpstr>Metodologia</vt:lpstr>
      <vt:lpstr>Análise dos resultados</vt:lpstr>
      <vt:lpstr>Análise dos resultados</vt:lpstr>
      <vt:lpstr>Análise dos resultados</vt:lpstr>
      <vt:lpstr>Análise dos resultados</vt:lpstr>
      <vt:lpstr>Análise dos resultados</vt:lpstr>
      <vt:lpstr>Análise dos resultados</vt:lpstr>
      <vt:lpstr>Análise dos resultados</vt:lpstr>
      <vt:lpstr>Considerações finais</vt:lpstr>
      <vt:lpstr>Considerações finais</vt:lpstr>
      <vt:lpstr>Trabalhos futuros</vt:lpstr>
      <vt:lpstr>Perguntas?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IDENTIFICAÇÃO DE MÉTRICAS DE AVALIAÇÃO DE MECANISMOS DE CONTROLE DE CONGESTIONAMENTO  PARA A INTERNET DO FUTURO</dc:title>
  <dc:creator>Grace</dc:creator>
  <cp:lastModifiedBy>Danilo</cp:lastModifiedBy>
  <cp:revision>175</cp:revision>
  <dcterms:created xsi:type="dcterms:W3CDTF">2011-11-08T00:46:51Z</dcterms:created>
  <dcterms:modified xsi:type="dcterms:W3CDTF">2012-08-29T11:02:15Z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gNumber">
    <vt:lpwstr>174</vt:lpwstr>
  </property>
  <property fmtid="{D5CDD505-2E9C-101B-9397-08002B2CF9AE}" pid="3" name="TPInstallLocation">
    <vt:lpwstr>{My Templates}</vt:lpwstr>
  </property>
  <property fmtid="{D5CDD505-2E9C-101B-9397-08002B2CF9AE}" pid="4" name="PrimaryImageGen">
    <vt:lpwstr>1</vt:lpwstr>
  </property>
  <property fmtid="{D5CDD505-2E9C-101B-9397-08002B2CF9AE}" pid="5" name="display_urn:schemas-microsoft-com:office:office#APAuthor">
    <vt:lpwstr>REDMOND\cynvey</vt:lpwstr>
  </property>
  <property fmtid="{D5CDD505-2E9C-101B-9397-08002B2CF9AE}" pid="6" name="APAuthor">
    <vt:lpwstr>191</vt:lpwstr>
  </property>
  <property fmtid="{D5CDD505-2E9C-101B-9397-08002B2CF9AE}" pid="7" name="Milestone">
    <vt:lpwstr>Continuous</vt:lpwstr>
  </property>
  <property fmtid="{D5CDD505-2E9C-101B-9397-08002B2CF9AE}" pid="8" name="TPAppVersion">
    <vt:lpwstr>11</vt:lpwstr>
  </property>
  <property fmtid="{D5CDD505-2E9C-101B-9397-08002B2CF9AE}" pid="9" name="TPCommandLine">
    <vt:lpwstr>{PP} /n {FilePath}</vt:lpwstr>
  </property>
  <property fmtid="{D5CDD505-2E9C-101B-9397-08002B2CF9AE}" pid="10" name="IsSearchable">
    <vt:lpwstr>0</vt:lpwstr>
  </property>
  <property fmtid="{D5CDD505-2E9C-101B-9397-08002B2CF9AE}" pid="11" name="NumericId">
    <vt:lpwstr>-1.00000000000000</vt:lpwstr>
  </property>
  <property fmtid="{D5CDD505-2E9C-101B-9397-08002B2CF9AE}" pid="12" name="PublishTargets">
    <vt:lpwstr>OfficeOnline</vt:lpwstr>
  </property>
  <property fmtid="{D5CDD505-2E9C-101B-9397-08002B2CF9AE}" pid="13" name="TPLaunchHelpLinkType">
    <vt:lpwstr>Template</vt:lpwstr>
  </property>
  <property fmtid="{D5CDD505-2E9C-101B-9397-08002B2CF9AE}" pid="14" name="TPFriendlyName">
    <vt:lpwstr>Yearly sales plan presentation 1</vt:lpwstr>
  </property>
  <property fmtid="{D5CDD505-2E9C-101B-9397-08002B2CF9AE}" pid="15" name="display_urn:schemas-microsoft-com:office:office#APEditor">
    <vt:lpwstr>REDMOND\v-luannv</vt:lpwstr>
  </property>
  <property fmtid="{D5CDD505-2E9C-101B-9397-08002B2CF9AE}" pid="16" name="APEditor">
    <vt:lpwstr>92</vt:lpwstr>
  </property>
  <property fmtid="{D5CDD505-2E9C-101B-9397-08002B2CF9AE}" pid="17" name="Provider">
    <vt:lpwstr>EY006220130</vt:lpwstr>
  </property>
  <property fmtid="{D5CDD505-2E9C-101B-9397-08002B2CF9AE}" pid="18" name="SourceTitle">
    <vt:lpwstr>Yearly sales plan presentation 1</vt:lpwstr>
  </property>
  <property fmtid="{D5CDD505-2E9C-101B-9397-08002B2CF9AE}" pid="19" name="TPApplication">
    <vt:lpwstr>PowerPoint</vt:lpwstr>
  </property>
  <property fmtid="{D5CDD505-2E9C-101B-9397-08002B2CF9AE}" pid="20" name="TPLaunchHelpLink">
    <vt:lpwstr/>
  </property>
  <property fmtid="{D5CDD505-2E9C-101B-9397-08002B2CF9AE}" pid="21" name="OpenTemplate">
    <vt:lpwstr>1</vt:lpwstr>
  </property>
  <property fmtid="{D5CDD505-2E9C-101B-9397-08002B2CF9AE}" pid="22" name="UACurrentWords">
    <vt:lpwstr>0</vt:lpwstr>
  </property>
  <property fmtid="{D5CDD505-2E9C-101B-9397-08002B2CF9AE}" pid="23" name="UALocRecommendation">
    <vt:lpwstr>Never Localize</vt:lpwstr>
  </property>
  <property fmtid="{D5CDD505-2E9C-101B-9397-08002B2CF9AE}" pid="24" name="Applications">
    <vt:lpwstr>79;#Template 12;#64;#PowerPoint 2003;#347;#Work Essentials 12;#65;#Microsoft Office PowerPoint 2007</vt:lpwstr>
  </property>
  <property fmtid="{D5CDD505-2E9C-101B-9397-08002B2CF9AE}" pid="25" name="TemplateStatus">
    <vt:lpwstr>Complete</vt:lpwstr>
  </property>
  <property fmtid="{D5CDD505-2E9C-101B-9397-08002B2CF9AE}" pid="26" name="ContentTypeId">
    <vt:lpwstr>0x0101006025706CF4CD034688BEBAE97A2E701D020200C3831ACA17D8814887A164412888521E</vt:lpwstr>
  </property>
  <property fmtid="{D5CDD505-2E9C-101B-9397-08002B2CF9AE}" pid="27" name="IsDeleted">
    <vt:lpwstr>0</vt:lpwstr>
  </property>
  <property fmtid="{D5CDD505-2E9C-101B-9397-08002B2CF9AE}" pid="28" name="ShowIn">
    <vt:lpwstr>Show everywhere</vt:lpwstr>
  </property>
  <property fmtid="{D5CDD505-2E9C-101B-9397-08002B2CF9AE}" pid="29" name="UANotes">
    <vt:lpwstr>WE template</vt:lpwstr>
  </property>
  <property fmtid="{D5CDD505-2E9C-101B-9397-08002B2CF9AE}" pid="30" name="PublishStatusLookup">
    <vt:lpwstr>259559</vt:lpwstr>
  </property>
  <property fmtid="{D5CDD505-2E9C-101B-9397-08002B2CF9AE}" pid="31" name="TPClientViewer">
    <vt:lpwstr>Microsoft Office PowerPoint</vt:lpwstr>
  </property>
  <property fmtid="{D5CDD505-2E9C-101B-9397-08002B2CF9AE}" pid="32" name="TPComponent">
    <vt:lpwstr>PPTFiles</vt:lpwstr>
  </property>
  <property fmtid="{D5CDD505-2E9C-101B-9397-08002B2CF9AE}" pid="33" name="TPNamespace">
    <vt:lpwstr>POWERPNT</vt:lpwstr>
  </property>
  <property fmtid="{D5CDD505-2E9C-101B-9397-08002B2CF9AE}" pid="34" name="APTrustLevel">
    <vt:lpwstr>1.00000000000000</vt:lpwstr>
  </property>
  <property fmtid="{D5CDD505-2E9C-101B-9397-08002B2CF9AE}" pid="35" name="TrustLevel">
    <vt:lpwstr>Microsoft Managed Content</vt:lpwstr>
  </property>
  <property fmtid="{D5CDD505-2E9C-101B-9397-08002B2CF9AE}" pid="36" name="Content Type">
    <vt:lpwstr>OOFile</vt:lpwstr>
  </property>
</Properties>
</file>