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5" r:id="rId9"/>
    <p:sldId id="266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Estilo Médio 3 - Ênfas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93D81CF-94F2-401A-BA57-92F5A7B2D0C5}" styleName="Estilo Médio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amilson\Dropbox\TrabalhoPaulo\Artigo2\Grafico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Plan3!$G$5</c:f>
              <c:strCache>
                <c:ptCount val="1"/>
                <c:pt idx="0">
                  <c:v>Cost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strRef>
              <c:f>Plan3!$E$6:$E$14</c:f>
              <c:strCache>
                <c:ptCount val="9"/>
                <c:pt idx="0">
                  <c:v>A1</c:v>
                </c:pt>
                <c:pt idx="1">
                  <c:v>A2</c:v>
                </c:pt>
                <c:pt idx="2">
                  <c:v>A3</c:v>
                </c:pt>
                <c:pt idx="3">
                  <c:v>A4</c:v>
                </c:pt>
                <c:pt idx="4">
                  <c:v>A5</c:v>
                </c:pt>
                <c:pt idx="5">
                  <c:v>A6</c:v>
                </c:pt>
                <c:pt idx="6">
                  <c:v>A7</c:v>
                </c:pt>
                <c:pt idx="7">
                  <c:v>A8</c:v>
                </c:pt>
                <c:pt idx="8">
                  <c:v>A9</c:v>
                </c:pt>
              </c:strCache>
            </c:strRef>
          </c:cat>
          <c:val>
            <c:numRef>
              <c:f>Plan3!$G$6:$G$14</c:f>
              <c:numCache>
                <c:formatCode>General</c:formatCode>
                <c:ptCount val="9"/>
                <c:pt idx="0">
                  <c:v>8034</c:v>
                </c:pt>
                <c:pt idx="1">
                  <c:v>13390</c:v>
                </c:pt>
                <c:pt idx="2">
                  <c:v>18746</c:v>
                </c:pt>
                <c:pt idx="3">
                  <c:v>8034</c:v>
                </c:pt>
                <c:pt idx="4">
                  <c:v>14729</c:v>
                </c:pt>
                <c:pt idx="5">
                  <c:v>21424</c:v>
                </c:pt>
                <c:pt idx="6">
                  <c:v>9373</c:v>
                </c:pt>
                <c:pt idx="7">
                  <c:v>16068</c:v>
                </c:pt>
                <c:pt idx="8">
                  <c:v>22763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0"/>
        <c:axId val="79633024"/>
        <c:axId val="79639296"/>
      </c:barChart>
      <c:lineChart>
        <c:grouping val="standard"/>
        <c:varyColors val="0"/>
        <c:ser>
          <c:idx val="0"/>
          <c:order val="0"/>
          <c:tx>
            <c:strRef>
              <c:f>Plan3!$F$5</c:f>
              <c:strCache>
                <c:ptCount val="1"/>
                <c:pt idx="0">
                  <c:v>Availability</c:v>
                </c:pt>
              </c:strCache>
            </c:strRef>
          </c:tx>
          <c:spPr>
            <a:ln>
              <a:solidFill>
                <a:schemeClr val="accent1">
                  <a:lumMod val="50000"/>
                </a:schemeClr>
              </a:solidFill>
            </a:ln>
          </c:spPr>
          <c:marker>
            <c:spPr>
              <a:solidFill>
                <a:schemeClr val="tx1"/>
              </a:solidFill>
            </c:spPr>
          </c:marker>
          <c:cat>
            <c:strRef>
              <c:f>Plan3!$E$6:$E$14</c:f>
              <c:strCache>
                <c:ptCount val="9"/>
                <c:pt idx="0">
                  <c:v>A1</c:v>
                </c:pt>
                <c:pt idx="1">
                  <c:v>A2</c:v>
                </c:pt>
                <c:pt idx="2">
                  <c:v>A3</c:v>
                </c:pt>
                <c:pt idx="3">
                  <c:v>A4</c:v>
                </c:pt>
                <c:pt idx="4">
                  <c:v>A5</c:v>
                </c:pt>
                <c:pt idx="5">
                  <c:v>A6</c:v>
                </c:pt>
                <c:pt idx="6">
                  <c:v>A7</c:v>
                </c:pt>
                <c:pt idx="7">
                  <c:v>A8</c:v>
                </c:pt>
                <c:pt idx="8">
                  <c:v>A9</c:v>
                </c:pt>
              </c:strCache>
            </c:strRef>
          </c:cat>
          <c:val>
            <c:numRef>
              <c:f>Plan3!$F$6:$F$14</c:f>
              <c:numCache>
                <c:formatCode>General</c:formatCode>
                <c:ptCount val="9"/>
                <c:pt idx="0">
                  <c:v>0.99716773505900003</c:v>
                </c:pt>
                <c:pt idx="1">
                  <c:v>0.99996535991799995</c:v>
                </c:pt>
                <c:pt idx="2">
                  <c:v>0.99997320885300001</c:v>
                </c:pt>
                <c:pt idx="3">
                  <c:v>0.99716773701200001</c:v>
                </c:pt>
                <c:pt idx="4">
                  <c:v>0.99719443502399996</c:v>
                </c:pt>
                <c:pt idx="5">
                  <c:v>0.99719443573900002</c:v>
                </c:pt>
                <c:pt idx="6">
                  <c:v>0.99994645976700003</c:v>
                </c:pt>
                <c:pt idx="7">
                  <c:v>0.99997323217699996</c:v>
                </c:pt>
                <c:pt idx="8">
                  <c:v>0.999973232893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hiLowLines/>
        <c:marker val="1"/>
        <c:smooth val="0"/>
        <c:axId val="79651200"/>
        <c:axId val="79641216"/>
      </c:lineChart>
      <c:catAx>
        <c:axId val="7963302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pt-BR" sz="1000" b="1" i="0" u="none" strike="noStrike" baseline="0"/>
                  <a:t>Models for Architecture</a:t>
                </a:r>
                <a:endParaRPr lang="pt-BR"/>
              </a:p>
            </c:rich>
          </c:tx>
          <c:overlay val="0"/>
        </c:title>
        <c:majorTickMark val="none"/>
        <c:minorTickMark val="none"/>
        <c:tickLblPos val="nextTo"/>
        <c:crossAx val="79639296"/>
        <c:crosses val="autoZero"/>
        <c:auto val="1"/>
        <c:lblAlgn val="ctr"/>
        <c:lblOffset val="100"/>
        <c:noMultiLvlLbl val="0"/>
      </c:catAx>
      <c:valAx>
        <c:axId val="79639296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pt-BR"/>
                  <a:t>Total Cost</a:t>
                </a:r>
              </a:p>
            </c:rich>
          </c:tx>
          <c:overlay val="0"/>
        </c:title>
        <c:numFmt formatCode="[$$-409]#,##0.00" sourceLinked="0"/>
        <c:majorTickMark val="out"/>
        <c:minorTickMark val="none"/>
        <c:tickLblPos val="nextTo"/>
        <c:crossAx val="79633024"/>
        <c:crosses val="autoZero"/>
        <c:crossBetween val="between"/>
      </c:valAx>
      <c:valAx>
        <c:axId val="79641216"/>
        <c:scaling>
          <c:orientation val="minMax"/>
          <c:max val="1"/>
          <c:min val="0.99549999999999994"/>
        </c:scaling>
        <c:delete val="0"/>
        <c:axPos val="r"/>
        <c:numFmt formatCode="0.00%" sourceLinked="0"/>
        <c:majorTickMark val="cross"/>
        <c:minorTickMark val="cross"/>
        <c:tickLblPos val="nextTo"/>
        <c:crossAx val="79651200"/>
        <c:crosses val="max"/>
        <c:crossBetween val="between"/>
        <c:majorUnit val="5.0000000000000012E-4"/>
      </c:valAx>
      <c:catAx>
        <c:axId val="79651200"/>
        <c:scaling>
          <c:orientation val="minMax"/>
        </c:scaling>
        <c:delete val="1"/>
        <c:axPos val="b"/>
        <c:majorTickMark val="out"/>
        <c:minorTickMark val="none"/>
        <c:tickLblPos val="nextTo"/>
        <c:crossAx val="79641216"/>
        <c:crosses val="autoZero"/>
        <c:auto val="1"/>
        <c:lblAlgn val="ctr"/>
        <c:lblOffset val="100"/>
        <c:noMultiLvlLbl val="0"/>
      </c:cat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3C2FDD-4CCE-495D-B030-A490D39BD35D}" type="datetimeFigureOut">
              <a:rPr lang="pt-BR" smtClean="0"/>
              <a:t>29/08/2012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C38ABA-83E0-402B-8B32-00815B52DC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07038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pt-BR" sz="1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MoDCS</a:t>
            </a:r>
            <a:r>
              <a:rPr lang="pt-BR" sz="1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- </a:t>
            </a:r>
            <a:r>
              <a:rPr lang="en-US" sz="1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Modelling</a:t>
            </a:r>
            <a:r>
              <a:rPr lang="en-US" sz="1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of Distributed and Concurrent Systems &lt;www.modcs.org&gt;</a:t>
            </a:r>
            <a:r>
              <a:rPr lang="pt-BR" sz="1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</p:txBody>
      </p:sp>
      <p:sp>
        <p:nvSpPr>
          <p:cNvPr id="5" name="Retângulo 4"/>
          <p:cNvSpPr/>
          <p:nvPr/>
        </p:nvSpPr>
        <p:spPr>
          <a:xfrm>
            <a:off x="0" y="785814"/>
            <a:ext cx="9144000" cy="7143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pt-BR" sz="1800"/>
          </a:p>
        </p:txBody>
      </p:sp>
      <p:sp>
        <p:nvSpPr>
          <p:cNvPr id="6" name="Retângulo de cantos arredondados 5"/>
          <p:cNvSpPr/>
          <p:nvPr/>
        </p:nvSpPr>
        <p:spPr>
          <a:xfrm>
            <a:off x="351693" y="1285876"/>
            <a:ext cx="8440615" cy="214312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pt-BR" sz="180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516916" y="3857628"/>
            <a:ext cx="5627084" cy="1428760"/>
          </a:xfrm>
        </p:spPr>
        <p:txBody>
          <a:bodyPr/>
          <a:lstStyle>
            <a:lvl1pPr marL="0" indent="0" algn="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 dirty="0"/>
          </a:p>
        </p:txBody>
      </p:sp>
      <p:sp>
        <p:nvSpPr>
          <p:cNvPr id="15" name="Título 1"/>
          <p:cNvSpPr>
            <a:spLocks noGrp="1"/>
          </p:cNvSpPr>
          <p:nvPr>
            <p:ph type="ctrTitle"/>
          </p:nvPr>
        </p:nvSpPr>
        <p:spPr>
          <a:xfrm>
            <a:off x="549491" y="1500175"/>
            <a:ext cx="7847190" cy="1470025"/>
          </a:xfrm>
        </p:spPr>
        <p:txBody>
          <a:bodyPr/>
          <a:lstStyle>
            <a:lvl1pPr>
              <a:defRPr>
                <a:latin typeface="Arial Black" pitchFamily="34" charset="0"/>
              </a:defRPr>
            </a:lvl1pPr>
          </a:lstStyle>
          <a:p>
            <a:r>
              <a:rPr lang="pt-BR" smtClean="0"/>
              <a:t>Clique para editar o título mestre</a:t>
            </a:r>
            <a:endParaRPr lang="pt-B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17EF62-36A1-48C3-B562-10F0FEBBF028}" type="datetime1">
              <a:rPr lang="pt-BR" smtClean="0"/>
              <a:t>29/08/2012</a:t>
            </a:fld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08B681-E336-4FC5-AB3F-EC0A14A8E51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161336" y="-26988"/>
            <a:ext cx="2234711" cy="6153151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1" y="-26988"/>
            <a:ext cx="6563458" cy="6153151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99B356-8570-4D84-BAEC-AF724EA193CE}" type="datetime1">
              <a:rPr lang="pt-BR" smtClean="0"/>
              <a:t>29/08/2012</a:t>
            </a:fld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08B681-E336-4FC5-AB3F-EC0A14A8E51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699239" y="-26988"/>
            <a:ext cx="6696808" cy="1143001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457200" y="1600201"/>
            <a:ext cx="4044462" cy="452596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2338" y="1600201"/>
            <a:ext cx="4044462" cy="452596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6CD219-CC1C-4017-9311-6B98EC167F37}" type="datetime1">
              <a:rPr lang="pt-BR" smtClean="0"/>
              <a:t>29/08/2012</a:t>
            </a:fld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08B681-E336-4FC5-AB3F-EC0A14A8E51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ítulo e texto e 2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699239" y="-26988"/>
            <a:ext cx="6696808" cy="1143001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457200" y="1600201"/>
            <a:ext cx="4044462" cy="452596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4642338" y="1600200"/>
            <a:ext cx="4044462" cy="21859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3"/>
          </p:nvPr>
        </p:nvSpPr>
        <p:spPr>
          <a:xfrm>
            <a:off x="4642338" y="3938589"/>
            <a:ext cx="4044462" cy="2187575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2622E7-00FE-406F-8E89-5153C36FF37A}" type="datetime1">
              <a:rPr lang="pt-BR" smtClean="0"/>
              <a:t>29/08/2012</a:t>
            </a:fld>
            <a:endParaRPr lang="pt-B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08B681-E336-4FC5-AB3F-EC0A14A8E51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98077" y="0"/>
            <a:ext cx="6696808" cy="785794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8B6FCE-332D-4B01-884E-391C71759752}" type="datetime1">
              <a:rPr lang="pt-BR" smtClean="0"/>
              <a:t>29/08/2012</a:t>
            </a:fld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08B681-E336-4FC5-AB3F-EC0A14A8E51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435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435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A572CB-CBC7-4573-B7A4-ADE93B03C087}" type="datetime1">
              <a:rPr lang="pt-BR" smtClean="0"/>
              <a:t>29/08/2012</a:t>
            </a:fld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08B681-E336-4FC5-AB3F-EC0A14A8E51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4446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2338" y="1600201"/>
            <a:ext cx="404446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C3295B-1A4F-4A3C-9B0A-E667D2AED6DF}" type="datetime1">
              <a:rPr lang="pt-BR" smtClean="0"/>
              <a:t>29/08/2012</a:t>
            </a:fld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08B681-E336-4FC5-AB3F-EC0A14A8E51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6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6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270" y="1535113"/>
            <a:ext cx="404153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270" y="2174875"/>
            <a:ext cx="404153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679BAE-88E9-4133-8F8A-3C3F8DC0E67A}" type="datetime1">
              <a:rPr lang="pt-BR" smtClean="0"/>
              <a:t>29/08/2012</a:t>
            </a:fld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08B681-E336-4FC5-AB3F-EC0A14A8E51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6D3BB8-9F51-4297-9AFD-CC75C22AC6C9}" type="datetime1">
              <a:rPr lang="pt-BR" smtClean="0"/>
              <a:t>29/08/2012</a:t>
            </a:fld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08B681-E336-4FC5-AB3F-EC0A14A8E51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BB252E-B80F-4359-BA88-A98DA04D26EE}" type="datetime1">
              <a:rPr lang="pt-BR" smtClean="0"/>
              <a:t>29/08/2012</a:t>
            </a:fld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08B681-E336-4FC5-AB3F-EC0A14A8E51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435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538" y="273051"/>
            <a:ext cx="511126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43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600168-9A6F-494F-A979-5DC12CD76088}" type="datetime1">
              <a:rPr lang="pt-BR" smtClean="0"/>
              <a:t>29/08/2012</a:t>
            </a:fld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08B681-E336-4FC5-AB3F-EC0A14A8E51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166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16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16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7DFDCB-1BCF-4843-8127-2092E8F3F5E2}" type="datetime1">
              <a:rPr lang="pt-BR" smtClean="0"/>
              <a:t>29/08/2012</a:t>
            </a:fld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08B681-E336-4FC5-AB3F-EC0A14A8E51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98077" y="214313"/>
            <a:ext cx="6696808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 para editar o estilo do título mestre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83577" y="1143000"/>
            <a:ext cx="8229600" cy="464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 para editar os estilos do texto mestre</a:t>
            </a:r>
          </a:p>
          <a:p>
            <a:pPr lvl="1"/>
            <a:r>
              <a:rPr lang="en-US" smtClean="0"/>
              <a:t>Segundo nível</a:t>
            </a:r>
          </a:p>
          <a:p>
            <a:pPr lvl="2"/>
            <a:r>
              <a:rPr lang="en-US" smtClean="0"/>
              <a:t>Terceiro nível</a:t>
            </a:r>
          </a:p>
          <a:p>
            <a:pPr lvl="3"/>
            <a:r>
              <a:rPr lang="en-US" smtClean="0"/>
              <a:t>Quarto nível</a:t>
            </a:r>
          </a:p>
          <a:p>
            <a:pPr lvl="4"/>
            <a:r>
              <a:rPr lang="en-US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49520" y="6000751"/>
            <a:ext cx="21336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FontTx/>
              <a:buNone/>
              <a:defRPr sz="1400">
                <a:latin typeface="Arial" charset="0"/>
              </a:defRPr>
            </a:lvl1pPr>
          </a:lstStyle>
          <a:p>
            <a:fld id="{4DE5EE5A-5435-4309-B3D5-07F8E58B26D9}" type="datetime1">
              <a:rPr lang="pt-BR" smtClean="0"/>
              <a:t>29/08/2012</a:t>
            </a:fld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1269" y="6000750"/>
            <a:ext cx="2895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0"/>
              </a:spcBef>
              <a:buFontTx/>
              <a:buNone/>
              <a:defRPr sz="1400">
                <a:latin typeface="Arial" charset="0"/>
              </a:defRPr>
            </a:lvl1pPr>
          </a:lstStyle>
          <a:p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0269" y="6000751"/>
            <a:ext cx="21336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FontTx/>
              <a:buNone/>
              <a:defRPr sz="1400">
                <a:latin typeface="Arial" charset="0"/>
              </a:defRPr>
            </a:lvl1pPr>
          </a:lstStyle>
          <a:p>
            <a:fld id="{FF08B681-E336-4FC5-AB3F-EC0A14A8E51A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Retângulo 9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pt-BR" sz="1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MoDCS</a:t>
            </a:r>
            <a:r>
              <a:rPr lang="pt-BR" sz="1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- </a:t>
            </a:r>
            <a:r>
              <a:rPr lang="en-US" sz="1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Modelling</a:t>
            </a:r>
            <a:r>
              <a:rPr lang="en-US" sz="1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of Distributed and Concurrent Systems &lt;www.modcs.org&gt;</a:t>
            </a:r>
            <a:r>
              <a:rPr lang="pt-BR" sz="1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</p:txBody>
      </p:sp>
      <p:pic>
        <p:nvPicPr>
          <p:cNvPr id="3080" name="Imagem 15" descr="modcs.bmp"/>
          <p:cNvPicPr>
            <a:picLocks noChangeAspect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0"/>
            <a:ext cx="2391508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Retângulo 16"/>
          <p:cNvSpPr/>
          <p:nvPr/>
        </p:nvSpPr>
        <p:spPr>
          <a:xfrm>
            <a:off x="0" y="785814"/>
            <a:ext cx="9144000" cy="7143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pt-BR" sz="1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hdr="0" ft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  <a:cs typeface="Arial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  <a:cs typeface="Arial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  <a:cs typeface="Arial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prmm@cin.ufpe.br" TargetMode="External"/><Relationship Id="rId2" Type="http://schemas.openxmlformats.org/officeDocument/2006/relationships/hyperlink" Target="mailto:jrd@cin.ufpe.br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49490" y="1268760"/>
            <a:ext cx="8054957" cy="2160239"/>
          </a:xfrm>
        </p:spPr>
        <p:txBody>
          <a:bodyPr>
            <a:normAutofit/>
          </a:bodyPr>
          <a:lstStyle/>
          <a:p>
            <a:pPr algn="ctr"/>
            <a:r>
              <a:rPr lang="pt-BR" dirty="0"/>
              <a:t>Modelos de Disponibilidade para Arquiteturas de Cloud </a:t>
            </a:r>
            <a:r>
              <a:rPr lang="pt-BR" dirty="0" err="1"/>
              <a:t>Computing</a:t>
            </a:r>
            <a:r>
              <a:rPr lang="pt-BR"/>
              <a:t> baseadas na plataforma Eucalyptus</a:t>
            </a:r>
            <a:endParaRPr lang="pt-BR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0" y="4286250"/>
            <a:ext cx="9144000" cy="1591022"/>
          </a:xfrm>
        </p:spPr>
        <p:txBody>
          <a:bodyPr lIns="0" tIns="0" rIns="0" bIns="0"/>
          <a:lstStyle/>
          <a:p>
            <a:pPr algn="ctr" eaLnBrk="1" hangingPunct="1">
              <a:lnSpc>
                <a:spcPct val="95000"/>
              </a:lnSpc>
              <a:spcBef>
                <a:spcPct val="0"/>
              </a:spcBef>
            </a:pPr>
            <a:r>
              <a:rPr lang="en-US" sz="2800" dirty="0" err="1" smtClean="0">
                <a:solidFill>
                  <a:srgbClr val="000000"/>
                </a:solidFill>
                <a:latin typeface="Arial" pitchFamily="34" charset="0"/>
              </a:rPr>
              <a:t>Jamilson</a:t>
            </a:r>
            <a:r>
              <a:rPr lang="en-US" sz="2800" dirty="0" smtClean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pitchFamily="34" charset="0"/>
              </a:rPr>
              <a:t>Ramalho</a:t>
            </a:r>
            <a:r>
              <a:rPr lang="en-US" sz="2800" dirty="0" smtClean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pitchFamily="34" charset="0"/>
              </a:rPr>
              <a:t>Dantas</a:t>
            </a:r>
            <a:endParaRPr lang="en-US" dirty="0" smtClean="0"/>
          </a:p>
          <a:p>
            <a:pPr algn="ctr" eaLnBrk="1" hangingPunct="1">
              <a:lnSpc>
                <a:spcPct val="95000"/>
              </a:lnSpc>
              <a:spcBef>
                <a:spcPct val="0"/>
              </a:spcBef>
            </a:pPr>
            <a:r>
              <a:rPr lang="en-US" sz="2200" dirty="0" smtClean="0">
                <a:solidFill>
                  <a:srgbClr val="000000"/>
                </a:solidFill>
                <a:latin typeface="Arial" pitchFamily="34" charset="0"/>
                <a:hlinkClick r:id="rId2"/>
              </a:rPr>
              <a:t>jrd@cin.ufpe.br</a:t>
            </a:r>
            <a:endParaRPr lang="en-US" sz="2200" dirty="0" smtClean="0">
              <a:solidFill>
                <a:srgbClr val="000000"/>
              </a:solidFill>
              <a:latin typeface="Arial" pitchFamily="34" charset="0"/>
            </a:endParaRPr>
          </a:p>
          <a:p>
            <a:pPr algn="ctr">
              <a:lnSpc>
                <a:spcPct val="95000"/>
              </a:lnSpc>
              <a:spcBef>
                <a:spcPct val="0"/>
              </a:spcBef>
            </a:pPr>
            <a:r>
              <a:rPr lang="en-US" sz="2800" dirty="0" err="1" smtClean="0">
                <a:solidFill>
                  <a:srgbClr val="000000"/>
                </a:solidFill>
                <a:latin typeface="Arial" pitchFamily="34" charset="0"/>
              </a:rPr>
              <a:t>Orientador</a:t>
            </a:r>
            <a:r>
              <a:rPr lang="en-US" sz="2800" dirty="0" smtClean="0">
                <a:solidFill>
                  <a:srgbClr val="000000"/>
                </a:solidFill>
                <a:latin typeface="Arial" pitchFamily="34" charset="0"/>
              </a:rPr>
              <a:t>: Prof. Paulo Romero Martins </a:t>
            </a:r>
            <a:r>
              <a:rPr lang="en-US" sz="2800" dirty="0" err="1" smtClean="0">
                <a:solidFill>
                  <a:srgbClr val="000000"/>
                </a:solidFill>
                <a:latin typeface="Arial" pitchFamily="34" charset="0"/>
              </a:rPr>
              <a:t>Maciel</a:t>
            </a:r>
            <a:endParaRPr lang="en-US" dirty="0" smtClean="0"/>
          </a:p>
          <a:p>
            <a:pPr algn="ctr" eaLnBrk="1" hangingPunct="1">
              <a:lnSpc>
                <a:spcPct val="95000"/>
              </a:lnSpc>
              <a:spcBef>
                <a:spcPct val="0"/>
              </a:spcBef>
            </a:pPr>
            <a:r>
              <a:rPr lang="en-US" sz="2200" dirty="0" smtClean="0">
                <a:solidFill>
                  <a:srgbClr val="000000"/>
                </a:solidFill>
                <a:latin typeface="Arial" pitchFamily="34" charset="0"/>
                <a:hlinkClick r:id="rId3"/>
              </a:rPr>
              <a:t>prmm@cin.ufpe.br</a:t>
            </a:r>
            <a:endParaRPr lang="en-US" sz="2200" dirty="0" smtClean="0">
              <a:solidFill>
                <a:srgbClr val="000000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7457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Estudo </a:t>
            </a:r>
            <a:r>
              <a:rPr lang="pt-BR" dirty="0" smtClean="0"/>
              <a:t>de Caso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pt-BR" sz="2400" dirty="0" smtClean="0"/>
          </a:p>
          <a:p>
            <a:pPr algn="just"/>
            <a:r>
              <a:rPr lang="pt-BR" sz="2400" dirty="0" smtClean="0"/>
              <a:t>Para um </a:t>
            </a:r>
            <a:r>
              <a:rPr lang="pt-BR" sz="2400" i="1" dirty="0" err="1" smtClean="0"/>
              <a:t>baseline</a:t>
            </a:r>
            <a:r>
              <a:rPr lang="pt-BR" sz="2400" dirty="0" smtClean="0"/>
              <a:t> é proposto 3 </a:t>
            </a:r>
            <a:r>
              <a:rPr lang="pt-BR" sz="2400" dirty="0"/>
              <a:t>c</a:t>
            </a:r>
            <a:r>
              <a:rPr lang="pt-BR" sz="2400" dirty="0" smtClean="0"/>
              <a:t>enários.</a:t>
            </a:r>
          </a:p>
          <a:p>
            <a:pPr algn="just"/>
            <a:endParaRPr lang="pt-BR" sz="2400" dirty="0" smtClean="0"/>
          </a:p>
          <a:p>
            <a:pPr algn="just"/>
            <a:r>
              <a:rPr lang="pt-BR" sz="2400" dirty="0" smtClean="0"/>
              <a:t>Para cada cenário é gerado um conjunto de 3 arquiteturas.</a:t>
            </a:r>
          </a:p>
          <a:p>
            <a:pPr algn="just"/>
            <a:endParaRPr lang="pt-BR" sz="2400" dirty="0" smtClean="0"/>
          </a:p>
          <a:p>
            <a:pPr algn="just"/>
            <a:r>
              <a:rPr lang="pt-BR" sz="2400" dirty="0" smtClean="0"/>
              <a:t>Para cada conjunto de arquitetura é estimada a:</a:t>
            </a:r>
          </a:p>
          <a:p>
            <a:pPr lvl="1" algn="just"/>
            <a:r>
              <a:rPr lang="pt-BR" sz="2000" dirty="0" smtClean="0"/>
              <a:t>Disponibilidade</a:t>
            </a:r>
          </a:p>
          <a:p>
            <a:pPr lvl="1" algn="just"/>
            <a:r>
              <a:rPr lang="pt-BR" sz="2000" dirty="0" smtClean="0"/>
              <a:t>Custo total de aquisição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C28D1-8AEB-47BA-9E94-F76F66252789}" type="datetime1">
              <a:rPr lang="pt-BR" smtClean="0"/>
              <a:t>29/08/2012</a:t>
            </a:fld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F605D-5AAA-49F6-90DE-173D10EB199B}" type="slidenum">
              <a:rPr lang="pt-BR" smtClean="0"/>
              <a:t>10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07634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Jamilson\Desktop\Artigo2\cc_redundant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4090" y="2639835"/>
            <a:ext cx="3162946" cy="3597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Arquiteturas Eucalyptus</a:t>
            </a:r>
            <a:endParaRPr lang="pt-BR" dirty="0"/>
          </a:p>
        </p:txBody>
      </p:sp>
      <p:pic>
        <p:nvPicPr>
          <p:cNvPr id="4" name="Picture 2" descr="C:\Users\Jamilson\Desktop\Artigo2\CC_no_redundant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23" y="924991"/>
            <a:ext cx="3808620" cy="2487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Jamilson\Desktop\Artigo2\CC_redundante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1946" y="884385"/>
            <a:ext cx="3161803" cy="5227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aixaDeTexto 6"/>
          <p:cNvSpPr txBox="1"/>
          <p:nvPr/>
        </p:nvSpPr>
        <p:spPr>
          <a:xfrm>
            <a:off x="1403648" y="6112215"/>
            <a:ext cx="7128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Cenário I		Cenário II		 </a:t>
            </a:r>
            <a:r>
              <a:rPr lang="pt-BR" dirty="0"/>
              <a:t>Cenário </a:t>
            </a:r>
            <a:r>
              <a:rPr lang="pt-BR" dirty="0" smtClean="0"/>
              <a:t>III</a:t>
            </a:r>
            <a:endParaRPr lang="pt-BR" dirty="0"/>
          </a:p>
        </p:txBody>
      </p:sp>
      <p:sp>
        <p:nvSpPr>
          <p:cNvPr id="8" name="Retângulo de cantos arredondados 7"/>
          <p:cNvSpPr/>
          <p:nvPr/>
        </p:nvSpPr>
        <p:spPr>
          <a:xfrm>
            <a:off x="705170" y="2035260"/>
            <a:ext cx="554462" cy="313620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Retângulo de cantos arredondados 8"/>
          <p:cNvSpPr/>
          <p:nvPr/>
        </p:nvSpPr>
        <p:spPr>
          <a:xfrm>
            <a:off x="3211920" y="4213025"/>
            <a:ext cx="432049" cy="235627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Retângulo de cantos arredondados 9"/>
          <p:cNvSpPr/>
          <p:nvPr/>
        </p:nvSpPr>
        <p:spPr>
          <a:xfrm>
            <a:off x="6386055" y="3325041"/>
            <a:ext cx="432049" cy="235627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tângulo de cantos arredondados 10"/>
          <p:cNvSpPr/>
          <p:nvPr/>
        </p:nvSpPr>
        <p:spPr>
          <a:xfrm>
            <a:off x="1475656" y="2035260"/>
            <a:ext cx="554462" cy="313620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Retângulo de cantos arredondados 11"/>
          <p:cNvSpPr/>
          <p:nvPr/>
        </p:nvSpPr>
        <p:spPr>
          <a:xfrm>
            <a:off x="3965493" y="3293091"/>
            <a:ext cx="432049" cy="235627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Retângulo de cantos arredondados 12"/>
          <p:cNvSpPr/>
          <p:nvPr/>
        </p:nvSpPr>
        <p:spPr>
          <a:xfrm>
            <a:off x="3960085" y="5141305"/>
            <a:ext cx="432049" cy="235627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Retângulo de cantos arredondados 13"/>
          <p:cNvSpPr/>
          <p:nvPr/>
        </p:nvSpPr>
        <p:spPr>
          <a:xfrm>
            <a:off x="7108508" y="1512494"/>
            <a:ext cx="432049" cy="235627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Retângulo de cantos arredondados 14"/>
          <p:cNvSpPr/>
          <p:nvPr/>
        </p:nvSpPr>
        <p:spPr>
          <a:xfrm>
            <a:off x="7096320" y="3325041"/>
            <a:ext cx="432049" cy="235627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Retângulo de cantos arredondados 15"/>
          <p:cNvSpPr/>
          <p:nvPr/>
        </p:nvSpPr>
        <p:spPr>
          <a:xfrm>
            <a:off x="7096320" y="5141305"/>
            <a:ext cx="432049" cy="235627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17" name="Tabela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8301047"/>
              </p:ext>
            </p:extLst>
          </p:nvPr>
        </p:nvGraphicFramePr>
        <p:xfrm>
          <a:off x="37423" y="2708920"/>
          <a:ext cx="1992695" cy="91440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1992695"/>
              </a:tblGrid>
              <a:tr h="770384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A1</a:t>
                      </a:r>
                    </a:p>
                    <a:p>
                      <a:pPr algn="ctr"/>
                      <a:r>
                        <a:rPr lang="pt-BR" dirty="0" smtClean="0"/>
                        <a:t>A2</a:t>
                      </a:r>
                    </a:p>
                    <a:p>
                      <a:pPr algn="ctr"/>
                      <a:r>
                        <a:rPr lang="pt-BR" dirty="0" smtClean="0"/>
                        <a:t>A3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0" name="Tabela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2514125"/>
              </p:ext>
            </p:extLst>
          </p:nvPr>
        </p:nvGraphicFramePr>
        <p:xfrm>
          <a:off x="44637" y="3790508"/>
          <a:ext cx="1992695" cy="91440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1992695"/>
              </a:tblGrid>
              <a:tr h="770384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A4</a:t>
                      </a:r>
                    </a:p>
                    <a:p>
                      <a:pPr algn="ctr"/>
                      <a:r>
                        <a:rPr lang="pt-BR" dirty="0" smtClean="0"/>
                        <a:t>A5</a:t>
                      </a:r>
                    </a:p>
                    <a:p>
                      <a:pPr algn="ctr"/>
                      <a:r>
                        <a:rPr lang="pt-BR" dirty="0" smtClean="0"/>
                        <a:t>A6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1" name="Tabela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2719729"/>
              </p:ext>
            </p:extLst>
          </p:nvPr>
        </p:nvGraphicFramePr>
        <p:xfrm>
          <a:off x="62632" y="4891915"/>
          <a:ext cx="1992695" cy="91440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1992695"/>
              </a:tblGrid>
              <a:tr h="770384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A7</a:t>
                      </a:r>
                    </a:p>
                    <a:p>
                      <a:pPr algn="ctr"/>
                      <a:r>
                        <a:rPr lang="pt-BR" dirty="0" smtClean="0"/>
                        <a:t>A8</a:t>
                      </a:r>
                    </a:p>
                    <a:p>
                      <a:pPr algn="ctr"/>
                      <a:r>
                        <a:rPr lang="pt-BR" dirty="0" smtClean="0"/>
                        <a:t>A9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2" name="Espaço Reservado para Data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B682E-A9FB-489A-9522-7E146751D06E}" type="datetime1">
              <a:rPr lang="pt-BR" smtClean="0"/>
              <a:t>29/08/2012</a:t>
            </a:fld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8B681-E336-4FC5-AB3F-EC0A14A8E51A}" type="slidenum">
              <a:rPr lang="pt-BR" smtClean="0"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9494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8" grpId="2" animBg="1"/>
      <p:bldP spid="9" grpId="0" animBg="1"/>
      <p:bldP spid="9" grpId="1" animBg="1"/>
      <p:bldP spid="9" grpId="2" animBg="1"/>
      <p:bldP spid="10" grpId="0" animBg="1"/>
      <p:bldP spid="10" grpId="1" animBg="1"/>
      <p:bldP spid="10" grpId="2" animBg="1"/>
      <p:bldP spid="11" grpId="0" animBg="1"/>
      <p:bldP spid="11" grpId="1" animBg="1"/>
      <p:bldP spid="11" grpId="2" animBg="1"/>
      <p:bldP spid="12" grpId="0" animBg="1"/>
      <p:bldP spid="12" grpId="1" animBg="1"/>
      <p:bldP spid="12" grpId="2" animBg="1"/>
      <p:bldP spid="13" grpId="0" animBg="1"/>
      <p:bldP spid="13" grpId="1" animBg="1"/>
      <p:bldP spid="13" grpId="2" animBg="1"/>
      <p:bldP spid="14" grpId="0" animBg="1"/>
      <p:bldP spid="14" grpId="1" animBg="1"/>
      <p:bldP spid="14" grpId="2" animBg="1"/>
      <p:bldP spid="15" grpId="0" animBg="1"/>
      <p:bldP spid="15" grpId="1" animBg="1"/>
      <p:bldP spid="15" grpId="2" animBg="1"/>
      <p:bldP spid="16" grpId="0" animBg="1"/>
      <p:bldP spid="16" grpId="1" animBg="1"/>
      <p:bldP spid="16" grpId="2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pt-BR" sz="2800" dirty="0" smtClean="0"/>
              <a:t>Disponibilidade</a:t>
            </a:r>
          </a:p>
          <a:p>
            <a:pPr>
              <a:buFontTx/>
              <a:buChar char="-"/>
            </a:pPr>
            <a:endParaRPr lang="pt-BR" sz="2800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198077" y="0"/>
            <a:ext cx="6696808" cy="785794"/>
          </a:xfrm>
        </p:spPr>
        <p:txBody>
          <a:bodyPr/>
          <a:lstStyle/>
          <a:p>
            <a:r>
              <a:rPr lang="pt-BR" dirty="0"/>
              <a:t>Estudo </a:t>
            </a:r>
            <a:r>
              <a:rPr lang="pt-BR" dirty="0" smtClean="0"/>
              <a:t>de Caso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aixaDeTexto 4"/>
              <p:cNvSpPr txBox="1"/>
              <p:nvPr/>
            </p:nvSpPr>
            <p:spPr>
              <a:xfrm>
                <a:off x="3470826" y="1916832"/>
                <a:ext cx="197265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i="1" smtClean="0">
                          <a:latin typeface="Cambria Math"/>
                        </a:rPr>
                        <m:t>𝐴</m:t>
                      </m:r>
                      <m:r>
                        <a:rPr lang="pt-BR" i="1" smtClean="0">
                          <a:latin typeface="Cambria Math"/>
                        </a:rPr>
                        <m:t>=(</m:t>
                      </m:r>
                      <m:r>
                        <a:rPr lang="pt-BR" b="0" i="1" smtClean="0">
                          <a:latin typeface="Cambria Math"/>
                        </a:rPr>
                        <m:t>𝐴𝑏</m:t>
                      </m:r>
                      <m:r>
                        <a:rPr lang="pt-BR" b="0" i="1" smtClean="0">
                          <a:latin typeface="Cambria Math"/>
                        </a:rPr>
                        <m:t>1 ∗</m:t>
                      </m:r>
                      <m:r>
                        <a:rPr lang="pt-BR" b="0" i="1" smtClean="0">
                          <a:latin typeface="Cambria Math"/>
                        </a:rPr>
                        <m:t>𝐴𝑏</m:t>
                      </m:r>
                      <m:r>
                        <a:rPr lang="pt-BR" b="0" i="1" smtClean="0">
                          <a:latin typeface="Cambria Math"/>
                        </a:rPr>
                        <m:t>2)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5" name="CaixaDe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0826" y="1916832"/>
                <a:ext cx="1972656" cy="369332"/>
              </a:xfrm>
              <a:prstGeom prst="rect">
                <a:avLst/>
              </a:prstGeom>
              <a:blipFill rotWithShape="1">
                <a:blip r:embed="rId2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1" y="2609850"/>
            <a:ext cx="3514725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CaixaDeTexto 6"/>
              <p:cNvSpPr txBox="1"/>
              <p:nvPr/>
            </p:nvSpPr>
            <p:spPr>
              <a:xfrm>
                <a:off x="2988553" y="3837353"/>
                <a:ext cx="307391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i="1" smtClean="0">
                          <a:latin typeface="Cambria Math"/>
                        </a:rPr>
                        <m:t>𝐴</m:t>
                      </m:r>
                      <m:r>
                        <a:rPr lang="pt-BR" i="1" smtClean="0">
                          <a:latin typeface="Cambria Math"/>
                        </a:rPr>
                        <m:t>=(</m:t>
                      </m:r>
                      <m:r>
                        <a:rPr lang="pt-BR" b="0" i="1" smtClean="0">
                          <a:latin typeface="Cambria Math"/>
                        </a:rPr>
                        <m:t>𝐴</m:t>
                      </m:r>
                      <m:r>
                        <a:rPr lang="pt-BR" i="1">
                          <a:latin typeface="Cambria Math"/>
                        </a:rPr>
                        <m:t>𝑏</m:t>
                      </m:r>
                      <m:r>
                        <a:rPr lang="pt-BR" i="1">
                          <a:latin typeface="Cambria Math"/>
                        </a:rPr>
                        <m:t>1)∗(1−(</m:t>
                      </m:r>
                      <m:r>
                        <a:rPr lang="pt-BR" b="0" i="1" smtClean="0">
                          <a:latin typeface="Cambria Math"/>
                        </a:rPr>
                        <m:t>𝐼</m:t>
                      </m:r>
                      <m:r>
                        <a:rPr lang="pt-BR" i="1">
                          <a:latin typeface="Cambria Math"/>
                        </a:rPr>
                        <m:t>𝑏</m:t>
                      </m:r>
                      <m:r>
                        <a:rPr lang="pt-BR" i="1">
                          <a:latin typeface="Cambria Math"/>
                        </a:rPr>
                        <m:t>2) ∗ (</m:t>
                      </m:r>
                      <m:r>
                        <a:rPr lang="pt-BR" b="0" i="1" smtClean="0">
                          <a:latin typeface="Cambria Math"/>
                        </a:rPr>
                        <m:t>𝐼</m:t>
                      </m:r>
                      <m:r>
                        <a:rPr lang="pt-BR" i="1">
                          <a:latin typeface="Cambria Math"/>
                        </a:rPr>
                        <m:t>𝑏</m:t>
                      </m:r>
                      <m:r>
                        <a:rPr lang="pt-BR" i="1">
                          <a:latin typeface="Cambria Math"/>
                        </a:rPr>
                        <m:t>3))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7" name="CaixaDe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8553" y="3837353"/>
                <a:ext cx="3073918" cy="369332"/>
              </a:xfrm>
              <a:prstGeom prst="rect">
                <a:avLst/>
              </a:prstGeom>
              <a:blipFill rotWithShape="1">
                <a:blip r:embed="rId4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6975" y="4158372"/>
            <a:ext cx="4210050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Espaço Reservado para Data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6777D-8EA7-404D-B179-63F27D99FFB3}" type="datetime1">
              <a:rPr lang="pt-BR" smtClean="0"/>
              <a:t>29/08/2012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8B681-E336-4FC5-AB3F-EC0A14A8E51A}" type="slidenum">
              <a:rPr lang="pt-BR" smtClean="0"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1961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pt-BR" sz="2800" dirty="0" smtClean="0"/>
              <a:t>Disponibilidade</a:t>
            </a:r>
          </a:p>
          <a:p>
            <a:pPr>
              <a:buFontTx/>
              <a:buChar char="-"/>
            </a:pPr>
            <a:endParaRPr lang="pt-BR" sz="2800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198077" y="0"/>
            <a:ext cx="6696808" cy="785794"/>
          </a:xfrm>
        </p:spPr>
        <p:txBody>
          <a:bodyPr/>
          <a:lstStyle/>
          <a:p>
            <a:r>
              <a:rPr lang="pt-BR" dirty="0"/>
              <a:t>Estudo </a:t>
            </a:r>
            <a:r>
              <a:rPr lang="pt-BR" dirty="0" smtClean="0"/>
              <a:t>de Caso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aixaDeTexto 1"/>
              <p:cNvSpPr txBox="1"/>
              <p:nvPr/>
            </p:nvSpPr>
            <p:spPr>
              <a:xfrm>
                <a:off x="1979712" y="1988840"/>
                <a:ext cx="4862934" cy="9081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i="1" smtClean="0">
                          <a:latin typeface="Cambria Math"/>
                        </a:rPr>
                        <m:t>𝐴</m:t>
                      </m:r>
                      <m:r>
                        <a:rPr lang="pt-BR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pt-BR" b="0" i="1" smtClean="0">
                                  <a:latin typeface="Cambria Math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pt-BR" b="0" i="1" smtClean="0">
                                  <a:latin typeface="Cambria Math"/>
                                </a:rPr>
                                <m:t>𝑐𝑙𝑐</m:t>
                              </m:r>
                            </m:sub>
                          </m:sSub>
                        </m:e>
                      </m:d>
                      <m:r>
                        <a:rPr lang="pt-BR" b="0" i="1" smtClean="0">
                          <a:latin typeface="Cambria Math"/>
                        </a:rPr>
                        <m:t>∗(1− </m:t>
                      </m:r>
                      <m:nary>
                        <m:naryPr>
                          <m:chr m:val="∏"/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pt-BR" b="0" i="1" smtClean="0">
                              <a:latin typeface="Cambria Math"/>
                            </a:rPr>
                            <m:t>𝑗</m:t>
                          </m:r>
                          <m:r>
                            <a:rPr lang="pt-BR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pt-BR" b="0" i="1" smtClean="0">
                              <a:latin typeface="Cambria Math"/>
                            </a:rPr>
                            <m:t>𝑘</m:t>
                          </m:r>
                        </m:sup>
                        <m:e>
                          <m:r>
                            <a:rPr lang="pt-BR" b="0" i="1" smtClean="0">
                              <a:latin typeface="Cambria Math"/>
                            </a:rPr>
                            <m:t>(</m:t>
                          </m:r>
                          <m:r>
                            <a:rPr lang="pt-BR" b="0" i="1" smtClean="0">
                              <a:latin typeface="Cambria Math"/>
                            </a:rPr>
                            <m:t>𝐼𝐶</m:t>
                          </m:r>
                          <m:sSub>
                            <m:sSub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pt-BR" b="0" i="1" smtClean="0">
                                  <a:latin typeface="Cambria Math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pt-BR" b="0" i="1" smtClean="0">
                                  <a:latin typeface="Cambria Math"/>
                                </a:rPr>
                                <m:t>𝑗</m:t>
                              </m:r>
                            </m:sub>
                          </m:sSub>
                          <m:r>
                            <a:rPr lang="pt-BR" b="0" i="1" smtClean="0">
                              <a:latin typeface="Cambria Math"/>
                            </a:rPr>
                            <m:t> ∗(1−</m:t>
                          </m:r>
                          <m:nary>
                            <m:naryPr>
                              <m:chr m:val="∏"/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pt-BR" b="0" i="1" smtClean="0">
                                  <a:latin typeface="Cambria Math"/>
                                </a:rPr>
                                <m:t>𝑖</m:t>
                              </m:r>
                              <m:r>
                                <a:rPr lang="pt-BR" b="0" i="1" smtClean="0">
                                  <a:latin typeface="Cambria Math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pt-BR" b="0" i="1" smtClean="0">
                                  <a:latin typeface="Cambria Math"/>
                                </a:rPr>
                                <m:t>𝑛</m:t>
                              </m:r>
                            </m:sup>
                            <m:e>
                              <m:r>
                                <a:rPr lang="pt-BR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pt-BR" b="0" i="1" smtClean="0">
                                  <a:latin typeface="Cambria Math"/>
                                </a:rPr>
                                <m:t>𝐼𝑛</m:t>
                              </m:r>
                              <m:sSub>
                                <m:sSubPr>
                                  <m:ctrlPr>
                                    <a:rPr lang="pt-BR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ó</m:t>
                                  </m:r>
                                </m:e>
                                <m:sub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pt-BR" b="0" i="1" smtClean="0">
                                  <a:latin typeface="Cambria Math"/>
                                </a:rPr>
                                <m:t>)))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2" name="CaixaDeTex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9712" y="1988840"/>
                <a:ext cx="4862934" cy="90819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775" y="3883149"/>
            <a:ext cx="7410450" cy="93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40B36-C1C0-4F55-A9F7-17782F965608}" type="datetime1">
              <a:rPr lang="pt-BR" smtClean="0"/>
              <a:t>29/08/2012</a:t>
            </a:fld>
            <a:endParaRPr lang="pt-BR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8B681-E336-4FC5-AB3F-EC0A14A8E51A}" type="slidenum">
              <a:rPr lang="pt-BR" smtClean="0"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13224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pt-BR" sz="2800" dirty="0" smtClean="0"/>
              <a:t>Resultados</a:t>
            </a:r>
          </a:p>
          <a:p>
            <a:pPr>
              <a:buFontTx/>
              <a:buChar char="-"/>
            </a:pPr>
            <a:endParaRPr lang="pt-BR" sz="2800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198077" y="0"/>
            <a:ext cx="6696808" cy="785794"/>
          </a:xfrm>
        </p:spPr>
        <p:txBody>
          <a:bodyPr/>
          <a:lstStyle/>
          <a:p>
            <a:r>
              <a:rPr lang="pt-BR" dirty="0"/>
              <a:t>Estudo </a:t>
            </a:r>
            <a:r>
              <a:rPr lang="pt-BR" dirty="0" smtClean="0"/>
              <a:t>de Caso</a:t>
            </a:r>
            <a:endParaRPr lang="pt-BR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9F84F-476E-46FE-8EAA-EB359DD62BB9}" type="datetime1">
              <a:rPr lang="pt-BR" smtClean="0"/>
              <a:t>29/08/2012</a:t>
            </a:fld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8B681-E336-4FC5-AB3F-EC0A14A8E51A}" type="slidenum">
              <a:rPr lang="pt-BR" smtClean="0"/>
              <a:t>14</a:t>
            </a:fld>
            <a:endParaRPr lang="pt-B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772816"/>
            <a:ext cx="7769383" cy="31807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Elipse 1"/>
          <p:cNvSpPr/>
          <p:nvPr/>
        </p:nvSpPr>
        <p:spPr>
          <a:xfrm>
            <a:off x="323528" y="3933056"/>
            <a:ext cx="8424936" cy="36004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n>
                <a:solidFill>
                  <a:srgbClr val="C00000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3259921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pt-BR" sz="2800" dirty="0" smtClean="0"/>
              <a:t>Resultados</a:t>
            </a:r>
          </a:p>
          <a:p>
            <a:pPr>
              <a:buFontTx/>
              <a:buChar char="-"/>
            </a:pPr>
            <a:endParaRPr lang="pt-BR" sz="2800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198077" y="0"/>
            <a:ext cx="6696808" cy="785794"/>
          </a:xfrm>
        </p:spPr>
        <p:txBody>
          <a:bodyPr/>
          <a:lstStyle/>
          <a:p>
            <a:r>
              <a:rPr lang="pt-BR" dirty="0"/>
              <a:t>Estudo </a:t>
            </a:r>
            <a:r>
              <a:rPr lang="pt-BR" dirty="0" smtClean="0"/>
              <a:t>de Caso</a:t>
            </a:r>
            <a:endParaRPr lang="pt-BR" dirty="0"/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84DD3-FF82-482C-86F7-A25DB8B5CEAB}" type="datetime1">
              <a:rPr lang="pt-BR" smtClean="0"/>
              <a:t>29/08/2012</a:t>
            </a:fld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8B681-E336-4FC5-AB3F-EC0A14A8E51A}" type="slidenum">
              <a:rPr lang="pt-BR" smtClean="0"/>
              <a:t>15</a:t>
            </a:fld>
            <a:endParaRPr lang="pt-BR"/>
          </a:p>
        </p:txBody>
      </p:sp>
      <p:graphicFrame>
        <p:nvGraphicFramePr>
          <p:cNvPr id="7" name="Grá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72917844"/>
              </p:ext>
            </p:extLst>
          </p:nvPr>
        </p:nvGraphicFramePr>
        <p:xfrm>
          <a:off x="1115616" y="1916832"/>
          <a:ext cx="6959103" cy="37056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49972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83577" y="980728"/>
            <a:ext cx="8229600" cy="5022304"/>
          </a:xfrm>
        </p:spPr>
        <p:txBody>
          <a:bodyPr/>
          <a:lstStyle/>
          <a:p>
            <a:pPr algn="just"/>
            <a:r>
              <a:rPr lang="pt-BR" sz="2400" dirty="0"/>
              <a:t>Três </a:t>
            </a:r>
            <a:r>
              <a:rPr lang="pt-BR" sz="2400" dirty="0" smtClean="0"/>
              <a:t>cenários foram utilizados:</a:t>
            </a:r>
          </a:p>
          <a:p>
            <a:pPr lvl="1" algn="just"/>
            <a:r>
              <a:rPr lang="pt-BR" sz="2000" dirty="0" smtClean="0"/>
              <a:t>CLC, CC e três nós;</a:t>
            </a:r>
          </a:p>
          <a:p>
            <a:pPr lvl="1" algn="just"/>
            <a:r>
              <a:rPr lang="pt-BR" sz="2000" dirty="0" smtClean="0"/>
              <a:t>CLC, dois </a:t>
            </a:r>
            <a:r>
              <a:rPr lang="pt-BR" sz="2000" dirty="0" err="1" smtClean="0"/>
              <a:t>CC’s</a:t>
            </a:r>
            <a:r>
              <a:rPr lang="pt-BR" sz="2000" dirty="0" smtClean="0"/>
              <a:t> e </a:t>
            </a:r>
            <a:r>
              <a:rPr lang="pt-BR" sz="2000" dirty="0"/>
              <a:t>s</a:t>
            </a:r>
            <a:r>
              <a:rPr lang="pt-BR" sz="2000" dirty="0" smtClean="0"/>
              <a:t>eis nós;</a:t>
            </a:r>
          </a:p>
          <a:p>
            <a:pPr lvl="1" algn="just"/>
            <a:r>
              <a:rPr lang="pt-BR" sz="2000" dirty="0" smtClean="0"/>
              <a:t>CLC, três </a:t>
            </a:r>
            <a:r>
              <a:rPr lang="pt-BR" sz="2000" dirty="0" err="1" smtClean="0"/>
              <a:t>CC’s</a:t>
            </a:r>
            <a:r>
              <a:rPr lang="pt-BR" sz="2000" dirty="0" smtClean="0"/>
              <a:t> e nove nós.</a:t>
            </a:r>
            <a:endParaRPr lang="pt-BR" sz="2000" dirty="0"/>
          </a:p>
          <a:p>
            <a:pPr algn="just"/>
            <a:endParaRPr lang="pt-BR" sz="2000" dirty="0" smtClean="0"/>
          </a:p>
          <a:p>
            <a:pPr algn="just"/>
            <a:r>
              <a:rPr lang="pt-BR" sz="2400" dirty="0"/>
              <a:t>Nove </a:t>
            </a:r>
            <a:r>
              <a:rPr lang="pt-BR" sz="2400" dirty="0" smtClean="0"/>
              <a:t>modelos </a:t>
            </a:r>
            <a:r>
              <a:rPr lang="pt-BR" sz="2400" dirty="0"/>
              <a:t>hierárquicos heterogêneos </a:t>
            </a:r>
            <a:r>
              <a:rPr lang="pt-BR" sz="2400" dirty="0" smtClean="0"/>
              <a:t>foram </a:t>
            </a:r>
            <a:r>
              <a:rPr lang="pt-BR" sz="2400" dirty="0"/>
              <a:t>usados ​​para representar as arquiteturas </a:t>
            </a:r>
            <a:r>
              <a:rPr lang="pt-BR" sz="2400" dirty="0" smtClean="0"/>
              <a:t>redundantes.</a:t>
            </a:r>
          </a:p>
          <a:p>
            <a:pPr lvl="1" algn="just"/>
            <a:r>
              <a:rPr lang="pt-BR" sz="2000" dirty="0" smtClean="0"/>
              <a:t>Disponibilidade x Custo</a:t>
            </a:r>
            <a:endParaRPr lang="pt-BR" sz="2000" dirty="0"/>
          </a:p>
          <a:p>
            <a:pPr algn="just"/>
            <a:endParaRPr lang="pt-BR" sz="2400" dirty="0" smtClean="0"/>
          </a:p>
          <a:p>
            <a:pPr algn="just"/>
            <a:r>
              <a:rPr lang="pt-BR" sz="2400" dirty="0"/>
              <a:t>Como trabalho futuro, pretende-se analisar, por meio de </a:t>
            </a:r>
            <a:r>
              <a:rPr lang="pt-BR" sz="2400" dirty="0" smtClean="0"/>
              <a:t>experimentos, </a:t>
            </a:r>
            <a:r>
              <a:rPr lang="pt-BR" sz="2400" dirty="0"/>
              <a:t>a consistência de dados entre os servidores </a:t>
            </a:r>
            <a:r>
              <a:rPr lang="pt-BR" sz="2400" dirty="0" smtClean="0"/>
              <a:t>replicados.</a:t>
            </a:r>
            <a:endParaRPr lang="pt-BR" sz="2400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198077" y="0"/>
            <a:ext cx="6696808" cy="785794"/>
          </a:xfrm>
        </p:spPr>
        <p:txBody>
          <a:bodyPr/>
          <a:lstStyle/>
          <a:p>
            <a:r>
              <a:rPr lang="pt-BR" dirty="0" smtClean="0"/>
              <a:t>Conclusão</a:t>
            </a:r>
            <a:endParaRPr lang="pt-BR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E6274-1428-49CA-B0C0-B66D7A3DFD5D}" type="datetime1">
              <a:rPr lang="pt-BR" smtClean="0"/>
              <a:t>29/08/2012</a:t>
            </a:fld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8B681-E336-4FC5-AB3F-EC0A14A8E51A}" type="slidenum">
              <a:rPr lang="pt-BR" smtClean="0"/>
              <a:t>16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02081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467543" y="2708920"/>
            <a:ext cx="840604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000" b="1" dirty="0" smtClean="0"/>
              <a:t>Obrigado!</a:t>
            </a:r>
            <a:endParaRPr lang="pt-BR" sz="3600" dirty="0" smtClean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4BD11-77F2-4B03-A319-44252D59DE95}" type="datetime1">
              <a:rPr lang="pt-BR" smtClean="0"/>
              <a:t>29/08/2012</a:t>
            </a:fld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F605D-5AAA-49F6-90DE-173D10EB199B}" type="slidenum">
              <a:rPr lang="pt-BR" smtClean="0"/>
              <a:t>17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5966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Contexto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83577" y="1143000"/>
            <a:ext cx="5528583" cy="4643438"/>
          </a:xfrm>
        </p:spPr>
        <p:txBody>
          <a:bodyPr/>
          <a:lstStyle/>
          <a:p>
            <a:pPr algn="just"/>
            <a:r>
              <a:rPr lang="pt-BR" sz="2800" dirty="0" smtClean="0"/>
              <a:t>Cloud </a:t>
            </a:r>
            <a:r>
              <a:rPr lang="pt-BR" sz="2800" dirty="0" err="1" smtClean="0"/>
              <a:t>Computing</a:t>
            </a:r>
            <a:endParaRPr lang="pt-BR" sz="2800" dirty="0" smtClean="0"/>
          </a:p>
          <a:p>
            <a:pPr marL="0" indent="0" algn="just">
              <a:buNone/>
            </a:pPr>
            <a:endParaRPr lang="pt-BR" sz="1800" dirty="0"/>
          </a:p>
          <a:p>
            <a:pPr algn="just"/>
            <a:r>
              <a:rPr lang="pt-BR" sz="1800" dirty="0" smtClean="0"/>
              <a:t>Está crescendo</a:t>
            </a:r>
          </a:p>
          <a:p>
            <a:pPr algn="just"/>
            <a:endParaRPr lang="pt-BR" sz="1800" dirty="0" smtClean="0"/>
          </a:p>
          <a:p>
            <a:pPr algn="just">
              <a:buFontTx/>
              <a:buChar char="-"/>
            </a:pPr>
            <a:r>
              <a:rPr lang="pt-BR" sz="1800" dirty="0" smtClean="0"/>
              <a:t>Capacidade de armazenamento</a:t>
            </a:r>
          </a:p>
          <a:p>
            <a:pPr algn="just">
              <a:buFontTx/>
              <a:buChar char="-"/>
            </a:pPr>
            <a:r>
              <a:rPr lang="pt-BR" sz="1800" dirty="0" smtClean="0"/>
              <a:t>Memória</a:t>
            </a:r>
          </a:p>
          <a:p>
            <a:pPr algn="just">
              <a:buFontTx/>
              <a:buChar char="-"/>
            </a:pPr>
            <a:r>
              <a:rPr lang="pt-BR" sz="1800" dirty="0" smtClean="0"/>
              <a:t>Poder de processamento</a:t>
            </a:r>
          </a:p>
          <a:p>
            <a:pPr algn="just">
              <a:buFontTx/>
              <a:buChar char="-"/>
            </a:pPr>
            <a:endParaRPr lang="pt-BR" sz="1800" dirty="0"/>
          </a:p>
          <a:p>
            <a:pPr algn="just">
              <a:buFontTx/>
              <a:buChar char="-"/>
            </a:pPr>
            <a:r>
              <a:rPr lang="pt-BR" sz="1800" dirty="0" smtClean="0"/>
              <a:t>Através da Internet.</a:t>
            </a:r>
          </a:p>
        </p:txBody>
      </p:sp>
      <p:pic>
        <p:nvPicPr>
          <p:cNvPr id="1026" name="Picture 2" descr="http://gurkulindia.com/main/wp-content/uploads/2011/07/clou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1469457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D8F45-F165-4D23-9FAF-F0B98AA35EEC}" type="datetime1">
              <a:rPr lang="pt-BR" smtClean="0"/>
              <a:t>29/08/2012</a:t>
            </a:fld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F605D-5AAA-49F6-90DE-173D10EB199B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85100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Motivação</a:t>
            </a:r>
            <a:endParaRPr lang="pt-BR" dirty="0"/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 bwMode="auto">
          <a:xfrm>
            <a:off x="483577" y="1143000"/>
            <a:ext cx="5528583" cy="464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just"/>
            <a:r>
              <a:rPr lang="pt-BR" sz="2800" dirty="0" smtClean="0"/>
              <a:t>Eucalyptus Cloud</a:t>
            </a:r>
          </a:p>
          <a:p>
            <a:pPr marL="0" indent="0" algn="just">
              <a:buNone/>
            </a:pPr>
            <a:endParaRPr lang="pt-BR" sz="1800" dirty="0"/>
          </a:p>
          <a:p>
            <a:pPr marL="0" indent="0" algn="just">
              <a:buNone/>
            </a:pPr>
            <a:r>
              <a:rPr lang="pt-BR" sz="1800" dirty="0" smtClean="0"/>
              <a:t>Implementação de computação em nuvem, no estilo </a:t>
            </a:r>
            <a:r>
              <a:rPr lang="pt-BR" sz="1800" dirty="0" err="1" smtClean="0"/>
              <a:t>IaaS</a:t>
            </a:r>
            <a:r>
              <a:rPr lang="pt-BR" sz="1800" dirty="0" smtClean="0"/>
              <a:t>, compatível com os serviços </a:t>
            </a:r>
            <a:r>
              <a:rPr lang="pt-BR" sz="1800" dirty="0" err="1" smtClean="0"/>
              <a:t>Amazon</a:t>
            </a:r>
            <a:r>
              <a:rPr lang="pt-BR" sz="1800" dirty="0" smtClean="0"/>
              <a:t> EC2 e S3.</a:t>
            </a:r>
          </a:p>
          <a:p>
            <a:pPr marL="0" indent="0" algn="just">
              <a:buNone/>
            </a:pPr>
            <a:endParaRPr lang="pt-BR" sz="1800" dirty="0"/>
          </a:p>
          <a:p>
            <a:pPr marL="0" indent="0" algn="just">
              <a:buNone/>
            </a:pPr>
            <a:r>
              <a:rPr lang="pt-BR" sz="1800" dirty="0" smtClean="0"/>
              <a:t>Composta por 5 componentes.</a:t>
            </a:r>
            <a:endParaRPr lang="pt-BR" sz="2400" dirty="0" smtClean="0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C21B3-229D-4748-9916-16FBF2E1F267}" type="datetime1">
              <a:rPr lang="pt-BR" smtClean="0"/>
              <a:t>29/08/2012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F605D-5AAA-49F6-90DE-173D10EB199B}" type="slidenum">
              <a:rPr lang="pt-BR" smtClean="0"/>
              <a:t>3</a:t>
            </a:fld>
            <a:endParaRPr lang="pt-BR"/>
          </a:p>
        </p:txBody>
      </p:sp>
      <p:pic>
        <p:nvPicPr>
          <p:cNvPr id="4098" name="Picture 2" descr="http://upload.wikimedia.org/wikipedia/commons/2/2f/Eucalyptus_cloud_architecture-1.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3522369"/>
            <a:ext cx="5256584" cy="2862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7343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Motivação</a:t>
            </a:r>
            <a:endParaRPr lang="pt-BR" dirty="0"/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 bwMode="auto">
          <a:xfrm>
            <a:off x="450549" y="1143000"/>
            <a:ext cx="5528583" cy="4446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just"/>
            <a:r>
              <a:rPr lang="pt-BR" sz="2800" dirty="0" smtClean="0"/>
              <a:t>Eucalyptus Cloud</a:t>
            </a:r>
          </a:p>
          <a:p>
            <a:pPr marL="0" indent="0" algn="just">
              <a:buNone/>
            </a:pPr>
            <a:endParaRPr lang="pt-BR" sz="1800" dirty="0" smtClean="0"/>
          </a:p>
          <a:p>
            <a:pPr algn="just"/>
            <a:r>
              <a:rPr lang="pt-BR" sz="1800" dirty="0" smtClean="0"/>
              <a:t>Ponto Único de Entrada.</a:t>
            </a:r>
          </a:p>
          <a:p>
            <a:pPr algn="just"/>
            <a:endParaRPr lang="pt-BR" sz="1800" dirty="0" smtClean="0"/>
          </a:p>
          <a:p>
            <a:pPr algn="just"/>
            <a:r>
              <a:rPr lang="pt-BR" sz="1800" dirty="0" smtClean="0"/>
              <a:t>Indisponibilidade</a:t>
            </a:r>
            <a:endParaRPr lang="pt-BR" sz="1800" dirty="0"/>
          </a:p>
          <a:p>
            <a:pPr algn="just"/>
            <a:endParaRPr lang="pt-BR" sz="1800" dirty="0" smtClean="0"/>
          </a:p>
          <a:p>
            <a:pPr algn="just"/>
            <a:r>
              <a:rPr lang="pt-BR" sz="1800" dirty="0"/>
              <a:t>Tolerância a Falhas</a:t>
            </a:r>
            <a:r>
              <a:rPr lang="pt-BR" sz="1800" dirty="0" smtClean="0"/>
              <a:t>.</a:t>
            </a:r>
          </a:p>
          <a:p>
            <a:pPr lvl="1" algn="just"/>
            <a:r>
              <a:rPr lang="pt-BR" sz="1400" dirty="0" smtClean="0"/>
              <a:t>Redundância</a:t>
            </a:r>
            <a:endParaRPr lang="pt-BR" sz="1400" dirty="0"/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2368" y="1873926"/>
            <a:ext cx="5050904" cy="44728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D4D67-B8F1-42D2-ABDC-C1241BF955BC}" type="datetime1">
              <a:rPr lang="pt-BR" smtClean="0"/>
              <a:t>29/08/2012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F605D-5AAA-49F6-90DE-173D10EB199B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7817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Objetivos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pt-BR" dirty="0" smtClean="0"/>
              <a:t>Pretende-se</a:t>
            </a:r>
            <a:endParaRPr lang="pt-BR" dirty="0"/>
          </a:p>
          <a:p>
            <a:pPr marL="342900" lvl="1" indent="-342900">
              <a:buFontTx/>
              <a:buChar char="•"/>
            </a:pPr>
            <a:endParaRPr lang="pt-BR" dirty="0" smtClean="0"/>
          </a:p>
          <a:p>
            <a:pPr marL="742950" lvl="2" indent="-342900" algn="just">
              <a:buFontTx/>
              <a:buChar char="-"/>
            </a:pPr>
            <a:r>
              <a:rPr lang="en-US" dirty="0" err="1" smtClean="0">
                <a:solidFill>
                  <a:srgbClr val="000000"/>
                </a:solidFill>
                <a:latin typeface="Arial" pitchFamily="34" charset="0"/>
              </a:rPr>
              <a:t>Propor</a:t>
            </a:r>
            <a:r>
              <a:rPr lang="en-US" dirty="0" smtClean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pitchFamily="34" charset="0"/>
              </a:rPr>
              <a:t>estratégias</a:t>
            </a:r>
            <a:r>
              <a:rPr lang="en-US" dirty="0" smtClean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itchFamily="34" charset="0"/>
              </a:rPr>
              <a:t>para</a:t>
            </a:r>
            <a:r>
              <a:rPr lang="en-US" dirty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pitchFamily="34" charset="0"/>
              </a:rPr>
              <a:t>melhorar</a:t>
            </a:r>
            <a:r>
              <a:rPr lang="en-US" dirty="0" smtClean="0">
                <a:solidFill>
                  <a:srgbClr val="000000"/>
                </a:solidFill>
                <a:latin typeface="Arial" pitchFamily="34" charset="0"/>
              </a:rPr>
              <a:t> a </a:t>
            </a:r>
            <a:r>
              <a:rPr lang="en-US" dirty="0" err="1" smtClean="0">
                <a:solidFill>
                  <a:srgbClr val="000000"/>
                </a:solidFill>
                <a:latin typeface="Arial" pitchFamily="34" charset="0"/>
              </a:rPr>
              <a:t>dependabilidade</a:t>
            </a:r>
            <a:r>
              <a:rPr lang="en-US" dirty="0" smtClean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pitchFamily="34" charset="0"/>
              </a:rPr>
              <a:t>nas</a:t>
            </a:r>
            <a:r>
              <a:rPr lang="en-US" dirty="0" smtClean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pitchFamily="34" charset="0"/>
              </a:rPr>
              <a:t>infraestruturas</a:t>
            </a:r>
            <a:r>
              <a:rPr lang="en-US" dirty="0" smtClean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Arial" pitchFamily="34" charset="0"/>
              </a:rPr>
              <a:t>de Cloud Computing </a:t>
            </a:r>
            <a:r>
              <a:rPr lang="en-US" dirty="0" err="1" smtClean="0">
                <a:solidFill>
                  <a:srgbClr val="000000"/>
                </a:solidFill>
                <a:latin typeface="Arial" pitchFamily="34" charset="0"/>
              </a:rPr>
              <a:t>baseadas</a:t>
            </a:r>
            <a:r>
              <a:rPr lang="en-US" dirty="0" smtClean="0">
                <a:solidFill>
                  <a:srgbClr val="000000"/>
                </a:solidFill>
                <a:latin typeface="Arial" pitchFamily="34" charset="0"/>
              </a:rPr>
              <a:t> no </a:t>
            </a:r>
            <a:r>
              <a:rPr lang="en-US" dirty="0" err="1">
                <a:solidFill>
                  <a:srgbClr val="000000"/>
                </a:solidFill>
                <a:latin typeface="Arial" pitchFamily="34" charset="0"/>
              </a:rPr>
              <a:t>sistema</a:t>
            </a:r>
            <a:r>
              <a:rPr lang="en-US" dirty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Arial" pitchFamily="34" charset="0"/>
              </a:rPr>
              <a:t>Eucalyptus.</a:t>
            </a:r>
            <a:endParaRPr lang="pt-BR" dirty="0">
              <a:solidFill>
                <a:srgbClr val="000000"/>
              </a:solidFill>
              <a:latin typeface="Baskerville Old Face" pitchFamily="18" charset="0"/>
            </a:endParaRPr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2A3FB-1529-4104-A84B-D546EF5DE9E9}" type="datetime1">
              <a:rPr lang="pt-BR" smtClean="0"/>
              <a:t>29/08/2012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F605D-5AAA-49F6-90DE-173D10EB199B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2693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upo 26"/>
          <p:cNvGrpSpPr/>
          <p:nvPr/>
        </p:nvGrpSpPr>
        <p:grpSpPr>
          <a:xfrm>
            <a:off x="5515409" y="2126997"/>
            <a:ext cx="3394887" cy="3606259"/>
            <a:chOff x="5515409" y="2126997"/>
            <a:chExt cx="3394887" cy="3606259"/>
          </a:xfrm>
        </p:grpSpPr>
        <p:cxnSp>
          <p:nvCxnSpPr>
            <p:cNvPr id="9" name="Conector reto 8"/>
            <p:cNvCxnSpPr/>
            <p:nvPr/>
          </p:nvCxnSpPr>
          <p:spPr>
            <a:xfrm>
              <a:off x="7308304" y="2126997"/>
              <a:ext cx="0" cy="2598147"/>
            </a:xfrm>
            <a:prstGeom prst="line">
              <a:avLst/>
            </a:prstGeom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grpSp>
          <p:nvGrpSpPr>
            <p:cNvPr id="26" name="Grupo 25"/>
            <p:cNvGrpSpPr/>
            <p:nvPr/>
          </p:nvGrpSpPr>
          <p:grpSpPr>
            <a:xfrm>
              <a:off x="5515409" y="4057561"/>
              <a:ext cx="3394887" cy="1675695"/>
              <a:chOff x="5515409" y="4057561"/>
              <a:chExt cx="3394887" cy="1675695"/>
            </a:xfrm>
          </p:grpSpPr>
          <p:pic>
            <p:nvPicPr>
              <p:cNvPr id="23" name="Picture 3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172400" y="4725144"/>
                <a:ext cx="737896" cy="10081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24" name="Picture 3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515409" y="4725144"/>
                <a:ext cx="737896" cy="10081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cxnSp>
            <p:nvCxnSpPr>
              <p:cNvPr id="16" name="Conector reto 15"/>
              <p:cNvCxnSpPr/>
              <p:nvPr/>
            </p:nvCxnSpPr>
            <p:spPr>
              <a:xfrm>
                <a:off x="5884357" y="4057561"/>
                <a:ext cx="2792099" cy="0"/>
              </a:xfrm>
              <a:prstGeom prst="line">
                <a:avLst/>
              </a:prstGeom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21" name="Conector reto 20"/>
              <p:cNvCxnSpPr/>
              <p:nvPr/>
            </p:nvCxnSpPr>
            <p:spPr>
              <a:xfrm>
                <a:off x="5884357" y="4064226"/>
                <a:ext cx="0" cy="695818"/>
              </a:xfrm>
              <a:prstGeom prst="line">
                <a:avLst/>
              </a:prstGeom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25" name="Conector reto 24"/>
              <p:cNvCxnSpPr/>
              <p:nvPr/>
            </p:nvCxnSpPr>
            <p:spPr>
              <a:xfrm>
                <a:off x="8676456" y="4064226"/>
                <a:ext cx="0" cy="695818"/>
              </a:xfrm>
              <a:prstGeom prst="line">
                <a:avLst/>
              </a:prstGeom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Arquitetura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83AED-BF65-4153-B5D5-2B00E2217D78}" type="datetime1">
              <a:rPr lang="pt-BR" smtClean="0"/>
              <a:t>29/08/2012</a:t>
            </a:fld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F605D-5AAA-49F6-90DE-173D10EB199B}" type="slidenum">
              <a:rPr lang="pt-BR" smtClean="0"/>
              <a:t>6</a:t>
            </a:fld>
            <a:endParaRPr lang="pt-BR" dirty="0"/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>
          <a:xfrm>
            <a:off x="483577" y="1143000"/>
            <a:ext cx="8229600" cy="3269135"/>
          </a:xfrm>
        </p:spPr>
        <p:txBody>
          <a:bodyPr/>
          <a:lstStyle/>
          <a:p>
            <a:pPr marL="0" indent="0">
              <a:buNone/>
            </a:pPr>
            <a:r>
              <a:rPr lang="pt-BR" dirty="0" smtClean="0"/>
              <a:t>Arquitetura Eucalyptus</a:t>
            </a:r>
            <a:endParaRPr lang="pt-BR" dirty="0"/>
          </a:p>
        </p:txBody>
      </p:sp>
      <p:sp>
        <p:nvSpPr>
          <p:cNvPr id="7" name="Retângulo de cantos arredondados 6"/>
          <p:cNvSpPr/>
          <p:nvPr/>
        </p:nvSpPr>
        <p:spPr>
          <a:xfrm>
            <a:off x="724943" y="2054989"/>
            <a:ext cx="648072" cy="720080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CLC</a:t>
            </a:r>
            <a:endParaRPr lang="pt-BR" sz="1400" dirty="0"/>
          </a:p>
        </p:txBody>
      </p:sp>
      <p:sp>
        <p:nvSpPr>
          <p:cNvPr id="11" name="Retângulo de cantos arredondados 10"/>
          <p:cNvSpPr/>
          <p:nvPr/>
        </p:nvSpPr>
        <p:spPr>
          <a:xfrm>
            <a:off x="4613375" y="2126997"/>
            <a:ext cx="902034" cy="576064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err="1" smtClean="0"/>
              <a:t>Walrus</a:t>
            </a:r>
            <a:endParaRPr lang="pt-BR" sz="1400" dirty="0"/>
          </a:p>
        </p:txBody>
      </p:sp>
      <p:sp>
        <p:nvSpPr>
          <p:cNvPr id="12" name="Retângulo de cantos arredondados 11"/>
          <p:cNvSpPr/>
          <p:nvPr/>
        </p:nvSpPr>
        <p:spPr>
          <a:xfrm>
            <a:off x="2647723" y="2054989"/>
            <a:ext cx="648072" cy="720080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SC</a:t>
            </a:r>
            <a:endParaRPr lang="pt-BR" sz="1400" dirty="0"/>
          </a:p>
        </p:txBody>
      </p:sp>
      <p:sp>
        <p:nvSpPr>
          <p:cNvPr id="13" name="Retângulo de cantos arredondados 12"/>
          <p:cNvSpPr/>
          <p:nvPr/>
        </p:nvSpPr>
        <p:spPr>
          <a:xfrm>
            <a:off x="1634764" y="2054989"/>
            <a:ext cx="648072" cy="720080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CC</a:t>
            </a:r>
          </a:p>
        </p:txBody>
      </p:sp>
      <p:sp>
        <p:nvSpPr>
          <p:cNvPr id="14" name="Retângulo de cantos arredondados 13"/>
          <p:cNvSpPr/>
          <p:nvPr/>
        </p:nvSpPr>
        <p:spPr>
          <a:xfrm>
            <a:off x="3605263" y="2054989"/>
            <a:ext cx="648072" cy="720080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NC</a:t>
            </a:r>
            <a:endParaRPr lang="pt-BR" sz="14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9586" y="4030041"/>
            <a:ext cx="73789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5416" y="4030040"/>
            <a:ext cx="737897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5411" y="4043890"/>
            <a:ext cx="737897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" name="CaixaDeTexto 27"/>
          <p:cNvSpPr txBox="1"/>
          <p:nvPr/>
        </p:nvSpPr>
        <p:spPr>
          <a:xfrm>
            <a:off x="1250661" y="1556792"/>
            <a:ext cx="778583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4"/>
            <a:endParaRPr lang="pt-BR" dirty="0" smtClean="0"/>
          </a:p>
          <a:p>
            <a:pPr lvl="4"/>
            <a:r>
              <a:rPr lang="pt-BR" dirty="0"/>
              <a:t>	</a:t>
            </a:r>
            <a:r>
              <a:rPr lang="pt-BR" dirty="0" smtClean="0"/>
              <a:t>Subsistema </a:t>
            </a:r>
            <a:r>
              <a:rPr lang="pt-BR" dirty="0"/>
              <a:t>da </a:t>
            </a:r>
            <a:r>
              <a:rPr lang="pt-BR" dirty="0" smtClean="0"/>
              <a:t>Nuvem</a:t>
            </a:r>
          </a:p>
          <a:p>
            <a:pPr marL="2114550" lvl="4" indent="-285750">
              <a:buFontTx/>
              <a:buChar char="-"/>
            </a:pPr>
            <a:endParaRPr lang="pt-BR" dirty="0" smtClean="0"/>
          </a:p>
          <a:p>
            <a:pPr marL="285750" indent="-285750">
              <a:buFontTx/>
              <a:buChar char="-"/>
            </a:pPr>
            <a:endParaRPr lang="pt-BR" dirty="0"/>
          </a:p>
          <a:p>
            <a:pPr marL="285750" indent="-285750">
              <a:buFontTx/>
              <a:buChar char="-"/>
            </a:pPr>
            <a:endParaRPr lang="pt-BR" dirty="0" smtClean="0"/>
          </a:p>
          <a:p>
            <a:pPr lvl="5"/>
            <a:r>
              <a:rPr lang="pt-BR" dirty="0" smtClean="0"/>
              <a:t>	Subsistema de Clusters</a:t>
            </a:r>
          </a:p>
          <a:p>
            <a:pPr marL="285750" indent="-285750">
              <a:buFontTx/>
              <a:buChar char="-"/>
            </a:pPr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pPr marL="285750" indent="-285750">
              <a:buFontTx/>
              <a:buChar char="-"/>
            </a:pPr>
            <a:endParaRPr lang="pt-BR" dirty="0" smtClean="0"/>
          </a:p>
          <a:p>
            <a:pPr marL="285750" indent="-285750">
              <a:buFontTx/>
              <a:buChar char="-"/>
            </a:pPr>
            <a:endParaRPr lang="pt-BR" dirty="0" smtClean="0"/>
          </a:p>
          <a:p>
            <a:pPr marL="285750" indent="-285750">
              <a:buFontTx/>
              <a:buChar char="-"/>
            </a:pPr>
            <a:endParaRPr lang="pt-BR" dirty="0" smtClean="0"/>
          </a:p>
          <a:p>
            <a:pPr marL="285750" indent="-285750">
              <a:buFontTx/>
              <a:buChar char="-"/>
            </a:pPr>
            <a:endParaRPr lang="pt-BR" dirty="0" smtClean="0"/>
          </a:p>
          <a:p>
            <a:pPr marL="1657350" lvl="3" indent="-285750">
              <a:buFontTx/>
              <a:buChar char="-"/>
            </a:pPr>
            <a:r>
              <a:rPr lang="pt-BR" dirty="0" smtClean="0"/>
              <a:t>Subsistema de Nós</a:t>
            </a:r>
          </a:p>
          <a:p>
            <a:pPr marL="285750" indent="-285750">
              <a:buFontTx/>
              <a:buChar char="-"/>
            </a:pPr>
            <a:endParaRPr lang="pt-BR" dirty="0"/>
          </a:p>
          <a:p>
            <a:pPr marL="285750" indent="-285750">
              <a:buFontTx/>
              <a:buChar char="-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52023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3.33333E-6 L 3.05556E-6 0.15764 C 3.05556E-6 0.22824 0.03663 0.31598 0.06649 0.31598 L 0.13333 0.31598 " pathEditMode="relative" rAng="0" ptsTypes="FfFF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67" y="157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3.33333E-6 L 5.55556E-7 0.15255 C 5.55556E-7 0.22107 -0.05833 0.30533 -0.10573 0.30533 L -0.21129 0.30533 " pathEditMode="relative" rAng="5400000" ptsTypes="FfFF">
                                      <p:cBhvr>
                                        <p:cTn id="1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573" y="152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2.22222E-6 L 0.25104 2.22222E-6 C 0.36354 2.22222E-6 0.50209 -0.10255 0.50209 -0.18565 L 0.50209 -0.37107 " pathEditMode="relative" rAng="0" ptsTypes="FfFF">
                                      <p:cBhvr>
                                        <p:cTn id="22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104" y="-185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7.40741E-7 L -3.05556E-6 0.15208 C -3.05556E-6 0.22037 0.01285 0.3044 0.02361 0.3044 L 0.04723 0.3044 " pathEditMode="relative" rAng="0" ptsTypes="FfFF">
                                      <p:cBhvr>
                                        <p:cTn id="2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61" y="15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3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2.59259E-6 L 0.25157 2.59259E-6 C 0.36424 2.59259E-6 0.50313 -0.05232 0.50313 -0.09468 L 0.50313 -0.18889 " pathEditMode="relative" rAng="0" ptsTypes="FfFF">
                                      <p:cBhvr>
                                        <p:cTn id="4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156" y="-94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2.59259E-6 L -3.88889E-6 0.15764 C -3.88889E-6 0.22871 -0.02847 0.31621 -0.05156 0.31621 L -0.10277 0.31621 " pathEditMode="relative" rAng="5400000" ptsTypes="FfFF">
                                      <p:cBhvr>
                                        <p:cTn id="4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39" y="158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98 0.0051 L 0.50139 0.01019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670" y="2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2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198077" y="0"/>
            <a:ext cx="6696808" cy="785794"/>
          </a:xfrm>
        </p:spPr>
        <p:txBody>
          <a:bodyPr/>
          <a:lstStyle/>
          <a:p>
            <a:r>
              <a:rPr lang="pt-BR" dirty="0" smtClean="0"/>
              <a:t>Arquitetura</a:t>
            </a:r>
            <a:endParaRPr lang="pt-BR" dirty="0"/>
          </a:p>
        </p:txBody>
      </p:sp>
      <p:pic>
        <p:nvPicPr>
          <p:cNvPr id="2051" name="Picture 3" descr="C:\Users\Jamilson\Desktop\Arquivos Mestrado\Artigo2\Artigo_2\img\CCredundant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916832"/>
            <a:ext cx="7329895" cy="36520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1F002-901A-4092-AEF6-F51E16F285AA}" type="datetime1">
              <a:rPr lang="pt-BR" smtClean="0"/>
              <a:t>29/08/2012</a:t>
            </a:fld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8B681-E336-4FC5-AB3F-EC0A14A8E51A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0786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Modelos de dependabilidade</a:t>
            </a:r>
            <a:endParaRPr lang="pt-BR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198077" y="0"/>
            <a:ext cx="6696808" cy="785794"/>
          </a:xfrm>
        </p:spPr>
        <p:txBody>
          <a:bodyPr/>
          <a:lstStyle/>
          <a:p>
            <a:r>
              <a:rPr lang="pt-BR" dirty="0" smtClean="0"/>
              <a:t>Modelos</a:t>
            </a:r>
            <a:endParaRPr lang="pt-BR" dirty="0"/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060848"/>
            <a:ext cx="73789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093416"/>
            <a:ext cx="5905500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221360"/>
            <a:ext cx="73789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3315841"/>
            <a:ext cx="5867400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5844" y="4457537"/>
            <a:ext cx="5867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410681"/>
            <a:ext cx="73789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CaixaDeTexto 12"/>
          <p:cNvSpPr txBox="1"/>
          <p:nvPr/>
        </p:nvSpPr>
        <p:spPr>
          <a:xfrm>
            <a:off x="3806895" y="1724084"/>
            <a:ext cx="27890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Subsistema da Nuvem</a:t>
            </a:r>
            <a:endParaRPr lang="pt-BR" dirty="0"/>
          </a:p>
        </p:txBody>
      </p:sp>
      <p:sp>
        <p:nvSpPr>
          <p:cNvPr id="20" name="CaixaDeTexto 19"/>
          <p:cNvSpPr txBox="1"/>
          <p:nvPr/>
        </p:nvSpPr>
        <p:spPr>
          <a:xfrm>
            <a:off x="3844995" y="2946509"/>
            <a:ext cx="29129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Subsistema de Clusters</a:t>
            </a:r>
            <a:endParaRPr lang="pt-BR" dirty="0"/>
          </a:p>
        </p:txBody>
      </p:sp>
      <p:sp>
        <p:nvSpPr>
          <p:cNvPr id="21" name="CaixaDeTexto 20"/>
          <p:cNvSpPr txBox="1"/>
          <p:nvPr/>
        </p:nvSpPr>
        <p:spPr>
          <a:xfrm>
            <a:off x="3998229" y="4091364"/>
            <a:ext cx="2406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Subsistema de Nós</a:t>
            </a:r>
            <a:endParaRPr lang="pt-BR" dirty="0"/>
          </a:p>
        </p:txBody>
      </p:sp>
      <p:graphicFrame>
        <p:nvGraphicFramePr>
          <p:cNvPr id="22" name="Tabela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4271698"/>
              </p:ext>
            </p:extLst>
          </p:nvPr>
        </p:nvGraphicFramePr>
        <p:xfrm>
          <a:off x="2851576" y="2852936"/>
          <a:ext cx="3744416" cy="1706488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1748913"/>
                <a:gridCol w="1995503"/>
              </a:tblGrid>
              <a:tr h="359466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Descrição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MTTF(s):</a:t>
                      </a:r>
                      <a:endParaRPr lang="pt-BR" sz="1400" dirty="0"/>
                    </a:p>
                  </a:txBody>
                  <a:tcPr anchor="ctr"/>
                </a:tc>
              </a:tr>
              <a:tr h="432622">
                <a:tc>
                  <a:txBody>
                    <a:bodyPr/>
                    <a:lstStyle/>
                    <a:p>
                      <a:pPr marL="0" indent="0" algn="ctr">
                        <a:buFont typeface="Arial" pitchFamily="34" charset="0"/>
                        <a:buNone/>
                      </a:pPr>
                      <a:r>
                        <a:rPr lang="pt-BR" sz="1200" dirty="0" smtClean="0"/>
                        <a:t>Subsistema da</a:t>
                      </a:r>
                      <a:r>
                        <a:rPr lang="pt-BR" sz="1200" baseline="0" dirty="0" smtClean="0"/>
                        <a:t> Nuvem</a:t>
                      </a:r>
                      <a:endParaRPr lang="pt-BR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aseline="0" dirty="0" smtClean="0"/>
                        <a:t>333.71</a:t>
                      </a:r>
                      <a:endParaRPr lang="pt-BR" sz="12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262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pt-BR" sz="1200" dirty="0" smtClean="0"/>
                        <a:t>Subsistema de</a:t>
                      </a:r>
                      <a:r>
                        <a:rPr lang="pt-BR" sz="1200" baseline="0" dirty="0" smtClean="0"/>
                        <a:t> Clusters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333.71</a:t>
                      </a:r>
                      <a:endParaRPr lang="pt-BR" sz="12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262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pt-BR" sz="1200" baseline="0" dirty="0" smtClean="0"/>
                        <a:t>Subsistema de Nós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481.82</a:t>
                      </a:r>
                      <a:endParaRPr lang="pt-BR" sz="12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4533" y="2893306"/>
            <a:ext cx="4015248" cy="15365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Espaço Reservado para Data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84D23-AD14-40A3-81C6-64DC9B2EF508}" type="datetime1">
              <a:rPr lang="pt-BR" smtClean="0"/>
              <a:t>29/08/2012</a:t>
            </a:fld>
            <a:endParaRPr lang="pt-BR"/>
          </a:p>
        </p:txBody>
      </p:sp>
      <p:sp>
        <p:nvSpPr>
          <p:cNvPr id="16" name="Espaço Reservado para Número de Slid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8B681-E336-4FC5-AB3F-EC0A14A8E51A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00294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Modelos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sz="2400" b="1" dirty="0" smtClean="0"/>
              <a:t>Sistema Redundante</a:t>
            </a:r>
            <a:endParaRPr lang="pt-BR" sz="2000" b="1" dirty="0" smtClean="0"/>
          </a:p>
          <a:p>
            <a:endParaRPr lang="pt-BR" sz="2400" dirty="0" smtClean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334B3-18D1-4E81-8ED8-EBDDFC978717}" type="datetime1">
              <a:rPr lang="pt-BR" smtClean="0"/>
              <a:t>29/08/2012</a:t>
            </a:fld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F605D-5AAA-49F6-90DE-173D10EB199B}" type="slidenum">
              <a:rPr lang="pt-BR" smtClean="0"/>
              <a:t>9</a:t>
            </a:fld>
            <a:endParaRPr lang="pt-B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1556792"/>
            <a:ext cx="5273810" cy="4032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180196"/>
            <a:ext cx="6490357" cy="13617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30343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apresentação proposta paulo v1.4 - Paul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apresentação proposta paulo v1.4 - Paulo</Template>
  <TotalTime>3104</TotalTime>
  <Words>376</Words>
  <Application>Microsoft Office PowerPoint</Application>
  <PresentationFormat>Apresentação na tela (4:3)</PresentationFormat>
  <Paragraphs>147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18" baseType="lpstr">
      <vt:lpstr>apresentação proposta paulo v1.4 - Paulo</vt:lpstr>
      <vt:lpstr>Modelos de Disponibilidade para Arquiteturas de Cloud Computing baseadas na plataforma Eucalyptus</vt:lpstr>
      <vt:lpstr>Contexto</vt:lpstr>
      <vt:lpstr>Motivação</vt:lpstr>
      <vt:lpstr>Motivação</vt:lpstr>
      <vt:lpstr>Objetivos</vt:lpstr>
      <vt:lpstr>Arquitetura</vt:lpstr>
      <vt:lpstr>Arquitetura</vt:lpstr>
      <vt:lpstr>Modelos</vt:lpstr>
      <vt:lpstr>Modelos</vt:lpstr>
      <vt:lpstr>Estudo de Caso</vt:lpstr>
      <vt:lpstr>Arquiteturas Eucalyptus</vt:lpstr>
      <vt:lpstr>Estudo de Caso</vt:lpstr>
      <vt:lpstr>Estudo de Caso</vt:lpstr>
      <vt:lpstr>Estudo de Caso</vt:lpstr>
      <vt:lpstr>Estudo de Caso</vt:lpstr>
      <vt:lpstr>Conclusão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Models for Dependability and Availability Analysis of Cloud Computing Architectures for Eucalyptus Platform</dc:title>
  <dc:creator>Jamilson</dc:creator>
  <cp:lastModifiedBy>Jamilson</cp:lastModifiedBy>
  <cp:revision>75</cp:revision>
  <dcterms:created xsi:type="dcterms:W3CDTF">2012-08-17T03:22:56Z</dcterms:created>
  <dcterms:modified xsi:type="dcterms:W3CDTF">2012-08-29T14:09:36Z</dcterms:modified>
</cp:coreProperties>
</file>