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milson\Dropbox\TrabalhoPaulo\Artigo2\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Plan3!$G$5</c:f>
              <c:strCache>
                <c:ptCount val="1"/>
                <c:pt idx="0">
                  <c:v>Cost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Plan3!$E$6:$E$14</c:f>
              <c:strCache>
                <c:ptCount val="9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A6</c:v>
                </c:pt>
                <c:pt idx="6">
                  <c:v>A7</c:v>
                </c:pt>
                <c:pt idx="7">
                  <c:v>A8</c:v>
                </c:pt>
                <c:pt idx="8">
                  <c:v>A9</c:v>
                </c:pt>
              </c:strCache>
            </c:strRef>
          </c:cat>
          <c:val>
            <c:numRef>
              <c:f>Plan3!$G$6:$G$14</c:f>
              <c:numCache>
                <c:formatCode>General</c:formatCode>
                <c:ptCount val="9"/>
                <c:pt idx="0">
                  <c:v>8034</c:v>
                </c:pt>
                <c:pt idx="1">
                  <c:v>13390</c:v>
                </c:pt>
                <c:pt idx="2">
                  <c:v>18746</c:v>
                </c:pt>
                <c:pt idx="3">
                  <c:v>8034</c:v>
                </c:pt>
                <c:pt idx="4">
                  <c:v>14729</c:v>
                </c:pt>
                <c:pt idx="5">
                  <c:v>21424</c:v>
                </c:pt>
                <c:pt idx="6">
                  <c:v>9373</c:v>
                </c:pt>
                <c:pt idx="7">
                  <c:v>16068</c:v>
                </c:pt>
                <c:pt idx="8">
                  <c:v>22763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79633024"/>
        <c:axId val="79639296"/>
      </c:barChart>
      <c:lineChart>
        <c:grouping val="standard"/>
        <c:varyColors val="0"/>
        <c:ser>
          <c:idx val="0"/>
          <c:order val="0"/>
          <c:tx>
            <c:strRef>
              <c:f>Plan3!$F$5</c:f>
              <c:strCache>
                <c:ptCount val="1"/>
                <c:pt idx="0">
                  <c:v>Availability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Plan3!$E$6:$E$14</c:f>
              <c:strCache>
                <c:ptCount val="9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  <c:pt idx="4">
                  <c:v>A5</c:v>
                </c:pt>
                <c:pt idx="5">
                  <c:v>A6</c:v>
                </c:pt>
                <c:pt idx="6">
                  <c:v>A7</c:v>
                </c:pt>
                <c:pt idx="7">
                  <c:v>A8</c:v>
                </c:pt>
                <c:pt idx="8">
                  <c:v>A9</c:v>
                </c:pt>
              </c:strCache>
            </c:strRef>
          </c:cat>
          <c:val>
            <c:numRef>
              <c:f>Plan3!$F$6:$F$14</c:f>
              <c:numCache>
                <c:formatCode>General</c:formatCode>
                <c:ptCount val="9"/>
                <c:pt idx="0">
                  <c:v>0.99716773505900003</c:v>
                </c:pt>
                <c:pt idx="1">
                  <c:v>0.99996535991799995</c:v>
                </c:pt>
                <c:pt idx="2">
                  <c:v>0.99997320885300001</c:v>
                </c:pt>
                <c:pt idx="3">
                  <c:v>0.99716773701200001</c:v>
                </c:pt>
                <c:pt idx="4">
                  <c:v>0.99719443502399996</c:v>
                </c:pt>
                <c:pt idx="5">
                  <c:v>0.99719443573900002</c:v>
                </c:pt>
                <c:pt idx="6">
                  <c:v>0.99994645976700003</c:v>
                </c:pt>
                <c:pt idx="7">
                  <c:v>0.99997323217699996</c:v>
                </c:pt>
                <c:pt idx="8">
                  <c:v>0.999973232893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79651200"/>
        <c:axId val="79641216"/>
      </c:lineChart>
      <c:catAx>
        <c:axId val="79633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 sz="1000" b="1" i="0" u="none" strike="noStrike" baseline="0"/>
                  <a:t>Models for Architecture</a:t>
                </a:r>
                <a:endParaRPr lang="pt-BR"/>
              </a:p>
            </c:rich>
          </c:tx>
          <c:overlay val="0"/>
        </c:title>
        <c:majorTickMark val="none"/>
        <c:minorTickMark val="none"/>
        <c:tickLblPos val="nextTo"/>
        <c:crossAx val="79639296"/>
        <c:crosses val="autoZero"/>
        <c:auto val="1"/>
        <c:lblAlgn val="ctr"/>
        <c:lblOffset val="100"/>
        <c:noMultiLvlLbl val="0"/>
      </c:catAx>
      <c:valAx>
        <c:axId val="79639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Total Cost</a:t>
                </a:r>
              </a:p>
            </c:rich>
          </c:tx>
          <c:overlay val="0"/>
        </c:title>
        <c:numFmt formatCode="[$$-409]#,##0.00" sourceLinked="0"/>
        <c:majorTickMark val="out"/>
        <c:minorTickMark val="none"/>
        <c:tickLblPos val="nextTo"/>
        <c:crossAx val="79633024"/>
        <c:crosses val="autoZero"/>
        <c:crossBetween val="between"/>
      </c:valAx>
      <c:valAx>
        <c:axId val="79641216"/>
        <c:scaling>
          <c:orientation val="minMax"/>
          <c:max val="1"/>
          <c:min val="0.99549999999999994"/>
        </c:scaling>
        <c:delete val="0"/>
        <c:axPos val="r"/>
        <c:numFmt formatCode="0.00%" sourceLinked="0"/>
        <c:majorTickMark val="cross"/>
        <c:minorTickMark val="cross"/>
        <c:tickLblPos val="nextTo"/>
        <c:crossAx val="79651200"/>
        <c:crosses val="max"/>
        <c:crossBetween val="between"/>
        <c:majorUnit val="5.0000000000000012E-4"/>
      </c:valAx>
      <c:catAx>
        <c:axId val="79651200"/>
        <c:scaling>
          <c:orientation val="minMax"/>
        </c:scaling>
        <c:delete val="1"/>
        <c:axPos val="b"/>
        <c:majorTickMark val="out"/>
        <c:minorTickMark val="none"/>
        <c:tickLblPos val="nextTo"/>
        <c:crossAx val="79641216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2FDD-4CCE-495D-B030-A490D39BD35D}" type="datetimeFigureOut">
              <a:rPr lang="pt-BR" smtClean="0"/>
              <a:t>29/08/2012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38ABA-83E0-402B-8B32-00815B52DC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70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1693" y="1285876"/>
            <a:ext cx="8440615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16916" y="3857628"/>
            <a:ext cx="5627084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49491" y="1500175"/>
            <a:ext cx="784719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7EF62-36A1-48C3-B562-10F0FEBBF028}" type="datetime1">
              <a:rPr lang="pt-BR" smtClean="0"/>
              <a:t>29/08/2012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336" y="-26988"/>
            <a:ext cx="2234711" cy="615315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-26988"/>
            <a:ext cx="6563458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9B356-8570-4D84-BAEC-AF724EA193CE}" type="datetime1">
              <a:rPr lang="pt-BR" smtClean="0"/>
              <a:t>29/08/2012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CD219-CC1C-4017-9311-6B98EC167F37}" type="datetime1">
              <a:rPr lang="pt-BR" smtClean="0"/>
              <a:t>29/08/2012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22E7-00FE-406F-8E89-5153C36FF37A}" type="datetime1">
              <a:rPr lang="pt-BR" smtClean="0"/>
              <a:t>29/08/2012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B6FCE-332D-4B01-884E-391C71759752}" type="datetime1">
              <a:rPr lang="pt-BR" smtClean="0"/>
              <a:t>29/08/2012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72CB-CBC7-4573-B7A4-ADE93B03C087}" type="datetime1">
              <a:rPr lang="pt-BR" smtClean="0"/>
              <a:t>29/08/2012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3295B-1A4F-4A3C-9B0A-E667D2AED6DF}" type="datetime1">
              <a:rPr lang="pt-BR" smtClean="0"/>
              <a:t>29/08/2012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79BAE-88E9-4133-8F8A-3C3F8DC0E67A}" type="datetime1">
              <a:rPr lang="pt-BR" smtClean="0"/>
              <a:t>29/08/2012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D3BB8-9F51-4297-9AFD-CC75C22AC6C9}" type="datetime1">
              <a:rPr lang="pt-BR" smtClean="0"/>
              <a:t>29/08/2012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B252E-B80F-4359-BA88-A98DA04D26EE}" type="datetime1">
              <a:rPr lang="pt-BR" smtClean="0"/>
              <a:t>29/08/2012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00168-9A6F-494F-A979-5DC12CD76088}" type="datetime1">
              <a:rPr lang="pt-BR" smtClean="0"/>
              <a:t>29/08/2012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DFDCB-1BCF-4843-8127-2092E8F3F5E2}" type="datetime1">
              <a:rPr lang="pt-BR" smtClean="0"/>
              <a:t>29/08/2012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8077" y="214313"/>
            <a:ext cx="669680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3577" y="1143000"/>
            <a:ext cx="82296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520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4DE5EE5A-5435-4309-B3D5-07F8E58B26D9}" type="datetime1">
              <a:rPr lang="pt-BR" smtClean="0"/>
              <a:t>29/08/2012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269" y="600075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269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FF08B681-E336-4FC5-AB3F-EC0A14A8E5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3915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mm@cin.ufpe.br" TargetMode="External"/><Relationship Id="rId2" Type="http://schemas.openxmlformats.org/officeDocument/2006/relationships/hyperlink" Target="mailto:jrd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9490" y="1268760"/>
            <a:ext cx="8054957" cy="2160239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Modelos de Disponibilidade para Arquiteturas de Cloud </a:t>
            </a:r>
            <a:r>
              <a:rPr lang="pt-BR" dirty="0" err="1"/>
              <a:t>Computing</a:t>
            </a:r>
            <a:r>
              <a:rPr lang="pt-BR"/>
              <a:t> baseadas na plataforma Eucalyptus</a:t>
            </a:r>
            <a:endParaRPr lang="pt-B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4286250"/>
            <a:ext cx="9144000" cy="1591022"/>
          </a:xfrm>
        </p:spPr>
        <p:txBody>
          <a:bodyPr lIns="0" tIns="0" rIns="0" bIns="0"/>
          <a:lstStyle/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Jamilson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Ramalho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Dantas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2"/>
              </a:rPr>
              <a:t>jrd@cin.ufpe.br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Orientador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: Prof. Paulo Romero Martins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Maciel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3"/>
              </a:rPr>
              <a:t>prmm@cin.ufpe.br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 </a:t>
            </a:r>
            <a:r>
              <a:rPr lang="pt-BR" dirty="0" smtClean="0"/>
              <a:t>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Para um </a:t>
            </a:r>
            <a:r>
              <a:rPr lang="pt-BR" sz="2400" i="1" dirty="0" err="1" smtClean="0"/>
              <a:t>baseline</a:t>
            </a:r>
            <a:r>
              <a:rPr lang="pt-BR" sz="2400" dirty="0" smtClean="0"/>
              <a:t> é proposto 3 </a:t>
            </a:r>
            <a:r>
              <a:rPr lang="pt-BR" sz="2400" dirty="0"/>
              <a:t>c</a:t>
            </a:r>
            <a:r>
              <a:rPr lang="pt-BR" sz="2400" dirty="0" smtClean="0"/>
              <a:t>enários.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Para cada cenário é gerado um conjunto de 3 arquiteturas.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Para cada conjunto de arquitetura é estimada a:</a:t>
            </a:r>
          </a:p>
          <a:p>
            <a:pPr lvl="1" algn="just"/>
            <a:r>
              <a:rPr lang="pt-BR" sz="2000" dirty="0" smtClean="0"/>
              <a:t>Disponibilidade</a:t>
            </a:r>
          </a:p>
          <a:p>
            <a:pPr lvl="1" algn="just"/>
            <a:r>
              <a:rPr lang="pt-BR" sz="2000" dirty="0" smtClean="0"/>
              <a:t>Custo total de aquisição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28D1-8AEB-47BA-9E94-F76F66252789}" type="datetime1">
              <a:rPr lang="pt-BR" smtClean="0"/>
              <a:t>29/08/2012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763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amilson\Desktop\Artigo2\cc_redunda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90" y="2639835"/>
            <a:ext cx="3162946" cy="35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Arquiteturas Eucalyptus</a:t>
            </a:r>
            <a:endParaRPr lang="pt-BR" dirty="0"/>
          </a:p>
        </p:txBody>
      </p:sp>
      <p:pic>
        <p:nvPicPr>
          <p:cNvPr id="4" name="Picture 2" descr="C:\Users\Jamilson\Desktop\Artigo2\CC_no_redundan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3" y="924991"/>
            <a:ext cx="3808620" cy="248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amilson\Desktop\Artigo2\CC_redundant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946" y="884385"/>
            <a:ext cx="3161803" cy="522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403648" y="6112215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Cenário I		Cenário II		 </a:t>
            </a:r>
            <a:r>
              <a:rPr lang="pt-BR" dirty="0"/>
              <a:t>Cenário </a:t>
            </a:r>
            <a:r>
              <a:rPr lang="pt-BR" dirty="0" smtClean="0"/>
              <a:t>III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705170" y="2035260"/>
            <a:ext cx="554462" cy="3136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11920" y="4213025"/>
            <a:ext cx="432049" cy="2356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386055" y="3325041"/>
            <a:ext cx="432049" cy="2356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475656" y="2035260"/>
            <a:ext cx="554462" cy="3136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965493" y="3293091"/>
            <a:ext cx="432049" cy="2356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60085" y="5141305"/>
            <a:ext cx="432049" cy="2356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108508" y="1512494"/>
            <a:ext cx="432049" cy="2356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096320" y="3325041"/>
            <a:ext cx="432049" cy="2356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7096320" y="5141305"/>
            <a:ext cx="432049" cy="23562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01047"/>
              </p:ext>
            </p:extLst>
          </p:nvPr>
        </p:nvGraphicFramePr>
        <p:xfrm>
          <a:off x="37423" y="2708920"/>
          <a:ext cx="1992695" cy="9144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92695"/>
              </a:tblGrid>
              <a:tr h="77038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A1</a:t>
                      </a:r>
                    </a:p>
                    <a:p>
                      <a:pPr algn="ctr"/>
                      <a:r>
                        <a:rPr lang="pt-BR" dirty="0" smtClean="0"/>
                        <a:t>A2</a:t>
                      </a:r>
                    </a:p>
                    <a:p>
                      <a:pPr algn="ctr"/>
                      <a:r>
                        <a:rPr lang="pt-BR" dirty="0" smtClean="0"/>
                        <a:t>A3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514125"/>
              </p:ext>
            </p:extLst>
          </p:nvPr>
        </p:nvGraphicFramePr>
        <p:xfrm>
          <a:off x="44637" y="3790508"/>
          <a:ext cx="1992695" cy="9144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92695"/>
              </a:tblGrid>
              <a:tr h="77038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A4</a:t>
                      </a:r>
                    </a:p>
                    <a:p>
                      <a:pPr algn="ctr"/>
                      <a:r>
                        <a:rPr lang="pt-BR" dirty="0" smtClean="0"/>
                        <a:t>A5</a:t>
                      </a:r>
                    </a:p>
                    <a:p>
                      <a:pPr algn="ctr"/>
                      <a:r>
                        <a:rPr lang="pt-BR" dirty="0" smtClean="0"/>
                        <a:t>A6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19729"/>
              </p:ext>
            </p:extLst>
          </p:nvPr>
        </p:nvGraphicFramePr>
        <p:xfrm>
          <a:off x="62632" y="4891915"/>
          <a:ext cx="1992695" cy="9144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92695"/>
              </a:tblGrid>
              <a:tr h="77038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A7</a:t>
                      </a:r>
                    </a:p>
                    <a:p>
                      <a:pPr algn="ctr"/>
                      <a:r>
                        <a:rPr lang="pt-BR" dirty="0" smtClean="0"/>
                        <a:t>A8</a:t>
                      </a:r>
                    </a:p>
                    <a:p>
                      <a:pPr algn="ctr"/>
                      <a:r>
                        <a:rPr lang="pt-BR" dirty="0" smtClean="0"/>
                        <a:t>A9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82E-A9FB-489A-9522-7E146751D06E}" type="datetime1">
              <a:rPr lang="pt-BR" smtClean="0"/>
              <a:t>29/08/2012</a:t>
            </a:fld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49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sz="2800" dirty="0" smtClean="0"/>
              <a:t>Disponibilidade</a:t>
            </a:r>
          </a:p>
          <a:p>
            <a:pPr>
              <a:buFontTx/>
              <a:buChar char="-"/>
            </a:pPr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/>
              <a:t>Estudo </a:t>
            </a:r>
            <a:r>
              <a:rPr lang="pt-BR" dirty="0" smtClean="0"/>
              <a:t>de Caso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3470826" y="1916832"/>
                <a:ext cx="19726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𝐴</m:t>
                      </m:r>
                      <m:r>
                        <a:rPr lang="pt-BR" i="1" smtClean="0">
                          <a:latin typeface="Cambria Math"/>
                        </a:rPr>
                        <m:t>=(</m:t>
                      </m:r>
                      <m:r>
                        <a:rPr lang="pt-BR" b="0" i="1" smtClean="0">
                          <a:latin typeface="Cambria Math"/>
                        </a:rPr>
                        <m:t>𝐴𝑏</m:t>
                      </m:r>
                      <m:r>
                        <a:rPr lang="pt-BR" b="0" i="1" smtClean="0">
                          <a:latin typeface="Cambria Math"/>
                        </a:rPr>
                        <m:t>1 ∗</m:t>
                      </m:r>
                      <m:r>
                        <a:rPr lang="pt-BR" b="0" i="1" smtClean="0">
                          <a:latin typeface="Cambria Math"/>
                        </a:rPr>
                        <m:t>𝐴𝑏</m:t>
                      </m:r>
                      <m:r>
                        <a:rPr lang="pt-BR" b="0" i="1" smtClean="0">
                          <a:latin typeface="Cambria Math"/>
                        </a:rPr>
                        <m:t>2)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826" y="1916832"/>
                <a:ext cx="1972656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609850"/>
            <a:ext cx="35147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2988553" y="3837353"/>
                <a:ext cx="30739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𝐴</m:t>
                      </m:r>
                      <m:r>
                        <a:rPr lang="pt-BR" i="1" smtClean="0">
                          <a:latin typeface="Cambria Math"/>
                        </a:rPr>
                        <m:t>=(</m:t>
                      </m:r>
                      <m:r>
                        <a:rPr lang="pt-BR" b="0" i="1" smtClean="0">
                          <a:latin typeface="Cambria Math"/>
                        </a:rPr>
                        <m:t>𝐴</m:t>
                      </m:r>
                      <m:r>
                        <a:rPr lang="pt-BR" i="1">
                          <a:latin typeface="Cambria Math"/>
                        </a:rPr>
                        <m:t>𝑏</m:t>
                      </m:r>
                      <m:r>
                        <a:rPr lang="pt-BR" i="1">
                          <a:latin typeface="Cambria Math"/>
                        </a:rPr>
                        <m:t>1)∗(1−(</m:t>
                      </m:r>
                      <m:r>
                        <a:rPr lang="pt-BR" b="0" i="1" smtClean="0">
                          <a:latin typeface="Cambria Math"/>
                        </a:rPr>
                        <m:t>𝐼</m:t>
                      </m:r>
                      <m:r>
                        <a:rPr lang="pt-BR" i="1">
                          <a:latin typeface="Cambria Math"/>
                        </a:rPr>
                        <m:t>𝑏</m:t>
                      </m:r>
                      <m:r>
                        <a:rPr lang="pt-BR" i="1">
                          <a:latin typeface="Cambria Math"/>
                        </a:rPr>
                        <m:t>2) ∗ (</m:t>
                      </m:r>
                      <m:r>
                        <a:rPr lang="pt-BR" b="0" i="1" smtClean="0">
                          <a:latin typeface="Cambria Math"/>
                        </a:rPr>
                        <m:t>𝐼</m:t>
                      </m:r>
                      <m:r>
                        <a:rPr lang="pt-BR" i="1">
                          <a:latin typeface="Cambria Math"/>
                        </a:rPr>
                        <m:t>𝑏</m:t>
                      </m:r>
                      <m:r>
                        <a:rPr lang="pt-BR" i="1">
                          <a:latin typeface="Cambria Math"/>
                        </a:rPr>
                        <m:t>3))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553" y="3837353"/>
                <a:ext cx="307391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4158372"/>
            <a:ext cx="42100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777D-8EA7-404D-B179-63F27D99FFB3}" type="datetime1">
              <a:rPr lang="pt-BR" smtClean="0"/>
              <a:t>29/08/2012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9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sz="2800" dirty="0" smtClean="0"/>
              <a:t>Disponibilidade</a:t>
            </a:r>
          </a:p>
          <a:p>
            <a:pPr>
              <a:buFontTx/>
              <a:buChar char="-"/>
            </a:pPr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/>
              <a:t>Estudo </a:t>
            </a:r>
            <a:r>
              <a:rPr lang="pt-BR" dirty="0" smtClean="0"/>
              <a:t>de Caso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1979712" y="1988840"/>
                <a:ext cx="4862934" cy="908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𝐴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𝑐𝑙𝑐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∗(1− </m:t>
                      </m:r>
                      <m:nary>
                        <m:naryPr>
                          <m:chr m:val="∏"/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r>
                            <a:rPr lang="pt-BR" b="0" i="1" smtClean="0">
                              <a:latin typeface="Cambria Math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𝐼𝐶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/>
                            </a:rPr>
                            <m:t> ∗(1−</m:t>
                          </m:r>
                          <m:nary>
                            <m:naryPr>
                              <m:chr m:val="∏"/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pt-BR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𝐼𝑛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ó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/>
                                </a:rPr>
                                <m:t>)))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988840"/>
                <a:ext cx="4862934" cy="9081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3883149"/>
            <a:ext cx="7410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0B36-C1C0-4F55-A9F7-17782F965608}" type="datetime1">
              <a:rPr lang="pt-BR" smtClean="0"/>
              <a:t>29/08/2012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2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sz="2800" dirty="0" smtClean="0"/>
              <a:t>Resultados</a:t>
            </a:r>
          </a:p>
          <a:p>
            <a:pPr>
              <a:buFontTx/>
              <a:buChar char="-"/>
            </a:pPr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/>
              <a:t>Estudo </a:t>
            </a:r>
            <a:r>
              <a:rPr lang="pt-BR" dirty="0" smtClean="0"/>
              <a:t>de Caso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84F-476E-46FE-8EAA-EB359DD62BB9}" type="datetime1">
              <a:rPr lang="pt-BR" smtClean="0"/>
              <a:t>29/08/2012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14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769383" cy="318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ipse 1"/>
          <p:cNvSpPr/>
          <p:nvPr/>
        </p:nvSpPr>
        <p:spPr>
          <a:xfrm>
            <a:off x="323528" y="3933056"/>
            <a:ext cx="8424936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2599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sz="2800" dirty="0" smtClean="0"/>
              <a:t>Resultados</a:t>
            </a:r>
          </a:p>
          <a:p>
            <a:pPr>
              <a:buFontTx/>
              <a:buChar char="-"/>
            </a:pPr>
            <a:endParaRPr lang="pt-BR" sz="2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/>
              <a:t>Estudo </a:t>
            </a:r>
            <a:r>
              <a:rPr lang="pt-BR" dirty="0" smtClean="0"/>
              <a:t>de Caso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84DD3-FF82-482C-86F7-A25DB8B5CEAB}" type="datetime1">
              <a:rPr lang="pt-BR" smtClean="0"/>
              <a:t>29/08/2012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15</a:t>
            </a:fld>
            <a:endParaRPr lang="pt-BR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917844"/>
              </p:ext>
            </p:extLst>
          </p:nvPr>
        </p:nvGraphicFramePr>
        <p:xfrm>
          <a:off x="1115616" y="1916832"/>
          <a:ext cx="6959103" cy="3705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99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577" y="980728"/>
            <a:ext cx="8229600" cy="5022304"/>
          </a:xfrm>
        </p:spPr>
        <p:txBody>
          <a:bodyPr/>
          <a:lstStyle/>
          <a:p>
            <a:pPr algn="just"/>
            <a:r>
              <a:rPr lang="pt-BR" sz="2400" dirty="0"/>
              <a:t>Três </a:t>
            </a:r>
            <a:r>
              <a:rPr lang="pt-BR" sz="2400" dirty="0" smtClean="0"/>
              <a:t>cenários foram utilizados:</a:t>
            </a:r>
          </a:p>
          <a:p>
            <a:pPr lvl="1" algn="just"/>
            <a:r>
              <a:rPr lang="pt-BR" sz="2000" dirty="0" smtClean="0"/>
              <a:t>CLC, CC e três nós;</a:t>
            </a:r>
          </a:p>
          <a:p>
            <a:pPr lvl="1" algn="just"/>
            <a:r>
              <a:rPr lang="pt-BR" sz="2000" dirty="0" smtClean="0"/>
              <a:t>CLC, dois </a:t>
            </a:r>
            <a:r>
              <a:rPr lang="pt-BR" sz="2000" dirty="0" err="1" smtClean="0"/>
              <a:t>CC’s</a:t>
            </a:r>
            <a:r>
              <a:rPr lang="pt-BR" sz="2000" dirty="0" smtClean="0"/>
              <a:t> e </a:t>
            </a:r>
            <a:r>
              <a:rPr lang="pt-BR" sz="2000" dirty="0"/>
              <a:t>s</a:t>
            </a:r>
            <a:r>
              <a:rPr lang="pt-BR" sz="2000" dirty="0" smtClean="0"/>
              <a:t>eis nós;</a:t>
            </a:r>
          </a:p>
          <a:p>
            <a:pPr lvl="1" algn="just"/>
            <a:r>
              <a:rPr lang="pt-BR" sz="2000" dirty="0" smtClean="0"/>
              <a:t>CLC, três </a:t>
            </a:r>
            <a:r>
              <a:rPr lang="pt-BR" sz="2000" dirty="0" err="1" smtClean="0"/>
              <a:t>CC’s</a:t>
            </a:r>
            <a:r>
              <a:rPr lang="pt-BR" sz="2000" dirty="0" smtClean="0"/>
              <a:t> e nove nós.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400" dirty="0"/>
              <a:t>Nove </a:t>
            </a:r>
            <a:r>
              <a:rPr lang="pt-BR" sz="2400" dirty="0" smtClean="0"/>
              <a:t>modelos </a:t>
            </a:r>
            <a:r>
              <a:rPr lang="pt-BR" sz="2400" dirty="0"/>
              <a:t>hierárquicos heterogêneos </a:t>
            </a:r>
            <a:r>
              <a:rPr lang="pt-BR" sz="2400" dirty="0" smtClean="0"/>
              <a:t>foram </a:t>
            </a:r>
            <a:r>
              <a:rPr lang="pt-BR" sz="2400" dirty="0"/>
              <a:t>usados ​​para representar as arquiteturas </a:t>
            </a:r>
            <a:r>
              <a:rPr lang="pt-BR" sz="2400" dirty="0" smtClean="0"/>
              <a:t>redundantes.</a:t>
            </a:r>
          </a:p>
          <a:p>
            <a:pPr lvl="1" algn="just"/>
            <a:r>
              <a:rPr lang="pt-BR" sz="2000" dirty="0" smtClean="0"/>
              <a:t>Disponibilidade x Custo</a:t>
            </a:r>
            <a:endParaRPr lang="pt-BR" sz="20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Como trabalho futuro, pretende-se analisar, por meio de </a:t>
            </a:r>
            <a:r>
              <a:rPr lang="pt-BR" sz="2400" dirty="0" smtClean="0"/>
              <a:t>experimentos, </a:t>
            </a:r>
            <a:r>
              <a:rPr lang="pt-BR" sz="2400" dirty="0"/>
              <a:t>a consistência de dados entre os servidores </a:t>
            </a:r>
            <a:r>
              <a:rPr lang="pt-BR" sz="2400" dirty="0" smtClean="0"/>
              <a:t>replicados.</a:t>
            </a: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6274-1428-49CA-B0C0-B66D7A3DFD5D}" type="datetime1">
              <a:rPr lang="pt-BR" smtClean="0"/>
              <a:t>29/08/2012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2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67543" y="2708920"/>
            <a:ext cx="8406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Obrigado!</a:t>
            </a:r>
            <a:endParaRPr lang="pt-BR" sz="3600" dirty="0" smtClean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BD11-77F2-4B03-A319-44252D59DE95}" type="datetime1">
              <a:rPr lang="pt-BR" smtClean="0"/>
              <a:t>29/08/2012</a:t>
            </a:fld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9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577" y="1143000"/>
            <a:ext cx="5528583" cy="4643438"/>
          </a:xfrm>
        </p:spPr>
        <p:txBody>
          <a:bodyPr/>
          <a:lstStyle/>
          <a:p>
            <a:pPr algn="just"/>
            <a:r>
              <a:rPr lang="pt-BR" sz="2800" dirty="0" smtClean="0"/>
              <a:t>Cloud </a:t>
            </a:r>
            <a:r>
              <a:rPr lang="pt-BR" sz="2800" dirty="0" err="1" smtClean="0"/>
              <a:t>Computing</a:t>
            </a:r>
            <a:endParaRPr lang="pt-BR" sz="2800" dirty="0" smtClean="0"/>
          </a:p>
          <a:p>
            <a:pPr marL="0" indent="0" algn="just">
              <a:buNone/>
            </a:pPr>
            <a:endParaRPr lang="pt-BR" sz="1800" dirty="0"/>
          </a:p>
          <a:p>
            <a:pPr algn="just"/>
            <a:r>
              <a:rPr lang="pt-BR" sz="1800" dirty="0" smtClean="0"/>
              <a:t>Está crescendo</a:t>
            </a:r>
          </a:p>
          <a:p>
            <a:pPr algn="just"/>
            <a:endParaRPr lang="pt-BR" sz="1800" dirty="0" smtClean="0"/>
          </a:p>
          <a:p>
            <a:pPr algn="just">
              <a:buFontTx/>
              <a:buChar char="-"/>
            </a:pPr>
            <a:r>
              <a:rPr lang="pt-BR" sz="1800" dirty="0" smtClean="0"/>
              <a:t>Capacidade de armazenamento</a:t>
            </a:r>
          </a:p>
          <a:p>
            <a:pPr algn="just">
              <a:buFontTx/>
              <a:buChar char="-"/>
            </a:pPr>
            <a:r>
              <a:rPr lang="pt-BR" sz="1800" dirty="0" smtClean="0"/>
              <a:t>Memória</a:t>
            </a:r>
          </a:p>
          <a:p>
            <a:pPr algn="just">
              <a:buFontTx/>
              <a:buChar char="-"/>
            </a:pPr>
            <a:r>
              <a:rPr lang="pt-BR" sz="1800" dirty="0" smtClean="0"/>
              <a:t>Poder de processamento</a:t>
            </a:r>
          </a:p>
          <a:p>
            <a:pPr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r>
              <a:rPr lang="pt-BR" sz="1800" dirty="0" smtClean="0"/>
              <a:t>Através da Internet.</a:t>
            </a:r>
          </a:p>
        </p:txBody>
      </p:sp>
      <p:pic>
        <p:nvPicPr>
          <p:cNvPr id="1026" name="Picture 2" descr="http://gurkulindia.com/main/wp-content/uploads/2011/07/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6945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8F45-F165-4D23-9FAF-F0B98AA35EEC}" type="datetime1">
              <a:rPr lang="pt-BR" smtClean="0"/>
              <a:t>29/08/2012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83577" y="1143000"/>
            <a:ext cx="5528583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2800" dirty="0" smtClean="0"/>
              <a:t>Eucalyptus Cloud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Implementação de computação em nuvem, no estilo </a:t>
            </a:r>
            <a:r>
              <a:rPr lang="pt-BR" sz="1800" dirty="0" err="1" smtClean="0"/>
              <a:t>IaaS</a:t>
            </a:r>
            <a:r>
              <a:rPr lang="pt-BR" sz="1800" dirty="0" smtClean="0"/>
              <a:t>, compatível com os serviços </a:t>
            </a:r>
            <a:r>
              <a:rPr lang="pt-BR" sz="1800" dirty="0" err="1" smtClean="0"/>
              <a:t>Amazon</a:t>
            </a:r>
            <a:r>
              <a:rPr lang="pt-BR" sz="1800" dirty="0" smtClean="0"/>
              <a:t> EC2 e S3.</a:t>
            </a:r>
          </a:p>
          <a:p>
            <a:pPr marL="0" indent="0" algn="just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800" dirty="0" smtClean="0"/>
              <a:t>Composta por 5 componentes.</a:t>
            </a:r>
            <a:endParaRPr lang="pt-BR" sz="2400" dirty="0" smtClean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21B3-229D-4748-9916-16FBF2E1F267}" type="datetime1">
              <a:rPr lang="pt-BR" smtClean="0"/>
              <a:t>29/08/2012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3</a:t>
            </a:fld>
            <a:endParaRPr lang="pt-BR"/>
          </a:p>
        </p:txBody>
      </p:sp>
      <p:pic>
        <p:nvPicPr>
          <p:cNvPr id="4098" name="Picture 2" descr="http://upload.wikimedia.org/wikipedia/commons/2/2f/Eucalyptus_cloud_architecture-1.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22369"/>
            <a:ext cx="5256584" cy="286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3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 bwMode="auto">
          <a:xfrm>
            <a:off x="450549" y="1143000"/>
            <a:ext cx="5528583" cy="444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2800" dirty="0" smtClean="0"/>
              <a:t>Eucalyptus Cloud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algn="just"/>
            <a:r>
              <a:rPr lang="pt-BR" sz="1800" dirty="0" smtClean="0"/>
              <a:t>Ponto Único de Entrada.</a:t>
            </a:r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Indisponibilidade</a:t>
            </a:r>
            <a:endParaRPr lang="pt-BR" sz="1800" dirty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/>
              <a:t>Tolerância a Falhas</a:t>
            </a:r>
            <a:r>
              <a:rPr lang="pt-BR" sz="1800" dirty="0" smtClean="0"/>
              <a:t>.</a:t>
            </a:r>
          </a:p>
          <a:p>
            <a:pPr lvl="1" algn="just"/>
            <a:r>
              <a:rPr lang="pt-BR" sz="1400" dirty="0" smtClean="0"/>
              <a:t>Redundância</a:t>
            </a:r>
            <a:endParaRPr lang="pt-BR" sz="1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368" y="1873926"/>
            <a:ext cx="5050904" cy="4472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4D67-B8F1-42D2-ABDC-C1241BF955BC}" type="datetime1">
              <a:rPr lang="pt-BR" smtClean="0"/>
              <a:t>29/08/2012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8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pt-BR" dirty="0" smtClean="0"/>
              <a:t>Pretende-se</a:t>
            </a:r>
            <a:endParaRPr lang="pt-BR" dirty="0"/>
          </a:p>
          <a:p>
            <a:pPr marL="342900" lvl="1" indent="-342900">
              <a:buFontTx/>
              <a:buChar char="•"/>
            </a:pPr>
            <a:endParaRPr lang="pt-BR" dirty="0" smtClean="0"/>
          </a:p>
          <a:p>
            <a:pPr marL="742950" lvl="2" indent="-342900" algn="just">
              <a:buFontTx/>
              <a:buChar char="-"/>
            </a:pP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Propor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estratégias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para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melhorar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dependabilidade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nas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infraestruturas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de Cloud Computing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</a:rPr>
              <a:t>baseadas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</a:rPr>
              <a:t>sistema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Eucalyptus.</a:t>
            </a:r>
            <a:endParaRPr lang="pt-BR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A3FB-1529-4104-A84B-D546EF5DE9E9}" type="datetime1">
              <a:rPr lang="pt-BR" smtClean="0"/>
              <a:t>29/08/2012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6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o 26"/>
          <p:cNvGrpSpPr/>
          <p:nvPr/>
        </p:nvGrpSpPr>
        <p:grpSpPr>
          <a:xfrm>
            <a:off x="5515409" y="2126997"/>
            <a:ext cx="3394887" cy="3606259"/>
            <a:chOff x="5515409" y="2126997"/>
            <a:chExt cx="3394887" cy="3606259"/>
          </a:xfrm>
        </p:grpSpPr>
        <p:cxnSp>
          <p:nvCxnSpPr>
            <p:cNvPr id="9" name="Conector reto 8"/>
            <p:cNvCxnSpPr/>
            <p:nvPr/>
          </p:nvCxnSpPr>
          <p:spPr>
            <a:xfrm>
              <a:off x="7308304" y="2126997"/>
              <a:ext cx="0" cy="259814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/>
          </p:nvGrpSpPr>
          <p:grpSpPr>
            <a:xfrm>
              <a:off x="5515409" y="4057561"/>
              <a:ext cx="3394887" cy="1675695"/>
              <a:chOff x="5515409" y="4057561"/>
              <a:chExt cx="3394887" cy="1675695"/>
            </a:xfrm>
          </p:grpSpPr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72400" y="4725144"/>
                <a:ext cx="737896" cy="1008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5409" y="4725144"/>
                <a:ext cx="737896" cy="1008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6" name="Conector reto 15"/>
              <p:cNvCxnSpPr/>
              <p:nvPr/>
            </p:nvCxnSpPr>
            <p:spPr>
              <a:xfrm>
                <a:off x="5884357" y="4057561"/>
                <a:ext cx="2792099" cy="0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>
                <a:off x="5884357" y="4064226"/>
                <a:ext cx="0" cy="69581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8676456" y="4064226"/>
                <a:ext cx="0" cy="695818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3AED-BF65-4153-B5D5-2B00E2217D78}" type="datetime1">
              <a:rPr lang="pt-BR" smtClean="0"/>
              <a:t>29/08/2012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83577" y="1143000"/>
            <a:ext cx="8229600" cy="3269135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Arquitetura Eucalyptus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24943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CLC</a:t>
            </a:r>
            <a:endParaRPr lang="pt-BR" sz="14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613375" y="2126997"/>
            <a:ext cx="902034" cy="57606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err="1" smtClean="0"/>
              <a:t>Walrus</a:t>
            </a:r>
            <a:endParaRPr lang="pt-BR" sz="14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647723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SC</a:t>
            </a:r>
            <a:endParaRPr lang="pt-BR" sz="1400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634764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CC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605263" y="2054989"/>
            <a:ext cx="648072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NC</a:t>
            </a:r>
            <a:endParaRPr lang="pt-BR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86" y="4030041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16" y="4030040"/>
            <a:ext cx="73789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11" y="4043890"/>
            <a:ext cx="73789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CaixaDeTexto 27"/>
          <p:cNvSpPr txBox="1"/>
          <p:nvPr/>
        </p:nvSpPr>
        <p:spPr>
          <a:xfrm>
            <a:off x="1250661" y="1556792"/>
            <a:ext cx="77858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endParaRPr lang="pt-BR" dirty="0" smtClean="0"/>
          </a:p>
          <a:p>
            <a:pPr lvl="4"/>
            <a:r>
              <a:rPr lang="pt-BR" dirty="0"/>
              <a:t>	</a:t>
            </a:r>
            <a:r>
              <a:rPr lang="pt-BR" dirty="0" smtClean="0"/>
              <a:t>Subsistema </a:t>
            </a:r>
            <a:r>
              <a:rPr lang="pt-BR" dirty="0"/>
              <a:t>da </a:t>
            </a:r>
            <a:r>
              <a:rPr lang="pt-BR" dirty="0" smtClean="0"/>
              <a:t>Nuvem</a:t>
            </a:r>
          </a:p>
          <a:p>
            <a:pPr marL="2114550" lvl="4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lvl="5"/>
            <a:r>
              <a:rPr lang="pt-BR" dirty="0" smtClean="0"/>
              <a:t>	Subsistema de Clusters</a:t>
            </a:r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1657350" lvl="3" indent="-285750">
              <a:buFontTx/>
              <a:buChar char="-"/>
            </a:pPr>
            <a:r>
              <a:rPr lang="pt-BR" dirty="0" smtClean="0"/>
              <a:t>Subsistema de Nós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02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3.05556E-6 0.15764 C 3.05556E-6 0.22824 0.03663 0.31598 0.06649 0.31598 L 0.13333 0.3159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1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5.55556E-7 0.15255 C 5.55556E-7 0.22107 -0.05833 0.30533 -0.10573 0.30533 L -0.21129 0.30533 " pathEditMode="relative" rAng="5400000" ptsTypes="FfFF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25104 2.22222E-6 C 0.36354 2.22222E-6 0.50209 -0.10255 0.50209 -0.18565 L 0.50209 -0.37107 " pathEditMode="relative" rAng="0" ptsTypes="FfFF"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3.05556E-6 0.15208 C -3.05556E-6 0.22037 0.01285 0.3044 0.02361 0.3044 L 0.04723 0.3044 " pathEditMode="relative" rAng="0" ptsTypes="FfFF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25157 2.59259E-6 C 0.36424 2.59259E-6 0.50313 -0.05232 0.50313 -0.09468 L 0.50313 -0.18889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56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3.88889E-6 0.15764 C -3.88889E-6 0.22871 -0.02847 0.31621 -0.05156 0.31621 L -0.10277 0.31621 " pathEditMode="relative" rAng="5400000" ptsTypes="FfFF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39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051 L 0.50139 0.0101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0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pic>
        <p:nvPicPr>
          <p:cNvPr id="2051" name="Picture 3" descr="C:\Users\Jamilson\Desktop\Arquivos Mestrado\Artigo2\Artigo_2\img\CCredunda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29895" cy="365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F002-901A-4092-AEF6-F51E16F285AA}" type="datetime1">
              <a:rPr lang="pt-BR" smtClean="0"/>
              <a:t>29/08/2012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Modelos de dependabilidade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93416"/>
            <a:ext cx="5905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21360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15841"/>
            <a:ext cx="58674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844" y="4457537"/>
            <a:ext cx="5867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10681"/>
            <a:ext cx="73789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3806895" y="1724084"/>
            <a:ext cx="27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Subsistema da Nuvem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844995" y="2946509"/>
            <a:ext cx="291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Subsistema de Clusters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998229" y="4091364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Subsistema de Nós</a:t>
            </a:r>
            <a:endParaRPr lang="pt-BR" dirty="0"/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71698"/>
              </p:ext>
            </p:extLst>
          </p:nvPr>
        </p:nvGraphicFramePr>
        <p:xfrm>
          <a:off x="2851576" y="2852936"/>
          <a:ext cx="3744416" cy="17064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48913"/>
                <a:gridCol w="1995503"/>
              </a:tblGrid>
              <a:tr h="35946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Descrição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MTTF(s):</a:t>
                      </a:r>
                      <a:endParaRPr lang="pt-BR" sz="1400" dirty="0"/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pt-BR" sz="1200" dirty="0" smtClean="0"/>
                        <a:t>Subsistema da</a:t>
                      </a:r>
                      <a:r>
                        <a:rPr lang="pt-BR" sz="1200" baseline="0" dirty="0" smtClean="0"/>
                        <a:t> Nuvem</a:t>
                      </a:r>
                      <a:endParaRPr lang="pt-BR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333.71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200" dirty="0" smtClean="0"/>
                        <a:t>Subsistema de</a:t>
                      </a:r>
                      <a:r>
                        <a:rPr lang="pt-BR" sz="1200" baseline="0" dirty="0" smtClean="0"/>
                        <a:t> Clusters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333.71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26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Subsistema de Nós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481.82</a:t>
                      </a:r>
                      <a:endParaRPr lang="pt-BR" sz="1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533" y="2893306"/>
            <a:ext cx="4015248" cy="153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4D23-AD14-40A3-81C6-64DC9B2EF508}" type="datetime1">
              <a:rPr lang="pt-BR" smtClean="0"/>
              <a:t>29/08/2012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8B681-E336-4FC5-AB3F-EC0A14A8E51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29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Sistema Redundante</a:t>
            </a:r>
            <a:endParaRPr lang="pt-BR" sz="2000" b="1" dirty="0" smtClean="0"/>
          </a:p>
          <a:p>
            <a:endParaRPr 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34B3-18D1-4E81-8ED8-EBDDFC978717}" type="datetime1">
              <a:rPr lang="pt-BR" smtClean="0"/>
              <a:t>29/08/2012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9</a:t>
            </a:fld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56792"/>
            <a:ext cx="527381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80196"/>
            <a:ext cx="6490357" cy="136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3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presentação proposta paulo v1.4 - Paul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proposta paulo v1.4 - Paulo</Template>
  <TotalTime>3104</TotalTime>
  <Words>376</Words>
  <Application>Microsoft Office PowerPoint</Application>
  <PresentationFormat>Apresentação na tela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apresentação proposta paulo v1.4 - Paulo</vt:lpstr>
      <vt:lpstr>Modelos de Disponibilidade para Arquiteturas de Cloud Computing baseadas na plataforma Eucalyptus</vt:lpstr>
      <vt:lpstr>Contexto</vt:lpstr>
      <vt:lpstr>Motivação</vt:lpstr>
      <vt:lpstr>Motivação</vt:lpstr>
      <vt:lpstr>Objetivos</vt:lpstr>
      <vt:lpstr>Arquitetura</vt:lpstr>
      <vt:lpstr>Arquitetura</vt:lpstr>
      <vt:lpstr>Modelos</vt:lpstr>
      <vt:lpstr>Modelos</vt:lpstr>
      <vt:lpstr>Estudo de Caso</vt:lpstr>
      <vt:lpstr>Arquiteturas Eucalyptus</vt:lpstr>
      <vt:lpstr>Estudo de Caso</vt:lpstr>
      <vt:lpstr>Estudo de Caso</vt:lpstr>
      <vt:lpstr>Estudo de Caso</vt:lpstr>
      <vt:lpstr>Estudo de Caso</vt:lpstr>
      <vt:lpstr>Conclusão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for Dependability and Availability Analysis of Cloud Computing Architectures for Eucalyptus Platform</dc:title>
  <dc:creator>Jamilson</dc:creator>
  <cp:lastModifiedBy>Jamilson</cp:lastModifiedBy>
  <cp:revision>75</cp:revision>
  <dcterms:created xsi:type="dcterms:W3CDTF">2012-08-17T03:22:56Z</dcterms:created>
  <dcterms:modified xsi:type="dcterms:W3CDTF">2012-08-29T14:09:36Z</dcterms:modified>
</cp:coreProperties>
</file>