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7" r:id="rId2"/>
    <p:sldId id="258" r:id="rId3"/>
    <p:sldId id="260" r:id="rId4"/>
    <p:sldId id="285" r:id="rId5"/>
    <p:sldId id="286" r:id="rId6"/>
    <p:sldId id="288" r:id="rId7"/>
    <p:sldId id="289" r:id="rId8"/>
    <p:sldId id="290" r:id="rId9"/>
    <p:sldId id="297" r:id="rId10"/>
    <p:sldId id="291" r:id="rId11"/>
    <p:sldId id="292" r:id="rId12"/>
    <p:sldId id="293" r:id="rId13"/>
    <p:sldId id="294" r:id="rId14"/>
    <p:sldId id="295" r:id="rId15"/>
    <p:sldId id="296" r:id="rId16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5663" autoAdjust="0"/>
  </p:normalViewPr>
  <p:slideViewPr>
    <p:cSldViewPr>
      <p:cViewPr varScale="1">
        <p:scale>
          <a:sx n="42" d="100"/>
          <a:sy n="42" d="100"/>
        </p:scale>
        <p:origin x="-132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CBA7E4-1894-4A9A-AB1A-FBD5A4DCD2F6}" type="datetimeFigureOut">
              <a:rPr lang="pt-BR" smtClean="0"/>
              <a:pPr/>
              <a:t>29/08/2012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42D551-B2C7-4047-95CA-A2D20413750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4303038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42D551-B2C7-4047-95CA-A2D20413750E}" type="slidenum">
              <a:rPr lang="pt-BR" smtClean="0"/>
              <a:pPr/>
              <a:t>2</a:t>
            </a:fld>
            <a:endParaRPr lang="pt-B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b="1" dirty="0" smtClean="0"/>
              <a:t>RTO</a:t>
            </a:r>
            <a:r>
              <a:rPr lang="pt-BR" dirty="0" smtClean="0"/>
              <a:t> – Compreende o tempo</a:t>
            </a:r>
            <a:r>
              <a:rPr lang="pt-BR" baseline="0" dirty="0" smtClean="0"/>
              <a:t> máximo para trazer um sistema ou aplicativo ao seu estado operacional.</a:t>
            </a:r>
          </a:p>
          <a:p>
            <a:endParaRPr lang="pt-BR" baseline="0" dirty="0" smtClean="0"/>
          </a:p>
          <a:p>
            <a:r>
              <a:rPr lang="pt-BR" b="1" baseline="0" dirty="0" smtClean="0"/>
              <a:t>RPO </a:t>
            </a:r>
            <a:r>
              <a:rPr lang="pt-BR" baseline="0" dirty="0" smtClean="0"/>
              <a:t>- Compreende a quantidade máxima de dados que podem ser perdidos com o processo de recuperação.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42D551-B2C7-4047-95CA-A2D20413750E}" type="slidenum">
              <a:rPr lang="pt-BR" smtClean="0"/>
              <a:pPr/>
              <a:t>3</a:t>
            </a:fld>
            <a:endParaRPr lang="pt-B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341E26-4900-4CE7-B93D-BEABB2B71A06}" type="slidenum">
              <a:rPr lang="pt-BR" smtClean="0"/>
              <a:pPr/>
              <a:t>12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29/08/2012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29/08/2012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29/08/2012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29/08/2012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29/08/2012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29/08/2012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29/08/2012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29/08/2012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29/08/2012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29/08/2012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29/08/2012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700DB3-DBF0-4086-B675-117E7A9610B8}" type="datetimeFigureOut">
              <a:rPr lang="pt-BR" smtClean="0"/>
              <a:pPr/>
              <a:t>29/08/2012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3600" dirty="0" err="1" smtClean="0"/>
              <a:t>Modelagem</a:t>
            </a:r>
            <a:r>
              <a:rPr lang="en-US" sz="3600" dirty="0" smtClean="0"/>
              <a:t> e </a:t>
            </a:r>
            <a:r>
              <a:rPr lang="en-US" sz="3600" dirty="0" err="1" smtClean="0"/>
              <a:t>Análise</a:t>
            </a:r>
            <a:r>
              <a:rPr lang="en-US" sz="3600" dirty="0" smtClean="0"/>
              <a:t> de um </a:t>
            </a:r>
            <a:r>
              <a:rPr lang="en-US" sz="3600" dirty="0" err="1" smtClean="0"/>
              <a:t>Sistema</a:t>
            </a:r>
            <a:r>
              <a:rPr lang="en-US" sz="3600" dirty="0" smtClean="0"/>
              <a:t> de </a:t>
            </a:r>
            <a:r>
              <a:rPr lang="en-US" sz="3600" dirty="0" err="1" smtClean="0"/>
              <a:t>Recuperação</a:t>
            </a:r>
            <a:r>
              <a:rPr lang="en-US" sz="3600" dirty="0" smtClean="0"/>
              <a:t> de </a:t>
            </a:r>
            <a:r>
              <a:rPr lang="en-US" sz="3600" dirty="0" err="1" smtClean="0"/>
              <a:t>Desastre</a:t>
            </a:r>
            <a:r>
              <a:rPr lang="en-US" sz="3600" dirty="0" smtClean="0"/>
              <a:t> </a:t>
            </a:r>
            <a:r>
              <a:rPr lang="en-US" sz="3600" dirty="0" err="1" smtClean="0"/>
              <a:t>em</a:t>
            </a:r>
            <a:r>
              <a:rPr lang="en-US" sz="3600" dirty="0" smtClean="0"/>
              <a:t> </a:t>
            </a:r>
            <a:r>
              <a:rPr lang="en-US" sz="3600" dirty="0" err="1" smtClean="0"/>
              <a:t>uma</a:t>
            </a:r>
            <a:r>
              <a:rPr lang="en-US" sz="3600" dirty="0" smtClean="0"/>
              <a:t> </a:t>
            </a:r>
            <a:r>
              <a:rPr lang="en-US" sz="3600" dirty="0" err="1" smtClean="0"/>
              <a:t>Infraestrutura</a:t>
            </a:r>
            <a:r>
              <a:rPr lang="en-US" sz="3600" dirty="0" smtClean="0"/>
              <a:t> </a:t>
            </a:r>
            <a:r>
              <a:rPr lang="en-US" sz="3600" dirty="0" err="1" smtClean="0"/>
              <a:t>Virtualizada</a:t>
            </a:r>
            <a:endParaRPr lang="pt-BR" sz="36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err="1" smtClean="0"/>
              <a:t>Ermeson</a:t>
            </a:r>
            <a:r>
              <a:rPr lang="pt-BR" dirty="0" smtClean="0"/>
              <a:t> Andrade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t-BR" dirty="0" err="1" smtClean="0"/>
              <a:t>Activity</a:t>
            </a:r>
            <a:r>
              <a:rPr lang="pt-BR" dirty="0" smtClean="0"/>
              <a:t> </a:t>
            </a:r>
            <a:r>
              <a:rPr lang="pt-BR" dirty="0" err="1" smtClean="0"/>
              <a:t>Diagram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Disaster Monitor</a:t>
            </a: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39952" y="1628800"/>
            <a:ext cx="417195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t-BR" dirty="0" err="1" smtClean="0"/>
              <a:t>SPNs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Olhar no ASTRO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926688499"/>
              </p:ext>
            </p:extLst>
          </p:nvPr>
        </p:nvGraphicFramePr>
        <p:xfrm>
          <a:off x="1547664" y="188640"/>
          <a:ext cx="6501024" cy="6964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6144"/>
                <a:gridCol w="2697386"/>
                <a:gridCol w="1057789"/>
                <a:gridCol w="1449705"/>
              </a:tblGrid>
              <a:tr h="370840"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Sistema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Parâmetro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Valor[1/h]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Horas</a:t>
                      </a:r>
                      <a:endParaRPr lang="pt-BR" sz="1600" dirty="0"/>
                    </a:p>
                  </a:txBody>
                  <a:tcPr/>
                </a:tc>
              </a:tr>
              <a:tr h="370840">
                <a:tc rowSpan="2">
                  <a:txBody>
                    <a:bodyPr/>
                    <a:lstStyle/>
                    <a:p>
                      <a:r>
                        <a:rPr lang="pt-BR" dirty="0" err="1" smtClean="0"/>
                        <a:t>Load</a:t>
                      </a:r>
                      <a:r>
                        <a:rPr lang="pt-BR" dirty="0" smtClean="0"/>
                        <a:t> Balance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Taxa de falha do processo LB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0.00011415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8760 (1 ano)</a:t>
                      </a:r>
                      <a:endParaRPr lang="pt-BR" sz="1600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Taxa de recuperação do processo LB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0.5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2 horas</a:t>
                      </a:r>
                      <a:endParaRPr lang="pt-BR" sz="1600" dirty="0"/>
                    </a:p>
                  </a:txBody>
                  <a:tcPr/>
                </a:tc>
              </a:tr>
              <a:tr h="370840">
                <a:tc rowSpan="10">
                  <a:txBody>
                    <a:bodyPr/>
                    <a:lstStyle/>
                    <a:p>
                      <a:r>
                        <a:rPr lang="pt-BR" sz="1600" dirty="0" smtClean="0"/>
                        <a:t>Data center</a:t>
                      </a:r>
                      <a:endParaRPr lang="pt-BR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Taxa de falha do processo da WEB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0.00069444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1440 (60 dias)</a:t>
                      </a:r>
                      <a:endParaRPr lang="pt-BR" sz="1600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Taxa de recuperação do processo da WEB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1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horas</a:t>
                      </a:r>
                      <a:endParaRPr lang="pt-BR" sz="1600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Taxa de </a:t>
                      </a:r>
                      <a:r>
                        <a:rPr lang="pt-BR" dirty="0" err="1" smtClean="0"/>
                        <a:t>restart</a:t>
                      </a:r>
                      <a:r>
                        <a:rPr lang="pt-BR" dirty="0" smtClean="0"/>
                        <a:t> do processo da web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5 (minutos)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Taxa de falha do BD</a:t>
                      </a:r>
                      <a:endParaRPr lang="pt-BR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0.00023148</a:t>
                      </a:r>
                      <a:endParaRPr lang="pt-BR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4320(180 dias)</a:t>
                      </a: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pt-BR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Taxa de recuperação do processo da WEB</a:t>
                      </a:r>
                      <a:endParaRPr lang="pt-BR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 horas</a:t>
                      </a:r>
                      <a:endParaRPr lang="pt-BR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pt-BR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Taxa de </a:t>
                      </a:r>
                      <a:r>
                        <a:rPr lang="pt-BR" sz="16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restart</a:t>
                      </a:r>
                      <a:r>
                        <a:rPr lang="pt-BR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do processo da web</a:t>
                      </a:r>
                      <a:endParaRPr lang="pt-BR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 (minutos)</a:t>
                      </a:r>
                      <a:endParaRPr lang="pt-BR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pt-BR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Taxa de falha</a:t>
                      </a:r>
                      <a:r>
                        <a:rPr lang="pt-BR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transiente DC </a:t>
                      </a:r>
                      <a:endParaRPr lang="pt-BR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90 dias</a:t>
                      </a:r>
                      <a:endParaRPr lang="pt-BR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pt-BR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Taxa de recuperação transiente DC</a:t>
                      </a:r>
                      <a:endParaRPr lang="pt-BR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 horas</a:t>
                      </a:r>
                      <a:endParaRPr lang="pt-BR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pt-BR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Taxa de falha</a:t>
                      </a:r>
                      <a:r>
                        <a:rPr lang="pt-BR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permanente DC </a:t>
                      </a:r>
                      <a:endParaRPr lang="pt-BR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pt-BR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anos</a:t>
                      </a:r>
                      <a:endParaRPr lang="pt-BR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pt-BR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Taxa de recuperação de falha</a:t>
                      </a:r>
                      <a:r>
                        <a:rPr lang="pt-BR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permanente </a:t>
                      </a:r>
                      <a:r>
                        <a:rPr lang="pt-BR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DC</a:t>
                      </a:r>
                      <a:endParaRPr lang="pt-BR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 dias</a:t>
                      </a:r>
                      <a:endParaRPr lang="pt-BR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595673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260445442"/>
              </p:ext>
            </p:extLst>
          </p:nvPr>
        </p:nvGraphicFramePr>
        <p:xfrm>
          <a:off x="683568" y="620688"/>
          <a:ext cx="6501024" cy="5491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6144"/>
                <a:gridCol w="2697386"/>
                <a:gridCol w="1057789"/>
                <a:gridCol w="1449705"/>
              </a:tblGrid>
              <a:tr h="370840"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Sistema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Parâmetro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Valor[1/h]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Horas</a:t>
                      </a:r>
                      <a:endParaRPr lang="pt-BR" sz="1600" dirty="0"/>
                    </a:p>
                  </a:txBody>
                  <a:tcPr/>
                </a:tc>
              </a:tr>
              <a:tr h="370840">
                <a:tc rowSpan="10">
                  <a:txBody>
                    <a:bodyPr/>
                    <a:lstStyle/>
                    <a:p>
                      <a:r>
                        <a:rPr lang="pt-BR" sz="1600" dirty="0" err="1" smtClean="0"/>
                        <a:t>Cloud</a:t>
                      </a:r>
                      <a:endParaRPr lang="pt-BR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Taxa</a:t>
                      </a:r>
                      <a:r>
                        <a:rPr lang="pt-BR" sz="1600" baseline="0" dirty="0" smtClean="0"/>
                        <a:t> de falha do processo da web hot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0.0002314814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4320(180 dias)</a:t>
                      </a:r>
                      <a:endParaRPr lang="pt-BR" sz="1600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Taxa</a:t>
                      </a:r>
                      <a:r>
                        <a:rPr lang="pt-BR" sz="1600" baseline="0" dirty="0" smtClean="0"/>
                        <a:t> de recuperação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3 (horas)</a:t>
                      </a:r>
                      <a:endParaRPr lang="pt-BR" sz="1600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Taxa de restart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0.08333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5 (minutos)</a:t>
                      </a:r>
                      <a:endParaRPr lang="pt-BR" sz="1600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pt-BR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Taxa de falha do hot BD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0.00013890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7199 (~10 meses)</a:t>
                      </a:r>
                      <a:endParaRPr lang="pt-BR" sz="1600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Taxa</a:t>
                      </a:r>
                      <a:r>
                        <a:rPr lang="pt-BR" sz="1600" baseline="0" dirty="0" smtClean="0"/>
                        <a:t> de recuperação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2 (horas)</a:t>
                      </a:r>
                      <a:endParaRPr lang="pt-BR" sz="1600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Taxa de restart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0.08333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5 (minutos)</a:t>
                      </a:r>
                      <a:endParaRPr lang="pt-BR" sz="1600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Falha</a:t>
                      </a:r>
                      <a:r>
                        <a:rPr lang="pt-BR" sz="1600" baseline="0" dirty="0" smtClean="0"/>
                        <a:t>  da </a:t>
                      </a:r>
                      <a:r>
                        <a:rPr lang="pt-BR" sz="1600" baseline="0" dirty="0" err="1" smtClean="0"/>
                        <a:t>cloud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0.00011415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8760 (1 ano)</a:t>
                      </a: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Recuperação</a:t>
                      </a:r>
                      <a:r>
                        <a:rPr lang="pt-BR" sz="1600" baseline="0" dirty="0" smtClean="0"/>
                        <a:t> da </a:t>
                      </a:r>
                      <a:r>
                        <a:rPr lang="pt-BR" sz="1600" baseline="0" dirty="0" err="1" smtClean="0"/>
                        <a:t>Cloud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0.25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4 (horas)</a:t>
                      </a:r>
                      <a:endParaRPr lang="pt-BR" sz="1600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pt-BR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Taxa</a:t>
                      </a:r>
                      <a:r>
                        <a:rPr lang="pt-BR" sz="1600" baseline="0" dirty="0" smtClean="0"/>
                        <a:t> de </a:t>
                      </a:r>
                      <a:r>
                        <a:rPr lang="pt-BR" sz="1600" baseline="0" dirty="0" err="1" smtClean="0"/>
                        <a:t>failover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1 minuto</a:t>
                      </a:r>
                      <a:endParaRPr lang="pt-BR" sz="1600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pt-BR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Taxa de </a:t>
                      </a:r>
                      <a:r>
                        <a:rPr lang="pt-BR" sz="1600" dirty="0" err="1" smtClean="0"/>
                        <a:t>failback</a:t>
                      </a:r>
                      <a:endParaRPr lang="pt-BR" sz="1600" dirty="0" smtClean="0"/>
                    </a:p>
                    <a:p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1 minuto</a:t>
                      </a:r>
                      <a:endParaRPr lang="pt-BR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Diagrama de Atividade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Taxa das ações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3600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XX</a:t>
                      </a:r>
                      <a:endParaRPr lang="pt-BR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68994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t-BR" dirty="0" smtClean="0"/>
              <a:t>Resultados</a:t>
            </a:r>
            <a:endParaRPr lang="pt-BR" dirty="0"/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</p:nvPr>
        </p:nvGraphicFramePr>
        <p:xfrm>
          <a:off x="1115616" y="2924944"/>
          <a:ext cx="5770983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23661"/>
                <a:gridCol w="1923661"/>
                <a:gridCol w="1923661"/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err="1" smtClean="0"/>
                        <a:t>A</a:t>
                      </a:r>
                      <a:r>
                        <a:rPr lang="pt-BR" sz="1400" dirty="0" err="1" smtClean="0"/>
                        <a:t>sys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err="1" smtClean="0"/>
                        <a:t>Downtime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Data Center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9.836310e-001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143.3924</a:t>
                      </a:r>
                    </a:p>
                  </a:txBody>
                  <a:tcPr marL="0" marR="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System</a:t>
                      </a:r>
                      <a:r>
                        <a:rPr lang="pt-BR" baseline="0" dirty="0" smtClean="0"/>
                        <a:t> 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9.874935e-001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109.5569</a:t>
                      </a:r>
                    </a:p>
                  </a:txBody>
                  <a:tcPr marL="0" marR="0" marT="0" marB="0" anchor="b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t-BR" dirty="0" smtClean="0"/>
              <a:t>Conclusões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pt-BR" dirty="0" smtClean="0"/>
              <a:t>Apresentamos uma abordagem para a geração de modelos analíticos a partir dos diagramas da </a:t>
            </a:r>
            <a:r>
              <a:rPr lang="pt-BR" dirty="0" err="1" smtClean="0"/>
              <a:t>SysML</a:t>
            </a:r>
            <a:r>
              <a:rPr lang="pt-BR" dirty="0" smtClean="0"/>
              <a:t>.</a:t>
            </a:r>
          </a:p>
          <a:p>
            <a:endParaRPr lang="pt-BR" dirty="0" smtClean="0"/>
          </a:p>
          <a:p>
            <a:r>
              <a:rPr lang="pt-BR" dirty="0" smtClean="0"/>
              <a:t>O ferramenta proposta mapeia os diagramas da </a:t>
            </a:r>
            <a:r>
              <a:rPr lang="pt-BR" dirty="0" err="1" smtClean="0"/>
              <a:t>SysML</a:t>
            </a:r>
            <a:r>
              <a:rPr lang="pt-BR" dirty="0" smtClean="0"/>
              <a:t>  em componentes de SRN. </a:t>
            </a:r>
          </a:p>
          <a:p>
            <a:pPr lvl="1"/>
            <a:r>
              <a:rPr lang="pt-BR" dirty="0" smtClean="0"/>
              <a:t>Esses componentes são compostos e sincronizados para se obter um modelo completo da disponibilidade dos sistemas.</a:t>
            </a:r>
          </a:p>
          <a:p>
            <a:pPr algn="just">
              <a:lnSpc>
                <a:spcPct val="90000"/>
              </a:lnSpc>
              <a:buNone/>
            </a:pPr>
            <a:endParaRPr lang="pt-BR" dirty="0" smtClean="0"/>
          </a:p>
          <a:p>
            <a:pPr algn="just">
              <a:lnSpc>
                <a:spcPct val="90000"/>
              </a:lnSpc>
            </a:pPr>
            <a:r>
              <a:rPr lang="pt-BR" dirty="0" smtClean="0"/>
              <a:t>Mostramos que o sistema de recuperação de desastre melhora a disponibilidade </a:t>
            </a:r>
            <a:r>
              <a:rPr lang="pt-BR" smtClean="0"/>
              <a:t>do sistema.</a:t>
            </a:r>
            <a:endParaRPr lang="en-US" altLang="ja-JP" dirty="0" smtClean="0"/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t-BR" dirty="0" smtClean="0"/>
              <a:t>Motivação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pt-BR" sz="2000" dirty="0" smtClean="0"/>
              <a:t>Sistemas de informação são vulneráveis a um conjunto de interrupções, sejam elas </a:t>
            </a:r>
            <a:r>
              <a:rPr lang="pt-BR" sz="2000" b="1" dirty="0" smtClean="0"/>
              <a:t>brandas</a:t>
            </a:r>
            <a:r>
              <a:rPr lang="pt-BR" sz="2000" dirty="0" smtClean="0"/>
              <a:t> (interrupção de energia, falha de discos, </a:t>
            </a:r>
            <a:r>
              <a:rPr lang="pt-BR" sz="2000" dirty="0" err="1" smtClean="0"/>
              <a:t>etc</a:t>
            </a:r>
            <a:r>
              <a:rPr lang="pt-BR" sz="2000" dirty="0" smtClean="0"/>
              <a:t>) ou </a:t>
            </a:r>
            <a:r>
              <a:rPr lang="pt-BR" sz="2000" b="1" dirty="0" smtClean="0"/>
              <a:t>severas</a:t>
            </a:r>
            <a:r>
              <a:rPr lang="pt-BR" sz="2000" dirty="0" smtClean="0"/>
              <a:t> (incêndio, terremoto, </a:t>
            </a:r>
            <a:r>
              <a:rPr lang="pt-BR" sz="2000" dirty="0" err="1" smtClean="0"/>
              <a:t>etc</a:t>
            </a:r>
            <a:r>
              <a:rPr lang="pt-BR" sz="2000" dirty="0" smtClean="0"/>
              <a:t>). </a:t>
            </a:r>
          </a:p>
          <a:p>
            <a:pPr algn="just"/>
            <a:endParaRPr lang="pt-BR" sz="2000" dirty="0" smtClean="0"/>
          </a:p>
          <a:p>
            <a:pPr algn="just"/>
            <a:r>
              <a:rPr lang="pt-BR" sz="2000" dirty="0" smtClean="0"/>
              <a:t>Algumas dessas vulnerabilidades podem ser eliminadas ou pelo nos minimizada através  das estratégias de garantia de qualidade (testes, revisões, </a:t>
            </a:r>
            <a:r>
              <a:rPr lang="pt-BR" sz="2000" dirty="0" err="1" smtClean="0"/>
              <a:t>etc</a:t>
            </a:r>
            <a:r>
              <a:rPr lang="pt-BR" sz="2000" dirty="0" smtClean="0"/>
              <a:t>). Porém, é impossível eliminar todos os riscos.</a:t>
            </a:r>
          </a:p>
          <a:p>
            <a:pPr algn="just"/>
            <a:endParaRPr lang="pt-BR" sz="2000" dirty="0" smtClean="0"/>
          </a:p>
          <a:p>
            <a:pPr algn="just"/>
            <a:r>
              <a:rPr lang="pt-BR" sz="2000" dirty="0" smtClean="0"/>
              <a:t>As </a:t>
            </a:r>
            <a:r>
              <a:rPr lang="pt-BR" sz="2000" b="1" dirty="0" smtClean="0">
                <a:solidFill>
                  <a:srgbClr val="FF0000"/>
                </a:solidFill>
              </a:rPr>
              <a:t>soluções de recuperação de desastres </a:t>
            </a:r>
            <a:r>
              <a:rPr lang="pt-BR" sz="2000" dirty="0" smtClean="0"/>
              <a:t>são projetadas para mitigar tais problemas a fim de garantir as </a:t>
            </a:r>
            <a:r>
              <a:rPr lang="pt-BR" sz="2000" dirty="0" err="1" smtClean="0"/>
              <a:t>SLAs</a:t>
            </a:r>
            <a:r>
              <a:rPr lang="pt-BR" sz="2000" dirty="0" smtClean="0"/>
              <a:t> dos clientes bem como evitar a perda de dados e/ou diminuir o tempo para a recuperação  da interrupção. </a:t>
            </a:r>
          </a:p>
          <a:p>
            <a:pPr algn="just"/>
            <a:endParaRPr lang="pt-BR" sz="2000" dirty="0" smtClean="0"/>
          </a:p>
          <a:p>
            <a:pPr algn="just"/>
            <a:r>
              <a:rPr lang="pt-BR" sz="2000" dirty="0" smtClean="0"/>
              <a:t>As abordagens usadas atualmente fornecem poucas garantias reais com relação ao custo, a quantidade de dados perdidos ou o tempo para a recuperação dos serviços depois de uma interrupção.</a:t>
            </a:r>
          </a:p>
          <a:p>
            <a:pPr algn="just"/>
            <a:endParaRPr lang="pt-BR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t-BR" dirty="0" smtClean="0"/>
              <a:t>Objetivo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pt-BR" sz="2400" dirty="0" smtClean="0"/>
              <a:t>Permitir que os projetistas de recuperação de desastre possam projetar e estudar soluções em uma infraestrutura </a:t>
            </a:r>
            <a:r>
              <a:rPr lang="pt-BR" sz="2400" dirty="0" err="1" smtClean="0"/>
              <a:t>virtualizada</a:t>
            </a:r>
            <a:r>
              <a:rPr lang="pt-BR" sz="2400" dirty="0" smtClean="0"/>
              <a:t>.</a:t>
            </a:r>
          </a:p>
          <a:p>
            <a:pPr lvl="1"/>
            <a:r>
              <a:rPr lang="pt-BR" sz="2000" dirty="0" smtClean="0"/>
              <a:t> Geralmente tais profissionais não possuem expertise em modelagem de </a:t>
            </a:r>
            <a:r>
              <a:rPr lang="pt-BR" sz="2000" dirty="0" err="1" smtClean="0"/>
              <a:t>dependabilidade</a:t>
            </a:r>
            <a:r>
              <a:rPr lang="pt-BR" sz="2000" dirty="0" smtClean="0"/>
              <a:t>.</a:t>
            </a:r>
          </a:p>
          <a:p>
            <a:endParaRPr lang="pt-BR" sz="2400" dirty="0" smtClean="0"/>
          </a:p>
          <a:p>
            <a:r>
              <a:rPr lang="pt-BR" sz="2400" dirty="0" smtClean="0"/>
              <a:t>Abordagem:</a:t>
            </a:r>
          </a:p>
          <a:p>
            <a:pPr lvl="1"/>
            <a:r>
              <a:rPr lang="pt-BR" sz="2000" dirty="0" smtClean="0"/>
              <a:t>O sistema é modelado usando </a:t>
            </a:r>
            <a:r>
              <a:rPr lang="pt-BR" sz="2000" dirty="0" err="1" smtClean="0"/>
              <a:t>SysML</a:t>
            </a:r>
            <a:r>
              <a:rPr lang="pt-BR" sz="2000" dirty="0" smtClean="0"/>
              <a:t> + MARTE </a:t>
            </a:r>
          </a:p>
          <a:p>
            <a:pPr lvl="1"/>
            <a:r>
              <a:rPr lang="pt-BR" sz="2000" dirty="0" smtClean="0"/>
              <a:t>Esses modelos são mapeados em modelos </a:t>
            </a:r>
            <a:r>
              <a:rPr lang="pt-BR" sz="2000" dirty="0" err="1" smtClean="0"/>
              <a:t>análiticos</a:t>
            </a:r>
            <a:r>
              <a:rPr lang="pt-BR" sz="2000" dirty="0" smtClean="0"/>
              <a:t> (rede de </a:t>
            </a:r>
            <a:r>
              <a:rPr lang="pt-BR" sz="2000" dirty="0" err="1" smtClean="0"/>
              <a:t>Petri</a:t>
            </a:r>
            <a:r>
              <a:rPr lang="pt-BR" sz="2000" dirty="0" smtClean="0"/>
              <a:t> estocástica)</a:t>
            </a:r>
          </a:p>
          <a:p>
            <a:pPr lvl="1"/>
            <a:r>
              <a:rPr lang="pt-BR" sz="2000" dirty="0" smtClean="0"/>
              <a:t>Os modelo </a:t>
            </a:r>
            <a:r>
              <a:rPr lang="pt-BR" sz="2000" dirty="0" err="1" smtClean="0"/>
              <a:t>SPNs</a:t>
            </a:r>
            <a:r>
              <a:rPr lang="pt-BR" sz="2000" dirty="0" smtClean="0"/>
              <a:t> são executados para </a:t>
            </a:r>
            <a:r>
              <a:rPr lang="pt-BR" sz="2000" dirty="0" err="1" smtClean="0"/>
              <a:t>analizar</a:t>
            </a:r>
            <a:r>
              <a:rPr lang="pt-BR" sz="2000" dirty="0" smtClean="0"/>
              <a:t> um conjunto de </a:t>
            </a:r>
            <a:r>
              <a:rPr lang="pt-BR" sz="2000" dirty="0" err="1" smtClean="0"/>
              <a:t>metricas</a:t>
            </a:r>
            <a:r>
              <a:rPr lang="pt-BR" sz="2000" dirty="0" smtClean="0"/>
              <a:t>.</a:t>
            </a:r>
          </a:p>
          <a:p>
            <a:endParaRPr lang="pt-BR" sz="2400" dirty="0" smtClean="0"/>
          </a:p>
          <a:p>
            <a:r>
              <a:rPr lang="pt-BR" sz="2400" dirty="0" smtClean="0"/>
              <a:t>Métricas:</a:t>
            </a:r>
          </a:p>
          <a:p>
            <a:pPr lvl="1"/>
            <a:r>
              <a:rPr lang="pt-BR" sz="2000" dirty="0" smtClean="0"/>
              <a:t>Disponibilidade e </a:t>
            </a:r>
            <a:r>
              <a:rPr lang="pt-BR" sz="2000" dirty="0" err="1" smtClean="0"/>
              <a:t>Downtime</a:t>
            </a:r>
            <a:endParaRPr lang="pt-BR" sz="2000" dirty="0" smtClean="0"/>
          </a:p>
          <a:p>
            <a:pPr lvl="1"/>
            <a:r>
              <a:rPr lang="pt-BR" sz="2000" dirty="0" smtClean="0"/>
              <a:t>Custo do </a:t>
            </a:r>
            <a:r>
              <a:rPr lang="pt-BR" sz="2000" dirty="0" err="1" smtClean="0"/>
              <a:t>downtime</a:t>
            </a:r>
            <a:r>
              <a:rPr lang="pt-BR" sz="2000" dirty="0" smtClean="0"/>
              <a:t> </a:t>
            </a:r>
            <a:r>
              <a:rPr lang="pt-BR" sz="2000" dirty="0" err="1" smtClean="0"/>
              <a:t>vs</a:t>
            </a:r>
            <a:r>
              <a:rPr lang="pt-BR" sz="2000" dirty="0" smtClean="0"/>
              <a:t> custo da solução de desastres.</a:t>
            </a:r>
          </a:p>
          <a:p>
            <a:pPr lvl="1"/>
            <a:r>
              <a:rPr lang="pt-BR" sz="2000" dirty="0" smtClean="0"/>
              <a:t>Jobs perdidos</a:t>
            </a:r>
          </a:p>
          <a:p>
            <a:pPr lvl="1"/>
            <a:r>
              <a:rPr lang="pt-BR" sz="2000" dirty="0" smtClean="0"/>
              <a:t>RTO (</a:t>
            </a:r>
            <a:r>
              <a:rPr lang="pt-BR" sz="2000" dirty="0" err="1" smtClean="0"/>
              <a:t>Recovery</a:t>
            </a:r>
            <a:r>
              <a:rPr lang="pt-BR" sz="2000" dirty="0" smtClean="0"/>
              <a:t> Time </a:t>
            </a:r>
            <a:r>
              <a:rPr lang="pt-BR" sz="2000" dirty="0" err="1" smtClean="0"/>
              <a:t>Objective</a:t>
            </a:r>
            <a:r>
              <a:rPr lang="pt-BR" sz="2000" dirty="0" smtClean="0"/>
              <a:t>) e RPO (</a:t>
            </a:r>
            <a:r>
              <a:rPr lang="pt-BR" sz="2000" dirty="0" err="1" smtClean="0"/>
              <a:t>Recovery</a:t>
            </a:r>
            <a:r>
              <a:rPr lang="pt-BR" sz="2000" dirty="0" smtClean="0"/>
              <a:t> </a:t>
            </a:r>
            <a:r>
              <a:rPr lang="pt-BR" sz="2000" dirty="0" err="1" smtClean="0"/>
              <a:t>Point</a:t>
            </a:r>
            <a:r>
              <a:rPr lang="pt-BR" sz="2000" dirty="0" smtClean="0"/>
              <a:t> </a:t>
            </a:r>
            <a:r>
              <a:rPr lang="pt-BR" sz="2000" dirty="0" err="1" smtClean="0"/>
              <a:t>Objective</a:t>
            </a:r>
            <a:r>
              <a:rPr lang="pt-BR" sz="2000" dirty="0" smtClean="0"/>
              <a:t>)</a:t>
            </a:r>
          </a:p>
          <a:p>
            <a:endParaRPr lang="pt-BR" sz="2400" dirty="0" smtClean="0"/>
          </a:p>
          <a:p>
            <a:r>
              <a:rPr lang="pt-BR" sz="2400" dirty="0" smtClean="0"/>
              <a:t>Realizar experimentos a fim de obter os parâmetros utilizados bem como realizar análise de sensibilidade. </a:t>
            </a:r>
          </a:p>
          <a:p>
            <a:pPr lvl="1"/>
            <a:endParaRPr lang="pt-BR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t-BR" dirty="0" smtClean="0"/>
              <a:t>Infraestrutura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355976" y="1600200"/>
            <a:ext cx="4608512" cy="4525963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pt-BR" sz="2800" dirty="0" smtClean="0"/>
              <a:t>O site primário é composto por 4 servidores.</a:t>
            </a:r>
          </a:p>
          <a:p>
            <a:pPr algn="just"/>
            <a:r>
              <a:rPr lang="pt-BR" sz="2800" dirty="0" smtClean="0"/>
              <a:t>No modo de replicação, ele requer apenas uma maquina virtual que é responsável pela sincronia.</a:t>
            </a:r>
          </a:p>
          <a:p>
            <a:pPr algn="just"/>
            <a:r>
              <a:rPr lang="pt-BR" sz="2800" dirty="0" smtClean="0"/>
              <a:t>Quando um desastre acontece, o sistema assume o modelo de </a:t>
            </a:r>
            <a:r>
              <a:rPr lang="pt-BR" sz="2800" i="1" dirty="0" err="1" smtClean="0"/>
              <a:t>failover</a:t>
            </a:r>
            <a:r>
              <a:rPr lang="pt-BR" sz="2800" dirty="0" smtClean="0"/>
              <a:t> e requer recursos para suportar a aplicação completa.</a:t>
            </a:r>
          </a:p>
          <a:p>
            <a:pPr algn="just"/>
            <a:endParaRPr lang="pt-BR" sz="2800" dirty="0"/>
          </a:p>
        </p:txBody>
      </p:sp>
      <p:pic>
        <p:nvPicPr>
          <p:cNvPr id="5" name="Imagem 4" descr="Architecture-MashupApp-v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3528" y="1340768"/>
            <a:ext cx="4267200" cy="49149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err="1" smtClean="0"/>
              <a:t>SysML</a:t>
            </a:r>
            <a:r>
              <a:rPr lang="pt-BR" dirty="0" smtClean="0"/>
              <a:t> </a:t>
            </a:r>
            <a:r>
              <a:rPr lang="pt-BR" dirty="0" err="1" smtClean="0"/>
              <a:t>Models</a:t>
            </a:r>
            <a:endParaRPr lang="pt-BR" dirty="0"/>
          </a:p>
        </p:txBody>
      </p:sp>
      <p:sp>
        <p:nvSpPr>
          <p:cNvPr id="4" name="Subtítulo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t-BR" dirty="0" smtClean="0"/>
              <a:t>IBD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908720"/>
            <a:ext cx="6937465" cy="56305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t-BR" dirty="0" err="1" smtClean="0"/>
              <a:t>State</a:t>
            </a:r>
            <a:r>
              <a:rPr lang="pt-BR" dirty="0" smtClean="0"/>
              <a:t> Machine </a:t>
            </a:r>
            <a:r>
              <a:rPr lang="pt-BR" dirty="0" err="1" smtClean="0"/>
              <a:t>Diagram</a:t>
            </a:r>
            <a:r>
              <a:rPr lang="pt-BR" dirty="0" smtClean="0"/>
              <a:t> (STM)</a:t>
            </a:r>
            <a:endParaRPr lang="pt-BR" dirty="0"/>
          </a:p>
        </p:txBody>
      </p:sp>
      <p:sp>
        <p:nvSpPr>
          <p:cNvPr id="8" name="Espaço Reservado para Texto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700808"/>
            <a:ext cx="4533900" cy="247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3968" y="3933056"/>
            <a:ext cx="4533900" cy="247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t-BR" dirty="0" err="1" smtClean="0"/>
              <a:t>State</a:t>
            </a:r>
            <a:r>
              <a:rPr lang="pt-BR" dirty="0" smtClean="0"/>
              <a:t> Machine </a:t>
            </a:r>
            <a:r>
              <a:rPr lang="pt-BR" dirty="0" err="1" smtClean="0"/>
              <a:t>Diagram</a:t>
            </a:r>
            <a:r>
              <a:rPr lang="pt-BR" dirty="0" smtClean="0"/>
              <a:t> (STM)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3" y="1412777"/>
            <a:ext cx="6048672" cy="2750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15816" y="3957644"/>
            <a:ext cx="6120680" cy="27837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t-BR" dirty="0" err="1" smtClean="0"/>
              <a:t>State</a:t>
            </a:r>
            <a:r>
              <a:rPr lang="pt-BR" dirty="0" smtClean="0"/>
              <a:t> Machine </a:t>
            </a:r>
            <a:r>
              <a:rPr lang="pt-BR" dirty="0" err="1" smtClean="0"/>
              <a:t>Diagram</a:t>
            </a:r>
            <a:r>
              <a:rPr lang="pt-BR" dirty="0" smtClean="0"/>
              <a:t> (STM)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2420888"/>
            <a:ext cx="7994775" cy="3240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1405</TotalTime>
  <Words>667</Words>
  <Application>Microsoft Office PowerPoint</Application>
  <PresentationFormat>Apresentação na tela (4:3)</PresentationFormat>
  <Paragraphs>131</Paragraphs>
  <Slides>15</Slides>
  <Notes>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15</vt:i4>
      </vt:variant>
    </vt:vector>
  </HeadingPairs>
  <TitlesOfParts>
    <vt:vector size="16" baseType="lpstr">
      <vt:lpstr>Tema do Office</vt:lpstr>
      <vt:lpstr>Modelagem e Análise de um Sistema de Recuperação de Desastre em uma Infraestrutura Virtualizada</vt:lpstr>
      <vt:lpstr>Motivação</vt:lpstr>
      <vt:lpstr>Objetivo</vt:lpstr>
      <vt:lpstr>Infraestrutura</vt:lpstr>
      <vt:lpstr>SysML Models</vt:lpstr>
      <vt:lpstr>IBD</vt:lpstr>
      <vt:lpstr>State Machine Diagram (STM)</vt:lpstr>
      <vt:lpstr>State Machine Diagram (STM)</vt:lpstr>
      <vt:lpstr>State Machine Diagram (STM)</vt:lpstr>
      <vt:lpstr>Activity Diagram</vt:lpstr>
      <vt:lpstr>SPNs</vt:lpstr>
      <vt:lpstr>Slide 12</vt:lpstr>
      <vt:lpstr>Slide 13</vt:lpstr>
      <vt:lpstr>Resultados</vt:lpstr>
      <vt:lpstr>Conclusões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Modelagem e Análise de Políticas de Recuperação de Interrupçõesd em Sistemas Distrib </dc:title>
  <dc:creator>Ermeson</dc:creator>
  <cp:lastModifiedBy>Ereso</cp:lastModifiedBy>
  <cp:revision>87</cp:revision>
  <dcterms:created xsi:type="dcterms:W3CDTF">2012-04-02T15:28:01Z</dcterms:created>
  <dcterms:modified xsi:type="dcterms:W3CDTF">2012-08-29T11:09:20Z</dcterms:modified>
</cp:coreProperties>
</file>