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9"/>
  </p:notesMasterIdLst>
  <p:sldIdLst>
    <p:sldId id="256" r:id="rId2"/>
    <p:sldId id="257" r:id="rId3"/>
    <p:sldId id="271" r:id="rId4"/>
    <p:sldId id="259" r:id="rId5"/>
    <p:sldId id="258" r:id="rId6"/>
    <p:sldId id="260" r:id="rId7"/>
    <p:sldId id="272" r:id="rId8"/>
    <p:sldId id="273" r:id="rId9"/>
    <p:sldId id="261" r:id="rId10"/>
    <p:sldId id="262" r:id="rId11"/>
    <p:sldId id="264" r:id="rId12"/>
    <p:sldId id="267" r:id="rId13"/>
    <p:sldId id="263" r:id="rId14"/>
    <p:sldId id="265" r:id="rId15"/>
    <p:sldId id="266" r:id="rId16"/>
    <p:sldId id="268" r:id="rId17"/>
    <p:sldId id="269" r:id="rId18"/>
  </p:sldIdLst>
  <p:sldSz cx="10158413" cy="7621588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DejaVu Sans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DejaVu Sans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DejaVu Sans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DejaVu Sans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DejaVu Sans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DejaVu Sans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DejaVu Sans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DejaVu Sans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44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86" name="AutoShape 1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87" name="AutoShape 1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88" name="AutoShape 1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89" name="AutoShape 1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ldImg"/>
          </p:nvPr>
        </p:nvSpPr>
        <p:spPr bwMode="auto">
          <a:xfrm>
            <a:off x="-11798300" y="-11796713"/>
            <a:ext cx="11771312" cy="1246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91" name="Rectangle 19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812200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4588" y="695325"/>
            <a:ext cx="456882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61000" cy="408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-14220825" y="-11796713"/>
            <a:ext cx="16625888" cy="12474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61000" cy="408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-14220825" y="-11796713"/>
            <a:ext cx="16625888" cy="12474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61000" cy="408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-14220825" y="-11796713"/>
            <a:ext cx="16625888" cy="12474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61000" cy="408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-14220825" y="-11796713"/>
            <a:ext cx="16625888" cy="12474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61000" cy="408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-14220825" y="-11796713"/>
            <a:ext cx="16625888" cy="12474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61000" cy="408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-14220825" y="-11796713"/>
            <a:ext cx="16625888" cy="12474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61000" cy="408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-14220825" y="-11796713"/>
            <a:ext cx="16625888" cy="12474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61000" cy="408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-14220825" y="-11796713"/>
            <a:ext cx="16625888" cy="12474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61000" cy="408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-14220825" y="-11796713"/>
            <a:ext cx="16625888" cy="12474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61000" cy="408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-14220825" y="-11796713"/>
            <a:ext cx="16625888" cy="12474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61000" cy="408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-14220825" y="-11796713"/>
            <a:ext cx="16625888" cy="12474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61000" cy="408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-14220825" y="-11796713"/>
            <a:ext cx="16625888" cy="12474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61000" cy="408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-14220825" y="-11796713"/>
            <a:ext cx="16625888" cy="12474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61000" cy="408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685176" y="4343014"/>
            <a:ext cx="5485656" cy="4036977"/>
          </a:xfrm>
        </p:spPr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pt-BR" sz="1100"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685176" y="4343014"/>
            <a:ext cx="5485656" cy="4036977"/>
          </a:xfrm>
        </p:spPr>
        <p:txBody>
          <a:bodyPr vert="horz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•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•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•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•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•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•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•"/>
            </a:lvl9pPr>
          </a:lstStyle>
          <a:p>
            <a:pPr>
              <a:spcBef>
                <a:spcPts val="393"/>
              </a:spcBef>
              <a:tabLst>
                <a:tab pos="0" algn="l"/>
                <a:tab pos="393567" algn="l"/>
                <a:tab pos="787451" algn="l"/>
                <a:tab pos="1181336" algn="l"/>
                <a:tab pos="1575219" algn="l"/>
                <a:tab pos="1969103" algn="l"/>
                <a:tab pos="2362987" algn="l"/>
                <a:tab pos="2756871" algn="l"/>
                <a:tab pos="3150755" algn="l"/>
                <a:tab pos="3544637" algn="l"/>
                <a:tab pos="3938522" algn="l"/>
                <a:tab pos="4332405" algn="l"/>
                <a:tab pos="4726290" algn="l"/>
                <a:tab pos="5120173" algn="l"/>
                <a:tab pos="5514057" algn="l"/>
                <a:tab pos="5907941" algn="l"/>
                <a:tab pos="6301825" algn="l"/>
                <a:tab pos="6695709" algn="l"/>
                <a:tab pos="7089591" algn="l"/>
                <a:tab pos="7483476" algn="l"/>
                <a:tab pos="7877360" algn="l"/>
              </a:tabLst>
            </a:pPr>
            <a:endParaRPr lang="pt-BR" sz="1100">
              <a:latin typeface="Times New Roman" pitchFamily="1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-14220825" y="-11796713"/>
            <a:ext cx="16625888" cy="12474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61000" cy="4089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4413" cy="16351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319588"/>
            <a:ext cx="7110413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99A9270-5DEA-49E7-AFB4-5A79F20E5A0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7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5EEF229-5B99-4ED0-AD8E-538D536F6E7D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23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56475" y="212725"/>
            <a:ext cx="2281238" cy="6867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8000" y="212725"/>
            <a:ext cx="6696075" cy="6867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60EFEE7-2FF3-4F6E-AF5A-D35AD219715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063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78FEBC7-C8DB-4177-AE06-A5FA17229AE4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745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1688" y="4897438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01688" y="3230563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32C8550-35F9-4E15-A334-F1B99367361F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04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8000" y="2063750"/>
            <a:ext cx="4487863" cy="501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48263" y="2063750"/>
            <a:ext cx="4489450" cy="501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4D28D61-5893-4ADE-AA94-45217CBC70A5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010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2413" cy="1270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8000" y="1706563"/>
            <a:ext cx="448786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8000" y="2417763"/>
            <a:ext cx="4487863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60963" y="1706563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60963" y="2417763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07CBB34-93C9-47B5-81AA-8214425F040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381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D4283BD-D037-4119-9A44-6463815044A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233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49BAA31-F8CD-4D17-9232-F11F87A61A30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44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1688" cy="12922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71925" y="303213"/>
            <a:ext cx="5678488" cy="6505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8000" y="1595438"/>
            <a:ext cx="3341688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93FDB5E-A47E-4DB3-9DC8-0E1001971AA1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10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0725" y="5335588"/>
            <a:ext cx="6096000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35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5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B472A96-F4C7-4A3A-B2B5-554BBDC1307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76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6686550"/>
            <a:ext cx="174625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555625" y="1666875"/>
            <a:ext cx="7999413" cy="1588"/>
          </a:xfrm>
          <a:prstGeom prst="line">
            <a:avLst/>
          </a:prstGeom>
          <a:noFill/>
          <a:ln w="69840">
            <a:solidFill>
              <a:srgbClr val="D9D9D9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1084263" y="6826250"/>
            <a:ext cx="8597900" cy="1588"/>
          </a:xfrm>
          <a:prstGeom prst="line">
            <a:avLst/>
          </a:prstGeom>
          <a:noFill/>
          <a:ln w="63360">
            <a:solidFill>
              <a:srgbClr val="C00000"/>
            </a:solidFill>
            <a:miter lim="800000"/>
            <a:headEnd/>
            <a:tailEnd/>
          </a:ln>
          <a:effectLst>
            <a:outerShdw dist="38184" dir="13500000" algn="ctr" rotWithShape="0">
              <a:srgbClr val="000000">
                <a:alpha val="40033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1031875"/>
            <a:ext cx="2168525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212725"/>
            <a:ext cx="9129713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20" tIns="50760" rIns="101520" bIns="5076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2063750"/>
            <a:ext cx="9129713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20" tIns="50760" rIns="101520" bIns="507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2.º Nível da estrutura de tópicos</a:t>
            </a:r>
          </a:p>
          <a:p>
            <a:pPr lvl="2"/>
            <a:r>
              <a:rPr lang="en-GB" smtClean="0"/>
              <a:t>3.º Nível da estrutura de tópicos</a:t>
            </a:r>
          </a:p>
          <a:p>
            <a:pPr lvl="3"/>
            <a:r>
              <a:rPr lang="en-GB" smtClean="0"/>
              <a:t>4.º Nível da estrutura de tópicos</a:t>
            </a:r>
          </a:p>
          <a:p>
            <a:pPr lvl="4"/>
            <a:r>
              <a:rPr lang="en-GB" smtClean="0"/>
              <a:t>5.º Nível da estrutura de tópicos</a:t>
            </a:r>
          </a:p>
          <a:p>
            <a:pPr lvl="4"/>
            <a:r>
              <a:rPr lang="en-GB" smtClean="0"/>
              <a:t>6.º Nível da estrutura de tópicos</a:t>
            </a:r>
          </a:p>
          <a:p>
            <a:pPr lvl="4"/>
            <a:r>
              <a:rPr lang="en-GB" smtClean="0"/>
              <a:t>7.º Nível da estrutura de tópicos</a:t>
            </a:r>
          </a:p>
          <a:p>
            <a:pPr lvl="4"/>
            <a:r>
              <a:rPr lang="en-GB" smtClean="0"/>
              <a:t>8.º Nível da estrutura de tópicos</a:t>
            </a:r>
          </a:p>
          <a:p>
            <a:pPr lvl="4"/>
            <a:r>
              <a:rPr lang="en-GB" smtClean="0"/>
              <a:t>9.º Nível da estrutura de tópicos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762000" y="6942138"/>
            <a:ext cx="21018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470275" y="6942138"/>
            <a:ext cx="32035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280275" y="6942138"/>
            <a:ext cx="20907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20" tIns="50760" rIns="101520" bIns="5076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</a:tabLst>
              <a:defRPr sz="1300">
                <a:solidFill>
                  <a:srgbClr val="898989"/>
                </a:solidFill>
                <a:cs typeface="Arial Unicode MS" charset="0"/>
              </a:defRPr>
            </a:lvl1pPr>
          </a:lstStyle>
          <a:p>
            <a:fld id="{C370AFD3-3998-4CE0-90B8-B2EAC154CF26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 b="1">
          <a:solidFill>
            <a:srgbClr val="000000"/>
          </a:solidFill>
          <a:latin typeface="Gill Sans MT Condensed" pitchFamily="32" charset="0"/>
          <a:cs typeface="DejaVu Sans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 b="1">
          <a:solidFill>
            <a:srgbClr val="000000"/>
          </a:solidFill>
          <a:latin typeface="Gill Sans MT Condensed" pitchFamily="32" charset="0"/>
          <a:cs typeface="DejaVu Sans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 b="1">
          <a:solidFill>
            <a:srgbClr val="000000"/>
          </a:solidFill>
          <a:latin typeface="Gill Sans MT Condensed" pitchFamily="32" charset="0"/>
          <a:cs typeface="DejaVu Sans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 b="1">
          <a:solidFill>
            <a:srgbClr val="000000"/>
          </a:solidFill>
          <a:latin typeface="Gill Sans MT Condensed" pitchFamily="32" charset="0"/>
          <a:cs typeface="DejaVu San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 b="1">
          <a:solidFill>
            <a:srgbClr val="000000"/>
          </a:solidFill>
          <a:latin typeface="Gill Sans MT Condensed" pitchFamily="32" charset="0"/>
          <a:cs typeface="DejaVu San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 b="1">
          <a:solidFill>
            <a:srgbClr val="000000"/>
          </a:solidFill>
          <a:latin typeface="Gill Sans MT Condensed" pitchFamily="32" charset="0"/>
          <a:cs typeface="DejaVu San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 b="1">
          <a:solidFill>
            <a:srgbClr val="000000"/>
          </a:solidFill>
          <a:latin typeface="Gill Sans MT Condensed" pitchFamily="32" charset="0"/>
          <a:cs typeface="DejaVu San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500" b="1">
          <a:solidFill>
            <a:srgbClr val="000000"/>
          </a:solidFill>
          <a:latin typeface="Gill Sans MT Condensed" pitchFamily="32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6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857250" y="1881188"/>
            <a:ext cx="8445500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 algn="ctr">
              <a:lnSpc>
                <a:spcPct val="95000"/>
              </a:lnSpc>
              <a:buClrTx/>
              <a:buFontTx/>
              <a:buNone/>
            </a:pPr>
            <a:r>
              <a:rPr lang="pt-BR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Análise de sensibilidade em modelos hierárquicos para sistemas de </a:t>
            </a:r>
            <a:r>
              <a:rPr lang="pt-BR" sz="4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cloud</a:t>
            </a:r>
            <a:r>
              <a:rPr lang="pt-BR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pt-BR" sz="4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computing</a:t>
            </a:r>
            <a:endParaRPr lang="pt-BR" sz="4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413000" y="5525395"/>
            <a:ext cx="533400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>
              <a:lnSpc>
                <a:spcPct val="95000"/>
              </a:lnSpc>
              <a:buClrTx/>
              <a:buFontTx/>
              <a:buNone/>
            </a:pPr>
            <a:r>
              <a:rPr lang="pt-BR" sz="2700" dirty="0">
                <a:solidFill>
                  <a:srgbClr val="000000"/>
                </a:solidFill>
                <a:latin typeface="Arial" charset="0"/>
              </a:rPr>
              <a:t>Rubens de Souza Matos </a:t>
            </a:r>
            <a:r>
              <a:rPr lang="pt-BR" sz="2700" dirty="0" smtClean="0">
                <a:solidFill>
                  <a:srgbClr val="000000"/>
                </a:solidFill>
                <a:latin typeface="Arial" charset="0"/>
              </a:rPr>
              <a:t>Júnior</a:t>
            </a:r>
          </a:p>
          <a:p>
            <a:pPr>
              <a:lnSpc>
                <a:spcPct val="95000"/>
              </a:lnSpc>
              <a:buClrTx/>
              <a:buFontTx/>
              <a:buNone/>
            </a:pPr>
            <a:r>
              <a:rPr lang="pt-BR" sz="2700" dirty="0" smtClean="0">
                <a:solidFill>
                  <a:srgbClr val="000000"/>
                </a:solidFill>
                <a:latin typeface="Arial" charset="0"/>
              </a:rPr>
              <a:t>Orientador: Prof. Paulo Maciel</a:t>
            </a:r>
            <a:endParaRPr lang="pt-BR" sz="2700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508000" y="215900"/>
            <a:ext cx="9139238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520" tIns="50760" rIns="101520" bIns="50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sz="4500" b="1" dirty="0" smtClean="0">
                <a:solidFill>
                  <a:srgbClr val="000000"/>
                </a:solidFill>
                <a:latin typeface="Calibri" pitchFamily="32" charset="0"/>
              </a:rPr>
              <a:t>Estudo de caso</a:t>
            </a:r>
            <a:endParaRPr lang="pt-BR" sz="4500" b="1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41986" name="Picture 2" descr="C:\Users\Rubens\Documents\My Dropbox\doutorado\paper-sensitivity-Eucalyptus\GCS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26" y="1967394"/>
            <a:ext cx="3384376" cy="436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5727278" y="4177509"/>
            <a:ext cx="2655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Índice diferencial sensibilidade</a:t>
            </a: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46" y="1967394"/>
            <a:ext cx="3027322" cy="166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67" y="4426124"/>
            <a:ext cx="2643929" cy="132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4607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508000" y="215900"/>
            <a:ext cx="9139238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520" tIns="50760" rIns="101520" bIns="50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sz="4500" b="1" dirty="0" smtClean="0">
                <a:solidFill>
                  <a:srgbClr val="000000"/>
                </a:solidFill>
                <a:latin typeface="Calibri" pitchFamily="32" charset="0"/>
              </a:rPr>
              <a:t>Estudo de caso</a:t>
            </a:r>
            <a:endParaRPr lang="pt-BR" sz="4500" b="1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41986" name="Picture 2" descr="C:\Users\Rubens\Documents\My Dropbox\doutorado\paper-sensitivity-Eucalyptus\GCS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26" y="1967394"/>
            <a:ext cx="3384376" cy="436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043" y="2946698"/>
            <a:ext cx="2123690" cy="111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66" y="4961632"/>
            <a:ext cx="2067543" cy="153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5943302" y="2542481"/>
            <a:ext cx="2655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Índice diferencial sensibilidade</a:t>
            </a: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439246" y="4653855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Índice de </a:t>
            </a:r>
            <a:r>
              <a:rPr lang="pt-BR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Birnbaum</a:t>
            </a:r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pt-BR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Reliability</a:t>
            </a:r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importance</a:t>
            </a:r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 bwMode="auto">
          <a:xfrm>
            <a:off x="6231334" y="3162722"/>
            <a:ext cx="1977975" cy="43204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DejaVu Sans" charset="0"/>
            </a:endParaRPr>
          </a:p>
        </p:txBody>
      </p:sp>
      <p:cxnSp>
        <p:nvCxnSpPr>
          <p:cNvPr id="4" name="Conector reto 3"/>
          <p:cNvCxnSpPr/>
          <p:nvPr/>
        </p:nvCxnSpPr>
        <p:spPr bwMode="auto">
          <a:xfrm>
            <a:off x="6159326" y="5394970"/>
            <a:ext cx="2048399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552241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508000" y="215900"/>
            <a:ext cx="9139238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520" tIns="50760" rIns="101520" bIns="50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sz="4500" b="1" dirty="0" smtClean="0">
                <a:solidFill>
                  <a:srgbClr val="000000"/>
                </a:solidFill>
                <a:latin typeface="Calibri" pitchFamily="32" charset="0"/>
              </a:rPr>
              <a:t>Estudo de caso</a:t>
            </a:r>
            <a:endParaRPr lang="pt-BR" sz="4500" b="1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41986" name="Picture 2" descr="C:\Users\Rubens\Documents\My Dropbox\doutorado\paper-sensitivity-Eucalyptus\GCS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102" y="2154610"/>
            <a:ext cx="2887670" cy="372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58" y="2730674"/>
            <a:ext cx="2520280" cy="276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 descr="C:\Users\Rubens\Documents\My Dropbox\doutorado\paper-sensitivity-Eucalyptus\Marko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478" y="3222061"/>
            <a:ext cx="2016224" cy="158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1070074" y="572836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Arquitetura com General </a:t>
            </a:r>
            <a:r>
              <a:rPr lang="pt-BR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Controller</a:t>
            </a:r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redundante</a:t>
            </a: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3387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508000" y="215900"/>
            <a:ext cx="9139238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520" tIns="50760" rIns="101520" bIns="50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sz="4500" b="1" dirty="0" smtClean="0">
                <a:solidFill>
                  <a:srgbClr val="000000"/>
                </a:solidFill>
                <a:latin typeface="Calibri" pitchFamily="32" charset="0"/>
              </a:rPr>
              <a:t>Estudo de caso</a:t>
            </a:r>
            <a:endParaRPr lang="pt-BR" sz="4500" b="1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41986" name="Picture 2" descr="C:\Users\Rubens\Documents\My Dropbox\doutorado\paper-sensitivity-Eucalyptus\GCS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67" y="1794570"/>
            <a:ext cx="2160240" cy="278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Rubens\Documents\My Dropbox\doutorado\paper-sensitivity-Eucalyptus\Marko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806" y="4891218"/>
            <a:ext cx="2016224" cy="158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972" y="1938586"/>
            <a:ext cx="286531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310" y="5060363"/>
            <a:ext cx="2458801" cy="170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795" y="3564456"/>
            <a:ext cx="5613081" cy="62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5857901" y="456548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Índice de sensibilidade para o sistema com GC redundante</a:t>
            </a:r>
            <a:endParaRPr lang="pt-B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 bwMode="auto">
          <a:xfrm>
            <a:off x="6159326" y="5394970"/>
            <a:ext cx="2314785" cy="79208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7651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508000" y="215900"/>
            <a:ext cx="9139238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520" tIns="50760" rIns="101520" bIns="50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sz="4500" b="1" dirty="0" smtClean="0">
                <a:solidFill>
                  <a:srgbClr val="000000"/>
                </a:solidFill>
                <a:latin typeface="Calibri" pitchFamily="32" charset="0"/>
              </a:rPr>
              <a:t>Estudo de caso</a:t>
            </a:r>
            <a:endParaRPr lang="pt-BR" sz="4500" b="1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74" y="1938586"/>
            <a:ext cx="719232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74" y="4262660"/>
            <a:ext cx="7192319" cy="234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965" y="2802682"/>
            <a:ext cx="2458801" cy="170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/>
          <p:cNvSpPr/>
          <p:nvPr/>
        </p:nvSpPr>
        <p:spPr bwMode="auto">
          <a:xfrm>
            <a:off x="7804981" y="3137289"/>
            <a:ext cx="2314785" cy="79208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1288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508000" y="215900"/>
            <a:ext cx="9139238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520" tIns="50760" rIns="101520" bIns="50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sz="4500" b="1" dirty="0" smtClean="0">
                <a:solidFill>
                  <a:srgbClr val="000000"/>
                </a:solidFill>
                <a:latin typeface="Calibri" pitchFamily="32" charset="0"/>
              </a:rPr>
              <a:t>Estudo de caso</a:t>
            </a:r>
            <a:endParaRPr lang="pt-BR" sz="4500" b="1" dirty="0">
              <a:solidFill>
                <a:srgbClr val="000000"/>
              </a:solidFill>
              <a:latin typeface="Calibri" pitchFamily="32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70" y="2226063"/>
            <a:ext cx="6971162" cy="227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962" y="2370634"/>
            <a:ext cx="2458801" cy="170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 bwMode="auto">
          <a:xfrm>
            <a:off x="7743502" y="3522762"/>
            <a:ext cx="2314785" cy="50405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8339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508000" y="215900"/>
            <a:ext cx="9139238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520" tIns="50760" rIns="101520" bIns="50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sz="4500" b="1" dirty="0" smtClean="0">
                <a:solidFill>
                  <a:srgbClr val="000000"/>
                </a:solidFill>
                <a:latin typeface="Calibri" pitchFamily="32" charset="0"/>
              </a:rPr>
              <a:t>Estudo de caso</a:t>
            </a:r>
            <a:endParaRPr lang="pt-BR" sz="4500" b="1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pt-BR" dirty="0" smtClean="0"/>
              <a:t>Um novo estudo de caso está em andamento: </a:t>
            </a:r>
            <a:r>
              <a:rPr lang="pt-BR" dirty="0" err="1" smtClean="0"/>
              <a:t>Mashup</a:t>
            </a:r>
            <a:endParaRPr lang="pt-BR" dirty="0"/>
          </a:p>
        </p:txBody>
      </p:sp>
      <p:pic>
        <p:nvPicPr>
          <p:cNvPr id="9" name="Picture 2" descr="C:\Users\Rubens\Documents\My Dropbox\doutorado\web-services\activity-diagram-event-recommendation-mashu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78" y="2730674"/>
            <a:ext cx="1821146" cy="392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C:\Users\Rubens\Documents\My Dropbox\doutorado\web-services\Event-recommendation-perf-CTMC-refin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926" y="2699817"/>
            <a:ext cx="226493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to 4"/>
          <p:cNvCxnSpPr/>
          <p:nvPr/>
        </p:nvCxnSpPr>
        <p:spPr bwMode="auto">
          <a:xfrm>
            <a:off x="4943733" y="5106938"/>
            <a:ext cx="426204" cy="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7109" name="Picture 5" descr="C:\Users\Rubens\Desktop\SP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438" y="4818906"/>
            <a:ext cx="2830162" cy="41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em curva 9"/>
          <p:cNvCxnSpPr/>
          <p:nvPr/>
        </p:nvCxnSpPr>
        <p:spPr bwMode="auto">
          <a:xfrm flipV="1">
            <a:off x="5369937" y="4896061"/>
            <a:ext cx="1581477" cy="210877"/>
          </a:xfrm>
          <a:prstGeom prst="curvedConnector3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671413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508000" y="215900"/>
            <a:ext cx="9139238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520" tIns="50760" rIns="101520" bIns="50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sz="4500" b="1" dirty="0" smtClean="0">
                <a:solidFill>
                  <a:srgbClr val="000000"/>
                </a:solidFill>
                <a:latin typeface="Calibri" pitchFamily="32" charset="0"/>
              </a:rPr>
              <a:t>Considerações finais</a:t>
            </a:r>
            <a:endParaRPr lang="pt-BR" sz="4500" b="1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pt-BR" dirty="0" smtClean="0"/>
              <a:t>Mostrou-se como realizar a análise de sensibilidade em modelos hierárquicos: RBD + CTMC, para arquiteturas </a:t>
            </a:r>
            <a:r>
              <a:rPr lang="pt-BR" dirty="0" err="1" smtClean="0"/>
              <a:t>Eucalyptus</a:t>
            </a:r>
            <a:endParaRPr lang="pt-BR" dirty="0"/>
          </a:p>
          <a:p>
            <a:pPr marL="857250" lvl="1" indent="-457200">
              <a:buFont typeface="Arial" pitchFamily="34" charset="0"/>
              <a:buChar char="•"/>
            </a:pPr>
            <a:r>
              <a:rPr lang="pt-BR" dirty="0" smtClean="0"/>
              <a:t>O método permite propor melhorias de forma direcionada/otimizada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dirty="0" smtClean="0"/>
              <a:t>A automatização do processo é um dos próximos passos</a:t>
            </a:r>
            <a:endParaRPr lang="pt-BR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pt-BR" dirty="0" smtClean="0"/>
              <a:t>Novos estudos de caso estão sendo desenvolvidos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pt-BR" dirty="0" smtClean="0"/>
              <a:t>Incorporar modelos de envelhecimento/rejuvenescimento do </a:t>
            </a:r>
            <a:r>
              <a:rPr lang="pt-BR" dirty="0" err="1" smtClean="0"/>
              <a:t>Eucalyptus</a:t>
            </a:r>
            <a:endParaRPr lang="pt-BR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pt-BR" dirty="0" smtClean="0"/>
              <a:t>Comparar resultados da análise diferencial com resultados de </a:t>
            </a:r>
            <a:r>
              <a:rPr lang="pt-BR" dirty="0" err="1" smtClean="0"/>
              <a:t>DoE</a:t>
            </a:r>
            <a:r>
              <a:rPr lang="pt-BR" dirty="0" smtClean="0"/>
              <a:t> fatorial (coeficiente de efeito)</a:t>
            </a:r>
          </a:p>
        </p:txBody>
      </p:sp>
    </p:spTree>
    <p:extLst>
      <p:ext uri="{BB962C8B-B14F-4D97-AF65-F5344CB8AC3E}">
        <p14:creationId xmlns:p14="http://schemas.microsoft.com/office/powerpoint/2010/main" val="13215438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508000" y="215900"/>
            <a:ext cx="9139238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520" tIns="50760" rIns="101520" bIns="50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sz="4500" b="1" dirty="0" smtClean="0">
                <a:solidFill>
                  <a:srgbClr val="000000"/>
                </a:solidFill>
                <a:latin typeface="Calibri" pitchFamily="32" charset="0"/>
              </a:rPr>
              <a:t>Agenda</a:t>
            </a:r>
            <a:endParaRPr lang="pt-BR" sz="4500" b="1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1866578"/>
            <a:ext cx="9129713" cy="50165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pt-BR" dirty="0" smtClean="0"/>
              <a:t>Motivação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dirty="0" smtClean="0"/>
              <a:t>Objetivos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dirty="0" smtClean="0"/>
              <a:t>Conceitos de Análise de Sensibilidade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dirty="0" smtClean="0"/>
              <a:t>Estudo de Caso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dirty="0" smtClean="0"/>
              <a:t>Considerações finais</a:t>
            </a:r>
          </a:p>
          <a:p>
            <a:pPr marL="457200" indent="-457200">
              <a:buFont typeface="Arial" pitchFamily="34" charset="0"/>
              <a:buChar char="•"/>
            </a:pPr>
            <a:endParaRPr lang="pt-BR" dirty="0" smtClean="0"/>
          </a:p>
          <a:p>
            <a:pPr marL="457200" indent="-457200">
              <a:buFont typeface="Arial" pitchFamily="34" charset="0"/>
              <a:buChar char="•"/>
            </a:pPr>
            <a:endParaRPr lang="pt-BR" dirty="0" smtClean="0"/>
          </a:p>
          <a:p>
            <a:pPr marL="457200" indent="-457200">
              <a:buFont typeface="Arial" pitchFamily="34" charset="0"/>
              <a:buChar char="•"/>
            </a:pP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508000" y="215900"/>
            <a:ext cx="9139238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520" tIns="50760" rIns="101520" bIns="50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sz="4500" b="1" dirty="0" smtClean="0">
                <a:solidFill>
                  <a:srgbClr val="000000"/>
                </a:solidFill>
                <a:latin typeface="Calibri" pitchFamily="32" charset="0"/>
              </a:rPr>
              <a:t>Motivação</a:t>
            </a:r>
            <a:endParaRPr lang="pt-BR" sz="4500" b="1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1866578"/>
            <a:ext cx="9129713" cy="50165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pt-BR" dirty="0" smtClean="0"/>
              <a:t>Como propor melhorias a sistemas complexos, como as nuvens computacionais?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pt-BR" dirty="0" smtClean="0"/>
              <a:t>Interações entre diversos componentes de software ou hardware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pt-BR" dirty="0" smtClean="0"/>
              <a:t>Modelos hierárquicos facilitam a representação e diminuem os problemas de </a:t>
            </a:r>
            <a:r>
              <a:rPr lang="pt-BR" dirty="0" err="1" smtClean="0"/>
              <a:t>stiffness</a:t>
            </a:r>
            <a:r>
              <a:rPr lang="pt-BR" dirty="0" smtClean="0"/>
              <a:t>/</a:t>
            </a:r>
            <a:r>
              <a:rPr lang="pt-BR" dirty="0" err="1" smtClean="0"/>
              <a:t>largeness</a:t>
            </a:r>
            <a:endParaRPr lang="pt-BR" dirty="0" smtClean="0"/>
          </a:p>
          <a:p>
            <a:pPr marL="457200" indent="-457200">
              <a:buFont typeface="Arial" pitchFamily="34" charset="0"/>
              <a:buChar char="•"/>
            </a:pPr>
            <a:endParaRPr lang="pt-BR" dirty="0"/>
          </a:p>
        </p:txBody>
      </p:sp>
      <p:pic>
        <p:nvPicPr>
          <p:cNvPr id="5130" name="Picture 10" descr="C:\Users\Rubens\Documents\My Dropbox\doutorado\WMoDCS\WModcs-2012-1\eucalyptus-ar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8" y="4136185"/>
            <a:ext cx="3024336" cy="266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Rubens\Documents\My Dropbox\doutorado\WMoDCS\WModcs-2012-1\eucalyptus-rbd-top-lev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542" y="4746898"/>
            <a:ext cx="2970612" cy="175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C:\Users\Rubens\Documents\My Dropbox\doutorado\paper-sensitivity-Eucalyptus\N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381" y="3808271"/>
            <a:ext cx="3434957" cy="6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:\Users\Rubens\Documents\My Dropbox\doutorado\paper-sensitivity-Eucalyptus\Marko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155" y="5468968"/>
            <a:ext cx="2000522" cy="157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564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508000" y="215900"/>
            <a:ext cx="9139238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520" tIns="50760" rIns="101520" bIns="50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sz="4500" b="1" dirty="0" smtClean="0">
                <a:solidFill>
                  <a:srgbClr val="000000"/>
                </a:solidFill>
                <a:latin typeface="Calibri" pitchFamily="32" charset="0"/>
              </a:rPr>
              <a:t>Motivação</a:t>
            </a:r>
            <a:endParaRPr lang="pt-BR" sz="4500" b="1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pt-BR" dirty="0" smtClean="0"/>
              <a:t>Análise de sensibilidade: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pt-BR" dirty="0" smtClean="0"/>
              <a:t>Verificar a importância de cada um dos parâmetros para a disponibilidade/desempenho do sistema.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pt-BR" dirty="0" smtClean="0"/>
              <a:t>Principais métodos: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pt-BR" dirty="0" smtClean="0"/>
              <a:t>Variação de parâmetros um-a-um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pt-BR" dirty="0" smtClean="0"/>
              <a:t>Análise diferencial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pt-BR" dirty="0" smtClean="0"/>
              <a:t>Análise de correlação/regressão linear</a:t>
            </a:r>
          </a:p>
          <a:p>
            <a:pPr marL="1257300" lvl="2" indent="-457200">
              <a:buFont typeface="Arial" pitchFamily="34" charset="0"/>
              <a:buChar char="•"/>
            </a:pPr>
            <a:r>
              <a:rPr lang="pt-BR" dirty="0" smtClean="0"/>
              <a:t>Design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Experiment</a:t>
            </a:r>
            <a:r>
              <a:rPr lang="pt-BR" dirty="0" smtClean="0"/>
              <a:t>: </a:t>
            </a:r>
            <a:r>
              <a:rPr lang="pt-BR" dirty="0" err="1" smtClean="0"/>
              <a:t>Full-factorial</a:t>
            </a:r>
            <a:r>
              <a:rPr lang="pt-BR" dirty="0" smtClean="0"/>
              <a:t>, 2k-Factorial, ...</a:t>
            </a:r>
          </a:p>
          <a:p>
            <a:pPr marL="0" indent="0"/>
            <a:endParaRPr lang="pt-BR" dirty="0"/>
          </a:p>
        </p:txBody>
      </p:sp>
      <p:grpSp>
        <p:nvGrpSpPr>
          <p:cNvPr id="10" name="Grupo 9"/>
          <p:cNvGrpSpPr/>
          <p:nvPr/>
        </p:nvGrpSpPr>
        <p:grpSpPr>
          <a:xfrm>
            <a:off x="3233919" y="5538986"/>
            <a:ext cx="3933519" cy="1490004"/>
            <a:chOff x="3279006" y="5650032"/>
            <a:chExt cx="3933519" cy="1490004"/>
          </a:xfrm>
        </p:grpSpPr>
        <p:sp>
          <p:nvSpPr>
            <p:cNvPr id="5" name="Retângulo 4"/>
            <p:cNvSpPr/>
            <p:nvPr/>
          </p:nvSpPr>
          <p:spPr bwMode="auto">
            <a:xfrm>
              <a:off x="4575150" y="6067596"/>
              <a:ext cx="1296144" cy="107244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pt-BR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Black" pitchFamily="34" charset="0"/>
                </a:rPr>
                <a:t>1</a:t>
              </a:r>
            </a:p>
          </p:txBody>
        </p:sp>
        <p:sp>
          <p:nvSpPr>
            <p:cNvPr id="2" name="Retângulo 1"/>
            <p:cNvSpPr/>
            <p:nvPr/>
          </p:nvSpPr>
          <p:spPr bwMode="auto">
            <a:xfrm>
              <a:off x="3279006" y="6427636"/>
              <a:ext cx="1296144" cy="71240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pt-BR" sz="24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Black" pitchFamily="34" charset="0"/>
                </a:rPr>
                <a:t>2</a:t>
              </a:r>
            </a:p>
          </p:txBody>
        </p:sp>
        <p:sp>
          <p:nvSpPr>
            <p:cNvPr id="6" name="Retângulo 5"/>
            <p:cNvSpPr/>
            <p:nvPr/>
          </p:nvSpPr>
          <p:spPr bwMode="auto">
            <a:xfrm>
              <a:off x="5871294" y="6603816"/>
              <a:ext cx="1296144" cy="536220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pt-BR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Black" pitchFamily="34" charset="0"/>
                </a:rPr>
                <a:t>3</a:t>
              </a:r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4646823" y="5650032"/>
              <a:ext cx="12780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00" dirty="0" smtClean="0">
                  <a:solidFill>
                    <a:schemeClr val="accent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MTTF_GC</a:t>
              </a:r>
              <a:endParaRPr lang="pt-BR" sz="180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3279006" y="6041430"/>
              <a:ext cx="13052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00" dirty="0" smtClean="0">
                  <a:solidFill>
                    <a:schemeClr val="accent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MTTR_GC</a:t>
              </a:r>
              <a:endParaRPr lang="pt-BR" sz="180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5924865" y="6171023"/>
              <a:ext cx="1287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800" dirty="0" smtClean="0">
                  <a:solidFill>
                    <a:schemeClr val="accent2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MTTF_VM</a:t>
              </a:r>
              <a:endParaRPr lang="pt-BR" sz="1800" dirty="0">
                <a:solidFill>
                  <a:schemeClr val="accent2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74157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508000" y="215900"/>
            <a:ext cx="9139238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520" tIns="50760" rIns="101520" bIns="50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sz="4500" b="1" dirty="0" smtClean="0">
                <a:solidFill>
                  <a:srgbClr val="000000"/>
                </a:solidFill>
                <a:latin typeface="Calibri" pitchFamily="32" charset="0"/>
              </a:rPr>
              <a:t>Objetivos</a:t>
            </a:r>
            <a:endParaRPr lang="pt-BR" sz="4500" b="1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pt-BR" dirty="0" smtClean="0"/>
              <a:t>Análise de sensibilidade em modelos hierárquicos: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pt-BR" dirty="0" smtClean="0"/>
              <a:t>Compor métricas vindas de diferentes modelos</a:t>
            </a:r>
          </a:p>
          <a:p>
            <a:pPr marL="857250" lvl="1" indent="-457200">
              <a:buFont typeface="Arial" pitchFamily="34" charset="0"/>
              <a:buChar char="•"/>
            </a:pPr>
            <a:endParaRPr lang="pt-BR" dirty="0" smtClean="0"/>
          </a:p>
          <a:p>
            <a:pPr marL="857250" lvl="1" indent="-457200">
              <a:buFont typeface="Arial" pitchFamily="34" charset="0"/>
              <a:buChar char="•"/>
            </a:pPr>
            <a:endParaRPr lang="pt-BR" dirty="0" smtClean="0"/>
          </a:p>
          <a:p>
            <a:pPr marL="857250" lvl="1" indent="-457200">
              <a:buFont typeface="Arial" pitchFamily="34" charset="0"/>
              <a:buChar char="•"/>
            </a:pPr>
            <a:endParaRPr lang="pt-BR" dirty="0" smtClean="0"/>
          </a:p>
          <a:p>
            <a:pPr marL="0" indent="0"/>
            <a:endParaRPr lang="pt-BR" dirty="0"/>
          </a:p>
        </p:txBody>
      </p:sp>
      <p:pic>
        <p:nvPicPr>
          <p:cNvPr id="4" name="Picture 13" descr="C:\Users\Rubens\Documents\My Dropbox\doutorado\paper-sensitivity-Eucalyptus\N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089" y="3660721"/>
            <a:ext cx="2792477" cy="49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 descr="C:\Users\Rubens\Documents\My Dropbox\doutorado\paper-sensitivity-Eucalyptus\GCS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773" y="3084657"/>
            <a:ext cx="1512168" cy="195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ruz 1"/>
          <p:cNvSpPr/>
          <p:nvPr/>
        </p:nvSpPr>
        <p:spPr bwMode="auto">
          <a:xfrm>
            <a:off x="4171218" y="5427749"/>
            <a:ext cx="648072" cy="648072"/>
          </a:xfrm>
          <a:prstGeom prst="plus">
            <a:avLst>
              <a:gd name="adj" fmla="val 38911"/>
            </a:avLst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DejaVu Sans" charset="0"/>
            </a:endParaRPr>
          </a:p>
        </p:txBody>
      </p:sp>
      <p:pic>
        <p:nvPicPr>
          <p:cNvPr id="36868" name="Picture 4" descr="http://upload.wikimedia.org/wikipedia/commons/thumb/d/d6/Fault_tree.png/220px-Fault_tre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2" t="3761" r="5503" b="3665"/>
          <a:stretch/>
        </p:blipFill>
        <p:spPr bwMode="auto">
          <a:xfrm>
            <a:off x="5151214" y="4861198"/>
            <a:ext cx="1874356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ruz 9"/>
          <p:cNvSpPr/>
          <p:nvPr/>
        </p:nvSpPr>
        <p:spPr bwMode="auto">
          <a:xfrm>
            <a:off x="4547670" y="3583906"/>
            <a:ext cx="648072" cy="648072"/>
          </a:xfrm>
          <a:prstGeom prst="plus">
            <a:avLst>
              <a:gd name="adj" fmla="val 38911"/>
            </a:avLst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DejaVu Sans" charset="0"/>
            </a:endParaRPr>
          </a:p>
        </p:txBody>
      </p:sp>
      <p:pic>
        <p:nvPicPr>
          <p:cNvPr id="36872" name="Picture 8" descr="https://encrypted-tbn3.google.com/images?q=tbn:ANd9GcSqUVKF2EMl_U4mXmQt-97zMoY_FMpoJ55h5rDuMenWwMTLCsI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256" y="5388334"/>
            <a:ext cx="1651982" cy="8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ruz 11"/>
          <p:cNvSpPr/>
          <p:nvPr/>
        </p:nvSpPr>
        <p:spPr bwMode="auto">
          <a:xfrm>
            <a:off x="7228214" y="5509685"/>
            <a:ext cx="648072" cy="648072"/>
          </a:xfrm>
          <a:prstGeom prst="plus">
            <a:avLst>
              <a:gd name="adj" fmla="val 38911"/>
            </a:avLst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DejaVu Sans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2709611" y="5509685"/>
            <a:ext cx="1190691" cy="9593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686718" y="3708758"/>
            <a:ext cx="1258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Hierárquico homogêneo</a:t>
            </a:r>
            <a:endParaRPr lang="pt-B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52016" y="5663838"/>
            <a:ext cx="1258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Hierárquico heterogêneo</a:t>
            </a:r>
            <a:endParaRPr lang="pt-BR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4076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6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508000" y="215900"/>
            <a:ext cx="9139238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520" tIns="50760" rIns="101520" bIns="50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sz="4500" b="1" dirty="0" smtClean="0">
                <a:solidFill>
                  <a:srgbClr val="000000"/>
                </a:solidFill>
                <a:latin typeface="Calibri" pitchFamily="32" charset="0"/>
              </a:rPr>
              <a:t>Objetivos</a:t>
            </a:r>
            <a:endParaRPr lang="pt-BR" sz="4500" b="1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pt-BR" dirty="0" smtClean="0"/>
              <a:t>Principais diferenciais: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pt-BR" dirty="0" smtClean="0"/>
              <a:t>Junção de modelos em nível de aplicação com modelos de</a:t>
            </a:r>
          </a:p>
          <a:p>
            <a:pPr marL="400050" lvl="1" indent="0"/>
            <a:r>
              <a:rPr lang="pt-BR" dirty="0" smtClean="0"/>
              <a:t>infraestrutura (</a:t>
            </a:r>
            <a:r>
              <a:rPr lang="pt-BR" dirty="0" err="1" smtClean="0"/>
              <a:t>Eucalyptus</a:t>
            </a:r>
            <a:r>
              <a:rPr lang="pt-BR" dirty="0" smtClean="0"/>
              <a:t>)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pt-BR" dirty="0" smtClean="0"/>
              <a:t>Considera</a:t>
            </a:r>
            <a:r>
              <a:rPr lang="pt-BR" dirty="0" smtClean="0"/>
              <a:t>çã</a:t>
            </a:r>
            <a:r>
              <a:rPr lang="pt-BR" dirty="0" smtClean="0"/>
              <a:t>o de aspectos de </a:t>
            </a:r>
            <a:r>
              <a:rPr lang="pt-BR" dirty="0" err="1" smtClean="0"/>
              <a:t>dependabilidade</a:t>
            </a:r>
            <a:r>
              <a:rPr lang="pt-BR" dirty="0" smtClean="0"/>
              <a:t>/desempenho relacionados a software </a:t>
            </a:r>
            <a:r>
              <a:rPr lang="pt-BR" dirty="0" err="1" smtClean="0"/>
              <a:t>aging</a:t>
            </a:r>
            <a:endParaRPr lang="pt-BR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pt-BR" dirty="0" smtClean="0"/>
              <a:t>Análise de sensibilidade automatizada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93323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95279" y="2177690"/>
            <a:ext cx="6530003" cy="43553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508000" y="215900"/>
            <a:ext cx="9139238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520" tIns="50760" rIns="101520" bIns="50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sz="4500" b="1" dirty="0" smtClean="0">
                <a:solidFill>
                  <a:srgbClr val="000000"/>
                </a:solidFill>
                <a:latin typeface="Calibri" pitchFamily="32" charset="0"/>
              </a:rPr>
              <a:t>Análise de Sensibilidade</a:t>
            </a:r>
            <a:endParaRPr lang="pt-BR" sz="4500" b="1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89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950106" y="3306738"/>
            <a:ext cx="1914743" cy="824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783062" y="4131349"/>
            <a:ext cx="2766894" cy="91712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ço Reservado para Texto 4"/>
          <p:cNvSpPr txBox="1">
            <a:spLocks noGrp="1"/>
          </p:cNvSpPr>
          <p:nvPr>
            <p:ph type="body" idx="4294967295"/>
          </p:nvPr>
        </p:nvSpPr>
        <p:spPr>
          <a:xfrm>
            <a:off x="507526" y="1783528"/>
            <a:ext cx="9140554" cy="3842171"/>
          </a:xfrm>
        </p:spPr>
        <p:txBody>
          <a:bodyPr/>
          <a:lstStyle>
            <a:defPPr marL="25200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Clr>
                <a:srgbClr val="000000"/>
              </a:buClr>
              <a:buSzPct val="45000"/>
              <a:buFont typeface="StarSymbol"/>
              <a:buNone/>
              <a:tabLst>
                <a:tab pos="252000" algn="l"/>
                <a:tab pos="358200" algn="l"/>
                <a:tab pos="807480" algn="l"/>
                <a:tab pos="1256760" algn="l"/>
                <a:tab pos="1706040" algn="l"/>
                <a:tab pos="2155320" algn="l"/>
                <a:tab pos="2604600" algn="l"/>
                <a:tab pos="3053880" algn="l"/>
                <a:tab pos="3503159" algn="l"/>
                <a:tab pos="3952440" algn="l"/>
                <a:tab pos="4401719" algn="l"/>
                <a:tab pos="4850640" algn="l"/>
                <a:tab pos="5299920" algn="l"/>
                <a:tab pos="5749200" algn="l"/>
                <a:tab pos="6198480" algn="l"/>
                <a:tab pos="6647759" algn="l"/>
                <a:tab pos="7097040" algn="l"/>
                <a:tab pos="7546319" algn="l"/>
                <a:tab pos="7995600" algn="l"/>
                <a:tab pos="8444880" algn="l"/>
                <a:tab pos="8894160" algn="l"/>
              </a:tabLst>
              <a:defRPr lang="pt-BR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defPPr>
            <a:lvl1pPr marL="25200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Clr>
                <a:srgbClr val="000000"/>
              </a:buClr>
              <a:buSzPct val="45000"/>
              <a:buFont typeface="StarSymbol"/>
              <a:buChar char=""/>
              <a:tabLst>
                <a:tab pos="252000" algn="l"/>
                <a:tab pos="358200" algn="l"/>
                <a:tab pos="807480" algn="l"/>
                <a:tab pos="1256760" algn="l"/>
                <a:tab pos="1706040" algn="l"/>
                <a:tab pos="2155320" algn="l"/>
                <a:tab pos="2604600" algn="l"/>
                <a:tab pos="3053880" algn="l"/>
                <a:tab pos="3503159" algn="l"/>
                <a:tab pos="3952440" algn="l"/>
                <a:tab pos="4401719" algn="l"/>
                <a:tab pos="4850640" algn="l"/>
                <a:tab pos="5299920" algn="l"/>
                <a:tab pos="5749200" algn="l"/>
                <a:tab pos="6198480" algn="l"/>
                <a:tab pos="6647759" algn="l"/>
                <a:tab pos="7097040" algn="l"/>
                <a:tab pos="7546319" algn="l"/>
                <a:tab pos="7995600" algn="l"/>
                <a:tab pos="8444880" algn="l"/>
                <a:tab pos="8894160" algn="l"/>
              </a:tabLst>
              <a:defRPr lang="pt-BR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45000"/>
              <a:buFont typeface="StarSymbol"/>
              <a:buChar char=""/>
              <a:tabLst>
                <a:tab pos="432000" algn="l"/>
                <a:tab pos="587520" algn="l"/>
                <a:tab pos="1036800" algn="l"/>
                <a:tab pos="1486080" algn="l"/>
                <a:tab pos="1935360" algn="l"/>
                <a:tab pos="2384280" algn="l"/>
                <a:tab pos="2833560" algn="l"/>
                <a:tab pos="3282840" algn="l"/>
                <a:tab pos="3732120" algn="l"/>
                <a:tab pos="4181400" algn="l"/>
                <a:tab pos="4630680" algn="l"/>
                <a:tab pos="5079960" algn="l"/>
                <a:tab pos="5529240" algn="l"/>
                <a:tab pos="5978520" algn="l"/>
                <a:tab pos="6427800" algn="l"/>
                <a:tab pos="6877079" algn="l"/>
                <a:tab pos="7326360" algn="l"/>
                <a:tab pos="7775640" algn="l"/>
                <a:tab pos="8224920" algn="l"/>
                <a:tab pos="8674200" algn="l"/>
                <a:tab pos="9123480" algn="l"/>
              </a:tabLst>
              <a:defRPr lang="pt-BR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47480" algn="l"/>
                <a:tab pos="1796760" algn="l"/>
                <a:tab pos="2246040" algn="l"/>
                <a:tab pos="2695319" algn="l"/>
                <a:tab pos="3144599" algn="l"/>
                <a:tab pos="3593880" algn="l"/>
                <a:tab pos="4043160" algn="l"/>
                <a:tab pos="4492440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19" algn="l"/>
                <a:tab pos="7637400" algn="l"/>
                <a:tab pos="8086679" algn="l"/>
                <a:tab pos="8535960" algn="l"/>
                <a:tab pos="8985240" algn="l"/>
                <a:tab pos="9434160" algn="l"/>
                <a:tab pos="9883440" algn="l"/>
              </a:tabLst>
              <a:defRPr lang="pt-BR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59" algn="l"/>
                <a:tab pos="8985240" algn="l"/>
                <a:tab pos="9434160" algn="l"/>
                <a:tab pos="9883440" algn="l"/>
                <a:tab pos="10332720" algn="l"/>
              </a:tabLst>
              <a:defRPr lang="pt-B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pt-B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pt-B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pt-B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pt-B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46040" algn="l"/>
                <a:tab pos="2695320" algn="l"/>
                <a:tab pos="3144600" algn="l"/>
                <a:tab pos="3593880" algn="l"/>
                <a:tab pos="4043160" algn="l"/>
                <a:tab pos="4492439" algn="l"/>
                <a:tab pos="4941720" algn="l"/>
                <a:tab pos="5391000" algn="l"/>
                <a:tab pos="5840279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59" algn="l"/>
                <a:tab pos="8985240" algn="l"/>
                <a:tab pos="9434160" algn="l"/>
                <a:tab pos="9883440" algn="l"/>
                <a:tab pos="10332719" algn="l"/>
                <a:tab pos="10782000" algn="l"/>
              </a:tabLst>
              <a:defRPr lang="pt-BR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MS Gothic" pitchFamily="2"/>
                <a:cs typeface="MS Gothic" pitchFamily="2"/>
              </a:defRPr>
            </a:lvl9pPr>
          </a:lstStyle>
          <a:p>
            <a:pPr marL="709200" indent="-457200">
              <a:buSzPct val="100000"/>
              <a:buFont typeface="Arial" pitchFamily="34" charset="0"/>
              <a:buChar char="•"/>
            </a:pPr>
            <a:r>
              <a:rPr lang="pt-BR" sz="2800" dirty="0">
                <a:latin typeface="+mn-lt"/>
              </a:rPr>
              <a:t>Análise diferencial</a:t>
            </a:r>
          </a:p>
          <a:p>
            <a:pPr marL="709200" indent="-457200">
              <a:buSzPct val="100000"/>
              <a:buFont typeface="Arial" pitchFamily="34" charset="0"/>
              <a:buChar char="•"/>
            </a:pPr>
            <a:r>
              <a:rPr lang="pt-BR" sz="2800" dirty="0">
                <a:latin typeface="+mn-lt"/>
              </a:rPr>
              <a:t>Derivada parcial da métrica Y em relação a cada parâmetro λ</a:t>
            </a:r>
            <a:r>
              <a:rPr lang="pt-BR" sz="2800" dirty="0" smtClean="0">
                <a:latin typeface="+mn-lt"/>
              </a:rPr>
              <a:t>.</a:t>
            </a:r>
          </a:p>
          <a:p>
            <a:pPr marL="709200" indent="-457200">
              <a:buSzPct val="100000"/>
              <a:buFont typeface="Arial" pitchFamily="34" charset="0"/>
              <a:buChar char="•"/>
            </a:pPr>
            <a:endParaRPr lang="pt-BR" sz="2800" dirty="0">
              <a:latin typeface="+mn-lt"/>
            </a:endParaRPr>
          </a:p>
          <a:p>
            <a:pPr marL="709200" indent="-457200">
              <a:buSzPct val="100000"/>
              <a:buFont typeface="Arial" pitchFamily="34" charset="0"/>
              <a:buChar char="•"/>
            </a:pPr>
            <a:endParaRPr lang="pt-BR" sz="2800" dirty="0" smtClean="0">
              <a:latin typeface="+mn-lt"/>
            </a:endParaRPr>
          </a:p>
          <a:p>
            <a:pPr marL="709200" indent="-457200">
              <a:buSzPct val="100000"/>
              <a:buFont typeface="Arial" pitchFamily="34" charset="0"/>
              <a:buChar char="•"/>
            </a:pPr>
            <a:endParaRPr lang="pt-BR" sz="2800" dirty="0">
              <a:latin typeface="+mn-lt"/>
            </a:endParaRPr>
          </a:p>
          <a:p>
            <a:pPr marL="709200" indent="-457200">
              <a:buSzPct val="100000"/>
              <a:buFont typeface="Arial" pitchFamily="34" charset="0"/>
              <a:buChar char="•"/>
            </a:pPr>
            <a:r>
              <a:rPr lang="pt-BR" sz="2800" dirty="0" smtClean="0">
                <a:latin typeface="+mn-lt"/>
              </a:rPr>
              <a:t>Já existem métodos e ferramentas para esse tipo de análise em CTMC, SPN e QN*, de forma isolada.</a:t>
            </a:r>
            <a:endParaRPr lang="pt-BR" sz="2800" dirty="0"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378556" y="6061238"/>
            <a:ext cx="7436948" cy="799356"/>
          </a:xfrm>
          <a:prstGeom prst="rect">
            <a:avLst/>
          </a:prstGeom>
          <a:noFill/>
          <a:ln>
            <a:noFill/>
          </a:ln>
        </p:spPr>
        <p:txBody>
          <a:bodyPr vert="horz" lIns="90711" tIns="45356" rIns="90711" bIns="45356" compatLnSpc="0">
            <a:spAutoFit/>
          </a:bodyPr>
          <a:lstStyle/>
          <a:p>
            <a:pPr algn="ctr" hangingPunct="0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latin typeface="Arial" pitchFamily="18"/>
                <a:ea typeface="DejaVu Sans" pitchFamily="2"/>
                <a:cs typeface="DejaVu Sans" pitchFamily="2"/>
              </a:rPr>
              <a:t>Y pode ser qualquer métrica de análise estacionária ou transiente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508000" y="215900"/>
            <a:ext cx="9139238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520" tIns="50760" rIns="101520" bIns="50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sz="4500" b="1" dirty="0" smtClean="0">
                <a:solidFill>
                  <a:srgbClr val="000000"/>
                </a:solidFill>
                <a:latin typeface="Calibri" pitchFamily="32" charset="0"/>
              </a:rPr>
              <a:t>Análise de Sensibilidade</a:t>
            </a:r>
            <a:endParaRPr lang="pt-BR" sz="4500" b="1" dirty="0">
              <a:solidFill>
                <a:srgbClr val="000000"/>
              </a:solidFill>
              <a:latin typeface="Calibri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69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508000" y="215900"/>
            <a:ext cx="9139238" cy="147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1520" tIns="50760" rIns="101520" bIns="5076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6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pt-BR" sz="4500" b="1" dirty="0" smtClean="0">
                <a:solidFill>
                  <a:srgbClr val="000000"/>
                </a:solidFill>
                <a:latin typeface="Calibri" pitchFamily="32" charset="0"/>
              </a:rPr>
              <a:t>Estudo de caso</a:t>
            </a:r>
            <a:endParaRPr lang="pt-BR" sz="4500" b="1" dirty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3954810"/>
            <a:ext cx="9129713" cy="2952328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pt-BR" sz="2400" dirty="0" smtClean="0"/>
              <a:t>Modelo hierárquico considerando componentes de hardware e software do </a:t>
            </a:r>
            <a:r>
              <a:rPr lang="pt-BR" sz="2400" dirty="0" err="1" smtClean="0"/>
              <a:t>Eucalyptus</a:t>
            </a:r>
            <a:endParaRPr lang="pt-BR" sz="2400" dirty="0" smtClean="0"/>
          </a:p>
          <a:p>
            <a:pPr marL="857250" lvl="1" indent="-457200">
              <a:buFont typeface="Arial" pitchFamily="34" charset="0"/>
              <a:buChar char="•"/>
            </a:pPr>
            <a:r>
              <a:rPr lang="pt-BR" sz="2000" dirty="0" smtClean="0"/>
              <a:t>RBD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pt-BR" sz="2000" dirty="0" smtClean="0"/>
              <a:t>CTMC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400" dirty="0" smtClean="0"/>
              <a:t>Vários parâmetros com diferentes níveis de influência na métrica geral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t-BR" sz="2400" dirty="0" smtClean="0"/>
              <a:t>Ambos modelos são redutíveis a fórmulas fechadas.</a:t>
            </a:r>
            <a:endParaRPr lang="pt-BR" sz="2400" dirty="0"/>
          </a:p>
        </p:txBody>
      </p:sp>
      <p:pic>
        <p:nvPicPr>
          <p:cNvPr id="40963" name="Picture 3" descr="C:\Users\Rubens\Documents\My Dropbox\doutorado\WMoDCS\WModcs-2012-1\eucalyptus-ar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006" y="1290514"/>
            <a:ext cx="3096344" cy="272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2388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Gill Sans MT Condensed"/>
        <a:ea typeface=""/>
        <a:cs typeface="DejaVu Sans"/>
      </a:majorFont>
      <a:minorFont>
        <a:latin typeface="Calibri"/>
        <a:ea typeface=""/>
        <a:cs typeface="DejaVu Sans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DejaVu Sans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2094</TotalTime>
  <Words>370</Words>
  <Application>Microsoft Office PowerPoint</Application>
  <PresentationFormat>Personalizar</PresentationFormat>
  <Paragraphs>76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6" baseType="lpstr">
      <vt:lpstr>Times New Roman</vt:lpstr>
      <vt:lpstr>Gill Sans MT Condensed</vt:lpstr>
      <vt:lpstr>DejaVu Sans</vt:lpstr>
      <vt:lpstr>Calibri</vt:lpstr>
      <vt:lpstr>Arial Unicode MS</vt:lpstr>
      <vt:lpstr>Arial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Rubens</cp:lastModifiedBy>
  <cp:revision>338</cp:revision>
  <cp:lastPrinted>1601-01-01T00:00:00Z</cp:lastPrinted>
  <dcterms:created xsi:type="dcterms:W3CDTF">2004-05-06T09:28:21Z</dcterms:created>
  <dcterms:modified xsi:type="dcterms:W3CDTF">2012-08-29T00:29:16Z</dcterms:modified>
</cp:coreProperties>
</file>