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9" r:id="rId2"/>
    <p:sldId id="310" r:id="rId3"/>
    <p:sldId id="317" r:id="rId4"/>
    <p:sldId id="318" r:id="rId5"/>
    <p:sldId id="311" r:id="rId6"/>
    <p:sldId id="312" r:id="rId7"/>
    <p:sldId id="313" r:id="rId8"/>
    <p:sldId id="314" r:id="rId9"/>
    <p:sldId id="316" r:id="rId10"/>
    <p:sldId id="320" r:id="rId11"/>
    <p:sldId id="315" r:id="rId12"/>
    <p:sldId id="319" r:id="rId13"/>
    <p:sldId id="323" r:id="rId14"/>
    <p:sldId id="321" r:id="rId15"/>
    <p:sldId id="322" r:id="rId16"/>
  </p:sldIdLst>
  <p:sldSz cx="9906000" cy="6858000" type="A4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stavo" initials="G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99"/>
    <a:srgbClr val="0066FF"/>
    <a:srgbClr val="CCCCFF"/>
    <a:srgbClr val="CCFFFF"/>
    <a:srgbClr val="CCECFF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6" autoAdjust="0"/>
    <p:restoredTop sz="92773" autoAdjust="0"/>
  </p:normalViewPr>
  <p:slideViewPr>
    <p:cSldViewPr>
      <p:cViewPr varScale="1">
        <p:scale>
          <a:sx n="72" d="100"/>
          <a:sy n="72" d="100"/>
        </p:scale>
        <p:origin x="-462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40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7E327D1-A5B3-4602-8EF2-7BF62CF566B0}" type="datetime1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2E1450E-3281-4121-A913-E216038BFD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62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EEB4AE24-6A04-467F-BA11-98128E2B4686}" type="datetime1">
              <a:rPr lang="en-US"/>
              <a:pPr>
                <a:defRPr/>
              </a:pPr>
              <a:t>8/29/2012</a:t>
            </a:fld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8350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5A418703-508F-4013-925F-5023BD78E02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47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/login.jsp?tp=&amp;arnumber=6264697&amp;url=http://ieeexplore.ieee.org/xpls/abs_all.jsp?arnumber=6264697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Link do artigo:</a:t>
            </a:r>
            <a:r>
              <a:rPr lang="pt-BR" baseline="0" dirty="0" smtClean="0"/>
              <a:t> </a:t>
            </a:r>
            <a:r>
              <a:rPr lang="pt-BR" dirty="0" smtClean="0">
                <a:hlinkClick r:id="rId3"/>
              </a:rPr>
              <a:t>http://ieeexplore.ieee.org/xpl/login.jsp?tp=&amp;arnumber=6264697&amp;url=http%3A%2F%2Fieeexplore.ieee.org%2Fxpls%2Fabs_all.jsp%3Farnumber%3D6264697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672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Geral: Otimizar a distribuição de fluxo de energia nos modelos EFM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Como: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69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projetista informa os pesos, mas quanto deve-se</a:t>
            </a:r>
            <a:r>
              <a:rPr lang="pt-BR" baseline="0" dirty="0" smtClean="0"/>
              <a:t> alterar?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70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Avalability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,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downtime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, custo inicial, custo operacional, consumo de energia antes e depois de rodar o algoritmo.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50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Exergy</a:t>
            </a:r>
            <a:endParaRPr lang="pt-BR" dirty="0" smtClean="0"/>
          </a:p>
          <a:p>
            <a:r>
              <a:rPr lang="pt-BR" dirty="0" smtClean="0"/>
              <a:t>======</a:t>
            </a:r>
          </a:p>
          <a:p>
            <a:r>
              <a:rPr lang="pt-BR" dirty="0" err="1" smtClean="0"/>
              <a:t>Embedded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164.846565456</a:t>
            </a:r>
          </a:p>
          <a:p>
            <a:r>
              <a:rPr lang="pt-BR" dirty="0" err="1" smtClean="0"/>
              <a:t>Operational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1907.254741701628</a:t>
            </a:r>
          </a:p>
          <a:p>
            <a:r>
              <a:rPr lang="pt-BR" dirty="0" err="1" smtClean="0"/>
              <a:t>Lifetime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2072.101307157628</a:t>
            </a:r>
          </a:p>
          <a:p>
            <a:endParaRPr lang="pt-BR" dirty="0" smtClean="0"/>
          </a:p>
          <a:p>
            <a:r>
              <a:rPr lang="pt-BR" dirty="0" smtClean="0"/>
              <a:t>TCO</a:t>
            </a:r>
          </a:p>
          <a:p>
            <a:r>
              <a:rPr lang="pt-BR" dirty="0" smtClean="0"/>
              <a:t>======</a:t>
            </a:r>
          </a:p>
          <a:p>
            <a:r>
              <a:rPr lang="pt-BR" dirty="0" err="1" smtClean="0"/>
              <a:t>Initial</a:t>
            </a:r>
            <a:r>
              <a:rPr lang="pt-BR" dirty="0" smtClean="0"/>
              <a:t> </a:t>
            </a:r>
            <a:r>
              <a:rPr lang="pt-BR" dirty="0" err="1" smtClean="0"/>
              <a:t>Cost</a:t>
            </a:r>
            <a:r>
              <a:rPr lang="pt-BR" dirty="0" smtClean="0"/>
              <a:t>: 86100.0</a:t>
            </a:r>
          </a:p>
          <a:p>
            <a:r>
              <a:rPr lang="pt-BR" dirty="0" err="1" smtClean="0"/>
              <a:t>Operational</a:t>
            </a:r>
            <a:r>
              <a:rPr lang="pt-BR" dirty="0" smtClean="0"/>
              <a:t> </a:t>
            </a:r>
            <a:r>
              <a:rPr lang="pt-BR" dirty="0" err="1" smtClean="0"/>
              <a:t>Cost</a:t>
            </a:r>
            <a:r>
              <a:rPr lang="pt-BR" dirty="0" smtClean="0"/>
              <a:t>: 539128.6844546801</a:t>
            </a:r>
          </a:p>
          <a:p>
            <a:r>
              <a:rPr lang="pt-BR" dirty="0" smtClean="0"/>
              <a:t>Total </a:t>
            </a:r>
            <a:r>
              <a:rPr lang="pt-BR" dirty="0" err="1" smtClean="0"/>
              <a:t>Cost</a:t>
            </a:r>
            <a:r>
              <a:rPr lang="pt-BR" dirty="0" smtClean="0"/>
              <a:t>: 625228.6844546801</a:t>
            </a:r>
          </a:p>
          <a:p>
            <a:endParaRPr lang="pt-BR" dirty="0" smtClean="0"/>
          </a:p>
          <a:p>
            <a:r>
              <a:rPr lang="pt-BR" dirty="0" err="1" smtClean="0"/>
              <a:t>Availability</a:t>
            </a:r>
            <a:r>
              <a:rPr lang="pt-BR" dirty="0" smtClean="0"/>
              <a:t>: 0.9980312499709819</a:t>
            </a:r>
          </a:p>
          <a:p>
            <a:r>
              <a:rPr lang="pt-BR" dirty="0" err="1" smtClean="0"/>
              <a:t>Number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9s: 2.7058094224651152</a:t>
            </a:r>
          </a:p>
          <a:p>
            <a:r>
              <a:rPr lang="pt-BR" dirty="0" err="1" smtClean="0"/>
              <a:t>Downtime</a:t>
            </a:r>
            <a:r>
              <a:rPr lang="pt-BR" dirty="0" smtClean="0"/>
              <a:t> (h): 17.246250254198422</a:t>
            </a:r>
          </a:p>
          <a:p>
            <a:r>
              <a:rPr lang="pt-BR" dirty="0" smtClean="0"/>
              <a:t>Input Power (</a:t>
            </a:r>
            <a:r>
              <a:rPr lang="pt-BR" dirty="0" err="1" smtClean="0"/>
              <a:t>kw</a:t>
            </a:r>
            <a:r>
              <a:rPr lang="pt-BR" dirty="0" smtClean="0"/>
              <a:t>): 560.5979533418075</a:t>
            </a:r>
          </a:p>
          <a:p>
            <a:r>
              <a:rPr lang="pt-BR" dirty="0" smtClean="0"/>
              <a:t>System </a:t>
            </a:r>
            <a:r>
              <a:rPr lang="pt-BR" dirty="0" err="1" smtClean="0"/>
              <a:t>Efficiency</a:t>
            </a:r>
            <a:r>
              <a:rPr lang="pt-BR" dirty="0" smtClean="0"/>
              <a:t>: 0.8919047902680092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234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Exergy</a:t>
            </a:r>
            <a:endParaRPr lang="pt-BR" dirty="0" smtClean="0"/>
          </a:p>
          <a:p>
            <a:r>
              <a:rPr lang="pt-BR" dirty="0" smtClean="0"/>
              <a:t>======</a:t>
            </a:r>
          </a:p>
          <a:p>
            <a:r>
              <a:rPr lang="pt-BR" dirty="0" err="1" smtClean="0"/>
              <a:t>Embedded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330.39765091199996</a:t>
            </a:r>
          </a:p>
          <a:p>
            <a:r>
              <a:rPr lang="pt-BR" dirty="0" err="1" smtClean="0"/>
              <a:t>Operational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3786.022630152854</a:t>
            </a:r>
          </a:p>
          <a:p>
            <a:r>
              <a:rPr lang="pt-BR" dirty="0" err="1" smtClean="0"/>
              <a:t>Lifetime</a:t>
            </a:r>
            <a:r>
              <a:rPr lang="pt-BR" dirty="0" smtClean="0"/>
              <a:t> </a:t>
            </a:r>
            <a:r>
              <a:rPr lang="pt-BR" dirty="0" err="1" smtClean="0"/>
              <a:t>Exergy</a:t>
            </a:r>
            <a:r>
              <a:rPr lang="pt-BR" dirty="0" smtClean="0"/>
              <a:t> </a:t>
            </a:r>
            <a:r>
              <a:rPr lang="pt-BR" dirty="0" err="1" smtClean="0"/>
              <a:t>Consumption</a:t>
            </a:r>
            <a:r>
              <a:rPr lang="pt-BR" dirty="0" smtClean="0"/>
              <a:t> (GJ): 4116.420281064854</a:t>
            </a:r>
          </a:p>
          <a:p>
            <a:endParaRPr lang="pt-BR" dirty="0" smtClean="0"/>
          </a:p>
          <a:p>
            <a:r>
              <a:rPr lang="pt-BR" dirty="0" smtClean="0"/>
              <a:t>TCO</a:t>
            </a:r>
          </a:p>
          <a:p>
            <a:r>
              <a:rPr lang="pt-BR" dirty="0" smtClean="0"/>
              <a:t>======</a:t>
            </a:r>
          </a:p>
          <a:p>
            <a:r>
              <a:rPr lang="pt-BR" dirty="0" err="1" smtClean="0"/>
              <a:t>Initial</a:t>
            </a:r>
            <a:r>
              <a:rPr lang="pt-BR" dirty="0" smtClean="0"/>
              <a:t> </a:t>
            </a:r>
            <a:r>
              <a:rPr lang="pt-BR" dirty="0" err="1" smtClean="0"/>
              <a:t>Cost</a:t>
            </a:r>
            <a:r>
              <a:rPr lang="pt-BR" dirty="0" smtClean="0"/>
              <a:t>: 173400.0</a:t>
            </a:r>
          </a:p>
          <a:p>
            <a:r>
              <a:rPr lang="pt-BR" dirty="0" err="1" smtClean="0"/>
              <a:t>Operational</a:t>
            </a:r>
            <a:r>
              <a:rPr lang="pt-BR" dirty="0" smtClean="0"/>
              <a:t> </a:t>
            </a:r>
            <a:r>
              <a:rPr lang="pt-BR" dirty="0" err="1" smtClean="0"/>
              <a:t>Cost</a:t>
            </a:r>
            <a:r>
              <a:rPr lang="pt-BR" dirty="0" smtClean="0"/>
              <a:t>: 597456.8465348267</a:t>
            </a:r>
          </a:p>
          <a:p>
            <a:r>
              <a:rPr lang="pt-BR" dirty="0" smtClean="0"/>
              <a:t>Total </a:t>
            </a:r>
            <a:r>
              <a:rPr lang="pt-BR" dirty="0" err="1" smtClean="0"/>
              <a:t>Cost</a:t>
            </a:r>
            <a:r>
              <a:rPr lang="pt-BR" dirty="0" smtClean="0"/>
              <a:t>: 770856.8465348267</a:t>
            </a:r>
          </a:p>
          <a:p>
            <a:endParaRPr lang="pt-BR" dirty="0" smtClean="0"/>
          </a:p>
          <a:p>
            <a:r>
              <a:rPr lang="pt-BR" dirty="0" err="1" smtClean="0"/>
              <a:t>Availability</a:t>
            </a:r>
            <a:r>
              <a:rPr lang="pt-BR" dirty="0" smtClean="0"/>
              <a:t>: 0.9999435901299304</a:t>
            </a:r>
          </a:p>
          <a:p>
            <a:r>
              <a:rPr lang="pt-BR" dirty="0" err="1" smtClean="0"/>
              <a:t>Number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9s: 4.248644900596162</a:t>
            </a:r>
          </a:p>
          <a:p>
            <a:r>
              <a:rPr lang="pt-BR" dirty="0" err="1" smtClean="0"/>
              <a:t>Downtime</a:t>
            </a:r>
            <a:r>
              <a:rPr lang="pt-BR" dirty="0" smtClean="0"/>
              <a:t> (h): 0.49415046180975697</a:t>
            </a:r>
          </a:p>
          <a:p>
            <a:r>
              <a:rPr lang="pt-BR" dirty="0" smtClean="0"/>
              <a:t>Input Power (</a:t>
            </a:r>
            <a:r>
              <a:rPr lang="pt-BR" dirty="0" err="1" smtClean="0"/>
              <a:t>kw</a:t>
            </a:r>
            <a:r>
              <a:rPr lang="pt-BR" dirty="0" smtClean="0"/>
              <a:t>): 620.0607626599945</a:t>
            </a:r>
          </a:p>
          <a:p>
            <a:r>
              <a:rPr lang="pt-BR" dirty="0" smtClean="0"/>
              <a:t>System </a:t>
            </a:r>
            <a:r>
              <a:rPr lang="pt-BR" dirty="0" err="1" smtClean="0"/>
              <a:t>Efficiency</a:t>
            </a:r>
            <a:r>
              <a:rPr lang="pt-BR" dirty="0" smtClean="0"/>
              <a:t>: 0.8063725849303114</a:t>
            </a:r>
          </a:p>
          <a:p>
            <a:endParaRPr lang="pt-BR" dirty="0" smtClean="0"/>
          </a:p>
          <a:p>
            <a:r>
              <a:rPr lang="pt-BR" dirty="0" err="1" smtClean="0"/>
              <a:t>Add</a:t>
            </a:r>
            <a:r>
              <a:rPr lang="pt-BR" baseline="0" dirty="0" smtClean="0"/>
              <a:t> </a:t>
            </a:r>
            <a:r>
              <a:rPr lang="pt-BR" baseline="0" dirty="0" err="1" smtClean="0"/>
              <a:t>redundancia</a:t>
            </a:r>
            <a:r>
              <a:rPr lang="pt-BR" baseline="0" dirty="0" smtClean="0"/>
              <a:t> aumento da disponibilidade </a:t>
            </a:r>
            <a:r>
              <a:rPr lang="pt-BR" baseline="0" dirty="0" smtClean="0">
                <a:sym typeface="Wingdings" pitchFamily="2" charset="2"/>
              </a:rPr>
              <a:t> aumento ou não do consumo elétrico -- &gt; aumento no custo</a:t>
            </a:r>
          </a:p>
          <a:p>
            <a:r>
              <a:rPr lang="pt-BR" baseline="0" dirty="0" smtClean="0">
                <a:sym typeface="Wingdings" pitchFamily="2" charset="2"/>
              </a:rPr>
              <a:t>Equipamento </a:t>
            </a:r>
            <a:r>
              <a:rPr lang="pt-BR" baseline="0" dirty="0" err="1" smtClean="0">
                <a:sym typeface="Wingdings" pitchFamily="2" charset="2"/>
              </a:rPr>
              <a:t>ef</a:t>
            </a:r>
            <a:r>
              <a:rPr lang="pt-BR" baseline="0" dirty="0" smtClean="0">
                <a:sym typeface="Wingdings" pitchFamily="2" charset="2"/>
              </a:rPr>
              <a:t> igual ao de cima, o custo seria igual, e não haveria alteração no consumo elétrico</a:t>
            </a:r>
          </a:p>
          <a:p>
            <a:r>
              <a:rPr lang="pt-BR" baseline="0" dirty="0" err="1" smtClean="0">
                <a:sym typeface="Wingdings" pitchFamily="2" charset="2"/>
              </a:rPr>
              <a:t>Equi</a:t>
            </a:r>
            <a:r>
              <a:rPr lang="pt-BR" baseline="0" dirty="0" smtClean="0">
                <a:sym typeface="Wingdings" pitchFamily="2" charset="2"/>
              </a:rPr>
              <a:t> com </a:t>
            </a:r>
            <a:r>
              <a:rPr lang="pt-BR" baseline="0" dirty="0" err="1" smtClean="0">
                <a:sym typeface="Wingdings" pitchFamily="2" charset="2"/>
              </a:rPr>
              <a:t>eficiencia</a:t>
            </a:r>
            <a:r>
              <a:rPr lang="pt-BR" baseline="0" dirty="0" smtClean="0">
                <a:sym typeface="Wingdings" pitchFamily="2" charset="2"/>
              </a:rPr>
              <a:t> diferente, o custo seria menor, e haveria maior consumo elétrico</a:t>
            </a:r>
          </a:p>
          <a:p>
            <a:endParaRPr lang="pt-BR" baseline="0" dirty="0" smtClean="0">
              <a:sym typeface="Wingdings" pitchFamily="2" charset="2"/>
            </a:endParaRPr>
          </a:p>
          <a:p>
            <a:endParaRPr lang="pt-BR" baseline="0" dirty="0" smtClean="0">
              <a:sym typeface="Wingdings" pitchFamily="2" charset="2"/>
            </a:endParaRPr>
          </a:p>
          <a:p>
            <a:endParaRPr lang="pt-B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393570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Avalability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,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downtime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, custo inicial, custo operacional, consumo de energia antes e depois de rodar o algoritmo.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506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MOSTRAR O CONSUMO ANTES DE DEPOIS</a:t>
            </a:r>
            <a:r>
              <a:rPr lang="pt-BR" baseline="0" dirty="0" smtClean="0"/>
              <a:t> DO FF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72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 userDrawn="1"/>
        </p:nvSpPr>
        <p:spPr>
          <a:xfrm>
            <a:off x="381000" y="1285875"/>
            <a:ext cx="9144000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09992" y="3857628"/>
            <a:ext cx="6096008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95282" y="1500174"/>
            <a:ext cx="8501122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8D796-73B3-429E-8161-AF51CEF1AFAD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8073-2231-4412-A2B2-0DA73F8538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8113" y="-26988"/>
            <a:ext cx="2420937" cy="615315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-26988"/>
            <a:ext cx="7110413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E9EB0-EEE9-4639-B29D-85788EA43CDD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E6E62-037A-4A6E-9E45-18799E40B1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02892-E354-41B7-986B-B32E4D6EF2D1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99FD-DC1E-40E3-A2E0-2AF2EC252B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06AE4-6968-49DD-B3C9-F8FDF80BB66B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AF16D-C082-48CE-AA38-EE3DB698F3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250" y="0"/>
            <a:ext cx="7254875" cy="785794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1143000"/>
            <a:ext cx="8915400" cy="516632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831E4-EB29-464C-8F7C-6BBBD619561C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38AF-DC17-4896-90CD-B2AC92CF8B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BB988-8810-4776-A82A-E7122CEF6331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0BF95-63ED-4456-B0E7-FE263F998E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6EAE9-6BAA-401F-9852-ECA39E00BD0C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A7B6C-67DD-43E2-B2CF-441A167B57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08F05-17AF-4538-82FA-FEF91D95AEDB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4B53-7365-4CD2-BC29-17F670FEEA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A0541-32B4-4E17-A5C6-197815D66E0C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57B56-A2FC-4A33-9259-A2EA6E444E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634D8-A845-4AB9-A098-5AECCCC553B9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700D1-E0AD-4360-A155-33497DC49F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53EFC-0AA8-407E-A9F3-A50B29602095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856CE-7992-43B1-A4B9-EAB8B3CA38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0" y="214313"/>
            <a:ext cx="7254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3875" y="1143000"/>
            <a:ext cx="89154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5313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341203FB-9222-455B-A1EC-AD80357B5373}" type="datetime8">
              <a:rPr lang="pt-BR" smtClean="0"/>
              <a:pPr>
                <a:defRPr/>
              </a:pPr>
              <a:t>29/08/2012 10:33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1375" y="6000750"/>
            <a:ext cx="31369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371184FB-D8E0-45E5-9729-C97DC9A9B1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tângulo 9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590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ubtítulo 2"/>
          <p:cNvSpPr>
            <a:spLocks noGrp="1"/>
          </p:cNvSpPr>
          <p:nvPr>
            <p:ph type="subTitle" idx="1"/>
          </p:nvPr>
        </p:nvSpPr>
        <p:spPr>
          <a:xfrm>
            <a:off x="2476500" y="5003800"/>
            <a:ext cx="6686550" cy="1371600"/>
          </a:xfrm>
        </p:spPr>
        <p:txBody>
          <a:bodyPr/>
          <a:lstStyle/>
          <a:p>
            <a:pPr eaLnBrk="1" hangingPunct="1"/>
            <a:r>
              <a:rPr lang="pt-BR" sz="2800" dirty="0" smtClean="0"/>
              <a:t>Aluno: João Ferreira</a:t>
            </a:r>
          </a:p>
          <a:p>
            <a:pPr eaLnBrk="1" hangingPunct="1"/>
            <a:r>
              <a:rPr lang="pt-BR" sz="2800" dirty="0" smtClean="0"/>
              <a:t>Orientador: Paulo Maciel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88504" y="1628800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800" b="1" dirty="0" smtClean="0"/>
              <a:t>Algoritmo baseado no de </a:t>
            </a:r>
            <a:r>
              <a:rPr lang="pt-BR" sz="2800" b="1" dirty="0"/>
              <a:t>Ford e </a:t>
            </a:r>
            <a:r>
              <a:rPr lang="pt-BR" sz="2800" b="1" dirty="0" err="1"/>
              <a:t>Fulkerson</a:t>
            </a:r>
            <a:r>
              <a:rPr lang="pt-BR" sz="2800" b="1" dirty="0"/>
              <a:t> para otimizar a distribuição de energia em modelos EFM.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8 - Estudo de Caso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4" y="1143000"/>
            <a:ext cx="9181653" cy="5166320"/>
          </a:xfrm>
        </p:spPr>
        <p:txBody>
          <a:bodyPr/>
          <a:lstStyle/>
          <a:p>
            <a:pPr algn="just"/>
            <a:r>
              <a:rPr lang="pt-BR" dirty="0" smtClean="0"/>
              <a:t>Qual o objetivo?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Mostrar capacidade de </a:t>
            </a:r>
            <a:r>
              <a:rPr lang="pt-BR" b="1" dirty="0" smtClean="0"/>
              <a:t>avaliação</a:t>
            </a:r>
            <a:r>
              <a:rPr lang="pt-BR" dirty="0" smtClean="0"/>
              <a:t> dos fluxos </a:t>
            </a:r>
            <a:r>
              <a:rPr lang="pt-BR" b="1" dirty="0" smtClean="0"/>
              <a:t>elétricos</a:t>
            </a:r>
            <a:r>
              <a:rPr lang="pt-BR" dirty="0" smtClean="0"/>
              <a:t> dos modelos </a:t>
            </a:r>
            <a:r>
              <a:rPr lang="pt-BR" b="1" dirty="0" smtClean="0"/>
              <a:t>EFM</a:t>
            </a:r>
            <a:r>
              <a:rPr lang="pt-BR" dirty="0" smtClean="0"/>
              <a:t> no Mercury.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Comparar o </a:t>
            </a:r>
            <a:r>
              <a:rPr lang="pt-BR" b="1" dirty="0" smtClean="0"/>
              <a:t>consumo elétrico </a:t>
            </a:r>
            <a:r>
              <a:rPr lang="pt-BR" dirty="0" smtClean="0"/>
              <a:t>de uma arquitetura com o </a:t>
            </a:r>
            <a:r>
              <a:rPr lang="pt-BR" b="1" dirty="0" smtClean="0"/>
              <a:t>incremento de redundância </a:t>
            </a:r>
            <a:r>
              <a:rPr lang="pt-BR" dirty="0" smtClean="0"/>
              <a:t>de equipamentos.</a:t>
            </a:r>
          </a:p>
          <a:p>
            <a:pPr lvl="1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31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8 - Estudo de Caso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4" y="1143000"/>
            <a:ext cx="9469685" cy="4734272"/>
          </a:xfrm>
        </p:spPr>
        <p:txBody>
          <a:bodyPr/>
          <a:lstStyle/>
          <a:p>
            <a:r>
              <a:rPr lang="pt-BR" dirty="0" smtClean="0"/>
              <a:t>Arquitetura Base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1800" dirty="0" smtClean="0"/>
              <a:t>Usando modelo no Mercury – </a:t>
            </a:r>
            <a:r>
              <a:rPr lang="pt-BR" sz="1800" b="1" dirty="0" smtClean="0">
                <a:solidFill>
                  <a:srgbClr val="FF0000"/>
                </a:solidFill>
              </a:rPr>
              <a:t>Sem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dirty="0" smtClean="0"/>
              <a:t>Ford &amp; </a:t>
            </a:r>
            <a:r>
              <a:rPr lang="pt-BR" sz="1800" dirty="0" err="1" smtClean="0"/>
              <a:t>Fulkerson</a:t>
            </a:r>
            <a:r>
              <a:rPr lang="pt-BR" sz="1800" dirty="0" smtClean="0"/>
              <a:t>:</a:t>
            </a:r>
          </a:p>
          <a:p>
            <a:r>
              <a:rPr lang="pt-BR" sz="1600" dirty="0" err="1" smtClean="0"/>
              <a:t>Initial</a:t>
            </a:r>
            <a:r>
              <a:rPr lang="pt-BR" sz="1600" dirty="0" smtClean="0"/>
              <a:t> </a:t>
            </a:r>
            <a:r>
              <a:rPr lang="pt-BR" sz="1600" dirty="0" err="1"/>
              <a:t>Cost</a:t>
            </a:r>
            <a:r>
              <a:rPr lang="pt-BR" sz="1600" dirty="0"/>
              <a:t>: 86100.0</a:t>
            </a:r>
          </a:p>
          <a:p>
            <a:r>
              <a:rPr lang="pt-BR" sz="1600" dirty="0" err="1"/>
              <a:t>Operational</a:t>
            </a:r>
            <a:r>
              <a:rPr lang="pt-BR" sz="1600" dirty="0"/>
              <a:t> </a:t>
            </a:r>
            <a:r>
              <a:rPr lang="pt-BR" sz="1600" dirty="0" err="1"/>
              <a:t>Cost</a:t>
            </a:r>
            <a:r>
              <a:rPr lang="pt-BR" sz="1600" dirty="0"/>
              <a:t>: 539128.6844546801</a:t>
            </a:r>
          </a:p>
          <a:p>
            <a:r>
              <a:rPr lang="pt-BR" sz="1600" dirty="0"/>
              <a:t>Total </a:t>
            </a:r>
            <a:r>
              <a:rPr lang="pt-BR" sz="1600" dirty="0" err="1"/>
              <a:t>Cost</a:t>
            </a:r>
            <a:r>
              <a:rPr lang="pt-BR" sz="1600" dirty="0"/>
              <a:t>: 625228.6844546801</a:t>
            </a:r>
          </a:p>
          <a:p>
            <a:r>
              <a:rPr lang="pt-BR" sz="1600" dirty="0" err="1" smtClean="0"/>
              <a:t>Availability</a:t>
            </a:r>
            <a:r>
              <a:rPr lang="pt-BR" sz="1600" dirty="0"/>
              <a:t>: 0.9980312499709819</a:t>
            </a:r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r>
              <a:rPr lang="pt-BR" sz="1800" dirty="0" smtClean="0"/>
              <a:t>Usando </a:t>
            </a:r>
            <a:r>
              <a:rPr lang="pt-BR" sz="1800" dirty="0"/>
              <a:t>modelo EFM no Mercury – </a:t>
            </a:r>
            <a:r>
              <a:rPr lang="pt-BR" sz="1800" b="1" dirty="0">
                <a:solidFill>
                  <a:srgbClr val="0099FF"/>
                </a:solidFill>
              </a:rPr>
              <a:t>Com</a:t>
            </a:r>
            <a:r>
              <a:rPr lang="pt-BR" sz="1800" dirty="0">
                <a:solidFill>
                  <a:srgbClr val="0099FF"/>
                </a:solidFill>
              </a:rPr>
              <a:t> </a:t>
            </a:r>
            <a:r>
              <a:rPr lang="pt-BR" sz="1800" dirty="0"/>
              <a:t>Ford &amp; </a:t>
            </a:r>
            <a:r>
              <a:rPr lang="pt-BR" sz="1800" dirty="0" err="1"/>
              <a:t>Fulkerson</a:t>
            </a:r>
            <a:endParaRPr lang="pt-BR" sz="1800" dirty="0"/>
          </a:p>
          <a:p>
            <a:pPr marL="0" indent="0">
              <a:buNone/>
            </a:pPr>
            <a:r>
              <a:rPr lang="pt-BR" sz="1800" dirty="0"/>
              <a:t>Energia mínima consumida </a:t>
            </a:r>
            <a:r>
              <a:rPr lang="pt-BR" sz="1800" b="1" dirty="0">
                <a:solidFill>
                  <a:srgbClr val="0099FF"/>
                </a:solidFill>
              </a:rPr>
              <a:t>560.597953341807</a:t>
            </a:r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993560" cy="152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333419" y="4364289"/>
            <a:ext cx="4592960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/>
              <a:t>Number</a:t>
            </a:r>
            <a:r>
              <a:rPr lang="pt-BR" sz="1600" dirty="0"/>
              <a:t> </a:t>
            </a:r>
            <a:r>
              <a:rPr lang="pt-BR" sz="1600" dirty="0" err="1"/>
              <a:t>of</a:t>
            </a:r>
            <a:r>
              <a:rPr lang="pt-BR" sz="1600" dirty="0"/>
              <a:t> 9s: 2.7058094224651152</a:t>
            </a:r>
          </a:p>
          <a:p>
            <a:r>
              <a:rPr lang="pt-BR" sz="1600" dirty="0" err="1"/>
              <a:t>Downtime</a:t>
            </a:r>
            <a:r>
              <a:rPr lang="pt-BR" sz="1600" dirty="0"/>
              <a:t> (h): 17.246250254198422</a:t>
            </a:r>
          </a:p>
          <a:p>
            <a:r>
              <a:rPr lang="pt-BR" sz="1600" dirty="0"/>
              <a:t>Input Power (</a:t>
            </a:r>
            <a:r>
              <a:rPr lang="pt-BR" sz="1600" dirty="0" err="1"/>
              <a:t>kw</a:t>
            </a:r>
            <a:r>
              <a:rPr lang="pt-BR" sz="1600" dirty="0"/>
              <a:t>): </a:t>
            </a:r>
            <a:r>
              <a:rPr lang="pt-BR" sz="1600" b="1" dirty="0" smtClean="0">
                <a:solidFill>
                  <a:srgbClr val="0099FF"/>
                </a:solidFill>
              </a:rPr>
              <a:t>560.597953341807</a:t>
            </a:r>
            <a:endParaRPr lang="pt-BR" sz="1600" b="1" dirty="0">
              <a:solidFill>
                <a:srgbClr val="0099FF"/>
              </a:solidFill>
            </a:endParaRPr>
          </a:p>
          <a:p>
            <a:r>
              <a:rPr lang="pt-BR" sz="1600" dirty="0"/>
              <a:t>System </a:t>
            </a:r>
            <a:r>
              <a:rPr lang="pt-BR" sz="1600" dirty="0" err="1"/>
              <a:t>Efficiency</a:t>
            </a:r>
            <a:r>
              <a:rPr lang="pt-BR" sz="1600" dirty="0"/>
              <a:t>: 0.8919047902680092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89451" y="3502928"/>
            <a:ext cx="9217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OutPut</a:t>
            </a:r>
            <a:r>
              <a:rPr lang="pt-BR" sz="1600" dirty="0" smtClean="0"/>
              <a:t> Power = 500 	|       </a:t>
            </a:r>
            <a:r>
              <a:rPr lang="pt-BR" sz="1600" dirty="0" err="1" smtClean="0"/>
              <a:t>LifeTime</a:t>
            </a:r>
            <a:r>
              <a:rPr lang="pt-BR" sz="1600" dirty="0" smtClean="0"/>
              <a:t>=8760h 	| 	</a:t>
            </a:r>
            <a:r>
              <a:rPr lang="pt-BR" sz="1600" dirty="0" err="1" smtClean="0"/>
              <a:t>Eletricy</a:t>
            </a:r>
            <a:r>
              <a:rPr lang="pt-BR" sz="1600" dirty="0" smtClean="0"/>
              <a:t> </a:t>
            </a:r>
            <a:r>
              <a:rPr lang="pt-BR" sz="1600" dirty="0" err="1" smtClean="0"/>
              <a:t>cost</a:t>
            </a:r>
            <a:r>
              <a:rPr lang="pt-BR" sz="1600" dirty="0" smtClean="0"/>
              <a:t> = $ 0.11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1266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8 - Estudo de Caso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908720"/>
            <a:ext cx="8915400" cy="5544616"/>
          </a:xfrm>
        </p:spPr>
        <p:txBody>
          <a:bodyPr/>
          <a:lstStyle/>
          <a:p>
            <a:r>
              <a:rPr lang="pt-BR" dirty="0" smtClean="0"/>
              <a:t>Arquitetura Base com Redundância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r>
              <a:rPr lang="pt-BR" sz="1800" dirty="0"/>
              <a:t>Usando modelo EFM no Mercury - Ford </a:t>
            </a:r>
            <a:r>
              <a:rPr lang="pt-BR" sz="1800" dirty="0" smtClean="0"/>
              <a:t>&amp; </a:t>
            </a:r>
            <a:r>
              <a:rPr lang="pt-BR" sz="1800" dirty="0" err="1" smtClean="0"/>
              <a:t>Fulkerson</a:t>
            </a:r>
            <a:endParaRPr lang="pt-BR" sz="1800" dirty="0"/>
          </a:p>
          <a:p>
            <a:pPr marL="0" indent="0">
              <a:buNone/>
            </a:pPr>
            <a:r>
              <a:rPr lang="pt-BR" sz="1800" dirty="0"/>
              <a:t>Energia mínima </a:t>
            </a:r>
            <a:r>
              <a:rPr lang="pt-BR" sz="1800" dirty="0" smtClean="0"/>
              <a:t>consumida: </a:t>
            </a:r>
            <a:r>
              <a:rPr lang="pt-BR" sz="1800" dirty="0">
                <a:solidFill>
                  <a:srgbClr val="0099FF"/>
                </a:solidFill>
              </a:rPr>
              <a:t>560.597953341807</a:t>
            </a:r>
          </a:p>
          <a:p>
            <a:pPr marL="0" indent="0">
              <a:buNone/>
            </a:pPr>
            <a:r>
              <a:rPr lang="pt-BR" sz="1800" dirty="0"/>
              <a:t>Usando </a:t>
            </a:r>
            <a:r>
              <a:rPr lang="pt-BR" sz="1800" dirty="0" smtClean="0"/>
              <a:t>o Mercury com os pesos iguais</a:t>
            </a:r>
            <a:r>
              <a:rPr lang="pt-BR" sz="1800" dirty="0" smtClean="0">
                <a:solidFill>
                  <a:srgbClr val="FF0000"/>
                </a:solidFill>
              </a:rPr>
              <a:t>: </a:t>
            </a:r>
            <a:r>
              <a:rPr lang="pt" sz="1800" dirty="0" smtClean="0">
                <a:solidFill>
                  <a:srgbClr val="FF0000"/>
                </a:solidFill>
              </a:rPr>
              <a:t>620.0607626599945</a:t>
            </a:r>
          </a:p>
          <a:p>
            <a:pPr marL="0" indent="0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Aumento de 10,6%</a:t>
            </a:r>
            <a:endParaRPr lang="pt-BR" sz="18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412776"/>
            <a:ext cx="9672792" cy="339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66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432720" y="-99392"/>
            <a:ext cx="7254875" cy="1143001"/>
          </a:xfrm>
        </p:spPr>
        <p:txBody>
          <a:bodyPr/>
          <a:lstStyle/>
          <a:p>
            <a:r>
              <a:rPr lang="pt-BR" dirty="0"/>
              <a:t>8 - Estudo de Caso I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1"/>
          </p:nvPr>
        </p:nvSpPr>
        <p:spPr>
          <a:xfrm>
            <a:off x="495300" y="1196752"/>
            <a:ext cx="9066212" cy="5112568"/>
          </a:xfrm>
        </p:spPr>
        <p:txBody>
          <a:bodyPr/>
          <a:lstStyle/>
          <a:p>
            <a:r>
              <a:rPr lang="pt-BR" sz="2400" b="1" dirty="0" smtClean="0"/>
              <a:t>Quais métricas usam a energia consumida?</a:t>
            </a:r>
          </a:p>
          <a:p>
            <a:endParaRPr lang="pt-BR" sz="2400" b="1" dirty="0"/>
          </a:p>
          <a:p>
            <a:r>
              <a:rPr lang="pt-BR" sz="2400" b="1" dirty="0" err="1" smtClean="0"/>
              <a:t>Exergy</a:t>
            </a:r>
            <a:endParaRPr lang="pt-BR" sz="2400" b="1" dirty="0"/>
          </a:p>
          <a:p>
            <a:pPr marL="0" indent="0">
              <a:buNone/>
            </a:pPr>
            <a:r>
              <a:rPr lang="pt-BR" sz="1800" dirty="0" smtClean="0"/>
              <a:t>    ======</a:t>
            </a:r>
            <a:endParaRPr lang="pt-BR" sz="1800" dirty="0"/>
          </a:p>
          <a:p>
            <a:r>
              <a:rPr lang="pt-BR" sz="1800" dirty="0" err="1"/>
              <a:t>Embedded</a:t>
            </a:r>
            <a:r>
              <a:rPr lang="pt-BR" sz="1800" dirty="0"/>
              <a:t> </a:t>
            </a:r>
            <a:r>
              <a:rPr lang="pt-BR" sz="1800" dirty="0" err="1"/>
              <a:t>Exergy</a:t>
            </a:r>
            <a:r>
              <a:rPr lang="pt-BR" sz="1800" dirty="0"/>
              <a:t> </a:t>
            </a:r>
            <a:r>
              <a:rPr lang="pt-BR" sz="1800" dirty="0" err="1" smtClean="0"/>
              <a:t>Consumption</a:t>
            </a:r>
            <a:r>
              <a:rPr lang="pt-BR" sz="1800" dirty="0" smtClean="0"/>
              <a:t>.</a:t>
            </a:r>
          </a:p>
          <a:p>
            <a:r>
              <a:rPr lang="pt-BR" sz="1800" dirty="0" err="1" smtClean="0"/>
              <a:t>Operational</a:t>
            </a:r>
            <a:r>
              <a:rPr lang="pt-BR" sz="1800" dirty="0" smtClean="0"/>
              <a:t> </a:t>
            </a:r>
            <a:r>
              <a:rPr lang="pt-BR" sz="1800" dirty="0" err="1"/>
              <a:t>Exergy</a:t>
            </a:r>
            <a:r>
              <a:rPr lang="pt-BR" sz="1800" dirty="0"/>
              <a:t> </a:t>
            </a:r>
            <a:r>
              <a:rPr lang="pt-BR" sz="1800" dirty="0" err="1" smtClean="0"/>
              <a:t>Consumption</a:t>
            </a:r>
            <a:r>
              <a:rPr lang="pt-BR" sz="1800" dirty="0" smtClean="0"/>
              <a:t>.</a:t>
            </a:r>
            <a:endParaRPr lang="pt-BR" sz="1800" dirty="0">
              <a:solidFill>
                <a:srgbClr val="0066FF"/>
              </a:solidFill>
            </a:endParaRPr>
          </a:p>
          <a:p>
            <a:r>
              <a:rPr lang="pt-BR" sz="1800" dirty="0" err="1"/>
              <a:t>Lifetime</a:t>
            </a:r>
            <a:r>
              <a:rPr lang="pt-BR" sz="1800" dirty="0"/>
              <a:t> </a:t>
            </a:r>
            <a:r>
              <a:rPr lang="pt-BR" sz="1800" dirty="0" err="1"/>
              <a:t>Exergy</a:t>
            </a:r>
            <a:r>
              <a:rPr lang="pt-BR" sz="1800" dirty="0"/>
              <a:t> </a:t>
            </a:r>
            <a:r>
              <a:rPr lang="pt-BR" sz="1800" dirty="0" err="1" smtClean="0"/>
              <a:t>Consumption</a:t>
            </a:r>
            <a:r>
              <a:rPr lang="pt-BR" sz="1800" dirty="0" smtClean="0"/>
              <a:t>.</a:t>
            </a:r>
          </a:p>
          <a:p>
            <a:endParaRPr lang="pt-BR" sz="1800" dirty="0">
              <a:solidFill>
                <a:srgbClr val="0066FF"/>
              </a:solidFill>
            </a:endParaRPr>
          </a:p>
          <a:p>
            <a:r>
              <a:rPr lang="pt-BR" sz="2400" b="1" dirty="0" err="1" smtClean="0"/>
              <a:t>Cost</a:t>
            </a:r>
            <a:endParaRPr lang="pt-BR" sz="2400" b="1" dirty="0" smtClean="0"/>
          </a:p>
          <a:p>
            <a:r>
              <a:rPr lang="pt-BR" sz="1800" dirty="0" smtClean="0"/>
              <a:t>======</a:t>
            </a:r>
            <a:endParaRPr lang="pt-BR" sz="1800" dirty="0"/>
          </a:p>
          <a:p>
            <a:r>
              <a:rPr lang="pt-BR" sz="1800" dirty="0" err="1" smtClean="0"/>
              <a:t>Operational</a:t>
            </a:r>
            <a:r>
              <a:rPr lang="pt-BR" sz="1800" dirty="0" smtClean="0"/>
              <a:t> </a:t>
            </a:r>
            <a:r>
              <a:rPr lang="pt-BR" sz="1800" dirty="0" err="1"/>
              <a:t>Cost</a:t>
            </a:r>
            <a:r>
              <a:rPr lang="pt-BR" sz="1800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8964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9 - Estudo de Caso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464" y="1143000"/>
            <a:ext cx="9577063" cy="5166320"/>
          </a:xfrm>
        </p:spPr>
        <p:txBody>
          <a:bodyPr/>
          <a:lstStyle/>
          <a:p>
            <a:pPr algn="just"/>
            <a:r>
              <a:rPr lang="pt-BR" dirty="0" smtClean="0"/>
              <a:t>Qual o objetivo?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Demonstrar a aplicabilidade do algoritmo proposto utilizando arquiteturas elétricas de data center.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Mostrar quais os </a:t>
            </a:r>
            <a:r>
              <a:rPr lang="pt-BR" b="1" dirty="0" smtClean="0"/>
              <a:t>pesos ideais</a:t>
            </a:r>
            <a:r>
              <a:rPr lang="pt-BR" dirty="0" smtClean="0"/>
              <a:t>, para se conseguir um </a:t>
            </a:r>
            <a:r>
              <a:rPr lang="pt-BR" b="1" dirty="0" smtClean="0"/>
              <a:t>menor consumo elétrico na fonte</a:t>
            </a:r>
            <a:r>
              <a:rPr lang="pt-BR" dirty="0" smtClean="0"/>
              <a:t>.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02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9 - Estudo </a:t>
            </a:r>
            <a:r>
              <a:rPr lang="pt-BR" dirty="0"/>
              <a:t>de Caso II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42" y="1556791"/>
            <a:ext cx="9741069" cy="3648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7" y="1556792"/>
            <a:ext cx="9741069" cy="366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0" y="5373216"/>
            <a:ext cx="9906000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Pesos iguais: 1306,7777777777778</a:t>
            </a:r>
          </a:p>
          <a:p>
            <a:r>
              <a:rPr lang="pt-BR" sz="2000" dirty="0" smtClean="0">
                <a:solidFill>
                  <a:srgbClr val="003399"/>
                </a:solidFill>
              </a:rPr>
              <a:t>Algoritmo de Ford &amp; </a:t>
            </a:r>
            <a:r>
              <a:rPr lang="pt-BR" sz="2000" dirty="0" err="1" smtClean="0">
                <a:solidFill>
                  <a:srgbClr val="003399"/>
                </a:solidFill>
              </a:rPr>
              <a:t>Fulkerson</a:t>
            </a:r>
            <a:r>
              <a:rPr lang="pt-BR" sz="2000" dirty="0" smtClean="0">
                <a:solidFill>
                  <a:srgbClr val="003399"/>
                </a:solidFill>
              </a:rPr>
              <a:t>: 1209.5060346193914</a:t>
            </a:r>
          </a:p>
          <a:p>
            <a:r>
              <a:rPr lang="pt-BR" sz="2000" dirty="0" smtClean="0">
                <a:solidFill>
                  <a:srgbClr val="003399"/>
                </a:solidFill>
              </a:rPr>
              <a:t>Diminuição de 8,57% do consumo elétrico</a:t>
            </a:r>
            <a:endParaRPr lang="pt-BR" sz="2000" dirty="0">
              <a:solidFill>
                <a:srgbClr val="003399"/>
              </a:solidFill>
            </a:endParaRPr>
          </a:p>
          <a:p>
            <a:endParaRPr lang="pt-BR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664" y="114300"/>
            <a:ext cx="4848225" cy="674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13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AGENDA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00472" y="1340768"/>
            <a:ext cx="9705528" cy="4752528"/>
          </a:xfrm>
        </p:spPr>
        <p:txBody>
          <a:bodyPr/>
          <a:lstStyle/>
          <a:p>
            <a:pPr>
              <a:buNone/>
            </a:pPr>
            <a:r>
              <a:rPr lang="pt-BR" sz="2800" dirty="0" smtClean="0"/>
              <a:t>1 – Introdução</a:t>
            </a:r>
          </a:p>
          <a:p>
            <a:pPr>
              <a:buNone/>
            </a:pPr>
            <a:r>
              <a:rPr lang="pt-BR" sz="2800" dirty="0" smtClean="0"/>
              <a:t>2 – Objetivos</a:t>
            </a:r>
          </a:p>
          <a:p>
            <a:pPr>
              <a:buNone/>
            </a:pPr>
            <a:r>
              <a:rPr lang="pt-BR" sz="2800" dirty="0" smtClean="0"/>
              <a:t>3 - Motivação</a:t>
            </a:r>
          </a:p>
          <a:p>
            <a:pPr>
              <a:buNone/>
            </a:pPr>
            <a:r>
              <a:rPr lang="pt-BR" sz="2800" dirty="0" smtClean="0"/>
              <a:t>4 – Propostas de Solução</a:t>
            </a:r>
          </a:p>
          <a:p>
            <a:pPr>
              <a:buNone/>
            </a:pPr>
            <a:r>
              <a:rPr lang="pt-BR" sz="2800" dirty="0" smtClean="0"/>
              <a:t>5 – Algoritmo de Ford &amp; </a:t>
            </a:r>
            <a:r>
              <a:rPr lang="pt-BR" sz="2800" dirty="0" err="1" smtClean="0"/>
              <a:t>Fulkerson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6 – Adaptações ao Algoritmo</a:t>
            </a:r>
          </a:p>
          <a:p>
            <a:pPr>
              <a:buNone/>
            </a:pPr>
            <a:r>
              <a:rPr lang="pt-BR" sz="2800" dirty="0" smtClean="0"/>
              <a:t>7 – </a:t>
            </a:r>
            <a:r>
              <a:rPr lang="pt-BR" sz="2800" dirty="0"/>
              <a:t>Algoritmo Baseado no </a:t>
            </a:r>
            <a:r>
              <a:rPr lang="pt-BR" sz="2800" dirty="0" smtClean="0"/>
              <a:t>de Ford </a:t>
            </a:r>
            <a:r>
              <a:rPr lang="pt-BR" sz="2800" dirty="0"/>
              <a:t>&amp; </a:t>
            </a:r>
            <a:r>
              <a:rPr lang="pt-BR" sz="2800" dirty="0" err="1" smtClean="0"/>
              <a:t>Fulkerson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8 - Estudo de Caso I</a:t>
            </a:r>
          </a:p>
          <a:p>
            <a:pPr>
              <a:buNone/>
            </a:pPr>
            <a:r>
              <a:rPr lang="pt-BR" sz="2800" dirty="0" smtClean="0"/>
              <a:t>9 – Estudo de Caso II</a:t>
            </a:r>
          </a:p>
          <a:p>
            <a:pPr>
              <a:buNone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1 -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908720"/>
            <a:ext cx="9505055" cy="5688632"/>
          </a:xfrm>
        </p:spPr>
        <p:txBody>
          <a:bodyPr/>
          <a:lstStyle/>
          <a:p>
            <a:pPr algn="just"/>
            <a:r>
              <a:rPr lang="pt-BR" dirty="0" smtClean="0"/>
              <a:t>Consumo elétrico em data center</a:t>
            </a:r>
          </a:p>
          <a:p>
            <a:pPr algn="just"/>
            <a:endParaRPr lang="pt-BR" sz="1400" dirty="0" smtClean="0"/>
          </a:p>
          <a:p>
            <a:pPr algn="just"/>
            <a:r>
              <a:rPr lang="pt-BR" dirty="0" smtClean="0"/>
              <a:t>Questões financeiras e ambientais</a:t>
            </a:r>
          </a:p>
          <a:p>
            <a:pPr algn="just"/>
            <a:endParaRPr lang="pt-BR" sz="1400" dirty="0"/>
          </a:p>
          <a:p>
            <a:pPr algn="just"/>
            <a:r>
              <a:rPr lang="pt-BR" dirty="0"/>
              <a:t>Extensão da pesquisa de doutorado de Gustavo </a:t>
            </a:r>
            <a:r>
              <a:rPr lang="pt-BR" dirty="0" err="1"/>
              <a:t>Callou</a:t>
            </a:r>
            <a:endParaRPr lang="pt-BR" dirty="0"/>
          </a:p>
          <a:p>
            <a:pPr algn="just"/>
            <a:endParaRPr lang="pt-BR" sz="1400" dirty="0" smtClean="0"/>
          </a:p>
          <a:p>
            <a:pPr algn="just"/>
            <a:r>
              <a:rPr lang="pt-BR" dirty="0" smtClean="0"/>
              <a:t>Foi adotado o modelo EFM proposto no artigo: “</a:t>
            </a:r>
            <a:r>
              <a:rPr lang="en-US" sz="2800" b="1" dirty="0" smtClean="0"/>
              <a:t>Models </a:t>
            </a:r>
            <a:r>
              <a:rPr lang="en-US" sz="2800" b="1" dirty="0"/>
              <a:t>for dependability and sustainability analysis of data center cooling </a:t>
            </a:r>
            <a:r>
              <a:rPr lang="en-US" sz="2800" b="1" dirty="0" smtClean="0"/>
              <a:t>architectures”.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33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2 - 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26976"/>
            <a:ext cx="9906000" cy="5526360"/>
          </a:xfrm>
        </p:spPr>
        <p:txBody>
          <a:bodyPr/>
          <a:lstStyle/>
          <a:p>
            <a:pPr algn="just"/>
            <a:r>
              <a:rPr lang="pt-BR" dirty="0" smtClean="0"/>
              <a:t>Desenvolver uma forma de </a:t>
            </a:r>
            <a:r>
              <a:rPr lang="pt-BR" b="1" dirty="0" smtClean="0"/>
              <a:t>calcular</a:t>
            </a:r>
            <a:r>
              <a:rPr lang="pt-BR" dirty="0" smtClean="0"/>
              <a:t> a </a:t>
            </a:r>
            <a:r>
              <a:rPr lang="pt-BR" b="1" dirty="0" smtClean="0"/>
              <a:t>distribuição elétrica </a:t>
            </a:r>
            <a:r>
              <a:rPr lang="pt-BR" dirty="0" smtClean="0"/>
              <a:t>em um </a:t>
            </a:r>
            <a:r>
              <a:rPr lang="pt-BR" b="1" dirty="0" smtClean="0"/>
              <a:t>data center </a:t>
            </a:r>
            <a:r>
              <a:rPr lang="pt-BR" dirty="0" smtClean="0"/>
              <a:t>de forma </a:t>
            </a:r>
            <a:r>
              <a:rPr lang="pt-BR" b="1" dirty="0" smtClean="0"/>
              <a:t>eficiente</a:t>
            </a:r>
            <a:r>
              <a:rPr lang="pt-BR" dirty="0" smtClean="0"/>
              <a:t>. </a:t>
            </a:r>
          </a:p>
          <a:p>
            <a:pPr algn="just"/>
            <a:endParaRPr lang="pt-BR" sz="1050" dirty="0" smtClean="0"/>
          </a:p>
          <a:p>
            <a:pPr algn="just"/>
            <a:r>
              <a:rPr lang="pt-BR" dirty="0" smtClean="0"/>
              <a:t>Específicos</a:t>
            </a:r>
          </a:p>
          <a:p>
            <a:pPr lvl="1" algn="just"/>
            <a:r>
              <a:rPr lang="pt-BR" dirty="0" smtClean="0"/>
              <a:t>Utilizar um </a:t>
            </a:r>
            <a:r>
              <a:rPr lang="pt-BR" b="1" dirty="0" smtClean="0"/>
              <a:t>algoritmo</a:t>
            </a:r>
            <a:r>
              <a:rPr lang="pt-BR" dirty="0" smtClean="0"/>
              <a:t> que resulte em um </a:t>
            </a:r>
            <a:r>
              <a:rPr lang="pt-BR" b="1" dirty="0" smtClean="0"/>
              <a:t>fluxo</a:t>
            </a:r>
            <a:r>
              <a:rPr lang="pt-BR" dirty="0" smtClean="0"/>
              <a:t> de acordo com as </a:t>
            </a:r>
            <a:r>
              <a:rPr lang="pt-BR" b="1" dirty="0" smtClean="0"/>
              <a:t>eficiências</a:t>
            </a:r>
            <a:r>
              <a:rPr lang="pt-BR" dirty="0" smtClean="0"/>
              <a:t> de cada equipamento.</a:t>
            </a:r>
          </a:p>
          <a:p>
            <a:pPr lvl="1" algn="just"/>
            <a:r>
              <a:rPr lang="pt-BR" dirty="0" smtClean="0"/>
              <a:t>Informar os </a:t>
            </a:r>
            <a:r>
              <a:rPr lang="pt-BR" b="1" dirty="0" smtClean="0"/>
              <a:t>pesos</a:t>
            </a:r>
            <a:r>
              <a:rPr lang="pt-BR" dirty="0" smtClean="0"/>
              <a:t> de cada aresta para uma distribuição </a:t>
            </a:r>
            <a:r>
              <a:rPr lang="pt-BR" b="1" dirty="0" smtClean="0"/>
              <a:t>ótima do fluxo</a:t>
            </a:r>
            <a:r>
              <a:rPr lang="pt-BR" dirty="0" smtClean="0"/>
              <a:t>.</a:t>
            </a:r>
          </a:p>
          <a:p>
            <a:pPr lvl="1" algn="just"/>
            <a:r>
              <a:rPr lang="pt-BR" dirty="0" smtClean="0"/>
              <a:t>Informar o </a:t>
            </a:r>
            <a:r>
              <a:rPr lang="pt-BR" b="1" dirty="0" smtClean="0"/>
              <a:t>fluxo mínimo </a:t>
            </a:r>
            <a:r>
              <a:rPr lang="pt-BR" dirty="0" smtClean="0"/>
              <a:t>no equipamento </a:t>
            </a:r>
            <a:r>
              <a:rPr lang="pt-BR" b="1" dirty="0" smtClean="0"/>
              <a:t>fonte</a:t>
            </a:r>
            <a:r>
              <a:rPr lang="pt-BR" dirty="0" smtClean="0"/>
              <a:t> para se obter a energia demandada no destino.</a:t>
            </a:r>
          </a:p>
        </p:txBody>
      </p:sp>
    </p:spTree>
    <p:extLst>
      <p:ext uri="{BB962C8B-B14F-4D97-AF65-F5344CB8AC3E}">
        <p14:creationId xmlns:p14="http://schemas.microsoft.com/office/powerpoint/2010/main" val="37275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3 - 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455" y="1052736"/>
            <a:ext cx="4752529" cy="5400600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 algn="just">
              <a:buNone/>
            </a:pPr>
            <a:r>
              <a:rPr lang="pt-BR" sz="2800" dirty="0" smtClean="0"/>
              <a:t>A distribuição do fluxo elétrico em modelos EFM fica a cargo do pesquisador, permitindo que o mesmo escolha os pesos do fluxo nas arestas.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2" y="959744"/>
            <a:ext cx="3361705" cy="231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169024" y="1988840"/>
            <a:ext cx="4680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pPr algn="just">
              <a:buNone/>
            </a:pPr>
            <a:r>
              <a:rPr lang="pt-BR" sz="2800" dirty="0" smtClean="0"/>
              <a:t>Descobrir os </a:t>
            </a:r>
            <a:r>
              <a:rPr lang="pt-BR" sz="2800" b="1" dirty="0" smtClean="0"/>
              <a:t>pesos </a:t>
            </a:r>
            <a:r>
              <a:rPr lang="pt-BR" sz="2800" b="1" dirty="0"/>
              <a:t>ideais</a:t>
            </a:r>
            <a:r>
              <a:rPr lang="pt-BR" sz="2800" dirty="0"/>
              <a:t> para uma </a:t>
            </a:r>
            <a:r>
              <a:rPr lang="pt-BR" sz="2800" dirty="0" smtClean="0"/>
              <a:t>melhor distribuição elétrica. </a:t>
            </a:r>
          </a:p>
          <a:p>
            <a:pPr algn="just">
              <a:buNone/>
            </a:pPr>
            <a:r>
              <a:rPr lang="pt-BR" sz="2800" dirty="0" smtClean="0"/>
              <a:t>De acordo com as eficiências dos equipamentos</a:t>
            </a:r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05" y="885641"/>
            <a:ext cx="3376300" cy="239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65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4 - Proposta de 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0472" y="1143000"/>
            <a:ext cx="9577064" cy="516632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1 – </a:t>
            </a:r>
            <a:r>
              <a:rPr lang="pt-BR" dirty="0" smtClean="0"/>
              <a:t>Algoritmo Guloso com distribuição do fluxo em Largura</a:t>
            </a:r>
            <a:endParaRPr lang="pt-BR" dirty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Problema: Limitado. Não resolve todo tipo de grafo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2 </a:t>
            </a:r>
            <a:r>
              <a:rPr lang="pt-BR" dirty="0" smtClean="0"/>
              <a:t>– Distribuição do fluxo Aleatória</a:t>
            </a:r>
            <a:endParaRPr lang="pt-BR" dirty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Problemas: Não garante uma distribuição ótima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5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5 - Algoritmo </a:t>
            </a:r>
            <a:r>
              <a:rPr lang="pt-BR" dirty="0"/>
              <a:t>de Ford &amp; </a:t>
            </a:r>
            <a:r>
              <a:rPr lang="pt-BR" dirty="0" err="1"/>
              <a:t>Fulkerson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480" y="890972"/>
            <a:ext cx="9397677" cy="120588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Calcula </a:t>
            </a:r>
            <a:r>
              <a:rPr lang="pt-BR" dirty="0"/>
              <a:t>o fluxo máximo numa rede de </a:t>
            </a:r>
            <a:r>
              <a:rPr lang="pt-BR" dirty="0" smtClean="0"/>
              <a:t>fluxos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1928664" y="35215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4160912" y="20968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4160912" y="468914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166153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6537176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" name="Conector de seta reta 8"/>
          <p:cNvCxnSpPr>
            <a:stCxn id="7" idx="6"/>
            <a:endCxn id="8" idx="2"/>
          </p:cNvCxnSpPr>
          <p:nvPr/>
        </p:nvCxnSpPr>
        <p:spPr>
          <a:xfrm>
            <a:off x="4598201" y="3735034"/>
            <a:ext cx="1938975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108651" y="2646784"/>
            <a:ext cx="441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15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108651" y="3404722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30</a:t>
            </a:r>
            <a:endParaRPr lang="pt-BR" dirty="0"/>
          </a:p>
        </p:txBody>
      </p:sp>
      <p:cxnSp>
        <p:nvCxnSpPr>
          <p:cNvPr id="12" name="Conector angulado 11"/>
          <p:cNvCxnSpPr>
            <a:stCxn id="6" idx="0"/>
            <a:endCxn id="7" idx="4"/>
          </p:cNvCxnSpPr>
          <p:nvPr/>
        </p:nvCxnSpPr>
        <p:spPr>
          <a:xfrm rot="5400000" flipH="1" flipV="1">
            <a:off x="4001514" y="4308478"/>
            <a:ext cx="756084" cy="52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108651" y="4065612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20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445107" y="2891706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5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399738" y="2492896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15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66590" y="4455452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20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346967" y="4073587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15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425953" y="3383932"/>
            <a:ext cx="49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25</a:t>
            </a:r>
            <a:endParaRPr lang="pt-BR" dirty="0"/>
          </a:p>
        </p:txBody>
      </p:sp>
      <p:cxnSp>
        <p:nvCxnSpPr>
          <p:cNvPr id="32" name="Conector angulado 31"/>
          <p:cNvCxnSpPr>
            <a:stCxn id="4" idx="6"/>
            <a:endCxn id="7" idx="2"/>
          </p:cNvCxnSpPr>
          <p:nvPr/>
        </p:nvCxnSpPr>
        <p:spPr>
          <a:xfrm>
            <a:off x="2360712" y="3719594"/>
            <a:ext cx="1805441" cy="1544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do 37"/>
          <p:cNvCxnSpPr>
            <a:stCxn id="7" idx="0"/>
            <a:endCxn id="5" idx="4"/>
          </p:cNvCxnSpPr>
          <p:nvPr/>
        </p:nvCxnSpPr>
        <p:spPr>
          <a:xfrm rot="16200000" flipV="1">
            <a:off x="3857499" y="3012333"/>
            <a:ext cx="1044116" cy="524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4" idx="7"/>
            <a:endCxn id="5" idx="3"/>
          </p:cNvCxnSpPr>
          <p:nvPr/>
        </p:nvCxnSpPr>
        <p:spPr>
          <a:xfrm flipV="1">
            <a:off x="2297440" y="2434897"/>
            <a:ext cx="1926744" cy="1144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4" idx="5"/>
            <a:endCxn id="6" idx="2"/>
          </p:cNvCxnSpPr>
          <p:nvPr/>
        </p:nvCxnSpPr>
        <p:spPr>
          <a:xfrm>
            <a:off x="2297440" y="3859617"/>
            <a:ext cx="1863472" cy="1027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V="1">
            <a:off x="4592960" y="3861048"/>
            <a:ext cx="2007488" cy="101210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endCxn id="8" idx="1"/>
          </p:cNvCxnSpPr>
          <p:nvPr/>
        </p:nvCxnSpPr>
        <p:spPr>
          <a:xfrm>
            <a:off x="4592960" y="2448762"/>
            <a:ext cx="2007488" cy="1146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ângulo de cantos arredondados 51"/>
          <p:cNvSpPr/>
          <p:nvPr/>
        </p:nvSpPr>
        <p:spPr>
          <a:xfrm>
            <a:off x="7271567" y="3557070"/>
            <a:ext cx="1008112" cy="355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dirty="0" smtClean="0">
                <a:solidFill>
                  <a:schemeClr val="tx1"/>
                </a:solidFill>
              </a:rPr>
              <a:t>Fluxo: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8279679" y="3557878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0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54" name="Conector de seta reta 53"/>
          <p:cNvCxnSpPr/>
          <p:nvPr/>
        </p:nvCxnSpPr>
        <p:spPr>
          <a:xfrm>
            <a:off x="4598201" y="3755496"/>
            <a:ext cx="193897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2374337" y="3717032"/>
            <a:ext cx="1805441" cy="15440"/>
          </a:xfrm>
          <a:prstGeom prst="bentConnector3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de cantos arredondados 56"/>
          <p:cNvSpPr/>
          <p:nvPr/>
        </p:nvSpPr>
        <p:spPr>
          <a:xfrm>
            <a:off x="8265368" y="357793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>
                <a:solidFill>
                  <a:srgbClr val="FF0000"/>
                </a:solidFill>
              </a:rPr>
              <a:t>2</a:t>
            </a:r>
            <a:r>
              <a:rPr lang="pt-BR" sz="20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5433562" y="3312150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3134231" y="3347119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5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4601696" y="3861048"/>
            <a:ext cx="2007488" cy="1012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>
            <a:off x="2297440" y="3841615"/>
            <a:ext cx="1863472" cy="102754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5819836" y="4490351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3152800" y="4005064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45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9" name="Conector de seta reta 38"/>
          <p:cNvCxnSpPr/>
          <p:nvPr/>
        </p:nvCxnSpPr>
        <p:spPr>
          <a:xfrm>
            <a:off x="4592960" y="2426767"/>
            <a:ext cx="2007488" cy="1146249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2306176" y="2428342"/>
            <a:ext cx="1926744" cy="114467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5457056" y="2473151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2920898" y="2578210"/>
            <a:ext cx="4919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>
                <a:solidFill>
                  <a:srgbClr val="FF0000"/>
                </a:solidFill>
              </a:rPr>
              <a:t>   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4" name="Retângulo de cantos arredondados 43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60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8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35" grpId="0" animBg="1"/>
      <p:bldP spid="36" grpId="0" animBg="1"/>
      <p:bldP spid="37" grpId="0" animBg="1"/>
      <p:bldP spid="41" grpId="0" animBg="1"/>
      <p:bldP spid="43" grpId="0" animBg="1"/>
      <p:bldP spid="44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6 - </a:t>
            </a:r>
            <a:r>
              <a:rPr lang="pt-BR" dirty="0"/>
              <a:t>Adaptações ao Algoritmo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4" y="1143000"/>
            <a:ext cx="9109645" cy="5166320"/>
          </a:xfrm>
        </p:spPr>
        <p:txBody>
          <a:bodyPr/>
          <a:lstStyle/>
          <a:p>
            <a:r>
              <a:rPr lang="pt-BR" dirty="0" smtClean="0"/>
              <a:t>Não há limitações nas arestas.</a:t>
            </a:r>
          </a:p>
          <a:p>
            <a:endParaRPr lang="pt-BR" dirty="0" smtClean="0"/>
          </a:p>
          <a:p>
            <a:r>
              <a:rPr lang="pt-BR" dirty="0" smtClean="0"/>
              <a:t>Há limitações nos vértices (Capacidades)</a:t>
            </a:r>
          </a:p>
          <a:p>
            <a:endParaRPr lang="pt-BR" dirty="0" smtClean="0"/>
          </a:p>
          <a:p>
            <a:r>
              <a:rPr lang="pt-BR" dirty="0" smtClean="0"/>
              <a:t>O caminho é escolhido pelas eficiências dos vértices e não pela capacidade das arestas.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703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7 - Algoritmo Baseado no de </a:t>
            </a:r>
            <a:br>
              <a:rPr lang="pt-BR" dirty="0" smtClean="0"/>
            </a:br>
            <a:r>
              <a:rPr lang="pt-BR" dirty="0" smtClean="0"/>
              <a:t>Ford &amp; </a:t>
            </a:r>
            <a:r>
              <a:rPr lang="pt-BR" dirty="0" err="1" smtClean="0"/>
              <a:t>Fulkerson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480" y="890972"/>
            <a:ext cx="9397677" cy="120588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1928664" y="35215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>
                <a:solidFill>
                  <a:schemeClr val="tx1"/>
                </a:solidFill>
              </a:rPr>
              <a:t>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4160912" y="20968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4160912" y="468914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166153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6537176" y="353701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400" dirty="0" smtClean="0">
                <a:solidFill>
                  <a:schemeClr val="tx1"/>
                </a:solidFill>
              </a:rPr>
              <a:t>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9" name="Conector de seta reta 8"/>
          <p:cNvCxnSpPr>
            <a:stCxn id="7" idx="6"/>
            <a:endCxn id="8" idx="2"/>
          </p:cNvCxnSpPr>
          <p:nvPr/>
        </p:nvCxnSpPr>
        <p:spPr>
          <a:xfrm>
            <a:off x="4598201" y="3735034"/>
            <a:ext cx="1938975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do 11"/>
          <p:cNvCxnSpPr>
            <a:stCxn id="6" idx="0"/>
            <a:endCxn id="7" idx="4"/>
          </p:cNvCxnSpPr>
          <p:nvPr/>
        </p:nvCxnSpPr>
        <p:spPr>
          <a:xfrm rot="5400000" flipH="1" flipV="1">
            <a:off x="4001514" y="4308478"/>
            <a:ext cx="756084" cy="52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3872880" y="1556792"/>
            <a:ext cx="109269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C=20</a:t>
            </a:r>
          </a:p>
          <a:p>
            <a:pPr>
              <a:buNone/>
            </a:pPr>
            <a:r>
              <a:rPr lang="pt-BR" sz="1400" dirty="0" smtClean="0"/>
              <a:t>E=98%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160912" y="5137446"/>
            <a:ext cx="93610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C=20</a:t>
            </a:r>
          </a:p>
          <a:p>
            <a:pPr>
              <a:buNone/>
            </a:pPr>
            <a:r>
              <a:rPr lang="pt-BR" sz="1400" dirty="0" smtClean="0"/>
              <a:t>E=95%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448944" y="3140968"/>
            <a:ext cx="86793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 smtClean="0"/>
              <a:t>C=30</a:t>
            </a:r>
          </a:p>
          <a:p>
            <a:pPr>
              <a:buNone/>
            </a:pPr>
            <a:r>
              <a:rPr lang="pt-BR" sz="1400" dirty="0" smtClean="0"/>
              <a:t>E=99%</a:t>
            </a:r>
            <a:endParaRPr lang="pt-BR" dirty="0"/>
          </a:p>
        </p:txBody>
      </p:sp>
      <p:cxnSp>
        <p:nvCxnSpPr>
          <p:cNvPr id="32" name="Conector angulado 31"/>
          <p:cNvCxnSpPr>
            <a:stCxn id="4" idx="6"/>
            <a:endCxn id="7" idx="2"/>
          </p:cNvCxnSpPr>
          <p:nvPr/>
        </p:nvCxnSpPr>
        <p:spPr>
          <a:xfrm>
            <a:off x="2360712" y="3719594"/>
            <a:ext cx="1805441" cy="1544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do 37"/>
          <p:cNvCxnSpPr>
            <a:stCxn id="7" idx="0"/>
            <a:endCxn id="5" idx="4"/>
          </p:cNvCxnSpPr>
          <p:nvPr/>
        </p:nvCxnSpPr>
        <p:spPr>
          <a:xfrm rot="16200000" flipV="1">
            <a:off x="3857499" y="3012333"/>
            <a:ext cx="1044116" cy="524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4" idx="7"/>
            <a:endCxn id="5" idx="3"/>
          </p:cNvCxnSpPr>
          <p:nvPr/>
        </p:nvCxnSpPr>
        <p:spPr>
          <a:xfrm flipV="1">
            <a:off x="2297440" y="2434897"/>
            <a:ext cx="1926744" cy="1144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4" idx="5"/>
            <a:endCxn id="6" idx="2"/>
          </p:cNvCxnSpPr>
          <p:nvPr/>
        </p:nvCxnSpPr>
        <p:spPr>
          <a:xfrm>
            <a:off x="2297440" y="3859617"/>
            <a:ext cx="1863472" cy="1027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flipV="1">
            <a:off x="4592960" y="3861048"/>
            <a:ext cx="2007488" cy="101210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endCxn id="8" idx="1"/>
          </p:cNvCxnSpPr>
          <p:nvPr/>
        </p:nvCxnSpPr>
        <p:spPr>
          <a:xfrm>
            <a:off x="4592960" y="2448762"/>
            <a:ext cx="2007488" cy="1146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ângulo de cantos arredondados 51"/>
          <p:cNvSpPr/>
          <p:nvPr/>
        </p:nvSpPr>
        <p:spPr>
          <a:xfrm>
            <a:off x="7271567" y="3557070"/>
            <a:ext cx="1008112" cy="355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dirty="0" smtClean="0">
                <a:solidFill>
                  <a:schemeClr val="tx1"/>
                </a:solidFill>
              </a:rPr>
              <a:t>Fluxo: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8279679" y="357793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60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54" name="Conector de seta reta 53"/>
          <p:cNvCxnSpPr/>
          <p:nvPr/>
        </p:nvCxnSpPr>
        <p:spPr>
          <a:xfrm>
            <a:off x="4598201" y="3717032"/>
            <a:ext cx="193897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2374337" y="3717032"/>
            <a:ext cx="1805441" cy="15440"/>
          </a:xfrm>
          <a:prstGeom prst="bentConnector3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de cantos arredondados 56"/>
          <p:cNvSpPr/>
          <p:nvPr/>
        </p:nvSpPr>
        <p:spPr>
          <a:xfrm>
            <a:off x="8279679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30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4601696" y="3861048"/>
            <a:ext cx="2007488" cy="1012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>
            <a:off x="2297440" y="3861048"/>
            <a:ext cx="1863472" cy="102754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de cantos arredondados 36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10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9" name="Conector de seta reta 38"/>
          <p:cNvCxnSpPr/>
          <p:nvPr/>
        </p:nvCxnSpPr>
        <p:spPr>
          <a:xfrm>
            <a:off x="4563944" y="2426767"/>
            <a:ext cx="2007488" cy="1146249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2306176" y="2428342"/>
            <a:ext cx="1926744" cy="114467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de cantos arredondados 44"/>
          <p:cNvSpPr/>
          <p:nvPr/>
        </p:nvSpPr>
        <p:spPr>
          <a:xfrm>
            <a:off x="4520952" y="3169946"/>
            <a:ext cx="795925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9" name="Retângulo de cantos arredondados 48"/>
          <p:cNvSpPr/>
          <p:nvPr/>
        </p:nvSpPr>
        <p:spPr>
          <a:xfrm>
            <a:off x="3944888" y="1585770"/>
            <a:ext cx="795925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Retângulo de cantos arredondados 50"/>
          <p:cNvSpPr/>
          <p:nvPr/>
        </p:nvSpPr>
        <p:spPr>
          <a:xfrm>
            <a:off x="4088904" y="5157192"/>
            <a:ext cx="1159803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C=10</a:t>
            </a:r>
          </a:p>
          <a:p>
            <a:pPr>
              <a:buNone/>
            </a:pPr>
            <a:r>
              <a:rPr lang="pt-BR" sz="1600" dirty="0" smtClean="0">
                <a:solidFill>
                  <a:schemeClr val="tx1"/>
                </a:solidFill>
              </a:rPr>
              <a:t>E=95%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8265368" y="3573016"/>
            <a:ext cx="705769" cy="355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1503308" y="2903429"/>
            <a:ext cx="1073427" cy="4750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dirty="0" smtClean="0">
                <a:solidFill>
                  <a:srgbClr val="0066FF"/>
                </a:solidFill>
              </a:rPr>
              <a:t>C=∞</a:t>
            </a:r>
          </a:p>
          <a:p>
            <a:pPr algn="ctr">
              <a:buNone/>
            </a:pPr>
            <a:r>
              <a:rPr lang="pt-BR" sz="1600" dirty="0" smtClean="0">
                <a:solidFill>
                  <a:srgbClr val="0066FF"/>
                </a:solidFill>
              </a:rPr>
              <a:t>E=100</a:t>
            </a:r>
            <a:endParaRPr lang="pt-BR" sz="16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7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7" grpId="0" animBg="1"/>
      <p:bldP spid="45" grpId="0" animBg="1"/>
      <p:bldP spid="49" grpId="0" animBg="1"/>
      <p:bldP spid="51" grpId="0" animBg="1"/>
      <p:bldP spid="55" grpId="0" animBg="1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409979</TotalTime>
  <Words>865</Words>
  <Application>Microsoft Office PowerPoint</Application>
  <PresentationFormat>Papel A4 (210 x 297 mm)</PresentationFormat>
  <Paragraphs>210</Paragraphs>
  <Slides>15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Design padrão</vt:lpstr>
      <vt:lpstr>Apresentação do PowerPoint</vt:lpstr>
      <vt:lpstr>AGENDA</vt:lpstr>
      <vt:lpstr>1 - Introdução</vt:lpstr>
      <vt:lpstr>2 - Objetivos</vt:lpstr>
      <vt:lpstr>3 - Motivação</vt:lpstr>
      <vt:lpstr>4 - Proposta de Solução</vt:lpstr>
      <vt:lpstr>5 - Algoritmo de Ford &amp; Fulkerson</vt:lpstr>
      <vt:lpstr>6 - Adaptações ao Algoritmo</vt:lpstr>
      <vt:lpstr>7 - Algoritmo Baseado no de  Ford &amp; Fulkerson</vt:lpstr>
      <vt:lpstr>8 - Estudo de Caso I</vt:lpstr>
      <vt:lpstr>8 - Estudo de Caso I</vt:lpstr>
      <vt:lpstr>8 - Estudo de Caso I</vt:lpstr>
      <vt:lpstr>8 - Estudo de Caso I</vt:lpstr>
      <vt:lpstr>9 - Estudo de Caso II</vt:lpstr>
      <vt:lpstr>9 - Estudo de Caso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suporte à decisão para sistemas produtivos</dc:title>
  <dc:creator>Bruno</dc:creator>
  <cp:lastModifiedBy>JOAO</cp:lastModifiedBy>
  <cp:revision>669</cp:revision>
  <dcterms:created xsi:type="dcterms:W3CDTF">2005-08-29T15:00:12Z</dcterms:created>
  <dcterms:modified xsi:type="dcterms:W3CDTF">2012-08-29T14:18:27Z</dcterms:modified>
</cp:coreProperties>
</file>