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2" r:id="rId3"/>
    <p:sldId id="357" r:id="rId4"/>
    <p:sldId id="385" r:id="rId5"/>
    <p:sldId id="306" r:id="rId6"/>
    <p:sldId id="309" r:id="rId7"/>
    <p:sldId id="331" r:id="rId8"/>
    <p:sldId id="312" r:id="rId9"/>
    <p:sldId id="389" r:id="rId10"/>
    <p:sldId id="392" r:id="rId11"/>
    <p:sldId id="377" r:id="rId12"/>
    <p:sldId id="414" r:id="rId13"/>
    <p:sldId id="393" r:id="rId14"/>
    <p:sldId id="415" r:id="rId15"/>
    <p:sldId id="417" r:id="rId16"/>
    <p:sldId id="416" r:id="rId17"/>
    <p:sldId id="390" r:id="rId18"/>
    <p:sldId id="394" r:id="rId19"/>
    <p:sldId id="395" r:id="rId20"/>
    <p:sldId id="396" r:id="rId21"/>
    <p:sldId id="397" r:id="rId22"/>
    <p:sldId id="398" r:id="rId23"/>
    <p:sldId id="400" r:id="rId24"/>
    <p:sldId id="399" r:id="rId25"/>
    <p:sldId id="401" r:id="rId26"/>
    <p:sldId id="402" r:id="rId27"/>
    <p:sldId id="403" r:id="rId28"/>
    <p:sldId id="404" r:id="rId29"/>
    <p:sldId id="413" r:id="rId30"/>
    <p:sldId id="412" r:id="rId31"/>
    <p:sldId id="411" r:id="rId32"/>
    <p:sldId id="410" r:id="rId33"/>
    <p:sldId id="409" r:id="rId34"/>
    <p:sldId id="378" r:id="rId35"/>
    <p:sldId id="380" r:id="rId36"/>
    <p:sldId id="285" r:id="rId37"/>
    <p:sldId id="284" r:id="rId38"/>
  </p:sldIdLst>
  <p:sldSz cx="9906000" cy="6858000" type="A4"/>
  <p:notesSz cx="6997700" cy="10134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FFFF"/>
    <a:srgbClr val="CCECFF"/>
    <a:srgbClr val="3366CC"/>
    <a:srgbClr val="0066FF"/>
    <a:srgbClr val="0099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5" autoAdjust="0"/>
    <p:restoredTop sz="86441" autoAdjust="0"/>
  </p:normalViewPr>
  <p:slideViewPr>
    <p:cSldViewPr>
      <p:cViewPr>
        <p:scale>
          <a:sx n="100" d="100"/>
          <a:sy n="100" d="100"/>
        </p:scale>
        <p:origin x="-640" y="-3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6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46" y="-90"/>
      </p:cViewPr>
      <p:guideLst>
        <p:guide orient="horz" pos="3192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ableStyles" Target="tableStyle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esProps" Target="pres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heme" Target="theme/theme1.xml"/><Relationship Id="rId41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2660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962660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627F647B-DDE7-2546-8336-61286B0D6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54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4063" y="760413"/>
            <a:ext cx="5489575" cy="380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813300"/>
            <a:ext cx="5597525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1"/>
            <a:r>
              <a:rPr lang="en-US" noProof="0"/>
              <a:t>Segundo nível</a:t>
            </a:r>
          </a:p>
          <a:p>
            <a:pPr lvl="2"/>
            <a:r>
              <a:rPr lang="en-US" noProof="0"/>
              <a:t>Terceiro nível</a:t>
            </a:r>
          </a:p>
          <a:p>
            <a:pPr lvl="3"/>
            <a:r>
              <a:rPr lang="en-US" noProof="0"/>
              <a:t>Quarto nível</a:t>
            </a:r>
          </a:p>
          <a:p>
            <a:pPr lvl="4"/>
            <a:r>
              <a:rPr lang="en-US" noProof="0"/>
              <a:t>Quinto nível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2660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962660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A4107E58-4451-7E4D-81F5-0C5221AA3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65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AD89A5-185B-E849-83B8-727ECF45A17E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92AD1D-8A53-A34B-B351-2D6F93489544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525311-A293-734A-8E67-8FEA7EFCB51E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F</a:t>
            </a:r>
            <a:r>
              <a:rPr lang="pt-BR" dirty="0" smtClean="0"/>
              <a:t>luxo da </a:t>
            </a:r>
            <a:r>
              <a:rPr lang="pt-BR" dirty="0" err="1" smtClean="0"/>
              <a:t>GrSC</a:t>
            </a:r>
            <a:r>
              <a:rPr lang="pt-BR" dirty="0" smtClean="0"/>
              <a:t> para cada etapa tem-se a</a:t>
            </a:r>
            <a:r>
              <a:rPr lang="pt-BR" baseline="0" dirty="0" smtClean="0"/>
              <a:t> geração de detritos e consumo de recursos </a:t>
            </a:r>
            <a:r>
              <a:rPr lang="pt-BR" baseline="0" dirty="0" err="1" smtClean="0"/>
              <a:t>renovaveis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nao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renovaveis</a:t>
            </a:r>
            <a:endParaRPr lang="pt-BR" baseline="0" dirty="0" smtClean="0"/>
          </a:p>
          <a:p>
            <a:pPr eaLnBrk="1" hangingPunct="1"/>
            <a:r>
              <a:rPr lang="pt-BR" baseline="0" dirty="0" smtClean="0"/>
              <a:t>-linhas tracejadas indicam fluxo reverso</a:t>
            </a:r>
          </a:p>
          <a:p>
            <a:pPr eaLnBrk="1" hangingPunct="1"/>
            <a:endParaRPr lang="pt-BR" baseline="0" dirty="0" smtClean="0"/>
          </a:p>
          <a:p>
            <a:pPr eaLnBrk="1" hangingPunct="1"/>
            <a:r>
              <a:rPr lang="pt-BR" baseline="0" dirty="0" smtClean="0"/>
              <a:t>Avaliação realizada separadamente para reduzir a complexidade do modelo</a:t>
            </a:r>
            <a:endParaRPr lang="pt-B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418E5-34FC-9D45-A6D4-95E294EA943B}" type="slidenum">
              <a:rPr lang="en-US"/>
              <a:pPr/>
              <a:t>34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418E5-34FC-9D45-A6D4-95E294EA943B}" type="slidenum">
              <a:rPr lang="en-US"/>
              <a:pPr/>
              <a:t>35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CC4045-920D-AB41-96ED-A5F3DA0D2AEF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8C4FFC-3258-8144-A033-8ED1290BF7EA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 14000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107E58-4451-7E4D-81F5-0C5221AA38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63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DB543-085E-F444-8285-89DFDB4C26B9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pt-BR" dirty="0" smtClean="0"/>
              <a:t>A utilização da </a:t>
            </a:r>
            <a:r>
              <a:rPr lang="pt-BR" dirty="0" err="1" smtClean="0"/>
              <a:t>exergia</a:t>
            </a:r>
            <a:r>
              <a:rPr lang="pt-BR" dirty="0" smtClean="0"/>
              <a:t> para todos os tipos de recursos é</a:t>
            </a:r>
            <a:r>
              <a:rPr lang="pt-BR" baseline="0" dirty="0" smtClean="0"/>
              <a:t> </a:t>
            </a:r>
            <a:r>
              <a:rPr lang="pt-BR" baseline="0" dirty="0" err="1" smtClean="0"/>
              <a:t>dificil</a:t>
            </a:r>
            <a:r>
              <a:rPr lang="pt-BR" baseline="0" dirty="0" smtClean="0"/>
              <a:t> de ser realizada e os dados da </a:t>
            </a:r>
            <a:r>
              <a:rPr lang="pt-BR" baseline="0" dirty="0" err="1" smtClean="0"/>
              <a:t>exergia</a:t>
            </a:r>
            <a:r>
              <a:rPr lang="pt-BR" baseline="0" dirty="0" smtClean="0"/>
              <a:t> de todo e qualquer tipo de recurso é muito </a:t>
            </a:r>
            <a:r>
              <a:rPr lang="pt-BR" baseline="0" dirty="0" err="1" smtClean="0"/>
              <a:t>dificil</a:t>
            </a:r>
            <a:r>
              <a:rPr lang="pt-BR" baseline="0" dirty="0" smtClean="0"/>
              <a:t> de ser obtido</a:t>
            </a:r>
          </a:p>
          <a:p>
            <a:pPr eaLnBrk="1" hangingPunct="1"/>
            <a:r>
              <a:rPr lang="en-US" baseline="0" dirty="0" smtClean="0"/>
              <a:t>P</a:t>
            </a:r>
            <a:r>
              <a:rPr lang="pt-BR" baseline="0" dirty="0" err="1" smtClean="0"/>
              <a:t>or</a:t>
            </a:r>
            <a:r>
              <a:rPr lang="pt-BR" baseline="0" dirty="0" smtClean="0"/>
              <a:t> outro lado os dados do GWP </a:t>
            </a:r>
            <a:r>
              <a:rPr lang="pt-BR" baseline="0" dirty="0" err="1" smtClean="0"/>
              <a:t>sao</a:t>
            </a:r>
            <a:r>
              <a:rPr lang="pt-BR" baseline="0" dirty="0" smtClean="0"/>
              <a:t> fornecidos por diversas fontes (ex. </a:t>
            </a:r>
            <a:r>
              <a:rPr lang="en-US" baseline="0" dirty="0" smtClean="0"/>
              <a:t>E</a:t>
            </a:r>
            <a:r>
              <a:rPr lang="pt-BR" baseline="0" dirty="0" err="1" smtClean="0"/>
              <a:t>coinvent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defra</a:t>
            </a:r>
            <a:r>
              <a:rPr lang="pt-BR" baseline="0" dirty="0" smtClean="0"/>
              <a:t>)</a:t>
            </a:r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107E58-4451-7E4D-81F5-0C5221AA38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00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41BA6E-32CB-A049-96F1-8A9BB3F11A35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pt-BR" dirty="0" smtClean="0"/>
              <a:t>-Falar das </a:t>
            </a:r>
            <a:r>
              <a:rPr lang="pt-BR" dirty="0" err="1" smtClean="0"/>
              <a:t>SRNs</a:t>
            </a:r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CD7110-AE17-9E46-B8D6-0ACEB7904DB6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CD7110-AE17-9E46-B8D6-0ACEB7904DB6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0"/>
          <p:cNvSpPr/>
          <p:nvPr userDrawn="1"/>
        </p:nvSpPr>
        <p:spPr>
          <a:xfrm>
            <a:off x="0" y="6498000"/>
            <a:ext cx="9906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MoDCS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en-US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Modelling</a:t>
            </a:r>
            <a:r>
              <a:rPr 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Distributed and Concurrent Systems &lt;www.modcs.org&gt;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Retângulo 11"/>
          <p:cNvSpPr>
            <a:spLocks noChangeArrowheads="1"/>
          </p:cNvSpPr>
          <p:nvPr userDrawn="1"/>
        </p:nvSpPr>
        <p:spPr bwMode="auto">
          <a:xfrm>
            <a:off x="0" y="785813"/>
            <a:ext cx="9906000" cy="71437"/>
          </a:xfrm>
          <a:prstGeom prst="rect">
            <a:avLst/>
          </a:prstGeom>
          <a:gradFill rotWithShape="1">
            <a:gsLst>
              <a:gs pos="0">
                <a:srgbClr val="ACACE1"/>
              </a:gs>
              <a:gs pos="35001">
                <a:srgbClr val="C5C5E9"/>
              </a:gs>
              <a:gs pos="100000">
                <a:srgbClr val="E9E9F7"/>
              </a:gs>
            </a:gsLst>
            <a:lin ang="162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6" name="Retângulo de cantos arredondados 12"/>
          <p:cNvSpPr>
            <a:spLocks noChangeArrowheads="1"/>
          </p:cNvSpPr>
          <p:nvPr userDrawn="1"/>
        </p:nvSpPr>
        <p:spPr bwMode="auto">
          <a:xfrm>
            <a:off x="381000" y="1285875"/>
            <a:ext cx="9144000" cy="2143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09992" y="3857628"/>
            <a:ext cx="6096008" cy="142876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595282" y="1500174"/>
            <a:ext cx="8501122" cy="1470025"/>
          </a:xfr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017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B12B-47E6-2C47-910B-817C7D1F5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2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58113" y="-26988"/>
            <a:ext cx="2420937" cy="615315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-26988"/>
            <a:ext cx="7110413" cy="615315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2440E-6960-6A40-902D-27D212282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06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4175" y="-26988"/>
            <a:ext cx="7254875" cy="114300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20DBC-66DA-924C-8846-A87E84742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25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4175" y="-26988"/>
            <a:ext cx="7254875" cy="114300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EB510-945E-5A44-A102-5AD1E852B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2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0" y="0"/>
            <a:ext cx="7254875" cy="785794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FD268-D720-934C-8B42-D4E53E33C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1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EB7D-E86B-884F-954B-12AA9AB83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2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1FC72-6A64-8244-819B-EB04C1E8E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9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92CEE-A2BF-1E43-B947-FAFB08F88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7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37B7E-54C3-9744-977D-E44B1C7BE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2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920C4-ED45-FB42-A8A1-7074D458E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9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31FE4-049A-C84E-99B5-39E0FD824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8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28B00-FA24-924E-AF14-4E670128E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4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0" y="0"/>
            <a:ext cx="7254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Arial" charset="0"/>
              </a:defRPr>
            </a:lvl1pPr>
          </a:lstStyle>
          <a:p>
            <a:pPr>
              <a:defRPr/>
            </a:pPr>
            <a:fld id="{2A5347F5-4809-AD49-8BF9-472A509BC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tângulo 9"/>
          <p:cNvSpPr/>
          <p:nvPr userDrawn="1"/>
        </p:nvSpPr>
        <p:spPr>
          <a:xfrm>
            <a:off x="0" y="6498000"/>
            <a:ext cx="9906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MoDCS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en-US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Modelling</a:t>
            </a:r>
            <a:r>
              <a:rPr 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Distributed and Concurrent Systems &lt;www.modcs.org&gt;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tângulo 16"/>
          <p:cNvSpPr>
            <a:spLocks noChangeArrowheads="1"/>
          </p:cNvSpPr>
          <p:nvPr userDrawn="1"/>
        </p:nvSpPr>
        <p:spPr bwMode="auto">
          <a:xfrm>
            <a:off x="0" y="785813"/>
            <a:ext cx="9906000" cy="71437"/>
          </a:xfrm>
          <a:prstGeom prst="rect">
            <a:avLst/>
          </a:prstGeom>
          <a:gradFill rotWithShape="1">
            <a:gsLst>
              <a:gs pos="0">
                <a:srgbClr val="ACACE1"/>
              </a:gs>
              <a:gs pos="35001">
                <a:srgbClr val="C5C5E9"/>
              </a:gs>
              <a:gs pos="100000">
                <a:srgbClr val="E9E9F7"/>
              </a:gs>
            </a:gsLst>
            <a:lin ang="162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pic>
        <p:nvPicPr>
          <p:cNvPr id="1033" name="Picture 1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38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550"/>
            <a:ext cx="750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07950"/>
            <a:ext cx="15208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ea typeface="ＭＳ Ｐゴシック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ea typeface="ＭＳ Ｐゴシック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ea typeface="ＭＳ Ｐゴシック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ea typeface="ＭＳ Ｐゴシック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hyperlink" Target="mailto:zimmermann@cs.tu-berlin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emf"/><Relationship Id="rId5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8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hyperlink" Target="http://www.epa.gov/" TargetMode="External"/><Relationship Id="rId7" Type="http://schemas.openxmlformats.org/officeDocument/2006/relationships/hyperlink" Target="http://www.defra.gov.uk/" TargetMode="External"/><Relationship Id="rId11" Type="http://schemas.openxmlformats.org/officeDocument/2006/relationships/hyperlink" Target="http://www.worldenerg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ia.doe.gov/" TargetMode="External"/><Relationship Id="rId8" Type="http://schemas.openxmlformats.org/officeDocument/2006/relationships/hyperlink" Target="http://www.carbontrust.co.uk/" TargetMode="External"/><Relationship Id="rId13" Type="http://schemas.openxmlformats.org/officeDocument/2006/relationships/hyperlink" Target="http://www.greenpeace.org.br/" TargetMode="External"/><Relationship Id="rId10" Type="http://schemas.openxmlformats.org/officeDocument/2006/relationships/hyperlink" Target="http://www.mct.gov.br/" TargetMode="External"/><Relationship Id="rId5" Type="http://schemas.openxmlformats.org/officeDocument/2006/relationships/hyperlink" Target="http://www.epa.gov/climatechange/" TargetMode="External"/><Relationship Id="rId12" Type="http://schemas.openxmlformats.org/officeDocument/2006/relationships/hyperlink" Target="http://www.greenpeace.org/" TargetMode="External"/><Relationship Id="rId2" Type="http://schemas.openxmlformats.org/officeDocument/2006/relationships/notesSlide" Target="../notesSlides/notesSlide36.xml"/><Relationship Id="rId9" Type="http://schemas.openxmlformats.org/officeDocument/2006/relationships/hyperlink" Target="http://www.mme.gov.br/" TargetMode="External"/><Relationship Id="rId3" Type="http://schemas.openxmlformats.org/officeDocument/2006/relationships/hyperlink" Target="http://www.ipcc.ch/" TargetMode="Externa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hyperlink" Target="http://www.epe.gov.b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epa.gov" TargetMode="External"/><Relationship Id="rId5" Type="http://schemas.openxmlformats.org/officeDocument/2006/relationships/hyperlink" Target="http://www.ipcc-nggip.iges.or.jp/public/2006gl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Relationship Id="rId5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3875" y="1643063"/>
            <a:ext cx="8858250" cy="1470025"/>
          </a:xfrm>
        </p:spPr>
        <p:txBody>
          <a:bodyPr/>
          <a:lstStyle/>
          <a:p>
            <a:pPr algn="ctr" eaLnBrk="1" hangingPunct="1"/>
            <a:r>
              <a:rPr lang="pt-BR" dirty="0"/>
              <a:t>Otimização de trade-</a:t>
            </a:r>
            <a:r>
              <a:rPr lang="pt-BR" dirty="0" err="1"/>
              <a:t>offs</a:t>
            </a:r>
            <a:r>
              <a:rPr lang="pt-BR" dirty="0"/>
              <a:t> no gerenciamento de cadeias de suprimentos verdes</a:t>
            </a:r>
            <a:endParaRPr lang="pt-BR" b="1" noProof="0" dirty="0">
              <a:latin typeface="Arial Black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3857625"/>
            <a:ext cx="6096000" cy="1428750"/>
          </a:xfrm>
        </p:spPr>
        <p:txBody>
          <a:bodyPr/>
          <a:lstStyle/>
          <a:p>
            <a:pPr eaLnBrk="1" hangingPunct="1"/>
            <a:r>
              <a:rPr lang="pt-BR" sz="2000" noProof="0" dirty="0" smtClean="0">
                <a:latin typeface="Verdana" charset="0"/>
              </a:rPr>
              <a:t>Gabriel Alves Jr.</a:t>
            </a:r>
          </a:p>
          <a:p>
            <a:pPr eaLnBrk="1" hangingPunct="1"/>
            <a:r>
              <a:rPr lang="pt-BR" sz="2000" noProof="0" dirty="0" smtClean="0">
                <a:latin typeface="Verdana" charset="0"/>
                <a:hlinkClick r:id="rId3"/>
              </a:rPr>
              <a:t>gaaj@cin.ufpe.br</a:t>
            </a:r>
          </a:p>
          <a:p>
            <a:pPr eaLnBrk="1" hangingPunct="1"/>
            <a:endParaRPr lang="pt-BR" sz="2000" noProof="0" dirty="0">
              <a:latin typeface="Verdana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06363" y="5661025"/>
            <a:ext cx="69342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latin typeface="Verdana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6363" y="5661025"/>
            <a:ext cx="69342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sz="2000" dirty="0" smtClean="0">
                <a:latin typeface="Verdana" charset="0"/>
              </a:rPr>
              <a:t>Orientador: Dr. Paulo Maciel</a:t>
            </a:r>
          </a:p>
          <a:p>
            <a:pPr>
              <a:spcBef>
                <a:spcPct val="20000"/>
              </a:spcBef>
            </a:pPr>
            <a:r>
              <a:rPr lang="pt-BR" sz="2000" dirty="0" err="1" smtClean="0">
                <a:latin typeface="Verdana" charset="0"/>
              </a:rPr>
              <a:t>Co</a:t>
            </a:r>
            <a:r>
              <a:rPr lang="pt-BR" sz="2000" dirty="0" smtClean="0">
                <a:latin typeface="Verdana" charset="0"/>
              </a:rPr>
              <a:t>-Orientador: Dr. Ricardo Massa</a:t>
            </a:r>
            <a:endParaRPr lang="pt-BR" sz="20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r>
              <a:rPr lang="pt-BR" sz="2800" b="1" dirty="0">
                <a:latin typeface="Verdana" charset="0"/>
              </a:rPr>
              <a:t>OBJETIVO: Otimizar a utilização das máquinas da linha de produção considerando um possível aumento de 45% na demanda</a:t>
            </a:r>
          </a:p>
          <a:p>
            <a:pPr lvl="1"/>
            <a:r>
              <a:rPr lang="pt-BR" sz="2400" dirty="0">
                <a:latin typeface="Verdana" charset="0"/>
              </a:rPr>
              <a:t>A demanda precisa ser atendida com um desvio negativo de no máximo 10%</a:t>
            </a:r>
          </a:p>
          <a:p>
            <a:pPr lvl="1"/>
            <a:r>
              <a:rPr lang="pt-BR" sz="2400" dirty="0">
                <a:latin typeface="Verdana" charset="0"/>
              </a:rPr>
              <a:t>Deve-se definir a quantidade e o tipo das máquinas utilizadas em cada etapa da linha de produção (ex.: na fase de embalagem a vácuo pode-se utilizar 2 máquinas de grande porte e uma de pequeno porte).</a:t>
            </a:r>
          </a:p>
        </p:txBody>
      </p:sp>
    </p:spTree>
    <p:extLst>
      <p:ext uri="{BB962C8B-B14F-4D97-AF65-F5344CB8AC3E}">
        <p14:creationId xmlns:p14="http://schemas.microsoft.com/office/powerpoint/2010/main" val="409796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520" y="1628800"/>
            <a:ext cx="8915400" cy="452596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Verdana" charset="0"/>
              </a:rPr>
              <a:t>Linha de produção</a:t>
            </a:r>
          </a:p>
        </p:txBody>
      </p:sp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Caso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2132856"/>
            <a:ext cx="7066136" cy="4281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658" y="2132858"/>
            <a:ext cx="1729862" cy="42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9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Caso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943365"/>
            <a:ext cx="6296372" cy="55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r>
              <a:rPr lang="pt-BR" sz="2800" dirty="0">
                <a:latin typeface="Verdana" charset="0"/>
              </a:rPr>
              <a:t>Os cenários foram criados utilizando o GP apresentado considerando os seguintes critérios	</a:t>
            </a:r>
          </a:p>
          <a:p>
            <a:pPr lvl="1"/>
            <a:r>
              <a:rPr lang="pt-BR" sz="2400" dirty="0">
                <a:latin typeface="Verdana" charset="0"/>
              </a:rPr>
              <a:t>Cenário 1: atual (</a:t>
            </a:r>
            <a:r>
              <a:rPr lang="pt-BR" sz="2400" dirty="0" smtClean="0">
                <a:latin typeface="Verdana" charset="0"/>
              </a:rPr>
              <a:t>referência demanda 4 </a:t>
            </a:r>
            <a:r>
              <a:rPr lang="pt-BR" sz="2400" dirty="0" err="1" smtClean="0">
                <a:latin typeface="Verdana" charset="0"/>
              </a:rPr>
              <a:t>ton</a:t>
            </a:r>
            <a:r>
              <a:rPr lang="pt-BR" sz="2400" dirty="0" smtClean="0">
                <a:latin typeface="Verdana" charset="0"/>
              </a:rPr>
              <a:t>/</a:t>
            </a:r>
            <a:r>
              <a:rPr lang="pt-BR" sz="2400" dirty="0" err="1" smtClean="0">
                <a:latin typeface="Verdana" charset="0"/>
              </a:rPr>
              <a:t>h</a:t>
            </a:r>
            <a:r>
              <a:rPr lang="pt-BR" sz="2400" dirty="0" smtClean="0">
                <a:latin typeface="Verdana" charset="0"/>
              </a:rPr>
              <a:t>)</a:t>
            </a:r>
            <a:endParaRPr lang="pt-BR" sz="2400" dirty="0">
              <a:latin typeface="Verdana" charset="0"/>
            </a:endParaRPr>
          </a:p>
          <a:p>
            <a:pPr lvl="1"/>
            <a:r>
              <a:rPr lang="pt-BR" sz="2400" dirty="0">
                <a:latin typeface="Verdana" charset="0"/>
              </a:rPr>
              <a:t>Cenário 2: otimizado, considerando metas ambientais</a:t>
            </a:r>
          </a:p>
          <a:p>
            <a:pPr lvl="1"/>
            <a:r>
              <a:rPr lang="pt-BR" sz="2400" dirty="0">
                <a:latin typeface="Verdana" charset="0"/>
              </a:rPr>
              <a:t>Cenário 3: otimizado para demanda </a:t>
            </a:r>
            <a:r>
              <a:rPr lang="pt-BR" sz="2400" dirty="0" smtClean="0">
                <a:latin typeface="Verdana" charset="0"/>
              </a:rPr>
              <a:t>maior (45%), </a:t>
            </a:r>
            <a:r>
              <a:rPr lang="pt-BR" sz="2400" dirty="0">
                <a:latin typeface="Verdana" charset="0"/>
              </a:rPr>
              <a:t>sem considerar metas ambientais</a:t>
            </a:r>
          </a:p>
          <a:p>
            <a:pPr lvl="1"/>
            <a:r>
              <a:rPr lang="pt-BR" sz="2400" dirty="0">
                <a:latin typeface="Verdana" charset="0"/>
              </a:rPr>
              <a:t>Cenário 4: otimizado para demanda </a:t>
            </a:r>
            <a:r>
              <a:rPr lang="pt-BR" sz="2400" dirty="0" smtClean="0">
                <a:latin typeface="Verdana" charset="0"/>
              </a:rPr>
              <a:t>maior (45%), </a:t>
            </a:r>
            <a:r>
              <a:rPr lang="pt-BR" sz="2400" dirty="0">
                <a:latin typeface="Verdana" charset="0"/>
              </a:rPr>
              <a:t>considerando metas </a:t>
            </a:r>
            <a:r>
              <a:rPr lang="pt-BR" sz="2400" dirty="0" smtClean="0">
                <a:latin typeface="Verdana" charset="0"/>
              </a:rPr>
              <a:t>ambientais</a:t>
            </a:r>
          </a:p>
          <a:p>
            <a:r>
              <a:rPr lang="pt-BR" sz="2800" dirty="0" smtClean="0">
                <a:latin typeface="Verdana" charset="0"/>
              </a:rPr>
              <a:t>Análise </a:t>
            </a:r>
            <a:r>
              <a:rPr lang="pt-BR" sz="2800" dirty="0" smtClean="0">
                <a:latin typeface="Verdana" charset="0"/>
              </a:rPr>
              <a:t>de sensibilidade feita com </a:t>
            </a:r>
            <a:r>
              <a:rPr lang="pt-BR" sz="2800" dirty="0" err="1" smtClean="0">
                <a:latin typeface="Verdana" charset="0"/>
              </a:rPr>
              <a:t>SRNs</a:t>
            </a:r>
            <a:endParaRPr lang="pt-BR" sz="2800" dirty="0" smtClean="0">
              <a:latin typeface="Verdana" charset="0"/>
            </a:endParaRPr>
          </a:p>
          <a:p>
            <a:endParaRPr lang="pt-BR" sz="28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0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2" y="2204864"/>
            <a:ext cx="3898900" cy="26162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r>
              <a:rPr lang="pt-BR" sz="2800" dirty="0" smtClean="0">
                <a:latin typeface="Verdana" charset="0"/>
              </a:rPr>
              <a:t>GP para o cen</a:t>
            </a:r>
            <a:r>
              <a:rPr lang="pt-BR" sz="2800" dirty="0" smtClean="0">
                <a:latin typeface="Verdana" charset="0"/>
              </a:rPr>
              <a:t>ário 3</a:t>
            </a:r>
          </a:p>
          <a:p>
            <a:endParaRPr lang="pt-BR" sz="2800" dirty="0">
              <a:latin typeface="Verdana" charset="0"/>
            </a:endParaRPr>
          </a:p>
          <a:p>
            <a:endParaRPr lang="pt-BR" sz="2800" dirty="0" smtClean="0">
              <a:latin typeface="Verdana" charset="0"/>
            </a:endParaRPr>
          </a:p>
          <a:p>
            <a:endParaRPr lang="pt-BR" sz="2800" dirty="0">
              <a:latin typeface="Verdana" charset="0"/>
            </a:endParaRPr>
          </a:p>
          <a:p>
            <a:endParaRPr lang="pt-BR" sz="2800" dirty="0" smtClean="0">
              <a:latin typeface="Verdana" charset="0"/>
            </a:endParaRPr>
          </a:p>
          <a:p>
            <a:endParaRPr lang="pt-BR" sz="2800" dirty="0">
              <a:latin typeface="Verdana" charset="0"/>
            </a:endParaRPr>
          </a:p>
          <a:p>
            <a:endParaRPr lang="pt-BR" sz="2800" dirty="0" smtClean="0">
              <a:latin typeface="Verdana" charset="0"/>
            </a:endParaRPr>
          </a:p>
          <a:p>
            <a:pPr marL="0" indent="0">
              <a:buNone/>
            </a:pPr>
            <a:endParaRPr lang="pt-BR" sz="2800" dirty="0" smtClean="0">
              <a:latin typeface="Verdana" charset="0"/>
            </a:endParaRPr>
          </a:p>
          <a:p>
            <a:endParaRPr lang="pt-BR" sz="2800" dirty="0">
              <a:latin typeface="Verdana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304" y="1988840"/>
            <a:ext cx="5148015" cy="44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1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r>
              <a:rPr lang="pt-BR" sz="2800" dirty="0" smtClean="0">
                <a:latin typeface="Verdana" charset="0"/>
              </a:rPr>
              <a:t>Para </a:t>
            </a:r>
            <a:r>
              <a:rPr lang="pt-BR" sz="2800" dirty="0" err="1" smtClean="0">
                <a:latin typeface="Verdana" charset="0"/>
              </a:rPr>
              <a:t>embutimento</a:t>
            </a:r>
            <a:r>
              <a:rPr lang="pt-BR" sz="2800" dirty="0" smtClean="0">
                <a:latin typeface="Verdana" charset="0"/>
              </a:rPr>
              <a:t>:</a:t>
            </a:r>
          </a:p>
          <a:p>
            <a:endParaRPr lang="pt-BR" sz="2800" dirty="0" smtClean="0">
              <a:latin typeface="Verdana" charset="0"/>
            </a:endParaRPr>
          </a:p>
          <a:p>
            <a:endParaRPr lang="pt-BR" sz="2800" dirty="0">
              <a:latin typeface="Verdana" charset="0"/>
            </a:endParaRPr>
          </a:p>
          <a:p>
            <a:endParaRPr lang="pt-BR" sz="2800" dirty="0" smtClean="0">
              <a:latin typeface="Verdana" charset="0"/>
            </a:endParaRPr>
          </a:p>
          <a:p>
            <a:endParaRPr lang="pt-BR" sz="2800" dirty="0">
              <a:latin typeface="Verdana" charset="0"/>
            </a:endParaRPr>
          </a:p>
          <a:p>
            <a:endParaRPr lang="pt-BR" sz="2800" dirty="0" smtClean="0">
              <a:latin typeface="Verdana" charset="0"/>
            </a:endParaRPr>
          </a:p>
          <a:p>
            <a:endParaRPr lang="pt-BR" sz="2800" dirty="0">
              <a:latin typeface="Verdana" charset="0"/>
            </a:endParaRPr>
          </a:p>
          <a:p>
            <a:endParaRPr lang="pt-BR" sz="2800" dirty="0" smtClean="0">
              <a:latin typeface="Verdana" charset="0"/>
            </a:endParaRPr>
          </a:p>
          <a:p>
            <a:pPr marL="0" indent="0">
              <a:buNone/>
            </a:pPr>
            <a:endParaRPr lang="pt-BR" sz="2800" dirty="0" smtClean="0">
              <a:latin typeface="Verdana" charset="0"/>
            </a:endParaRPr>
          </a:p>
          <a:p>
            <a:endParaRPr lang="pt-BR" sz="2800" dirty="0">
              <a:latin typeface="Verdana" charset="0"/>
            </a:endParaRPr>
          </a:p>
        </p:txBody>
      </p:sp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304" y="1988840"/>
            <a:ext cx="5148015" cy="44575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3187700"/>
            <a:ext cx="2362200" cy="469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88" y="2204864"/>
            <a:ext cx="3860800" cy="76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8504" y="3573016"/>
            <a:ext cx="37112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0.8 SLINKER + 1.3 MLINKER + </a:t>
            </a:r>
          </a:p>
          <a:p>
            <a:r>
              <a:rPr lang="en-US" dirty="0" smtClean="0"/>
              <a:t>1.8 BLINKER</a:t>
            </a:r>
            <a:r>
              <a:rPr lang="en-US" dirty="0"/>
              <a:t> + </a:t>
            </a:r>
            <a:r>
              <a:rPr lang="en-US" dirty="0" err="1" smtClean="0"/>
              <a:t>nd_LINKING</a:t>
            </a:r>
            <a:r>
              <a:rPr lang="en-US" dirty="0" smtClean="0"/>
              <a:t> +</a:t>
            </a:r>
          </a:p>
          <a:p>
            <a:r>
              <a:rPr lang="en-US" dirty="0" err="1" smtClean="0"/>
              <a:t>pd_LINKING</a:t>
            </a:r>
            <a:r>
              <a:rPr lang="en-US" dirty="0" smtClean="0"/>
              <a:t> = 5.8</a:t>
            </a:r>
          </a:p>
          <a:p>
            <a:endParaRPr lang="en-US" dirty="0"/>
          </a:p>
          <a:p>
            <a:r>
              <a:rPr lang="en-US" dirty="0" smtClean="0"/>
              <a:t>2) </a:t>
            </a:r>
            <a:r>
              <a:rPr lang="en-US" dirty="0" err="1"/>
              <a:t>nd_LINKING</a:t>
            </a:r>
            <a:r>
              <a:rPr lang="en-US" dirty="0"/>
              <a:t> </a:t>
            </a:r>
            <a:r>
              <a:rPr lang="en-US" dirty="0" smtClean="0"/>
              <a:t>&lt;= 0.58</a:t>
            </a:r>
          </a:p>
          <a:p>
            <a:endParaRPr lang="en-US" dirty="0" smtClean="0"/>
          </a:p>
          <a:p>
            <a:r>
              <a:rPr lang="en-US" dirty="0" smtClean="0"/>
              <a:t>3) </a:t>
            </a:r>
            <a:r>
              <a:rPr lang="en-US" dirty="0" err="1"/>
              <a:t>nd_LINKING</a:t>
            </a:r>
            <a:r>
              <a:rPr lang="en-US" dirty="0"/>
              <a:t> * </a:t>
            </a:r>
            <a:r>
              <a:rPr lang="en-US" dirty="0" err="1"/>
              <a:t>pd_LINKING</a:t>
            </a:r>
            <a:r>
              <a:rPr lang="en-US" dirty="0"/>
              <a:t> =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5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2132855"/>
            <a:ext cx="6552728" cy="433797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r>
              <a:rPr lang="pt-BR" sz="2800" dirty="0" smtClean="0">
                <a:latin typeface="Verdana" charset="0"/>
              </a:rPr>
              <a:t>Resultados</a:t>
            </a:r>
            <a:endParaRPr lang="pt-BR" sz="28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980728"/>
            <a:ext cx="9410700" cy="51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pt-BR" sz="2400" i="1" dirty="0" err="1" smtClean="0">
                <a:latin typeface="Verdana" charset="0"/>
                <a:cs typeface="Arial" charset="0"/>
              </a:rPr>
              <a:t>Utilization</a:t>
            </a:r>
            <a:r>
              <a:rPr lang="pt-BR" sz="2400" i="1" dirty="0" smtClean="0">
                <a:latin typeface="Verdana" charset="0"/>
                <a:cs typeface="Arial" charset="0"/>
              </a:rPr>
              <a:t> Gap </a:t>
            </a:r>
            <a:r>
              <a:rPr lang="pt-BR" sz="2400" dirty="0" smtClean="0">
                <a:latin typeface="Verdana" charset="0"/>
                <a:cs typeface="Arial" charset="0"/>
              </a:rPr>
              <a:t>acumulado</a:t>
            </a:r>
            <a:endParaRPr lang="pt-BR" sz="2400" i="1" dirty="0">
              <a:latin typeface="Verdana" charset="0"/>
              <a:cs typeface="Arial" charset="0"/>
            </a:endParaRPr>
          </a:p>
        </p:txBody>
      </p:sp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28800"/>
            <a:ext cx="4915173" cy="2630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803" y="3861048"/>
            <a:ext cx="4915173" cy="2630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2560" y="4293096"/>
            <a:ext cx="227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Demanda</a:t>
            </a:r>
            <a:r>
              <a:rPr lang="en-US" dirty="0" smtClean="0"/>
              <a:t> de 4 ton/h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65168" y="3501008"/>
            <a:ext cx="246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Demanda</a:t>
            </a:r>
            <a:r>
              <a:rPr lang="en-US" dirty="0" smtClean="0"/>
              <a:t> de 5,8 ton/h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1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980728"/>
            <a:ext cx="9410700" cy="51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pt-BR" sz="2400" i="1" dirty="0">
              <a:latin typeface="Verdana" charset="0"/>
              <a:cs typeface="Arial" charset="0"/>
            </a:endParaRPr>
          </a:p>
        </p:txBody>
      </p:sp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504" y="3068960"/>
            <a:ext cx="260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Throughput</a:t>
            </a:r>
            <a:r>
              <a:rPr lang="en-US" dirty="0" smtClean="0"/>
              <a:t> do </a:t>
            </a:r>
            <a:r>
              <a:rPr lang="en-US" dirty="0" err="1" smtClean="0"/>
              <a:t>sistema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80728"/>
            <a:ext cx="3728864" cy="2065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693" y="980728"/>
            <a:ext cx="3778307" cy="2074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13240" y="3068960"/>
            <a:ext cx="154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GWP </a:t>
            </a:r>
            <a:r>
              <a:rPr lang="en-US" dirty="0" err="1" smtClean="0"/>
              <a:t>relativo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494552"/>
            <a:ext cx="3728864" cy="20711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8464" y="5589240"/>
            <a:ext cx="354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Consumo</a:t>
            </a:r>
            <a:r>
              <a:rPr lang="en-US" dirty="0" smtClean="0"/>
              <a:t> </a:t>
            </a:r>
            <a:r>
              <a:rPr lang="en-US" dirty="0" err="1" smtClean="0"/>
              <a:t>relativo</a:t>
            </a:r>
            <a:r>
              <a:rPr lang="en-US" dirty="0" smtClean="0"/>
              <a:t> de </a:t>
            </a:r>
            <a:r>
              <a:rPr lang="en-US" dirty="0" err="1" smtClean="0"/>
              <a:t>eletricidade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154" y="3429000"/>
            <a:ext cx="3798846" cy="20882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37176" y="5517232"/>
            <a:ext cx="287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Consumo</a:t>
            </a:r>
            <a:r>
              <a:rPr lang="en-US" dirty="0" smtClean="0"/>
              <a:t> </a:t>
            </a:r>
            <a:r>
              <a:rPr lang="en-US" dirty="0" err="1" smtClean="0"/>
              <a:t>relativo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6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980728"/>
            <a:ext cx="9410700" cy="51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pt-BR" sz="2400" dirty="0" smtClean="0">
                <a:latin typeface="Verdana" charset="0"/>
                <a:cs typeface="Arial" charset="0"/>
              </a:rPr>
              <a:t>Comparação dos cenários</a:t>
            </a:r>
          </a:p>
          <a:p>
            <a:pPr lvl="1" eaLnBrk="1" hangingPunct="1"/>
            <a:r>
              <a:rPr lang="pt-BR" sz="2000" dirty="0" smtClean="0">
                <a:latin typeface="Verdana" charset="0"/>
                <a:cs typeface="Arial" charset="0"/>
              </a:rPr>
              <a:t>AHP poderia ser utilizado para “extrapolar” os dados encontrados informando qual é o </a:t>
            </a:r>
            <a:r>
              <a:rPr lang="pt-BR" sz="2000" b="1" dirty="0" smtClean="0">
                <a:latin typeface="Verdana" charset="0"/>
                <a:cs typeface="Arial" charset="0"/>
              </a:rPr>
              <a:t>melhor cenário</a:t>
            </a:r>
          </a:p>
        </p:txBody>
      </p:sp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592" y="2348880"/>
            <a:ext cx="227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Demanda</a:t>
            </a:r>
            <a:r>
              <a:rPr lang="en-US" dirty="0" smtClean="0"/>
              <a:t> de 4 ton/h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1152" y="2348880"/>
            <a:ext cx="246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Demanda</a:t>
            </a:r>
            <a:r>
              <a:rPr lang="en-US" dirty="0" smtClean="0"/>
              <a:t> de 5,8 ton/h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8920"/>
            <a:ext cx="4936232" cy="3769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690990"/>
            <a:ext cx="4953000" cy="378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0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Agenda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pt-BR" noProof="0" dirty="0" smtClean="0">
                <a:latin typeface="Verdana" charset="0"/>
              </a:rPr>
              <a:t>Contexto</a:t>
            </a:r>
            <a:endParaRPr lang="pt-BR" dirty="0"/>
          </a:p>
          <a:p>
            <a:pPr eaLnBrk="1" hangingPunct="1">
              <a:defRPr/>
            </a:pPr>
            <a:r>
              <a:rPr lang="pt-BR" dirty="0"/>
              <a:t>Métricas</a:t>
            </a:r>
          </a:p>
          <a:p>
            <a:pPr eaLnBrk="1" hangingPunct="1"/>
            <a:r>
              <a:rPr lang="pt-BR" dirty="0"/>
              <a:t>Modelos</a:t>
            </a:r>
          </a:p>
          <a:p>
            <a:pPr eaLnBrk="1" hangingPunct="1"/>
            <a:r>
              <a:rPr lang="pt-BR" dirty="0">
                <a:latin typeface="Verdana" charset="0"/>
              </a:rPr>
              <a:t>Estudo de Caso</a:t>
            </a:r>
          </a:p>
          <a:p>
            <a:pPr eaLnBrk="1" hangingPunct="1"/>
            <a:r>
              <a:rPr lang="pt-BR" dirty="0">
                <a:latin typeface="Verdana" charset="0"/>
              </a:rPr>
              <a:t>Conclusões</a:t>
            </a:r>
          </a:p>
          <a:p>
            <a:pPr eaLnBrk="1" hangingPunct="1"/>
            <a:r>
              <a:rPr lang="pt-BR" dirty="0">
                <a:latin typeface="Verdana" charset="0"/>
              </a:rPr>
              <a:t>Links</a:t>
            </a:r>
          </a:p>
          <a:p>
            <a:pPr eaLnBrk="1" hangingPunct="1"/>
            <a:r>
              <a:rPr lang="pt-BR" dirty="0" smtClean="0">
                <a:latin typeface="Verdana" charset="0"/>
              </a:rPr>
              <a:t>Referências</a:t>
            </a:r>
            <a:endParaRPr lang="pt-BR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8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2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1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7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6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4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0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0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Contexto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noProof="0" dirty="0" smtClean="0">
                <a:latin typeface="Verdana" charset="0"/>
                <a:cs typeface="Arial" charset="0"/>
              </a:rPr>
              <a:t>Cadeia de suprimentos verdes</a:t>
            </a:r>
          </a:p>
          <a:p>
            <a:pPr lvl="1" eaLnBrk="1" hangingPunct="1"/>
            <a:r>
              <a:rPr lang="pt-BR" dirty="0">
                <a:latin typeface="Verdana" charset="0"/>
                <a:cs typeface="Arial" charset="0"/>
              </a:rPr>
              <a:t>Mudanças para melhorar o processo podem impactar métricas </a:t>
            </a:r>
            <a:r>
              <a:rPr lang="pt-BR" dirty="0" smtClean="0">
                <a:latin typeface="Verdana" charset="0"/>
                <a:cs typeface="Arial" charset="0"/>
              </a:rPr>
              <a:t>ambientais</a:t>
            </a:r>
            <a:endParaRPr lang="pt-BR" noProof="0" dirty="0" smtClean="0">
              <a:latin typeface="Verdana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68" y="3501008"/>
            <a:ext cx="7818063" cy="293363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2480" y="3501008"/>
            <a:ext cx="9289032" cy="115212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2480" y="5445224"/>
            <a:ext cx="9289032" cy="122413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76736" y="3645024"/>
            <a:ext cx="1872208" cy="93610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7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2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5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836"/>
            <a:ext cx="5970696" cy="6186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9144" y="1700808"/>
            <a:ext cx="3652189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Parte do </a:t>
            </a:r>
            <a:r>
              <a:rPr lang="en-US" dirty="0" err="1" smtClean="0"/>
              <a:t>relatório</a:t>
            </a:r>
            <a:r>
              <a:rPr lang="en-US" dirty="0" smtClean="0"/>
              <a:t> </a:t>
            </a:r>
            <a:r>
              <a:rPr lang="en-US" dirty="0" err="1" smtClean="0"/>
              <a:t>gerado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do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apresentado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slides </a:t>
            </a:r>
            <a:r>
              <a:rPr lang="en-US" dirty="0" err="1" smtClean="0"/>
              <a:t>anteriores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err="1" smtClean="0"/>
              <a:t>Resultados</a:t>
            </a:r>
            <a:r>
              <a:rPr lang="en-US" i="1" dirty="0" smtClean="0"/>
              <a:t> </a:t>
            </a:r>
            <a:r>
              <a:rPr lang="en-US" i="1" dirty="0" err="1" smtClean="0"/>
              <a:t>não</a:t>
            </a:r>
            <a:r>
              <a:rPr lang="en-US" i="1" dirty="0" smtClean="0"/>
              <a:t> </a:t>
            </a:r>
            <a:r>
              <a:rPr lang="en-US" i="1" dirty="0" err="1" smtClean="0"/>
              <a:t>correspondem</a:t>
            </a:r>
            <a:r>
              <a:rPr lang="en-US" i="1" dirty="0" smtClean="0"/>
              <a:t> </a:t>
            </a:r>
            <a:r>
              <a:rPr lang="en-US" i="1" dirty="0" err="1" smtClean="0"/>
              <a:t>à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err="1" smtClean="0"/>
              <a:t>análise</a:t>
            </a:r>
            <a:r>
              <a:rPr lang="en-US" i="1" dirty="0" smtClean="0"/>
              <a:t> </a:t>
            </a:r>
            <a:r>
              <a:rPr lang="en-US" i="1" dirty="0" err="1" smtClean="0"/>
              <a:t>apresentada</a:t>
            </a:r>
            <a:r>
              <a:rPr lang="en-US" i="1" dirty="0" smtClean="0"/>
              <a:t> </a:t>
            </a:r>
            <a:r>
              <a:rPr lang="en-US" i="1" dirty="0" err="1" smtClean="0"/>
              <a:t>nos</a:t>
            </a:r>
            <a:r>
              <a:rPr lang="en-US" i="1" dirty="0" smtClean="0"/>
              <a:t> slides </a:t>
            </a:r>
            <a:br>
              <a:rPr lang="en-US" i="1" dirty="0" smtClean="0"/>
            </a:br>
            <a:r>
              <a:rPr lang="en-US" i="1" dirty="0" err="1" smtClean="0"/>
              <a:t>anteriores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err="1" smtClean="0"/>
              <a:t>Os</a:t>
            </a:r>
            <a:r>
              <a:rPr lang="en-US" i="1" dirty="0" smtClean="0"/>
              <a:t> pesos </a:t>
            </a:r>
            <a:r>
              <a:rPr lang="en-US" i="1" dirty="0" err="1" smtClean="0"/>
              <a:t>ao</a:t>
            </a:r>
            <a:r>
              <a:rPr lang="en-US" i="1" dirty="0" smtClean="0"/>
              <a:t> </a:t>
            </a:r>
            <a:r>
              <a:rPr lang="en-US" i="1" dirty="0" err="1" smtClean="0"/>
              <a:t>lado</a:t>
            </a:r>
            <a:r>
              <a:rPr lang="en-US" i="1" dirty="0" smtClean="0"/>
              <a:t> </a:t>
            </a:r>
            <a:r>
              <a:rPr lang="en-US" i="1" dirty="0" err="1" smtClean="0"/>
              <a:t>podem</a:t>
            </a:r>
            <a:r>
              <a:rPr lang="en-US" i="1" dirty="0" smtClean="0"/>
              <a:t> </a:t>
            </a:r>
            <a:r>
              <a:rPr lang="en-US" i="1" dirty="0" err="1" smtClean="0"/>
              <a:t>ser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err="1" smtClean="0"/>
              <a:t>utilizados</a:t>
            </a:r>
            <a:r>
              <a:rPr lang="en-US" i="1" dirty="0" smtClean="0"/>
              <a:t> no GP do </a:t>
            </a:r>
            <a:r>
              <a:rPr lang="en-US" i="1" dirty="0" err="1" smtClean="0"/>
              <a:t>modelo</a:t>
            </a:r>
            <a:r>
              <a:rPr lang="en-US" i="1" dirty="0" smtClean="0"/>
              <a:t> de </a:t>
            </a:r>
            <a:br>
              <a:rPr lang="en-US" i="1" dirty="0" smtClean="0"/>
            </a:br>
            <a:r>
              <a:rPr lang="en-US" i="1" dirty="0" err="1" smtClean="0"/>
              <a:t>otimização</a:t>
            </a:r>
            <a:r>
              <a:rPr lang="en-US" i="1" dirty="0" smtClean="0"/>
              <a:t> </a:t>
            </a:r>
            <a:r>
              <a:rPr lang="en-US" i="1" dirty="0" err="1" smtClean="0"/>
              <a:t>apresentado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5225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Conclusões</a:t>
            </a:r>
            <a:endParaRPr lang="pt-BR" noProof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504" y="1124744"/>
            <a:ext cx="8915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noProof="0" dirty="0" smtClean="0"/>
              <a:t>Métricas de desempenho ambiental e operacional</a:t>
            </a:r>
          </a:p>
          <a:p>
            <a:pPr lvl="1">
              <a:lnSpc>
                <a:spcPct val="90000"/>
              </a:lnSpc>
            </a:pPr>
            <a:r>
              <a:rPr lang="pt-BR" sz="2400" noProof="0" dirty="0" err="1" smtClean="0"/>
              <a:t>Exergia</a:t>
            </a:r>
            <a:r>
              <a:rPr lang="pt-BR" sz="2400" noProof="0" dirty="0" smtClean="0"/>
              <a:t> provê resultados confiáveis para a utilização de diferentes fontes de</a:t>
            </a:r>
            <a:r>
              <a:rPr lang="pt-BR" sz="2400" baseline="0" noProof="0" dirty="0" smtClean="0"/>
              <a:t> energia e maquinário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GWP é uma métrica já bastante aceita comercialmente e utilizada no LCA</a:t>
            </a:r>
          </a:p>
          <a:p>
            <a:pPr lvl="1">
              <a:lnSpc>
                <a:spcPct val="90000"/>
              </a:lnSpc>
            </a:pPr>
            <a:r>
              <a:rPr lang="pt-BR" sz="2400" dirty="0"/>
              <a:t>Impacto de mudanças no processo/falhas sobre indicadores </a:t>
            </a:r>
            <a:r>
              <a:rPr lang="pt-BR" sz="2400" dirty="0" smtClean="0"/>
              <a:t>ambientais</a:t>
            </a: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800" dirty="0" smtClean="0"/>
              <a:t>GP evita um experimento fatorial completo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</a:t>
            </a:r>
            <a:r>
              <a:rPr lang="pt-BR" sz="2400" dirty="0" err="1" smtClean="0"/>
              <a:t>ão</a:t>
            </a:r>
            <a:r>
              <a:rPr lang="pt-BR" sz="2400" dirty="0" smtClean="0"/>
              <a:t> representa as relações causais da rede</a:t>
            </a:r>
            <a:endParaRPr lang="pt-BR" sz="2400" dirty="0" smtClean="0"/>
          </a:p>
          <a:p>
            <a:pPr lvl="1">
              <a:lnSpc>
                <a:spcPct val="90000"/>
              </a:lnSpc>
            </a:pPr>
            <a:endParaRPr lang="pt-BR" sz="2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1809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Conclusões</a:t>
            </a:r>
            <a:endParaRPr lang="pt-BR" noProof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504" y="1124744"/>
            <a:ext cx="8915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noProof="0" dirty="0" smtClean="0"/>
              <a:t>Estudos de caso reais e de validação</a:t>
            </a:r>
          </a:p>
          <a:p>
            <a:pPr lvl="1">
              <a:lnSpc>
                <a:spcPct val="90000"/>
              </a:lnSpc>
            </a:pPr>
            <a:r>
              <a:rPr lang="pt-BR" sz="2400" noProof="0" dirty="0" smtClean="0"/>
              <a:t>Cadeias de </a:t>
            </a:r>
            <a:r>
              <a:rPr lang="pt-BR" sz="2400" noProof="0" dirty="0" smtClean="0"/>
              <a:t>suprimentos</a:t>
            </a:r>
          </a:p>
          <a:p>
            <a:pPr lvl="1">
              <a:lnSpc>
                <a:spcPct val="90000"/>
              </a:lnSpc>
            </a:pPr>
            <a:r>
              <a:rPr lang="pt-BR" sz="2400" noProof="0" dirty="0" smtClean="0"/>
              <a:t>Avaliação </a:t>
            </a:r>
            <a:r>
              <a:rPr lang="pt-BR" sz="2400" noProof="0" dirty="0" smtClean="0"/>
              <a:t>de diferentes políticas de estoque</a:t>
            </a:r>
          </a:p>
          <a:p>
            <a:pPr lvl="1">
              <a:lnSpc>
                <a:spcPct val="90000"/>
              </a:lnSpc>
            </a:pPr>
            <a:r>
              <a:rPr lang="pt-BR" sz="2400" noProof="0" dirty="0" smtClean="0"/>
              <a:t>Linha de produção</a:t>
            </a:r>
          </a:p>
          <a:p>
            <a:pPr lvl="1">
              <a:lnSpc>
                <a:spcPct val="90000"/>
              </a:lnSpc>
            </a:pPr>
            <a:r>
              <a:rPr lang="pt-BR" sz="2400" noProof="0" dirty="0" smtClean="0"/>
              <a:t>Avaliação da </a:t>
            </a:r>
            <a:r>
              <a:rPr lang="pt-BR" sz="2400" noProof="0" dirty="0" err="1" smtClean="0"/>
              <a:t>exergia</a:t>
            </a:r>
            <a:r>
              <a:rPr lang="pt-BR" sz="2400" noProof="0" dirty="0" smtClean="0"/>
              <a:t> e GWP</a:t>
            </a:r>
            <a:endParaRPr lang="pt-BR" sz="2400" noProof="0" dirty="0"/>
          </a:p>
        </p:txBody>
      </p:sp>
    </p:spTree>
    <p:extLst>
      <p:ext uri="{BB962C8B-B14F-4D97-AF65-F5344CB8AC3E}">
        <p14:creationId xmlns:p14="http://schemas.microsoft.com/office/powerpoint/2010/main" val="157955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Links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1400" noProof="0" dirty="0">
                <a:latin typeface="Verdana" charset="0"/>
              </a:rPr>
              <a:t>Intergovernamental </a:t>
            </a:r>
            <a:r>
              <a:rPr lang="pt-BR" sz="1400" noProof="0" dirty="0" err="1">
                <a:latin typeface="Verdana" charset="0"/>
              </a:rPr>
              <a:t>Panel</a:t>
            </a:r>
            <a:r>
              <a:rPr lang="pt-BR" sz="1400" noProof="0" dirty="0">
                <a:latin typeface="Verdana" charset="0"/>
              </a:rPr>
              <a:t> </a:t>
            </a:r>
            <a:r>
              <a:rPr lang="pt-BR" sz="1400" noProof="0" dirty="0" err="1">
                <a:latin typeface="Verdana" charset="0"/>
              </a:rPr>
              <a:t>on</a:t>
            </a:r>
            <a:r>
              <a:rPr lang="pt-BR" sz="1400" noProof="0" dirty="0">
                <a:latin typeface="Verdana" charset="0"/>
              </a:rPr>
              <a:t> </a:t>
            </a:r>
            <a:r>
              <a:rPr lang="pt-BR" sz="1400" noProof="0" dirty="0" err="1">
                <a:latin typeface="Verdana" charset="0"/>
              </a:rPr>
              <a:t>Climate</a:t>
            </a:r>
            <a:r>
              <a:rPr lang="pt-BR" sz="1400" noProof="0" dirty="0">
                <a:latin typeface="Verdana" charset="0"/>
              </a:rPr>
              <a:t> </a:t>
            </a:r>
            <a:r>
              <a:rPr lang="pt-BR" sz="1400" noProof="0" dirty="0" err="1">
                <a:latin typeface="Verdana" charset="0"/>
              </a:rPr>
              <a:t>Change</a:t>
            </a:r>
            <a:r>
              <a:rPr lang="pt-BR" sz="1400" noProof="0" dirty="0">
                <a:latin typeface="Verdana" charset="0"/>
              </a:rPr>
              <a:t> (IPCC): </a:t>
            </a:r>
            <a:r>
              <a:rPr lang="pt-BR" sz="1400" noProof="0" dirty="0">
                <a:latin typeface="Verdana" charset="0"/>
                <a:hlinkClick r:id="rId3"/>
              </a:rPr>
              <a:t>http://www.ipcc.ch/</a:t>
            </a:r>
            <a:endParaRPr lang="pt-BR" sz="1400" noProof="0" dirty="0">
              <a:latin typeface="Verdana" charset="0"/>
            </a:endParaRPr>
          </a:p>
          <a:p>
            <a:pPr eaLnBrk="1" hangingPunct="1"/>
            <a:r>
              <a:rPr lang="pt-BR" sz="1400" noProof="0" dirty="0">
                <a:latin typeface="Verdana" charset="0"/>
              </a:rPr>
              <a:t>United </a:t>
            </a:r>
            <a:r>
              <a:rPr lang="pt-BR" sz="1400" noProof="0" dirty="0" err="1">
                <a:latin typeface="Verdana" charset="0"/>
              </a:rPr>
              <a:t>States</a:t>
            </a:r>
            <a:r>
              <a:rPr lang="pt-BR" sz="1400" noProof="0" dirty="0">
                <a:latin typeface="Verdana" charset="0"/>
              </a:rPr>
              <a:t> Environmental </a:t>
            </a:r>
            <a:r>
              <a:rPr lang="pt-BR" sz="1400" noProof="0" dirty="0" err="1">
                <a:latin typeface="Verdana" charset="0"/>
              </a:rPr>
              <a:t>Protection</a:t>
            </a:r>
            <a:r>
              <a:rPr lang="pt-BR" sz="1400" noProof="0" dirty="0">
                <a:latin typeface="Verdana" charset="0"/>
              </a:rPr>
              <a:t> </a:t>
            </a:r>
            <a:r>
              <a:rPr lang="pt-BR" sz="1400" noProof="0" dirty="0" err="1">
                <a:latin typeface="Verdana" charset="0"/>
              </a:rPr>
              <a:t>Agency</a:t>
            </a:r>
            <a:r>
              <a:rPr lang="pt-BR" sz="1400" noProof="0" dirty="0">
                <a:latin typeface="Verdana" charset="0"/>
              </a:rPr>
              <a:t> (EPA): </a:t>
            </a:r>
            <a:r>
              <a:rPr lang="pt-BR" sz="1400" noProof="0" dirty="0">
                <a:latin typeface="Verdana" charset="0"/>
                <a:hlinkClick r:id="rId4"/>
              </a:rPr>
              <a:t>http://www.epa.gov/</a:t>
            </a:r>
            <a:endParaRPr lang="pt-BR" sz="1400" noProof="0" dirty="0">
              <a:latin typeface="Verdana" charset="0"/>
            </a:endParaRPr>
          </a:p>
          <a:p>
            <a:pPr lvl="1" eaLnBrk="1" hangingPunct="1"/>
            <a:r>
              <a:rPr lang="pt-BR" sz="1400" noProof="0" dirty="0">
                <a:latin typeface="Verdana" charset="0"/>
                <a:cs typeface="Arial" charset="0"/>
                <a:hlinkClick r:id="rId5"/>
              </a:rPr>
              <a:t>http://www.epa.gov/climatechange/</a:t>
            </a:r>
            <a:endParaRPr lang="pt-BR" sz="1400" noProof="0" dirty="0">
              <a:latin typeface="Verdana" charset="0"/>
              <a:cs typeface="Arial" charset="0"/>
            </a:endParaRPr>
          </a:p>
          <a:p>
            <a:pPr eaLnBrk="1" hangingPunct="1"/>
            <a:r>
              <a:rPr lang="pt-BR" sz="1400" noProof="0" dirty="0">
                <a:latin typeface="Verdana" charset="0"/>
              </a:rPr>
              <a:t>Energy </a:t>
            </a:r>
            <a:r>
              <a:rPr lang="pt-BR" sz="1400" noProof="0" dirty="0" err="1">
                <a:latin typeface="Verdana" charset="0"/>
              </a:rPr>
              <a:t>Information</a:t>
            </a:r>
            <a:r>
              <a:rPr lang="pt-BR" sz="1400" noProof="0" dirty="0">
                <a:latin typeface="Verdana" charset="0"/>
              </a:rPr>
              <a:t> </a:t>
            </a:r>
            <a:r>
              <a:rPr lang="pt-BR" sz="1400" noProof="0" dirty="0" err="1">
                <a:latin typeface="Verdana" charset="0"/>
              </a:rPr>
              <a:t>Administration</a:t>
            </a:r>
            <a:r>
              <a:rPr lang="pt-BR" sz="1400" noProof="0" dirty="0">
                <a:latin typeface="Verdana" charset="0"/>
              </a:rPr>
              <a:t> (EIA, US): </a:t>
            </a:r>
            <a:r>
              <a:rPr lang="pt-BR" sz="1400" noProof="0" dirty="0">
                <a:latin typeface="Verdana" charset="0"/>
                <a:hlinkClick r:id="rId6"/>
              </a:rPr>
              <a:t>http://www.eia.doe.gov/</a:t>
            </a:r>
            <a:endParaRPr lang="pt-BR" sz="1400" noProof="0" dirty="0">
              <a:latin typeface="Verdana" charset="0"/>
            </a:endParaRPr>
          </a:p>
          <a:p>
            <a:pPr eaLnBrk="1" hangingPunct="1"/>
            <a:r>
              <a:rPr lang="pt-BR" sz="1400" noProof="0" dirty="0" err="1">
                <a:latin typeface="Verdana" charset="0"/>
              </a:rPr>
              <a:t>Department</a:t>
            </a:r>
            <a:r>
              <a:rPr lang="pt-BR" sz="1400" noProof="0" dirty="0">
                <a:latin typeface="Verdana" charset="0"/>
              </a:rPr>
              <a:t> for </a:t>
            </a:r>
            <a:r>
              <a:rPr lang="pt-BR" sz="1400" noProof="0" dirty="0" err="1">
                <a:latin typeface="Verdana" charset="0"/>
              </a:rPr>
              <a:t>Environment</a:t>
            </a:r>
            <a:r>
              <a:rPr lang="pt-BR" sz="1400" noProof="0" dirty="0">
                <a:latin typeface="Verdana" charset="0"/>
              </a:rPr>
              <a:t>, </a:t>
            </a:r>
            <a:r>
              <a:rPr lang="pt-BR" sz="1400" noProof="0" dirty="0" err="1">
                <a:latin typeface="Verdana" charset="0"/>
              </a:rPr>
              <a:t>Food</a:t>
            </a:r>
            <a:r>
              <a:rPr lang="pt-BR" sz="1400" noProof="0" dirty="0">
                <a:latin typeface="Verdana" charset="0"/>
              </a:rPr>
              <a:t> </a:t>
            </a:r>
            <a:r>
              <a:rPr lang="pt-BR" sz="1400" noProof="0" dirty="0" err="1">
                <a:latin typeface="Verdana" charset="0"/>
              </a:rPr>
              <a:t>and</a:t>
            </a:r>
            <a:r>
              <a:rPr lang="pt-BR" sz="1400" noProof="0" dirty="0">
                <a:latin typeface="Verdana" charset="0"/>
              </a:rPr>
              <a:t> Rural </a:t>
            </a:r>
            <a:r>
              <a:rPr lang="pt-BR" sz="1400" noProof="0" dirty="0" err="1">
                <a:latin typeface="Verdana" charset="0"/>
              </a:rPr>
              <a:t>Affairs</a:t>
            </a:r>
            <a:r>
              <a:rPr lang="pt-BR" sz="1400" noProof="0" dirty="0">
                <a:latin typeface="Verdana" charset="0"/>
              </a:rPr>
              <a:t> (DEFRA, UK): </a:t>
            </a:r>
            <a:r>
              <a:rPr lang="pt-BR" sz="1400" noProof="0" dirty="0">
                <a:latin typeface="Verdana" charset="0"/>
                <a:hlinkClick r:id="rId7"/>
              </a:rPr>
              <a:t>http://www.defra.gov.uk/</a:t>
            </a:r>
            <a:endParaRPr lang="pt-BR" sz="1400" noProof="0" dirty="0">
              <a:latin typeface="Verdana" charset="0"/>
            </a:endParaRPr>
          </a:p>
          <a:p>
            <a:pPr eaLnBrk="1" hangingPunct="1"/>
            <a:r>
              <a:rPr lang="pt-BR" sz="1400" noProof="0" dirty="0" err="1">
                <a:latin typeface="Verdana" charset="0"/>
              </a:rPr>
              <a:t>Carbon</a:t>
            </a:r>
            <a:r>
              <a:rPr lang="pt-BR" sz="1400" noProof="0" dirty="0">
                <a:latin typeface="Verdana" charset="0"/>
              </a:rPr>
              <a:t> </a:t>
            </a:r>
            <a:r>
              <a:rPr lang="pt-BR" sz="1400" noProof="0" dirty="0" err="1">
                <a:latin typeface="Verdana" charset="0"/>
              </a:rPr>
              <a:t>Trust</a:t>
            </a:r>
            <a:r>
              <a:rPr lang="pt-BR" sz="1400" noProof="0" dirty="0">
                <a:latin typeface="Verdana" charset="0"/>
              </a:rPr>
              <a:t>, UK: </a:t>
            </a:r>
            <a:r>
              <a:rPr lang="pt-BR" sz="1400" noProof="0" dirty="0">
                <a:latin typeface="Verdana" charset="0"/>
                <a:hlinkClick r:id="rId8"/>
              </a:rPr>
              <a:t>http://www.carbontrust.co.uk/</a:t>
            </a:r>
            <a:endParaRPr lang="pt-BR" sz="1400" noProof="0" dirty="0">
              <a:latin typeface="Verdana" charset="0"/>
            </a:endParaRPr>
          </a:p>
          <a:p>
            <a:pPr eaLnBrk="1" hangingPunct="1"/>
            <a:r>
              <a:rPr lang="pt-BR" sz="1400" noProof="0" dirty="0">
                <a:latin typeface="Verdana" charset="0"/>
              </a:rPr>
              <a:t>Ministério de Minas e Energia (MME, BR): </a:t>
            </a:r>
            <a:r>
              <a:rPr lang="pt-BR" sz="1400" noProof="0" dirty="0">
                <a:latin typeface="Verdana" charset="0"/>
                <a:hlinkClick r:id="rId9"/>
              </a:rPr>
              <a:t>http://www.mme.gov.br/</a:t>
            </a:r>
            <a:endParaRPr lang="pt-BR" sz="1400" noProof="0" dirty="0">
              <a:latin typeface="Verdana" charset="0"/>
            </a:endParaRPr>
          </a:p>
          <a:p>
            <a:pPr eaLnBrk="1" hangingPunct="1"/>
            <a:r>
              <a:rPr lang="pt-BR" sz="1400" noProof="0" dirty="0">
                <a:latin typeface="Verdana" charset="0"/>
              </a:rPr>
              <a:t>Ministério de Ciência e Tecnologia (MCT, BR): </a:t>
            </a:r>
            <a:r>
              <a:rPr lang="pt-BR" sz="1400" noProof="0" dirty="0">
                <a:latin typeface="Verdana" charset="0"/>
                <a:hlinkClick r:id="rId10"/>
              </a:rPr>
              <a:t>http://www.mct.gov.br/</a:t>
            </a:r>
            <a:endParaRPr lang="pt-BR" sz="1400" noProof="0" dirty="0">
              <a:latin typeface="Verdana" charset="0"/>
            </a:endParaRPr>
          </a:p>
          <a:p>
            <a:pPr eaLnBrk="1" hangingPunct="1"/>
            <a:r>
              <a:rPr lang="pt-BR" sz="1400" noProof="0" dirty="0">
                <a:latin typeface="Verdana" charset="0"/>
              </a:rPr>
              <a:t>World Energy </a:t>
            </a:r>
            <a:r>
              <a:rPr lang="pt-BR" sz="1400" noProof="0" dirty="0" err="1">
                <a:latin typeface="Verdana" charset="0"/>
              </a:rPr>
              <a:t>Council</a:t>
            </a:r>
            <a:r>
              <a:rPr lang="pt-BR" sz="1400" noProof="0" dirty="0">
                <a:latin typeface="Verdana" charset="0"/>
              </a:rPr>
              <a:t>: </a:t>
            </a:r>
            <a:r>
              <a:rPr lang="pt-BR" sz="1400" noProof="0" dirty="0">
                <a:latin typeface="Verdana" charset="0"/>
                <a:hlinkClick r:id="rId11"/>
              </a:rPr>
              <a:t>http://www.worldenergy.org/</a:t>
            </a:r>
            <a:endParaRPr lang="pt-BR" sz="1400" noProof="0" dirty="0">
              <a:latin typeface="Verdana" charset="0"/>
            </a:endParaRPr>
          </a:p>
          <a:p>
            <a:pPr eaLnBrk="1" hangingPunct="1"/>
            <a:r>
              <a:rPr lang="pt-BR" sz="1400" noProof="0" dirty="0">
                <a:latin typeface="Verdana" charset="0"/>
              </a:rPr>
              <a:t>Green Peace: </a:t>
            </a:r>
            <a:r>
              <a:rPr lang="pt-BR" sz="1400" noProof="0" dirty="0">
                <a:latin typeface="Verdana" charset="0"/>
                <a:hlinkClick r:id="rId12"/>
              </a:rPr>
              <a:t>http://www.greenpeace.org/</a:t>
            </a:r>
            <a:r>
              <a:rPr lang="pt-BR" sz="1400" noProof="0" dirty="0">
                <a:latin typeface="Verdana" charset="0"/>
              </a:rPr>
              <a:t> </a:t>
            </a:r>
          </a:p>
          <a:p>
            <a:pPr lvl="1" eaLnBrk="1" hangingPunct="1"/>
            <a:r>
              <a:rPr lang="pt-BR" sz="1400" noProof="0" dirty="0">
                <a:latin typeface="Verdana" charset="0"/>
                <a:cs typeface="Arial" charset="0"/>
                <a:hlinkClick r:id="rId13"/>
              </a:rPr>
              <a:t>http://www.greenpeace.org.br/</a:t>
            </a:r>
            <a:endParaRPr lang="pt-BR" sz="1400" noProof="0" dirty="0">
              <a:latin typeface="Verdan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smtClean="0">
                <a:latin typeface="Arial Black" charset="0"/>
              </a:rPr>
              <a:t>Referências</a:t>
            </a:r>
            <a:endParaRPr lang="pt-BR" noProof="0">
              <a:latin typeface="Arial Black" charset="0"/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1000" noProof="0" dirty="0" smtClean="0">
                <a:latin typeface="Verdana" charset="0"/>
              </a:rPr>
              <a:t>D. </a:t>
            </a:r>
            <a:r>
              <a:rPr lang="pt-BR" sz="1000" noProof="0" dirty="0" err="1" smtClean="0">
                <a:latin typeface="Verdana" charset="0"/>
              </a:rPr>
              <a:t>Simchi</a:t>
            </a:r>
            <a:r>
              <a:rPr lang="pt-BR" sz="1000" noProof="0" dirty="0" smtClean="0">
                <a:latin typeface="Verdana" charset="0"/>
              </a:rPr>
              <a:t>-Levi, P. </a:t>
            </a:r>
            <a:r>
              <a:rPr lang="pt-BR" sz="1000" noProof="0" dirty="0" err="1" smtClean="0">
                <a:latin typeface="Verdana" charset="0"/>
              </a:rPr>
              <a:t>Kaminsky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E. </a:t>
            </a:r>
            <a:r>
              <a:rPr lang="pt-BR" sz="1000" noProof="0" dirty="0" err="1" smtClean="0">
                <a:latin typeface="Verdana" charset="0"/>
              </a:rPr>
              <a:t>Simchi</a:t>
            </a:r>
            <a:r>
              <a:rPr lang="pt-BR" sz="1000" noProof="0" dirty="0" smtClean="0">
                <a:latin typeface="Verdana" charset="0"/>
              </a:rPr>
              <a:t>-Levi, </a:t>
            </a:r>
            <a:r>
              <a:rPr lang="pt-BR" sz="1000" noProof="0" dirty="0" err="1" smtClean="0">
                <a:latin typeface="Verdana" charset="0"/>
              </a:rPr>
              <a:t>Designing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managing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the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supply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chain</a:t>
            </a:r>
            <a:r>
              <a:rPr lang="pt-BR" sz="1000" noProof="0" dirty="0" smtClean="0">
                <a:latin typeface="Verdana" charset="0"/>
              </a:rPr>
              <a:t>: </a:t>
            </a:r>
            <a:r>
              <a:rPr lang="pt-BR" sz="1000" noProof="0" dirty="0" err="1" smtClean="0">
                <a:latin typeface="Verdana" charset="0"/>
              </a:rPr>
              <a:t>concepts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sz="1000" noProof="0" dirty="0" err="1" smtClean="0">
                <a:latin typeface="Verdana" charset="0"/>
              </a:rPr>
              <a:t>strategies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case </a:t>
            </a:r>
            <a:r>
              <a:rPr lang="pt-BR" sz="1000" noProof="0" dirty="0" err="1" smtClean="0">
                <a:latin typeface="Verdana" charset="0"/>
              </a:rPr>
              <a:t>studies</a:t>
            </a:r>
            <a:r>
              <a:rPr lang="pt-BR" sz="1000" noProof="0" dirty="0" smtClean="0">
                <a:latin typeface="Verdana" charset="0"/>
              </a:rPr>
              <a:t>.  McGraw-Hill, 2000.</a:t>
            </a:r>
          </a:p>
          <a:p>
            <a:pPr eaLnBrk="1" hangingPunct="1"/>
            <a:r>
              <a:rPr lang="pt-BR" altLang="ja-JP" sz="1000" noProof="0" dirty="0" smtClean="0">
                <a:latin typeface="Verdana" charset="0"/>
              </a:rPr>
              <a:t>“Environmental   </a:t>
            </a:r>
            <a:r>
              <a:rPr lang="pt-BR" altLang="ja-JP" sz="1000" noProof="0" dirty="0" err="1" smtClean="0">
                <a:latin typeface="Verdana" charset="0"/>
              </a:rPr>
              <a:t>Protection</a:t>
            </a:r>
            <a:r>
              <a:rPr lang="pt-BR" altLang="ja-JP" sz="1000" noProof="0" dirty="0" smtClean="0">
                <a:latin typeface="Verdana" charset="0"/>
              </a:rPr>
              <a:t>   </a:t>
            </a:r>
            <a:r>
              <a:rPr lang="pt-BR" altLang="ja-JP" sz="1000" noProof="0" dirty="0" err="1" smtClean="0">
                <a:latin typeface="Verdana" charset="0"/>
              </a:rPr>
              <a:t>Agency</a:t>
            </a:r>
            <a:r>
              <a:rPr lang="pt-BR" altLang="ja-JP" sz="1000" noProof="0" dirty="0" smtClean="0">
                <a:latin typeface="Verdana" charset="0"/>
              </a:rPr>
              <a:t>   –   EPA”, 2007,   </a:t>
            </a:r>
            <a:r>
              <a:rPr lang="pt-BR" altLang="ja-JP" sz="1000" noProof="0" dirty="0" err="1" smtClean="0">
                <a:latin typeface="Verdana" charset="0"/>
              </a:rPr>
              <a:t>last</a:t>
            </a:r>
            <a:r>
              <a:rPr lang="pt-BR" altLang="ja-JP" sz="1000" noProof="0" dirty="0" smtClean="0">
                <a:latin typeface="Verdana" charset="0"/>
              </a:rPr>
              <a:t>   </a:t>
            </a:r>
            <a:r>
              <a:rPr lang="pt-BR" altLang="ja-JP" sz="1000" noProof="0" dirty="0" err="1" smtClean="0">
                <a:latin typeface="Verdana" charset="0"/>
              </a:rPr>
              <a:t>access</a:t>
            </a:r>
            <a:r>
              <a:rPr lang="pt-BR" altLang="ja-JP" sz="1000" noProof="0" dirty="0" smtClean="0">
                <a:latin typeface="Verdana" charset="0"/>
              </a:rPr>
              <a:t> 10/</a:t>
            </a:r>
            <a:r>
              <a:rPr lang="pt-BR" altLang="ja-JP" sz="1000" noProof="0" dirty="0" err="1" smtClean="0">
                <a:latin typeface="Verdana" charset="0"/>
              </a:rPr>
              <a:t>jan</a:t>
            </a:r>
            <a:r>
              <a:rPr lang="pt-BR" altLang="ja-JP" sz="1000" noProof="0" dirty="0" smtClean="0">
                <a:latin typeface="Verdana" charset="0"/>
              </a:rPr>
              <a:t>/2009. [Online]. </a:t>
            </a:r>
            <a:r>
              <a:rPr lang="pt-BR" altLang="ja-JP" sz="1000" noProof="0" dirty="0" err="1" smtClean="0">
                <a:latin typeface="Verdana" charset="0"/>
              </a:rPr>
              <a:t>Available</a:t>
            </a:r>
            <a:r>
              <a:rPr lang="pt-BR" altLang="ja-JP" sz="1000" noProof="0" dirty="0" smtClean="0">
                <a:latin typeface="Verdana" charset="0"/>
              </a:rPr>
              <a:t>: </a:t>
            </a:r>
            <a:r>
              <a:rPr lang="pt-BR" altLang="ja-JP" sz="1000" noProof="0" dirty="0" smtClean="0">
                <a:latin typeface="Verdana" charset="0"/>
                <a:hlinkClick r:id="rId3"/>
              </a:rPr>
              <a:t>http://www.epa.gov</a:t>
            </a:r>
            <a:r>
              <a:rPr lang="pt-BR" altLang="ja-JP" sz="1000" noProof="0" dirty="0" smtClean="0">
                <a:latin typeface="Verdana" charset="0"/>
              </a:rPr>
              <a:t>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WEC, 2007 </a:t>
            </a:r>
            <a:r>
              <a:rPr lang="pt-BR" sz="1000" noProof="0" dirty="0" err="1" smtClean="0">
                <a:latin typeface="Verdana" charset="0"/>
              </a:rPr>
              <a:t>Survey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of</a:t>
            </a:r>
            <a:r>
              <a:rPr lang="pt-BR" sz="1000" noProof="0" dirty="0" smtClean="0">
                <a:latin typeface="Verdana" charset="0"/>
              </a:rPr>
              <a:t> Energy </a:t>
            </a:r>
            <a:r>
              <a:rPr lang="pt-BR" sz="1000" noProof="0" dirty="0" err="1" smtClean="0">
                <a:latin typeface="Verdana" charset="0"/>
              </a:rPr>
              <a:t>Resources</a:t>
            </a:r>
            <a:r>
              <a:rPr lang="pt-BR" sz="1000" noProof="0" dirty="0" smtClean="0">
                <a:latin typeface="Verdana" charset="0"/>
              </a:rPr>
              <a:t>.   World Energy </a:t>
            </a:r>
            <a:r>
              <a:rPr lang="pt-BR" sz="1000" noProof="0" dirty="0" err="1" smtClean="0">
                <a:latin typeface="Verdana" charset="0"/>
              </a:rPr>
              <a:t>Council</a:t>
            </a:r>
            <a:r>
              <a:rPr lang="pt-BR" sz="1000" noProof="0" dirty="0" smtClean="0">
                <a:latin typeface="Verdana" charset="0"/>
              </a:rPr>
              <a:t>, 2007.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Ministério de Minas e Energia, </a:t>
            </a:r>
            <a:r>
              <a:rPr lang="pt-BR" altLang="ja-JP" sz="1000" noProof="0" dirty="0" smtClean="0">
                <a:latin typeface="Verdana" charset="0"/>
              </a:rPr>
              <a:t>“Resenha Energética Brasileira – Exercício de 2008”, 2009.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Ministério de Minas e Energia, </a:t>
            </a:r>
            <a:r>
              <a:rPr lang="pt-BR" altLang="ja-JP" sz="1000" noProof="0" dirty="0" smtClean="0">
                <a:latin typeface="Verdana" charset="0"/>
              </a:rPr>
              <a:t>“Balanço Energético Nacional – Exercício de 2008”, 2009.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Empresa de Pesquisa Energética, </a:t>
            </a:r>
            <a:r>
              <a:rPr lang="pt-BR" sz="1000" noProof="0" dirty="0" err="1" smtClean="0">
                <a:latin typeface="Verdana" charset="0"/>
              </a:rPr>
              <a:t>last</a:t>
            </a:r>
            <a:r>
              <a:rPr lang="pt-BR" sz="1000" noProof="0" dirty="0" smtClean="0">
                <a:latin typeface="Verdana" charset="0"/>
              </a:rPr>
              <a:t>  </a:t>
            </a:r>
            <a:r>
              <a:rPr lang="pt-BR" sz="1000" noProof="0" dirty="0" err="1" smtClean="0">
                <a:latin typeface="Verdana" charset="0"/>
              </a:rPr>
              <a:t>access</a:t>
            </a:r>
            <a:r>
              <a:rPr lang="pt-BR" sz="1000" noProof="0" dirty="0" smtClean="0">
                <a:latin typeface="Verdana" charset="0"/>
              </a:rPr>
              <a:t> 14/mar/2009. [Online]. </a:t>
            </a:r>
            <a:r>
              <a:rPr lang="pt-BR" sz="1000" noProof="0" dirty="0" err="1" smtClean="0">
                <a:latin typeface="Verdana" charset="0"/>
              </a:rPr>
              <a:t>Available</a:t>
            </a:r>
            <a:r>
              <a:rPr lang="pt-BR" sz="1000" noProof="0" dirty="0" smtClean="0">
                <a:latin typeface="Verdana" charset="0"/>
              </a:rPr>
              <a:t>: </a:t>
            </a:r>
            <a:r>
              <a:rPr lang="pt-BR" sz="1000" noProof="0" dirty="0" smtClean="0">
                <a:latin typeface="Verdana" charset="0"/>
                <a:hlinkClick r:id="rId4"/>
              </a:rPr>
              <a:t>http://www.epe.gov.br</a:t>
            </a:r>
            <a:endParaRPr lang="pt-BR" sz="1000" noProof="0" dirty="0" smtClean="0">
              <a:latin typeface="Verdana" charset="0"/>
            </a:endParaRP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DEFRA - </a:t>
            </a:r>
            <a:r>
              <a:rPr lang="pt-BR" sz="1000" noProof="0" dirty="0" err="1" smtClean="0">
                <a:latin typeface="Verdana" charset="0"/>
              </a:rPr>
              <a:t>Department</a:t>
            </a:r>
            <a:r>
              <a:rPr lang="pt-BR" sz="1000" noProof="0" dirty="0" smtClean="0">
                <a:latin typeface="Verdana" charset="0"/>
              </a:rPr>
              <a:t> for </a:t>
            </a:r>
            <a:r>
              <a:rPr lang="pt-BR" sz="1000" noProof="0" dirty="0" err="1" smtClean="0">
                <a:latin typeface="Verdana" charset="0"/>
              </a:rPr>
              <a:t>Environment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sz="1000" noProof="0" dirty="0" err="1" smtClean="0">
                <a:latin typeface="Verdana" charset="0"/>
              </a:rPr>
              <a:t>Food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Rural </a:t>
            </a:r>
            <a:r>
              <a:rPr lang="pt-BR" sz="1000" noProof="0" dirty="0" err="1" smtClean="0">
                <a:latin typeface="Verdana" charset="0"/>
              </a:rPr>
              <a:t>Affairs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altLang="ja-JP" sz="1000" noProof="0" dirty="0" smtClean="0">
                <a:latin typeface="Verdana" charset="0"/>
              </a:rPr>
              <a:t>“Environmental Key Performance </a:t>
            </a:r>
            <a:r>
              <a:rPr lang="pt-BR" altLang="ja-JP" sz="1000" noProof="0" dirty="0" err="1" smtClean="0">
                <a:latin typeface="Verdana" charset="0"/>
              </a:rPr>
              <a:t>Indicators</a:t>
            </a:r>
            <a:r>
              <a:rPr lang="pt-BR" altLang="ja-JP" sz="1000" noProof="0" dirty="0" smtClean="0">
                <a:latin typeface="Verdana" charset="0"/>
              </a:rPr>
              <a:t> – </a:t>
            </a:r>
            <a:r>
              <a:rPr lang="pt-BR" altLang="ja-JP" sz="1000" noProof="0" dirty="0" err="1" smtClean="0">
                <a:latin typeface="Verdana" charset="0"/>
              </a:rPr>
              <a:t>Reporting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Guidelines</a:t>
            </a:r>
            <a:r>
              <a:rPr lang="pt-BR" altLang="ja-JP" sz="1000" noProof="0" dirty="0" smtClean="0">
                <a:latin typeface="Verdana" charset="0"/>
              </a:rPr>
              <a:t> for UK Business”, 2006.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V. </a:t>
            </a:r>
            <a:r>
              <a:rPr lang="pt-BR" sz="1000" noProof="0" dirty="0" err="1" smtClean="0">
                <a:latin typeface="Verdana" charset="0"/>
              </a:rPr>
              <a:t>Veleva</a:t>
            </a:r>
            <a:r>
              <a:rPr lang="pt-BR" sz="1000" noProof="0" dirty="0" smtClean="0">
                <a:latin typeface="Verdana" charset="0"/>
              </a:rPr>
              <a:t>, M. Hart, T. </a:t>
            </a:r>
            <a:r>
              <a:rPr lang="pt-BR" sz="1000" noProof="0" dirty="0" err="1" smtClean="0">
                <a:latin typeface="Verdana" charset="0"/>
              </a:rPr>
              <a:t>Greiner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C. </a:t>
            </a:r>
            <a:r>
              <a:rPr lang="pt-BR" sz="1000" noProof="0" dirty="0" err="1" smtClean="0">
                <a:latin typeface="Verdana" charset="0"/>
              </a:rPr>
              <a:t>Crumbley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altLang="ja-JP" sz="1000" noProof="0" dirty="0" smtClean="0">
                <a:latin typeface="Verdana" charset="0"/>
              </a:rPr>
              <a:t>“</a:t>
            </a:r>
            <a:r>
              <a:rPr lang="pt-BR" altLang="ja-JP" sz="1000" noProof="0" dirty="0" err="1" smtClean="0">
                <a:latin typeface="Verdana" charset="0"/>
              </a:rPr>
              <a:t>Indicators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of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sustainable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production</a:t>
            </a:r>
            <a:r>
              <a:rPr lang="pt-BR" altLang="ja-JP" sz="1000" noProof="0" dirty="0" smtClean="0">
                <a:latin typeface="Verdana" charset="0"/>
              </a:rPr>
              <a:t>,” </a:t>
            </a:r>
            <a:r>
              <a:rPr lang="pt-BR" altLang="ja-JP" sz="1000" noProof="0" dirty="0" err="1" smtClean="0">
                <a:latin typeface="Verdana" charset="0"/>
              </a:rPr>
              <a:t>Journal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of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Cleaner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Production</a:t>
            </a:r>
            <a:r>
              <a:rPr lang="pt-BR" altLang="ja-JP" sz="1000" noProof="0" dirty="0" smtClean="0">
                <a:latin typeface="Verdana" charset="0"/>
              </a:rPr>
              <a:t>, vol. 9, no. 5, pp. 447 – 452, 2001.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B. M. </a:t>
            </a:r>
            <a:r>
              <a:rPr lang="pt-BR" sz="1000" noProof="0" dirty="0" err="1" smtClean="0">
                <a:latin typeface="Verdana" charset="0"/>
              </a:rPr>
              <a:t>Beamon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altLang="ja-JP" sz="1000" noProof="0" dirty="0" smtClean="0">
                <a:latin typeface="Verdana" charset="0"/>
              </a:rPr>
              <a:t>“</a:t>
            </a:r>
            <a:r>
              <a:rPr lang="pt-BR" altLang="ja-JP" sz="1000" noProof="0" dirty="0" err="1" smtClean="0">
                <a:latin typeface="Verdana" charset="0"/>
              </a:rPr>
              <a:t>Designing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the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green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supply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chain</a:t>
            </a:r>
            <a:r>
              <a:rPr lang="pt-BR" altLang="ja-JP" sz="1000" noProof="0" dirty="0" smtClean="0">
                <a:latin typeface="Verdana" charset="0"/>
              </a:rPr>
              <a:t>,” </a:t>
            </a:r>
            <a:r>
              <a:rPr lang="pt-BR" altLang="ja-JP" sz="1000" noProof="0" dirty="0" err="1" smtClean="0">
                <a:latin typeface="Verdana" charset="0"/>
              </a:rPr>
              <a:t>Logistics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Information</a:t>
            </a:r>
            <a:r>
              <a:rPr lang="pt-BR" altLang="ja-JP" sz="1000" noProof="0" dirty="0" smtClean="0">
                <a:latin typeface="Verdana" charset="0"/>
              </a:rPr>
              <a:t> Management, vol. 12, no. 4, pp. 332–342, 1999.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R. Cash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T. Wilkerson, </a:t>
            </a:r>
            <a:r>
              <a:rPr lang="pt-BR" altLang="ja-JP" sz="1000" noProof="0" dirty="0" smtClean="0">
                <a:latin typeface="Verdana" charset="0"/>
              </a:rPr>
              <a:t>“</a:t>
            </a:r>
            <a:r>
              <a:rPr lang="pt-BR" altLang="ja-JP" sz="1000" noProof="0" dirty="0" err="1" smtClean="0">
                <a:latin typeface="Verdana" charset="0"/>
              </a:rPr>
              <a:t>GreenSCOR</a:t>
            </a:r>
            <a:r>
              <a:rPr lang="pt-BR" altLang="ja-JP" sz="1000" noProof="0" dirty="0" smtClean="0">
                <a:latin typeface="Verdana" charset="0"/>
              </a:rPr>
              <a:t>: </a:t>
            </a:r>
            <a:r>
              <a:rPr lang="pt-BR" altLang="ja-JP" sz="1000" noProof="0" dirty="0" err="1" smtClean="0">
                <a:latin typeface="Verdana" charset="0"/>
              </a:rPr>
              <a:t>Developing</a:t>
            </a:r>
            <a:r>
              <a:rPr lang="pt-BR" altLang="ja-JP" sz="1000" noProof="0" dirty="0" smtClean="0">
                <a:latin typeface="Verdana" charset="0"/>
              </a:rPr>
              <a:t> a Green </a:t>
            </a:r>
            <a:r>
              <a:rPr lang="pt-BR" altLang="ja-JP" sz="1000" noProof="0" dirty="0" err="1" smtClean="0">
                <a:latin typeface="Verdana" charset="0"/>
              </a:rPr>
              <a:t>Supply</a:t>
            </a:r>
            <a:r>
              <a:rPr lang="pt-BR" altLang="ja-JP" sz="1000" noProof="0" dirty="0" smtClean="0">
                <a:latin typeface="Verdana" charset="0"/>
              </a:rPr>
              <a:t> Chain </a:t>
            </a:r>
            <a:r>
              <a:rPr lang="pt-BR" altLang="ja-JP" sz="1000" noProof="0" dirty="0" err="1" smtClean="0">
                <a:latin typeface="Verdana" charset="0"/>
              </a:rPr>
              <a:t>Analytical</a:t>
            </a:r>
            <a:r>
              <a:rPr lang="pt-BR" altLang="ja-JP" sz="1000" noProof="0" dirty="0" smtClean="0">
                <a:latin typeface="Verdana" charset="0"/>
              </a:rPr>
              <a:t> Tool,” 2003, LMI - </a:t>
            </a:r>
            <a:r>
              <a:rPr lang="pt-BR" altLang="ja-JP" sz="1000" noProof="0" dirty="0" err="1" smtClean="0">
                <a:latin typeface="Verdana" charset="0"/>
              </a:rPr>
              <a:t>Logistics</a:t>
            </a:r>
            <a:r>
              <a:rPr lang="pt-BR" altLang="ja-JP" sz="1000" noProof="0" dirty="0" smtClean="0">
                <a:latin typeface="Verdana" charset="0"/>
              </a:rPr>
              <a:t> Management </a:t>
            </a:r>
            <a:r>
              <a:rPr lang="pt-BR" altLang="ja-JP" sz="1000" noProof="0" dirty="0" err="1" smtClean="0">
                <a:latin typeface="Verdana" charset="0"/>
              </a:rPr>
              <a:t>Institute</a:t>
            </a:r>
            <a:r>
              <a:rPr lang="pt-BR" altLang="ja-JP" sz="1000" noProof="0" dirty="0" smtClean="0">
                <a:latin typeface="Verdana" charset="0"/>
              </a:rPr>
              <a:t>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J. </a:t>
            </a:r>
            <a:r>
              <a:rPr lang="pt-BR" sz="1000" noProof="0" dirty="0" err="1" smtClean="0">
                <a:latin typeface="Verdana" charset="0"/>
              </a:rPr>
              <a:t>Cascio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sz="1000" i="1" noProof="0" dirty="0" smtClean="0">
                <a:latin typeface="Verdana" charset="0"/>
              </a:rPr>
              <a:t>The </a:t>
            </a:r>
            <a:r>
              <a:rPr lang="pt-BR" sz="1000" i="1" noProof="0" dirty="0" err="1" smtClean="0">
                <a:latin typeface="Verdana" charset="0"/>
              </a:rPr>
              <a:t>Iso</a:t>
            </a:r>
            <a:r>
              <a:rPr lang="pt-BR" sz="1000" i="1" noProof="0" dirty="0" smtClean="0">
                <a:latin typeface="Verdana" charset="0"/>
              </a:rPr>
              <a:t> 14000 </a:t>
            </a:r>
            <a:r>
              <a:rPr lang="pt-BR" sz="1000" i="1" noProof="0" dirty="0" err="1" smtClean="0">
                <a:latin typeface="Verdana" charset="0"/>
              </a:rPr>
              <a:t>Handbook</a:t>
            </a:r>
            <a:r>
              <a:rPr lang="pt-BR" sz="1000" noProof="0" dirty="0" smtClean="0">
                <a:latin typeface="Verdana" charset="0"/>
              </a:rPr>
              <a:t>.   ASQ </a:t>
            </a:r>
            <a:r>
              <a:rPr lang="pt-BR" sz="1000" noProof="0" dirty="0" err="1" smtClean="0">
                <a:latin typeface="Verdana" charset="0"/>
              </a:rPr>
              <a:t>Quality</a:t>
            </a:r>
            <a:r>
              <a:rPr lang="pt-BR" sz="1000" noProof="0" dirty="0" smtClean="0">
                <a:latin typeface="Verdana" charset="0"/>
              </a:rPr>
              <a:t> Press, 1999.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IPCC, </a:t>
            </a:r>
            <a:r>
              <a:rPr lang="pt-BR" sz="1000" noProof="0" dirty="0" err="1" smtClean="0">
                <a:latin typeface="Verdana" charset="0"/>
              </a:rPr>
              <a:t>Climate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Change</a:t>
            </a:r>
            <a:r>
              <a:rPr lang="pt-BR" sz="1000" noProof="0" dirty="0" smtClean="0">
                <a:latin typeface="Verdana" charset="0"/>
              </a:rPr>
              <a:t> 2001: The </a:t>
            </a:r>
            <a:r>
              <a:rPr lang="pt-BR" sz="1000" noProof="0" dirty="0" err="1" smtClean="0">
                <a:latin typeface="Verdana" charset="0"/>
              </a:rPr>
              <a:t>Scientiﬁc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Basis</a:t>
            </a:r>
            <a:r>
              <a:rPr lang="pt-BR" sz="1000" noProof="0" dirty="0" smtClean="0">
                <a:latin typeface="Verdana" charset="0"/>
              </a:rPr>
              <a:t>.   Cambridge </a:t>
            </a:r>
            <a:r>
              <a:rPr lang="pt-BR" sz="1000" noProof="0" dirty="0" err="1" smtClean="0">
                <a:latin typeface="Verdana" charset="0"/>
              </a:rPr>
              <a:t>University</a:t>
            </a:r>
            <a:r>
              <a:rPr lang="pt-BR" sz="1000" noProof="0" dirty="0" smtClean="0">
                <a:latin typeface="Verdana" charset="0"/>
              </a:rPr>
              <a:t> Press, 2001.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IPCC, </a:t>
            </a:r>
            <a:r>
              <a:rPr lang="pt-BR" sz="1000" i="1" noProof="0" dirty="0" smtClean="0">
                <a:latin typeface="Verdana" charset="0"/>
              </a:rPr>
              <a:t>2006 IPCC </a:t>
            </a:r>
            <a:r>
              <a:rPr lang="pt-BR" sz="1000" i="1" noProof="0" dirty="0" err="1" smtClean="0">
                <a:latin typeface="Verdana" charset="0"/>
              </a:rPr>
              <a:t>Guidelines</a:t>
            </a:r>
            <a:r>
              <a:rPr lang="pt-BR" sz="1000" i="1" noProof="0" dirty="0" smtClean="0">
                <a:latin typeface="Verdana" charset="0"/>
              </a:rPr>
              <a:t> for </a:t>
            </a:r>
            <a:r>
              <a:rPr lang="pt-BR" sz="1000" i="1" noProof="0" dirty="0" err="1" smtClean="0">
                <a:latin typeface="Verdana" charset="0"/>
              </a:rPr>
              <a:t>National</a:t>
            </a:r>
            <a:r>
              <a:rPr lang="pt-BR" sz="1000" i="1" noProof="0" dirty="0" smtClean="0">
                <a:latin typeface="Verdana" charset="0"/>
              </a:rPr>
              <a:t> </a:t>
            </a:r>
            <a:r>
              <a:rPr lang="pt-BR" sz="1000" i="1" noProof="0" dirty="0" err="1" smtClean="0">
                <a:latin typeface="Verdana" charset="0"/>
              </a:rPr>
              <a:t>Greenhouse</a:t>
            </a:r>
            <a:r>
              <a:rPr lang="pt-BR" sz="1000" i="1" noProof="0" dirty="0" smtClean="0">
                <a:latin typeface="Verdana" charset="0"/>
              </a:rPr>
              <a:t> </a:t>
            </a:r>
            <a:r>
              <a:rPr lang="pt-BR" sz="1000" i="1" noProof="0" dirty="0" err="1" smtClean="0">
                <a:latin typeface="Verdana" charset="0"/>
              </a:rPr>
              <a:t>Gas</a:t>
            </a:r>
            <a:r>
              <a:rPr lang="pt-BR" sz="1000" i="1" noProof="0" dirty="0" smtClean="0">
                <a:latin typeface="Verdana" charset="0"/>
              </a:rPr>
              <a:t> </a:t>
            </a:r>
            <a:r>
              <a:rPr lang="pt-BR" sz="1000" i="1" noProof="0" dirty="0" err="1" smtClean="0">
                <a:latin typeface="Verdana" charset="0"/>
              </a:rPr>
              <a:t>Inventories</a:t>
            </a:r>
            <a:r>
              <a:rPr lang="pt-BR" sz="1000" noProof="0" dirty="0" smtClean="0">
                <a:latin typeface="Verdana" charset="0"/>
              </a:rPr>
              <a:t>. </a:t>
            </a:r>
            <a:r>
              <a:rPr lang="pt-BR" sz="1000" noProof="0" dirty="0" err="1" smtClean="0">
                <a:latin typeface="Verdana" charset="0"/>
              </a:rPr>
              <a:t>Available</a:t>
            </a:r>
            <a:r>
              <a:rPr lang="pt-BR" sz="1000" noProof="0" dirty="0" smtClean="0">
                <a:latin typeface="Verdana" charset="0"/>
              </a:rPr>
              <a:t>: </a:t>
            </a:r>
            <a:r>
              <a:rPr lang="pt-BR" sz="1000" noProof="0" dirty="0" smtClean="0">
                <a:latin typeface="Verdana" charset="0"/>
                <a:hlinkClick r:id="rId5"/>
              </a:rPr>
              <a:t>http://www.ipcc-nggip.iges.or.jp/public/2006gl/</a:t>
            </a:r>
            <a:endParaRPr lang="pt-BR" sz="1000" noProof="0" dirty="0" smtClean="0">
              <a:latin typeface="Verdana" charset="0"/>
            </a:endParaRP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G. </a:t>
            </a:r>
            <a:r>
              <a:rPr lang="pt-BR" sz="1000" noProof="0" dirty="0" err="1" smtClean="0">
                <a:latin typeface="Verdana" charset="0"/>
              </a:rPr>
              <a:t>Bolch</a:t>
            </a:r>
            <a:r>
              <a:rPr lang="pt-BR" sz="1000" noProof="0" dirty="0" smtClean="0">
                <a:latin typeface="Verdana" charset="0"/>
              </a:rPr>
              <a:t>, S. </a:t>
            </a:r>
            <a:r>
              <a:rPr lang="pt-BR" sz="1000" noProof="0" dirty="0" err="1" smtClean="0">
                <a:latin typeface="Verdana" charset="0"/>
              </a:rPr>
              <a:t>Greiner</a:t>
            </a:r>
            <a:r>
              <a:rPr lang="pt-BR" sz="1000" noProof="0" dirty="0" smtClean="0">
                <a:latin typeface="Verdana" charset="0"/>
              </a:rPr>
              <a:t>, H. de Meer,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K</a:t>
            </a:r>
            <a:r>
              <a:rPr lang="pt-BR" sz="1000" noProof="0" dirty="0" smtClean="0">
                <a:latin typeface="Verdana" charset="0"/>
              </a:rPr>
              <a:t>. S. </a:t>
            </a:r>
            <a:r>
              <a:rPr lang="pt-BR" sz="1000" noProof="0" dirty="0" err="1" smtClean="0">
                <a:latin typeface="Verdana" charset="0"/>
              </a:rPr>
              <a:t>Trivedi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sz="1000" i="1" noProof="0" dirty="0" err="1" smtClean="0">
                <a:latin typeface="Verdana" charset="0"/>
              </a:rPr>
              <a:t>Queueing</a:t>
            </a:r>
            <a:r>
              <a:rPr lang="pt-BR" sz="1000" i="1" noProof="0" dirty="0" smtClean="0">
                <a:latin typeface="Verdana" charset="0"/>
              </a:rPr>
              <a:t> Networks </a:t>
            </a:r>
            <a:r>
              <a:rPr lang="pt-BR" sz="1000" i="1" noProof="0" dirty="0" err="1" smtClean="0">
                <a:latin typeface="Verdana" charset="0"/>
              </a:rPr>
              <a:t>and</a:t>
            </a:r>
            <a:r>
              <a:rPr lang="pt-BR" sz="1000" i="1" noProof="0" dirty="0" smtClean="0">
                <a:latin typeface="Verdana" charset="0"/>
              </a:rPr>
              <a:t> </a:t>
            </a:r>
            <a:r>
              <a:rPr lang="pt-BR" sz="1000" i="1" noProof="0" dirty="0" err="1" smtClean="0">
                <a:latin typeface="Verdana" charset="0"/>
              </a:rPr>
              <a:t>Markov</a:t>
            </a:r>
            <a:r>
              <a:rPr lang="pt-BR" sz="1000" i="1" noProof="0" dirty="0" smtClean="0">
                <a:latin typeface="Verdana" charset="0"/>
              </a:rPr>
              <a:t> </a:t>
            </a:r>
            <a:r>
              <a:rPr lang="pt-BR" sz="1000" i="1" noProof="0" dirty="0" err="1" smtClean="0">
                <a:latin typeface="Verdana" charset="0"/>
              </a:rPr>
              <a:t>Chains</a:t>
            </a:r>
            <a:r>
              <a:rPr lang="pt-BR" sz="1000" i="1" noProof="0" dirty="0" smtClean="0">
                <a:latin typeface="Verdana" charset="0"/>
              </a:rPr>
              <a:t>: </a:t>
            </a:r>
            <a:r>
              <a:rPr lang="pt-BR" sz="1000" i="1" noProof="0" dirty="0" err="1" smtClean="0">
                <a:latin typeface="Verdana" charset="0"/>
              </a:rPr>
              <a:t>Modeling</a:t>
            </a:r>
            <a:r>
              <a:rPr lang="pt-BR" sz="1000" i="1" noProof="0" dirty="0" smtClean="0">
                <a:latin typeface="Verdana" charset="0"/>
              </a:rPr>
              <a:t> </a:t>
            </a:r>
            <a:r>
              <a:rPr lang="pt-BR" sz="1000" i="1" noProof="0" dirty="0" err="1" smtClean="0">
                <a:latin typeface="Verdana" charset="0"/>
              </a:rPr>
              <a:t>and</a:t>
            </a:r>
            <a:r>
              <a:rPr lang="pt-BR" sz="1000" i="1" noProof="0" dirty="0" smtClean="0">
                <a:latin typeface="Verdana" charset="0"/>
              </a:rPr>
              <a:t> Performance </a:t>
            </a:r>
            <a:r>
              <a:rPr lang="pt-BR" sz="1000" i="1" noProof="0" dirty="0" err="1" smtClean="0">
                <a:latin typeface="Verdana" charset="0"/>
              </a:rPr>
              <a:t>Evaluation</a:t>
            </a:r>
            <a:r>
              <a:rPr lang="pt-BR" sz="1000" i="1" noProof="0" dirty="0" smtClean="0">
                <a:latin typeface="Verdana" charset="0"/>
              </a:rPr>
              <a:t> </a:t>
            </a:r>
            <a:r>
              <a:rPr lang="pt-BR" sz="1000" i="1" noProof="0" dirty="0" err="1" smtClean="0">
                <a:latin typeface="Verdana" charset="0"/>
              </a:rPr>
              <a:t>with</a:t>
            </a:r>
            <a:r>
              <a:rPr lang="pt-BR" sz="1000" i="1" noProof="0" dirty="0" smtClean="0">
                <a:latin typeface="Verdana" charset="0"/>
              </a:rPr>
              <a:t> Computer Science </a:t>
            </a:r>
            <a:r>
              <a:rPr lang="pt-BR" sz="1000" i="1" noProof="0" dirty="0" err="1" smtClean="0">
                <a:latin typeface="Verdana" charset="0"/>
              </a:rPr>
              <a:t>Applications</a:t>
            </a:r>
            <a:r>
              <a:rPr lang="pt-BR" sz="1000" noProof="0" dirty="0" smtClean="0">
                <a:latin typeface="Verdana" charset="0"/>
              </a:rPr>
              <a:t>, 2nd ed.    New York, NY, USA: John </a:t>
            </a:r>
            <a:r>
              <a:rPr lang="pt-BR" sz="1000" noProof="0" dirty="0" err="1" smtClean="0">
                <a:latin typeface="Verdana" charset="0"/>
              </a:rPr>
              <a:t>Wiley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Sons, 2006.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G. Balbo, </a:t>
            </a:r>
            <a:r>
              <a:rPr lang="pt-BR" altLang="ja-JP" sz="1000" noProof="0" dirty="0" smtClean="0">
                <a:latin typeface="Verdana" charset="0"/>
              </a:rPr>
              <a:t>“</a:t>
            </a:r>
            <a:r>
              <a:rPr lang="pt-BR" altLang="ja-JP" sz="1000" noProof="0" dirty="0" err="1" smtClean="0">
                <a:latin typeface="Verdana" charset="0"/>
              </a:rPr>
              <a:t>Introduction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to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Stochastic</a:t>
            </a:r>
            <a:r>
              <a:rPr lang="pt-BR" altLang="ja-JP" sz="1000" noProof="0" dirty="0" smtClean="0">
                <a:latin typeface="Verdana" charset="0"/>
              </a:rPr>
              <a:t> Petri Nets,” LNCS 2090, pp. 84–155, 2001.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M. A. </a:t>
            </a:r>
            <a:r>
              <a:rPr lang="pt-BR" sz="1000" noProof="0" dirty="0" err="1" smtClean="0">
                <a:latin typeface="Verdana" charset="0"/>
              </a:rPr>
              <a:t>Marsan</a:t>
            </a:r>
            <a:r>
              <a:rPr lang="pt-BR" sz="1000" noProof="0" dirty="0" smtClean="0">
                <a:latin typeface="Verdana" charset="0"/>
              </a:rPr>
              <a:t>, G. Balbo, G. Conte, S. </a:t>
            </a:r>
            <a:r>
              <a:rPr lang="pt-BR" sz="1000" noProof="0" dirty="0" err="1" smtClean="0">
                <a:latin typeface="Verdana" charset="0"/>
              </a:rPr>
              <a:t>Donatelli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G. </a:t>
            </a:r>
            <a:r>
              <a:rPr lang="pt-BR" sz="1000" noProof="0" dirty="0" err="1" smtClean="0">
                <a:latin typeface="Verdana" charset="0"/>
              </a:rPr>
              <a:t>Franceschinis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sz="1000" i="1" noProof="0" dirty="0" err="1" smtClean="0">
                <a:latin typeface="Verdana" charset="0"/>
              </a:rPr>
              <a:t>Modelling</a:t>
            </a:r>
            <a:r>
              <a:rPr lang="pt-BR" sz="1000" i="1" noProof="0" dirty="0" smtClean="0">
                <a:latin typeface="Verdana" charset="0"/>
              </a:rPr>
              <a:t>  </a:t>
            </a:r>
            <a:r>
              <a:rPr lang="pt-BR" sz="1000" i="1" noProof="0" dirty="0" err="1" smtClean="0">
                <a:latin typeface="Verdana" charset="0"/>
              </a:rPr>
              <a:t>with</a:t>
            </a:r>
            <a:r>
              <a:rPr lang="pt-BR" sz="1000" i="1" noProof="0" dirty="0" smtClean="0">
                <a:latin typeface="Verdana" charset="0"/>
              </a:rPr>
              <a:t>  </a:t>
            </a:r>
            <a:r>
              <a:rPr lang="pt-BR" sz="1000" i="1" noProof="0" dirty="0" err="1" smtClean="0">
                <a:latin typeface="Verdana" charset="0"/>
              </a:rPr>
              <a:t>Generalized</a:t>
            </a:r>
            <a:r>
              <a:rPr lang="pt-BR" sz="1000" i="1" noProof="0" dirty="0" smtClean="0">
                <a:latin typeface="Verdana" charset="0"/>
              </a:rPr>
              <a:t>  </a:t>
            </a:r>
            <a:r>
              <a:rPr lang="pt-BR" sz="1000" i="1" noProof="0" dirty="0" err="1" smtClean="0">
                <a:latin typeface="Verdana" charset="0"/>
              </a:rPr>
              <a:t>Stochastic</a:t>
            </a:r>
            <a:r>
              <a:rPr lang="pt-BR" sz="1000" i="1" noProof="0" dirty="0" smtClean="0">
                <a:latin typeface="Verdana" charset="0"/>
              </a:rPr>
              <a:t>  Petri Nets</a:t>
            </a:r>
            <a:r>
              <a:rPr lang="pt-BR" sz="1000" noProof="0" dirty="0" smtClean="0">
                <a:latin typeface="Verdana" charset="0"/>
              </a:rPr>
              <a:t>. John </a:t>
            </a:r>
            <a:r>
              <a:rPr lang="pt-BR" sz="1000" noProof="0" dirty="0" err="1" smtClean="0">
                <a:latin typeface="Verdana" charset="0"/>
              </a:rPr>
              <a:t>Wiley</a:t>
            </a:r>
            <a:r>
              <a:rPr lang="pt-BR" sz="1000" noProof="0" dirty="0" smtClean="0">
                <a:latin typeface="Verdana" charset="0"/>
              </a:rPr>
              <a:t> 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Sons, 1995.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A.  Zimmermann 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 M.  </a:t>
            </a:r>
            <a:r>
              <a:rPr lang="pt-BR" sz="1000" noProof="0" dirty="0" err="1" smtClean="0">
                <a:latin typeface="Verdana" charset="0"/>
              </a:rPr>
              <a:t>Knoke</a:t>
            </a:r>
            <a:r>
              <a:rPr lang="pt-BR" sz="1000" noProof="0" dirty="0" smtClean="0">
                <a:latin typeface="Verdana" charset="0"/>
              </a:rPr>
              <a:t>,  </a:t>
            </a:r>
            <a:r>
              <a:rPr lang="pt-BR" sz="1000" noProof="0" dirty="0" err="1" smtClean="0">
                <a:latin typeface="Verdana" charset="0"/>
              </a:rPr>
              <a:t>TimeNET</a:t>
            </a:r>
            <a:r>
              <a:rPr lang="pt-BR" sz="1000" noProof="0" dirty="0" smtClean="0">
                <a:latin typeface="Verdana" charset="0"/>
              </a:rPr>
              <a:t>  4.0  </a:t>
            </a:r>
            <a:r>
              <a:rPr lang="pt-BR" sz="1000" noProof="0" dirty="0" err="1" smtClean="0">
                <a:latin typeface="Verdana" charset="0"/>
              </a:rPr>
              <a:t>User</a:t>
            </a:r>
            <a:r>
              <a:rPr lang="pt-BR" sz="1000" noProof="0" dirty="0" smtClean="0">
                <a:latin typeface="Verdana" charset="0"/>
              </a:rPr>
              <a:t>  Manual,  2007, </a:t>
            </a:r>
            <a:r>
              <a:rPr lang="pt-BR" sz="1000" noProof="0" dirty="0" err="1" smtClean="0">
                <a:latin typeface="Verdana" charset="0"/>
              </a:rPr>
              <a:t>http</a:t>
            </a:r>
            <a:r>
              <a:rPr lang="pt-BR" sz="1000" noProof="0" dirty="0" smtClean="0">
                <a:latin typeface="Verdana" charset="0"/>
              </a:rPr>
              <a:t>://</a:t>
            </a:r>
            <a:r>
              <a:rPr lang="pt-BR" sz="1000" noProof="0" dirty="0" err="1" smtClean="0">
                <a:latin typeface="Verdana" charset="0"/>
              </a:rPr>
              <a:t>pdv.cs.tu-berlin.de</a:t>
            </a:r>
            <a:r>
              <a:rPr lang="pt-BR" sz="1000" noProof="0" dirty="0" smtClean="0">
                <a:latin typeface="Verdana" charset="0"/>
              </a:rPr>
              <a:t>/∼</a:t>
            </a:r>
            <a:r>
              <a:rPr lang="pt-BR" sz="1000" noProof="0" dirty="0" err="1" smtClean="0">
                <a:latin typeface="Verdana" charset="0"/>
              </a:rPr>
              <a:t>timenet</a:t>
            </a:r>
            <a:r>
              <a:rPr lang="pt-BR" sz="1000" noProof="0" dirty="0" smtClean="0">
                <a:latin typeface="Verdana" charset="0"/>
              </a:rPr>
              <a:t>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A.  A.  </a:t>
            </a:r>
            <a:r>
              <a:rPr lang="pt-BR" sz="1000" noProof="0" dirty="0" err="1" smtClean="0">
                <a:latin typeface="Verdana" charset="0"/>
              </a:rPr>
              <a:t>Desrochers</a:t>
            </a:r>
            <a:r>
              <a:rPr lang="pt-BR" sz="1000" noProof="0" dirty="0" smtClean="0">
                <a:latin typeface="Verdana" charset="0"/>
              </a:rPr>
              <a:t> 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 R.  </a:t>
            </a:r>
            <a:r>
              <a:rPr lang="pt-BR" sz="1000" noProof="0" dirty="0" err="1" smtClean="0">
                <a:latin typeface="Verdana" charset="0"/>
              </a:rPr>
              <a:t>Y</a:t>
            </a:r>
            <a:r>
              <a:rPr lang="pt-BR" sz="1000" noProof="0" dirty="0" smtClean="0">
                <a:latin typeface="Verdana" charset="0"/>
              </a:rPr>
              <a:t>.  </a:t>
            </a:r>
            <a:r>
              <a:rPr lang="pt-BR" sz="1000" noProof="0" dirty="0" err="1" smtClean="0">
                <a:latin typeface="Verdana" charset="0"/>
              </a:rPr>
              <a:t>Al-Jaar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sz="1000" i="1" noProof="0" dirty="0" err="1" smtClean="0">
                <a:latin typeface="Verdana" charset="0"/>
              </a:rPr>
              <a:t>Applications</a:t>
            </a:r>
            <a:r>
              <a:rPr lang="pt-BR" sz="1000" i="1" noProof="0" dirty="0" smtClean="0">
                <a:latin typeface="Verdana" charset="0"/>
              </a:rPr>
              <a:t>  </a:t>
            </a:r>
            <a:r>
              <a:rPr lang="pt-BR" sz="1000" i="1" noProof="0" dirty="0" err="1" smtClean="0">
                <a:latin typeface="Verdana" charset="0"/>
              </a:rPr>
              <a:t>of</a:t>
            </a:r>
            <a:r>
              <a:rPr lang="pt-BR" sz="1000" i="1" noProof="0" dirty="0" smtClean="0">
                <a:latin typeface="Verdana" charset="0"/>
              </a:rPr>
              <a:t>  Petri  Nets  in Manufacturing  Systems: </a:t>
            </a:r>
            <a:r>
              <a:rPr lang="pt-BR" sz="1000" i="1" noProof="0" dirty="0" err="1" smtClean="0">
                <a:latin typeface="Verdana" charset="0"/>
              </a:rPr>
              <a:t>Modeling</a:t>
            </a:r>
            <a:r>
              <a:rPr lang="pt-BR" sz="1000" i="1" noProof="0" dirty="0" smtClean="0">
                <a:latin typeface="Verdana" charset="0"/>
              </a:rPr>
              <a:t>, </a:t>
            </a:r>
            <a:r>
              <a:rPr lang="pt-BR" sz="1000" i="1" noProof="0" dirty="0" err="1" smtClean="0">
                <a:latin typeface="Verdana" charset="0"/>
              </a:rPr>
              <a:t>Control</a:t>
            </a:r>
            <a:r>
              <a:rPr lang="pt-BR" sz="1000" i="1" noProof="0" dirty="0" smtClean="0">
                <a:latin typeface="Verdana" charset="0"/>
              </a:rPr>
              <a:t>, </a:t>
            </a:r>
            <a:r>
              <a:rPr lang="pt-BR" sz="1000" i="1" noProof="0" dirty="0" err="1" smtClean="0">
                <a:latin typeface="Verdana" charset="0"/>
              </a:rPr>
              <a:t>and</a:t>
            </a:r>
            <a:r>
              <a:rPr lang="pt-BR" sz="1000" i="1" noProof="0" dirty="0" smtClean="0">
                <a:latin typeface="Verdana" charset="0"/>
              </a:rPr>
              <a:t> Performance </a:t>
            </a:r>
            <a:r>
              <a:rPr lang="pt-BR" sz="1000" i="1" noProof="0" dirty="0" err="1" smtClean="0">
                <a:latin typeface="Verdana" charset="0"/>
              </a:rPr>
              <a:t>Analysis</a:t>
            </a:r>
            <a:r>
              <a:rPr lang="pt-BR" sz="1000" noProof="0" dirty="0" smtClean="0">
                <a:latin typeface="Verdana" charset="0"/>
              </a:rPr>
              <a:t>. </a:t>
            </a:r>
            <a:r>
              <a:rPr lang="pt-BR" sz="1000" noProof="0" dirty="0" err="1" smtClean="0">
                <a:latin typeface="Verdana" charset="0"/>
              </a:rPr>
              <a:t>Institute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of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Electrical</a:t>
            </a:r>
            <a:r>
              <a:rPr lang="pt-BR" sz="1000" noProof="0" dirty="0" smtClean="0">
                <a:latin typeface="Verdana" charset="0"/>
              </a:rPr>
              <a:t> &amp; </a:t>
            </a:r>
            <a:r>
              <a:rPr lang="pt-BR" sz="1000" noProof="0" dirty="0" err="1" smtClean="0">
                <a:latin typeface="Verdana" charset="0"/>
              </a:rPr>
              <a:t>Electronics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Enginee</a:t>
            </a:r>
            <a:r>
              <a:rPr lang="pt-BR" sz="1000" noProof="0" dirty="0" smtClean="0">
                <a:latin typeface="Verdana" charset="0"/>
              </a:rPr>
              <a:t>, 1994.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N. </a:t>
            </a:r>
            <a:r>
              <a:rPr lang="pt-BR" sz="1000" noProof="0" dirty="0" err="1" smtClean="0">
                <a:latin typeface="Verdana" charset="0"/>
              </a:rPr>
              <a:t>Viswanadham</a:t>
            </a:r>
            <a:r>
              <a:rPr lang="pt-BR" sz="1000" noProof="0" dirty="0" smtClean="0">
                <a:latin typeface="Verdana" charset="0"/>
              </a:rPr>
              <a:t> 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N. R. S. </a:t>
            </a:r>
            <a:r>
              <a:rPr lang="pt-BR" sz="1000" noProof="0" dirty="0" err="1" smtClean="0">
                <a:latin typeface="Verdana" charset="0"/>
              </a:rPr>
              <a:t>Raghavan</a:t>
            </a:r>
            <a:r>
              <a:rPr lang="pt-BR" sz="1000" noProof="0" dirty="0" smtClean="0">
                <a:latin typeface="Verdana" charset="0"/>
              </a:rPr>
              <a:t>,  </a:t>
            </a:r>
            <a:r>
              <a:rPr lang="pt-BR" altLang="ja-JP" sz="1000" noProof="0" dirty="0" smtClean="0">
                <a:latin typeface="Verdana" charset="0"/>
              </a:rPr>
              <a:t>“Performance  </a:t>
            </a:r>
            <a:r>
              <a:rPr lang="pt-BR" altLang="ja-JP" sz="1000" noProof="0" dirty="0" err="1" smtClean="0">
                <a:latin typeface="Verdana" charset="0"/>
              </a:rPr>
              <a:t>analysis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and</a:t>
            </a:r>
            <a:r>
              <a:rPr lang="pt-BR" altLang="ja-JP" sz="1000" noProof="0" dirty="0" smtClean="0">
                <a:latin typeface="Verdana" charset="0"/>
              </a:rPr>
              <a:t> design </a:t>
            </a:r>
            <a:r>
              <a:rPr lang="pt-BR" altLang="ja-JP" sz="1000" noProof="0" dirty="0" err="1" smtClean="0">
                <a:latin typeface="Verdana" charset="0"/>
              </a:rPr>
              <a:t>of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supply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chains</a:t>
            </a:r>
            <a:r>
              <a:rPr lang="pt-BR" altLang="ja-JP" sz="1000" noProof="0" dirty="0" smtClean="0">
                <a:latin typeface="Verdana" charset="0"/>
              </a:rPr>
              <a:t>: a Petri net approach,” </a:t>
            </a:r>
            <a:r>
              <a:rPr lang="pt-BR" altLang="ja-JP" sz="1000" noProof="0" dirty="0" err="1" smtClean="0">
                <a:latin typeface="Verdana" charset="0"/>
              </a:rPr>
              <a:t>Journal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of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Operations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Research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Society</a:t>
            </a:r>
            <a:r>
              <a:rPr lang="pt-BR" altLang="ja-JP" sz="1000" noProof="0" dirty="0" smtClean="0">
                <a:latin typeface="Verdana" charset="0"/>
              </a:rPr>
              <a:t>, pp. 1158–1169, 2000.</a:t>
            </a:r>
          </a:p>
          <a:p>
            <a:pPr eaLnBrk="1" hangingPunct="1"/>
            <a:endParaRPr lang="pt-BR" sz="1000" noProof="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noProof="0" dirty="0" smtClean="0">
                <a:latin typeface="Verdana" charset="0"/>
              </a:rPr>
              <a:t>Classificação dos Indicadores de Sustentabilidade</a:t>
            </a:r>
            <a:endParaRPr lang="pt-BR" noProof="0" dirty="0">
              <a:latin typeface="Verdana" charset="0"/>
            </a:endParaRP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r>
              <a:rPr lang="pt-BR" noProof="0" dirty="0" smtClean="0">
                <a:latin typeface="Arial Black" charset="0"/>
              </a:rPr>
              <a:t>Contexto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7" name="Process 6"/>
          <p:cNvSpPr/>
          <p:nvPr/>
        </p:nvSpPr>
        <p:spPr>
          <a:xfrm>
            <a:off x="4088904" y="3048000"/>
            <a:ext cx="2088232" cy="533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0800000" algn="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Indicador</a:t>
            </a:r>
            <a:r>
              <a:rPr lang="en-US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Sustentabilidade</a:t>
            </a:r>
            <a:endParaRPr lang="en-US" dirty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9" name="Process 8"/>
          <p:cNvSpPr/>
          <p:nvPr/>
        </p:nvSpPr>
        <p:spPr>
          <a:xfrm>
            <a:off x="381000" y="4953000"/>
            <a:ext cx="1447800" cy="533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0800000" algn="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Objetivo</a:t>
            </a:r>
            <a:endParaRPr lang="en-US" dirty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0" name="Process 9"/>
          <p:cNvSpPr/>
          <p:nvPr/>
        </p:nvSpPr>
        <p:spPr>
          <a:xfrm>
            <a:off x="1981200" y="4953000"/>
            <a:ext cx="1447800" cy="533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0800000" algn="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Subjetivo</a:t>
            </a:r>
            <a:endParaRPr lang="en-US" dirty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1" name="Process 10"/>
          <p:cNvSpPr/>
          <p:nvPr/>
        </p:nvSpPr>
        <p:spPr>
          <a:xfrm>
            <a:off x="3581400" y="4953000"/>
            <a:ext cx="1447800" cy="533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0800000" algn="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Objetivo</a:t>
            </a:r>
            <a:endParaRPr lang="en-US" dirty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2" name="Process 11"/>
          <p:cNvSpPr/>
          <p:nvPr/>
        </p:nvSpPr>
        <p:spPr>
          <a:xfrm>
            <a:off x="5181600" y="4953000"/>
            <a:ext cx="1447800" cy="533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0800000" algn="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Subjetivo</a:t>
            </a:r>
            <a:endParaRPr lang="en-US" dirty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3" name="Process 12"/>
          <p:cNvSpPr/>
          <p:nvPr/>
        </p:nvSpPr>
        <p:spPr>
          <a:xfrm>
            <a:off x="6781800" y="4953000"/>
            <a:ext cx="1447800" cy="533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0800000" algn="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Objetivo</a:t>
            </a:r>
            <a:endParaRPr lang="en-US" dirty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4" name="Process 13"/>
          <p:cNvSpPr/>
          <p:nvPr/>
        </p:nvSpPr>
        <p:spPr>
          <a:xfrm>
            <a:off x="8382000" y="4953000"/>
            <a:ext cx="1447800" cy="533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0800000" algn="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Subjetivo</a:t>
            </a:r>
            <a:endParaRPr lang="en-US" dirty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5" name="Process 14"/>
          <p:cNvSpPr/>
          <p:nvPr/>
        </p:nvSpPr>
        <p:spPr>
          <a:xfrm>
            <a:off x="4191000" y="4038600"/>
            <a:ext cx="1905000" cy="533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0800000" algn="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Ambiente</a:t>
            </a:r>
            <a:endParaRPr lang="en-US" dirty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6" name="Process 15"/>
          <p:cNvSpPr/>
          <p:nvPr/>
        </p:nvSpPr>
        <p:spPr>
          <a:xfrm>
            <a:off x="7315200" y="4038600"/>
            <a:ext cx="1905000" cy="533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0800000" algn="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Econômico</a:t>
            </a:r>
            <a:endParaRPr lang="en-US" dirty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7" name="Process 16"/>
          <p:cNvSpPr/>
          <p:nvPr/>
        </p:nvSpPr>
        <p:spPr>
          <a:xfrm>
            <a:off x="914400" y="4038600"/>
            <a:ext cx="1905000" cy="533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0800000" algn="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Social</a:t>
            </a:r>
          </a:p>
        </p:txBody>
      </p:sp>
      <p:cxnSp>
        <p:nvCxnSpPr>
          <p:cNvPr id="23" name="Elbow Connector 22"/>
          <p:cNvCxnSpPr>
            <a:stCxn id="7" idx="2"/>
            <a:endCxn id="16" idx="0"/>
          </p:cNvCxnSpPr>
          <p:nvPr/>
        </p:nvCxnSpPr>
        <p:spPr>
          <a:xfrm rot="16200000" flipH="1">
            <a:off x="6471760" y="2242660"/>
            <a:ext cx="457200" cy="31346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7" idx="2"/>
            <a:endCxn id="17" idx="0"/>
          </p:cNvCxnSpPr>
          <p:nvPr/>
        </p:nvCxnSpPr>
        <p:spPr>
          <a:xfrm rot="5400000">
            <a:off x="3271360" y="2176940"/>
            <a:ext cx="457200" cy="32661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2"/>
            <a:endCxn id="15" idx="0"/>
          </p:cNvCxnSpPr>
          <p:nvPr/>
        </p:nvCxnSpPr>
        <p:spPr>
          <a:xfrm rot="16200000" flipH="1">
            <a:off x="4909660" y="3804760"/>
            <a:ext cx="457200" cy="104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7" idx="2"/>
            <a:endCxn id="10" idx="0"/>
          </p:cNvCxnSpPr>
          <p:nvPr/>
        </p:nvCxnSpPr>
        <p:spPr>
          <a:xfrm rot="16200000" flipH="1">
            <a:off x="2095500" y="4343400"/>
            <a:ext cx="381000" cy="838200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7" idx="2"/>
            <a:endCxn id="9" idx="0"/>
          </p:cNvCxnSpPr>
          <p:nvPr/>
        </p:nvCxnSpPr>
        <p:spPr>
          <a:xfrm rot="5400000">
            <a:off x="1295400" y="4381500"/>
            <a:ext cx="381000" cy="762000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5" idx="2"/>
            <a:endCxn id="12" idx="0"/>
          </p:cNvCxnSpPr>
          <p:nvPr/>
        </p:nvCxnSpPr>
        <p:spPr>
          <a:xfrm rot="16200000" flipH="1">
            <a:off x="5334000" y="4381500"/>
            <a:ext cx="381000" cy="762000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5" idx="2"/>
          </p:cNvCxnSpPr>
          <p:nvPr/>
        </p:nvCxnSpPr>
        <p:spPr>
          <a:xfrm rot="5400000">
            <a:off x="4533900" y="4343400"/>
            <a:ext cx="381000" cy="838200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6" idx="2"/>
            <a:endCxn id="14" idx="0"/>
          </p:cNvCxnSpPr>
          <p:nvPr/>
        </p:nvCxnSpPr>
        <p:spPr>
          <a:xfrm rot="16200000" flipH="1">
            <a:off x="8496300" y="4343400"/>
            <a:ext cx="381000" cy="838200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6" idx="2"/>
          </p:cNvCxnSpPr>
          <p:nvPr/>
        </p:nvCxnSpPr>
        <p:spPr>
          <a:xfrm rot="5400000">
            <a:off x="7696200" y="4381500"/>
            <a:ext cx="381000" cy="762000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84848" y="4941168"/>
            <a:ext cx="1440160" cy="57606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53200" y="4941168"/>
            <a:ext cx="1440160" cy="57606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7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Métricas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800" noProof="0" dirty="0" err="1" smtClean="0">
                <a:latin typeface="Verdana" charset="0"/>
              </a:rPr>
              <a:t>Exergia</a:t>
            </a:r>
            <a:endParaRPr lang="pt-BR" sz="2800" noProof="0" dirty="0" smtClean="0">
              <a:latin typeface="Verdana" charset="0"/>
            </a:endParaRPr>
          </a:p>
          <a:p>
            <a:pPr lvl="1" eaLnBrk="1" hangingPunct="1"/>
            <a:r>
              <a:rPr lang="pt-BR" sz="2400" noProof="0" dirty="0" smtClean="0">
                <a:latin typeface="Verdana" charset="0"/>
                <a:cs typeface="Arial" charset="0"/>
              </a:rPr>
              <a:t>Eficiência da energia (depende da fonte e do sistema)</a:t>
            </a:r>
          </a:p>
          <a:p>
            <a:pPr lvl="1" eaLnBrk="1" hangingPunct="1"/>
            <a:r>
              <a:rPr lang="pt-BR" sz="2400" noProof="0" dirty="0" smtClean="0">
                <a:latin typeface="Verdana" charset="0"/>
                <a:cs typeface="Arial" charset="0"/>
              </a:rPr>
              <a:t>Permite comparar fontes diferentes</a:t>
            </a:r>
          </a:p>
          <a:p>
            <a:pPr lvl="1" eaLnBrk="1" hangingPunct="1"/>
            <a:r>
              <a:rPr lang="pt-BR" sz="2400" noProof="0" dirty="0" smtClean="0">
                <a:latin typeface="Verdana" charset="0"/>
                <a:cs typeface="Arial" charset="0"/>
              </a:rPr>
              <a:t>Pouco suporte/dados</a:t>
            </a:r>
          </a:p>
          <a:p>
            <a:pPr eaLnBrk="1" hangingPunct="1"/>
            <a:r>
              <a:rPr lang="pt-BR" sz="2800" i="1" noProof="0" dirty="0" smtClean="0">
                <a:latin typeface="Verdana" charset="0"/>
              </a:rPr>
              <a:t>Global </a:t>
            </a:r>
            <a:r>
              <a:rPr lang="pt-BR" sz="2800" i="1" noProof="0" dirty="0" err="1" smtClean="0">
                <a:latin typeface="Verdana" charset="0"/>
              </a:rPr>
              <a:t>Warming</a:t>
            </a:r>
            <a:r>
              <a:rPr lang="pt-BR" sz="2800" i="1" noProof="0" dirty="0" smtClean="0">
                <a:latin typeface="Verdana" charset="0"/>
              </a:rPr>
              <a:t> </a:t>
            </a:r>
            <a:r>
              <a:rPr lang="pt-BR" sz="2800" i="1" noProof="0" dirty="0" err="1" smtClean="0">
                <a:latin typeface="Verdana" charset="0"/>
              </a:rPr>
              <a:t>Potential</a:t>
            </a:r>
            <a:r>
              <a:rPr lang="pt-BR" sz="2800" i="1" noProof="0" dirty="0" smtClean="0">
                <a:latin typeface="Verdana" charset="0"/>
              </a:rPr>
              <a:t> </a:t>
            </a:r>
            <a:r>
              <a:rPr lang="pt-BR" sz="2800" noProof="0" dirty="0" smtClean="0">
                <a:latin typeface="Verdana" charset="0"/>
              </a:rPr>
              <a:t>(GWP)</a:t>
            </a:r>
          </a:p>
          <a:p>
            <a:pPr lvl="1" eaLnBrk="1" hangingPunct="1"/>
            <a:r>
              <a:rPr lang="pt-BR" sz="2400" noProof="0" dirty="0" smtClean="0">
                <a:latin typeface="Verdana" charset="0"/>
                <a:cs typeface="Arial" charset="0"/>
              </a:rPr>
              <a:t>Compara o impacto de diferentes recursos com os efeitos do CO</a:t>
            </a:r>
            <a:r>
              <a:rPr lang="pt-BR" sz="2400" baseline="-25000" noProof="0" dirty="0" smtClean="0">
                <a:latin typeface="Verdana" charset="0"/>
                <a:cs typeface="Arial" charset="0"/>
              </a:rPr>
              <a:t>2</a:t>
            </a:r>
            <a:endParaRPr lang="pt-BR" sz="2400" noProof="0" dirty="0" smtClean="0">
              <a:latin typeface="Verdana" charset="0"/>
              <a:cs typeface="Arial" charset="0"/>
            </a:endParaRPr>
          </a:p>
          <a:p>
            <a:pPr lvl="1" eaLnBrk="1" hangingPunct="1"/>
            <a:r>
              <a:rPr lang="pt-BR" sz="2400" noProof="0" dirty="0" smtClean="0">
                <a:latin typeface="Verdana" charset="0"/>
                <a:cs typeface="Arial" charset="0"/>
              </a:rPr>
              <a:t>Considera a origem/destinação dos recursos</a:t>
            </a:r>
          </a:p>
          <a:p>
            <a:pPr lvl="1" eaLnBrk="1" hangingPunct="1"/>
            <a:r>
              <a:rPr lang="pt-BR" sz="2400" noProof="0" dirty="0" smtClean="0">
                <a:latin typeface="Verdana" charset="0"/>
                <a:cs typeface="Arial" charset="0"/>
              </a:rPr>
              <a:t>Bom suporte/apelo prático</a:t>
            </a:r>
            <a:endParaRPr lang="pt-BR" sz="2400" noProof="0" dirty="0">
              <a:latin typeface="Verdan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r>
              <a:rPr lang="pt-BR" noProof="0" dirty="0" smtClean="0">
                <a:latin typeface="Arial Black" charset="0"/>
              </a:rPr>
              <a:t>Métricas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noProof="0" dirty="0" smtClean="0">
                <a:latin typeface="Verdana" charset="0"/>
                <a:cs typeface="Arial" charset="0"/>
              </a:rPr>
              <a:t>Esquema gráfico para a </a:t>
            </a:r>
            <a:br>
              <a:rPr lang="pt-BR" noProof="0" dirty="0" smtClean="0">
                <a:latin typeface="Verdana" charset="0"/>
                <a:cs typeface="Arial" charset="0"/>
              </a:rPr>
            </a:br>
            <a:r>
              <a:rPr lang="pt-BR" noProof="0" dirty="0" smtClean="0">
                <a:latin typeface="Verdana" charset="0"/>
                <a:cs typeface="Arial" charset="0"/>
              </a:rPr>
              <a:t>definição dos </a:t>
            </a:r>
            <a:r>
              <a:rPr lang="pt-BR" i="1" noProof="0" dirty="0" err="1" smtClean="0">
                <a:latin typeface="Verdana" charset="0"/>
                <a:cs typeface="Arial" charset="0"/>
              </a:rPr>
              <a:t>rewards</a:t>
            </a:r>
            <a:endParaRPr lang="pt-BR" noProof="0" dirty="0" smtClean="0">
              <a:latin typeface="Verdana" charset="0"/>
              <a:cs typeface="Arial" charset="0"/>
            </a:endParaRPr>
          </a:p>
          <a:p>
            <a:pPr lvl="1"/>
            <a:endParaRPr lang="pt-BR" noProof="0" dirty="0" smtClean="0">
              <a:latin typeface="Verdana" charset="0"/>
              <a:cs typeface="Arial" charset="0"/>
            </a:endParaRPr>
          </a:p>
          <a:p>
            <a:pPr lvl="0"/>
            <a:r>
              <a:rPr lang="pt-BR" noProof="0" dirty="0" err="1" smtClean="0">
                <a:latin typeface="Verdana" charset="0"/>
                <a:cs typeface="Arial" charset="0"/>
              </a:rPr>
              <a:t>Exergia</a:t>
            </a:r>
            <a:endParaRPr lang="pt-BR" noProof="0" dirty="0" smtClean="0">
              <a:latin typeface="Verdana" charset="0"/>
              <a:cs typeface="Arial" charset="0"/>
            </a:endParaRPr>
          </a:p>
          <a:p>
            <a:pPr lvl="1"/>
            <a:r>
              <a:rPr lang="pt-BR" noProof="0" dirty="0" smtClean="0">
                <a:latin typeface="Verdana" charset="0"/>
                <a:cs typeface="Arial" charset="0"/>
              </a:rPr>
              <a:t>Consumo energético</a:t>
            </a:r>
          </a:p>
          <a:p>
            <a:pPr lvl="1"/>
            <a:endParaRPr lang="pt-BR" noProof="0" dirty="0" smtClean="0">
              <a:latin typeface="Verdana" charset="0"/>
              <a:cs typeface="Arial" charset="0"/>
            </a:endParaRPr>
          </a:p>
          <a:p>
            <a:pPr lvl="0"/>
            <a:r>
              <a:rPr lang="pt-BR" noProof="0" dirty="0" smtClean="0">
                <a:latin typeface="Verdana" charset="0"/>
                <a:cs typeface="Arial" charset="0"/>
              </a:rPr>
              <a:t>GWP </a:t>
            </a:r>
          </a:p>
          <a:p>
            <a:pPr lvl="1"/>
            <a:r>
              <a:rPr lang="pt-BR" noProof="0" dirty="0" smtClean="0">
                <a:latin typeface="Verdana" charset="0"/>
                <a:cs typeface="Arial" charset="0"/>
              </a:rPr>
              <a:t>Detritos</a:t>
            </a:r>
          </a:p>
          <a:p>
            <a:pPr lvl="1"/>
            <a:r>
              <a:rPr lang="pt-BR" noProof="0" dirty="0" smtClean="0">
                <a:latin typeface="Verdana" charset="0"/>
                <a:cs typeface="Arial" charset="0"/>
              </a:rPr>
              <a:t>Consumo de energia em separado</a:t>
            </a:r>
          </a:p>
          <a:p>
            <a:pPr>
              <a:buFontTx/>
              <a:buNone/>
            </a:pPr>
            <a:endParaRPr lang="pt-BR" noProof="0" dirty="0">
              <a:latin typeface="Verdana" charset="0"/>
            </a:endParaRPr>
          </a:p>
        </p:txBody>
      </p:sp>
      <p:pic>
        <p:nvPicPr>
          <p:cNvPr id="2867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1484784"/>
            <a:ext cx="18288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>
          <a:xfrm>
            <a:off x="6164560" y="1332384"/>
            <a:ext cx="2133600" cy="533400"/>
          </a:xfrm>
          <a:prstGeom prst="cloud">
            <a:avLst/>
          </a:prstGeom>
          <a:solidFill>
            <a:srgbClr val="0099FF">
              <a:alpha val="21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6240760" y="2729384"/>
            <a:ext cx="2133600" cy="533400"/>
          </a:xfrm>
          <a:prstGeom prst="cloud">
            <a:avLst/>
          </a:prstGeom>
          <a:solidFill>
            <a:srgbClr val="0099FF">
              <a:alpha val="21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smtClean="0">
                <a:latin typeface="Arial Black" charset="0"/>
              </a:rPr>
              <a:t>Modelos</a:t>
            </a:r>
            <a:endParaRPr lang="pt-BR" noProof="0">
              <a:latin typeface="Arial Black" charset="0"/>
            </a:endParaRPr>
          </a:p>
        </p:txBody>
      </p:sp>
      <p:pic>
        <p:nvPicPr>
          <p:cNvPr id="3277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3276600"/>
            <a:ext cx="16256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76600"/>
            <a:ext cx="185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276600"/>
            <a:ext cx="2071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276600"/>
            <a:ext cx="20193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3276600"/>
            <a:ext cx="2071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280400" y="5638800"/>
            <a:ext cx="1524000" cy="76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rPr>
              <a:t>Produtor</a:t>
            </a:r>
            <a:endParaRPr lang="en-US" dirty="0">
              <a:solidFill>
                <a:schemeClr val="tx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0" y="5638800"/>
            <a:ext cx="1752600" cy="76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rPr>
              <a:t>Intermediário</a:t>
            </a:r>
            <a:endParaRPr lang="en-US" dirty="0">
              <a:solidFill>
                <a:schemeClr val="tx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51600" y="5638800"/>
            <a:ext cx="1524000" cy="76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rPr>
              <a:t>Transporte</a:t>
            </a:r>
            <a:endParaRPr lang="en-US" dirty="0">
              <a:solidFill>
                <a:schemeClr val="tx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3000" y="5638800"/>
            <a:ext cx="1524000" cy="76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rPr>
              <a:t>Transporte</a:t>
            </a:r>
            <a:endParaRPr lang="en-US" dirty="0">
              <a:solidFill>
                <a:schemeClr val="tx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9400" y="5638800"/>
            <a:ext cx="1752600" cy="76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rPr>
              <a:t>Consumidor</a:t>
            </a:r>
            <a:endParaRPr lang="en-US" dirty="0">
              <a:solidFill>
                <a:schemeClr val="tx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cxnSp>
        <p:nvCxnSpPr>
          <p:cNvPr id="17" name="Straight Arrow Connector 16"/>
          <p:cNvCxnSpPr>
            <a:stCxn id="11" idx="1"/>
            <a:endCxn id="13" idx="3"/>
          </p:cNvCxnSpPr>
          <p:nvPr/>
        </p:nvCxnSpPr>
        <p:spPr>
          <a:xfrm rot="10800000">
            <a:off x="7975600" y="6019800"/>
            <a:ext cx="3048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1"/>
            <a:endCxn id="12" idx="3"/>
          </p:cNvCxnSpPr>
          <p:nvPr/>
        </p:nvCxnSpPr>
        <p:spPr>
          <a:xfrm rot="10800000">
            <a:off x="6070600" y="6019800"/>
            <a:ext cx="3810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1"/>
            <a:endCxn id="14" idx="3"/>
          </p:cNvCxnSpPr>
          <p:nvPr/>
        </p:nvCxnSpPr>
        <p:spPr>
          <a:xfrm rot="10800000">
            <a:off x="3937000" y="6019800"/>
            <a:ext cx="3810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1"/>
            <a:endCxn id="15" idx="3"/>
          </p:cNvCxnSpPr>
          <p:nvPr/>
        </p:nvCxnSpPr>
        <p:spPr>
          <a:xfrm rot="10800000">
            <a:off x="2032000" y="6019800"/>
            <a:ext cx="3810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Up-Down Arrow 25"/>
          <p:cNvSpPr/>
          <p:nvPr/>
        </p:nvSpPr>
        <p:spPr>
          <a:xfrm>
            <a:off x="990600" y="4876800"/>
            <a:ext cx="304800" cy="533400"/>
          </a:xfrm>
          <a:prstGeom prst="upDownArrow">
            <a:avLst/>
          </a:prstGeom>
          <a:gradFill flip="none" rotWithShape="1">
            <a:gsLst>
              <a:gs pos="0">
                <a:schemeClr val="accent3">
                  <a:lumMod val="85000"/>
                </a:schemeClr>
              </a:gs>
              <a:gs pos="100000">
                <a:srgbClr val="00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27" name="Up-Down Arrow 26"/>
          <p:cNvSpPr/>
          <p:nvPr/>
        </p:nvSpPr>
        <p:spPr>
          <a:xfrm>
            <a:off x="3048000" y="4876800"/>
            <a:ext cx="304800" cy="533400"/>
          </a:xfrm>
          <a:prstGeom prst="upDownArrow">
            <a:avLst/>
          </a:prstGeom>
          <a:gradFill flip="none" rotWithShape="1">
            <a:gsLst>
              <a:gs pos="0">
                <a:schemeClr val="accent3">
                  <a:lumMod val="85000"/>
                </a:schemeClr>
              </a:gs>
              <a:gs pos="100000">
                <a:srgbClr val="00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28" name="Up-Down Arrow 27"/>
          <p:cNvSpPr/>
          <p:nvPr/>
        </p:nvSpPr>
        <p:spPr>
          <a:xfrm>
            <a:off x="5029200" y="4876800"/>
            <a:ext cx="304800" cy="533400"/>
          </a:xfrm>
          <a:prstGeom prst="upDownArrow">
            <a:avLst/>
          </a:prstGeom>
          <a:gradFill flip="none" rotWithShape="1">
            <a:gsLst>
              <a:gs pos="0">
                <a:schemeClr val="accent3">
                  <a:lumMod val="85000"/>
                </a:schemeClr>
              </a:gs>
              <a:gs pos="100000">
                <a:srgbClr val="00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29" name="Up-Down Arrow 28"/>
          <p:cNvSpPr/>
          <p:nvPr/>
        </p:nvSpPr>
        <p:spPr>
          <a:xfrm>
            <a:off x="7086600" y="4876800"/>
            <a:ext cx="304800" cy="533400"/>
          </a:xfrm>
          <a:prstGeom prst="upDownArrow">
            <a:avLst/>
          </a:prstGeom>
          <a:gradFill flip="none" rotWithShape="1">
            <a:gsLst>
              <a:gs pos="0">
                <a:schemeClr val="accent3">
                  <a:lumMod val="85000"/>
                </a:schemeClr>
              </a:gs>
              <a:gs pos="100000">
                <a:srgbClr val="00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0" name="Up-Down Arrow 29"/>
          <p:cNvSpPr/>
          <p:nvPr/>
        </p:nvSpPr>
        <p:spPr>
          <a:xfrm>
            <a:off x="8991600" y="4876800"/>
            <a:ext cx="304800" cy="533400"/>
          </a:xfrm>
          <a:prstGeom prst="upDownArrow">
            <a:avLst/>
          </a:prstGeom>
          <a:gradFill flip="none" rotWithShape="1">
            <a:gsLst>
              <a:gs pos="0">
                <a:schemeClr val="accent3">
                  <a:lumMod val="85000"/>
                </a:schemeClr>
              </a:gs>
              <a:gs pos="100000">
                <a:srgbClr val="00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2799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915400" cy="4525963"/>
          </a:xfrm>
        </p:spPr>
        <p:txBody>
          <a:bodyPr/>
          <a:lstStyle/>
          <a:p>
            <a:r>
              <a:rPr lang="pt-BR" sz="2400" noProof="0" dirty="0" smtClean="0">
                <a:latin typeface="Verdana" charset="0"/>
              </a:rPr>
              <a:t>Componentes</a:t>
            </a:r>
          </a:p>
          <a:p>
            <a:pPr lvl="1"/>
            <a:r>
              <a:rPr lang="pt-BR" sz="2000" noProof="0" dirty="0" smtClean="0">
                <a:latin typeface="Verdana" charset="0"/>
                <a:cs typeface="Arial" charset="0"/>
              </a:rPr>
              <a:t>Logística</a:t>
            </a:r>
            <a:r>
              <a:rPr lang="pt-BR" sz="2000" baseline="0" noProof="0" dirty="0" smtClean="0">
                <a:latin typeface="Verdana" charset="0"/>
                <a:cs typeface="Arial" charset="0"/>
              </a:rPr>
              <a:t> de entrada e saída </a:t>
            </a:r>
            <a:r>
              <a:rPr lang="pt-BR" sz="2000" noProof="0" dirty="0" smtClean="0">
                <a:latin typeface="Verdana" charset="0"/>
                <a:cs typeface="Arial" charset="0"/>
              </a:rPr>
              <a:t>(puxada/empurrada), e reversa</a:t>
            </a:r>
          </a:p>
          <a:p>
            <a:pPr lvl="1"/>
            <a:r>
              <a:rPr lang="pt-BR" sz="2000" noProof="0" dirty="0" smtClean="0">
                <a:latin typeface="Verdana" charset="0"/>
                <a:cs typeface="Arial" charset="0"/>
              </a:rPr>
              <a:t>Manufatura (baseados em </a:t>
            </a:r>
            <a:r>
              <a:rPr lang="pt-BR" sz="2000" noProof="0" dirty="0" err="1" smtClean="0">
                <a:latin typeface="Verdana" charset="0"/>
                <a:cs typeface="Arial" charset="0"/>
              </a:rPr>
              <a:t>Desrochers</a:t>
            </a:r>
            <a:r>
              <a:rPr lang="pt-BR" sz="2000" noProof="0" dirty="0" smtClean="0">
                <a:latin typeface="Verdana" charset="0"/>
                <a:cs typeface="Arial" charset="0"/>
              </a:rPr>
              <a:t>)</a:t>
            </a:r>
          </a:p>
          <a:p>
            <a:pPr lvl="1"/>
            <a:r>
              <a:rPr lang="en-US" sz="2000" i="1" dirty="0" smtClean="0">
                <a:latin typeface="Verdana" charset="0"/>
                <a:cs typeface="Arial" charset="0"/>
              </a:rPr>
              <a:t>S</a:t>
            </a:r>
            <a:r>
              <a:rPr lang="pt-BR" sz="2000" i="1" dirty="0" err="1" smtClean="0">
                <a:latin typeface="Verdana" charset="0"/>
                <a:cs typeface="Arial" charset="0"/>
              </a:rPr>
              <a:t>tochastic</a:t>
            </a:r>
            <a:r>
              <a:rPr lang="pt-BR" sz="2000" i="1" dirty="0" smtClean="0">
                <a:latin typeface="Verdana" charset="0"/>
                <a:cs typeface="Arial" charset="0"/>
              </a:rPr>
              <a:t> </a:t>
            </a:r>
            <a:r>
              <a:rPr lang="pt-BR" sz="2000" i="1" dirty="0" err="1" smtClean="0">
                <a:latin typeface="Verdana" charset="0"/>
                <a:cs typeface="Arial" charset="0"/>
              </a:rPr>
              <a:t>Reward</a:t>
            </a:r>
            <a:r>
              <a:rPr lang="pt-BR" sz="2000" i="1" dirty="0" smtClean="0">
                <a:latin typeface="Verdana" charset="0"/>
                <a:cs typeface="Arial" charset="0"/>
              </a:rPr>
              <a:t> nets </a:t>
            </a:r>
            <a:r>
              <a:rPr lang="pt-BR" sz="2000" dirty="0" smtClean="0">
                <a:latin typeface="Verdana" charset="0"/>
                <a:cs typeface="Arial" charset="0"/>
              </a:rPr>
              <a:t>(</a:t>
            </a:r>
            <a:r>
              <a:rPr lang="pt-BR" sz="2000" dirty="0" err="1" smtClean="0">
                <a:latin typeface="Verdana" charset="0"/>
                <a:cs typeface="Arial" charset="0"/>
              </a:rPr>
              <a:t>SRNs</a:t>
            </a:r>
            <a:r>
              <a:rPr lang="pt-BR" sz="2000" dirty="0" smtClean="0">
                <a:latin typeface="Verdana" charset="0"/>
                <a:cs typeface="Arial" charset="0"/>
              </a:rPr>
              <a:t>)</a:t>
            </a:r>
            <a:endParaRPr lang="pt-BR" sz="2000" noProof="0" dirty="0" smtClean="0">
              <a:latin typeface="Verdana" charset="0"/>
              <a:cs typeface="Arial" charset="0"/>
            </a:endParaRPr>
          </a:p>
          <a:p>
            <a:pPr lvl="1"/>
            <a:endParaRPr lang="pt-BR" sz="2000" noProof="0" dirty="0">
              <a:latin typeface="Verdan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noProof="0" dirty="0" smtClean="0">
                <a:latin typeface="Verdana" charset="0"/>
              </a:rPr>
              <a:t>Parâmetros Ambientais dos Componentes</a:t>
            </a:r>
            <a:endParaRPr lang="pt-BR" sz="2800" noProof="0" dirty="0">
              <a:latin typeface="Verdana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smtClean="0">
                <a:latin typeface="Arial Black" charset="0"/>
              </a:rPr>
              <a:t>Modelos</a:t>
            </a:r>
            <a:endParaRPr lang="pt-BR" noProof="0">
              <a:latin typeface="Arial Black" charset="0"/>
            </a:endParaRPr>
          </a:p>
        </p:txBody>
      </p:sp>
      <p:pic>
        <p:nvPicPr>
          <p:cNvPr id="3481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898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38227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4711700" y="2276475"/>
            <a:ext cx="7493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Element</a:t>
            </a:r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6172200" y="2260600"/>
            <a:ext cx="7620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Inputs</a:t>
            </a:r>
          </a:p>
        </p:txBody>
      </p:sp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7467600" y="2260600"/>
            <a:ext cx="7620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Outputs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noProof="0" dirty="0" smtClean="0">
                <a:latin typeface="Verdana" charset="0"/>
              </a:rPr>
              <a:t>Modelo de Otimização</a:t>
            </a:r>
          </a:p>
          <a:p>
            <a:pPr lvl="1"/>
            <a:r>
              <a:rPr lang="pt-BR" sz="2000" i="1" dirty="0" err="1" smtClean="0">
                <a:latin typeface="Verdana" charset="0"/>
              </a:rPr>
              <a:t>Goal</a:t>
            </a:r>
            <a:r>
              <a:rPr lang="pt-BR" sz="2000" i="1" dirty="0" smtClean="0">
                <a:latin typeface="Verdana" charset="0"/>
              </a:rPr>
              <a:t> </a:t>
            </a:r>
            <a:r>
              <a:rPr lang="pt-BR" sz="2000" i="1" dirty="0" err="1" smtClean="0">
                <a:latin typeface="Verdana" charset="0"/>
              </a:rPr>
              <a:t>Programming</a:t>
            </a:r>
            <a:endParaRPr lang="pt-BR" sz="2000" dirty="0" smtClean="0">
              <a:latin typeface="Verdana" charset="0"/>
            </a:endParaRPr>
          </a:p>
          <a:p>
            <a:pPr lvl="1"/>
            <a:r>
              <a:rPr lang="pt-BR" sz="2000" noProof="0" dirty="0" smtClean="0">
                <a:latin typeface="Verdana" charset="0"/>
              </a:rPr>
              <a:t>Metas definidas </a:t>
            </a:r>
            <a:br>
              <a:rPr lang="pt-BR" sz="2000" noProof="0" dirty="0" smtClean="0">
                <a:latin typeface="Verdana" charset="0"/>
              </a:rPr>
            </a:br>
            <a:r>
              <a:rPr lang="pt-BR" sz="2000" noProof="0" dirty="0" smtClean="0">
                <a:latin typeface="Verdana" charset="0"/>
              </a:rPr>
              <a:t>empiricamente, ou</a:t>
            </a:r>
            <a:br>
              <a:rPr lang="pt-BR" sz="2000" noProof="0" dirty="0" smtClean="0">
                <a:latin typeface="Verdana" charset="0"/>
              </a:rPr>
            </a:br>
            <a:r>
              <a:rPr lang="pt-BR" sz="2000" noProof="0" dirty="0" smtClean="0">
                <a:latin typeface="Verdana" charset="0"/>
              </a:rPr>
              <a:t>por </a:t>
            </a:r>
            <a:r>
              <a:rPr lang="pt-BR" sz="2000" dirty="0" smtClean="0">
                <a:latin typeface="Verdana" charset="0"/>
              </a:rPr>
              <a:t>outro modelo de </a:t>
            </a:r>
            <a:br>
              <a:rPr lang="pt-BR" sz="2000" dirty="0" smtClean="0">
                <a:latin typeface="Verdana" charset="0"/>
              </a:rPr>
            </a:br>
            <a:r>
              <a:rPr lang="pt-BR" sz="2000" dirty="0" smtClean="0">
                <a:latin typeface="Verdana" charset="0"/>
              </a:rPr>
              <a:t>otimização</a:t>
            </a:r>
          </a:p>
          <a:p>
            <a:pPr lvl="1"/>
            <a:r>
              <a:rPr lang="pt-BR" sz="2000" dirty="0" smtClean="0">
                <a:latin typeface="Verdana" charset="0"/>
              </a:rPr>
              <a:t>Pesos (</a:t>
            </a:r>
            <a:r>
              <a:rPr lang="pt-BR" sz="2000" dirty="0" err="1" smtClean="0">
                <a:latin typeface="Verdana" charset="0"/>
              </a:rPr>
              <a:t>ω</a:t>
            </a:r>
            <a:r>
              <a:rPr lang="pt-BR" sz="2000" baseline="-25000" dirty="0" err="1" smtClean="0">
                <a:latin typeface="Verdana" charset="0"/>
              </a:rPr>
              <a:t>x</a:t>
            </a:r>
            <a:r>
              <a:rPr lang="pt-BR" sz="2000" dirty="0" smtClean="0">
                <a:latin typeface="Verdana" charset="0"/>
              </a:rPr>
              <a:t>) definidos</a:t>
            </a:r>
            <a:br>
              <a:rPr lang="pt-BR" sz="2000" dirty="0" smtClean="0">
                <a:latin typeface="Verdana" charset="0"/>
              </a:rPr>
            </a:br>
            <a:r>
              <a:rPr lang="pt-BR" sz="2000" dirty="0" smtClean="0">
                <a:latin typeface="Verdana" charset="0"/>
              </a:rPr>
              <a:t>empiricamente ou com AHP</a:t>
            </a:r>
          </a:p>
          <a:p>
            <a:pPr lvl="1"/>
            <a:r>
              <a:rPr lang="x-none" sz="2000" noProof="0" dirty="0" smtClean="0">
                <a:latin typeface="Verdana" charset="0"/>
              </a:rPr>
              <a:t>Visa à redução do consumo </a:t>
            </a:r>
            <a:br>
              <a:rPr lang="x-none" sz="2000" noProof="0" dirty="0" smtClean="0">
                <a:latin typeface="Verdana" charset="0"/>
              </a:rPr>
            </a:br>
            <a:r>
              <a:rPr lang="x-none" sz="2000" noProof="0" dirty="0" smtClean="0">
                <a:latin typeface="Verdana" charset="0"/>
              </a:rPr>
              <a:t>de energia e recursos, </a:t>
            </a:r>
            <a:br>
              <a:rPr lang="x-none" sz="2000" noProof="0" dirty="0" smtClean="0">
                <a:latin typeface="Verdana" charset="0"/>
              </a:rPr>
            </a:br>
            <a:r>
              <a:rPr lang="x-none" sz="2000" noProof="0" dirty="0" smtClean="0">
                <a:latin typeface="Verdana" charset="0"/>
              </a:rPr>
              <a:t>geração de detritos, </a:t>
            </a:r>
            <a:br>
              <a:rPr lang="x-none" sz="2000" noProof="0" dirty="0" smtClean="0">
                <a:latin typeface="Verdana" charset="0"/>
              </a:rPr>
            </a:br>
            <a:r>
              <a:rPr lang="x-none" sz="2000" noProof="0" dirty="0" smtClean="0">
                <a:latin typeface="Verdana" charset="0"/>
              </a:rPr>
              <a:t>destruição de exergia,</a:t>
            </a:r>
            <a:br>
              <a:rPr lang="x-none" sz="2000" noProof="0" dirty="0" smtClean="0">
                <a:latin typeface="Verdana" charset="0"/>
              </a:rPr>
            </a:br>
            <a:r>
              <a:rPr lang="x-none" sz="2000" noProof="0" dirty="0" smtClean="0">
                <a:latin typeface="Verdana" charset="0"/>
              </a:rPr>
              <a:t>geração de GWP e objetivos</a:t>
            </a:r>
            <a:br>
              <a:rPr lang="x-none" sz="2000" noProof="0" dirty="0" smtClean="0">
                <a:latin typeface="Verdana" charset="0"/>
              </a:rPr>
            </a:br>
            <a:r>
              <a:rPr lang="x-none" sz="2000" noProof="0" dirty="0" smtClean="0">
                <a:latin typeface="Verdana" charset="0"/>
              </a:rPr>
              <a:t>de negócio (</a:t>
            </a:r>
            <a:r>
              <a:rPr lang="x-none" sz="2000" i="1" noProof="0" dirty="0" smtClean="0">
                <a:latin typeface="Verdana" charset="0"/>
              </a:rPr>
              <a:t>bo</a:t>
            </a:r>
            <a:r>
              <a:rPr lang="x-none" sz="2000" noProof="0" dirty="0" smtClean="0">
                <a:latin typeface="Verdana" charset="0"/>
              </a:rPr>
              <a:t>)</a:t>
            </a:r>
            <a:endParaRPr lang="pt-BR" sz="2000" noProof="0" dirty="0">
              <a:latin typeface="Verdana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smtClean="0">
                <a:latin typeface="Arial Black" charset="0"/>
              </a:rPr>
              <a:t>Modelos</a:t>
            </a:r>
            <a:endParaRPr lang="pt-BR" noProof="0">
              <a:latin typeface="Arial Blac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988" y="1628800"/>
            <a:ext cx="4063492" cy="2920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925" y="4385444"/>
            <a:ext cx="3974603" cy="18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5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9675</TotalTime>
  <Words>1451</Words>
  <Application>Microsoft Macintosh PowerPoint</Application>
  <PresentationFormat>A4 Paper (210x297 mm)</PresentationFormat>
  <Paragraphs>230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Design padrão</vt:lpstr>
      <vt:lpstr>Otimização de trade-offs no gerenciamento de cadeias de suprimentos verdes</vt:lpstr>
      <vt:lpstr>Agenda</vt:lpstr>
      <vt:lpstr>Contexto</vt:lpstr>
      <vt:lpstr>Contexto</vt:lpstr>
      <vt:lpstr>Métricas</vt:lpstr>
      <vt:lpstr>Métricas</vt:lpstr>
      <vt:lpstr>Modelos</vt:lpstr>
      <vt:lpstr>Modelos</vt:lpstr>
      <vt:lpstr>Modelos</vt:lpstr>
      <vt:lpstr>Estudo de Caso</vt:lpstr>
      <vt:lpstr>Estudo de Caso</vt:lpstr>
      <vt:lpstr>Estudo de Caso</vt:lpstr>
      <vt:lpstr>Estudo de Caso</vt:lpstr>
      <vt:lpstr>Estudo de Caso</vt:lpstr>
      <vt:lpstr>Estudo de Caso</vt:lpstr>
      <vt:lpstr>Estudo de Caso</vt:lpstr>
      <vt:lpstr>Estudo de Caso</vt:lpstr>
      <vt:lpstr>Estudo de Caso</vt:lpstr>
      <vt:lpstr>Estudo de Caso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Conclusões</vt:lpstr>
      <vt:lpstr>Conclusões</vt:lpstr>
      <vt:lpstr>Links</vt:lpstr>
      <vt:lpstr>Referências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Framework for Environmental Performance Evaluation in Green Supply Chains</dc:title>
  <dc:subject/>
  <dc:creator>Gabriel</dc:creator>
  <cp:keywords/>
  <dc:description/>
  <cp:lastModifiedBy>Gabriel Alves</cp:lastModifiedBy>
  <cp:revision>518</cp:revision>
  <dcterms:created xsi:type="dcterms:W3CDTF">2010-10-05T02:24:58Z</dcterms:created>
  <dcterms:modified xsi:type="dcterms:W3CDTF">2012-08-28T22:08:52Z</dcterms:modified>
  <cp:category/>
</cp:coreProperties>
</file>