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56" r:id="rId2"/>
    <p:sldId id="295" r:id="rId3"/>
    <p:sldId id="316" r:id="rId4"/>
    <p:sldId id="294" r:id="rId5"/>
    <p:sldId id="298" r:id="rId6"/>
    <p:sldId id="299" r:id="rId7"/>
    <p:sldId id="300" r:id="rId8"/>
    <p:sldId id="302" r:id="rId9"/>
    <p:sldId id="304" r:id="rId10"/>
    <p:sldId id="305" r:id="rId11"/>
    <p:sldId id="306" r:id="rId12"/>
    <p:sldId id="286" r:id="rId13"/>
    <p:sldId id="287" r:id="rId14"/>
    <p:sldId id="289" r:id="rId15"/>
    <p:sldId id="312" r:id="rId16"/>
    <p:sldId id="318" r:id="rId17"/>
    <p:sldId id="321" r:id="rId18"/>
    <p:sldId id="322" r:id="rId19"/>
    <p:sldId id="323" r:id="rId20"/>
    <p:sldId id="288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F7E"/>
    <a:srgbClr val="CCFFFF"/>
    <a:srgbClr val="FFCCFF"/>
    <a:srgbClr val="FF99FF"/>
    <a:srgbClr val="66FF99"/>
    <a:srgbClr val="FFFF99"/>
    <a:srgbClr val="7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Estilo com Tema 2 - Ênfas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305" autoAdjust="0"/>
  </p:normalViewPr>
  <p:slideViewPr>
    <p:cSldViewPr>
      <p:cViewPr>
        <p:scale>
          <a:sx n="68" d="100"/>
          <a:sy n="68" d="100"/>
        </p:scale>
        <p:origin x="-2248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3FC7B-BC70-5344-BB80-B54AFB413DDB}" type="datetimeFigureOut">
              <a:rPr lang="en-US" smtClean="0"/>
              <a:t>12/09/12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EC5FC-4B4C-1641-A5DC-48EA0077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264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1E846-E65A-4AB5-B184-C1BBF8EE4F5A}" type="datetimeFigureOut">
              <a:rPr lang="pt-BR" smtClean="0"/>
              <a:pPr/>
              <a:t>12/09/12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FFA3B-2F84-4DBB-AB71-ED44AF53FB67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30236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6FFA3B-2F84-4DBB-AB71-ED44AF53FB67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40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BPM, como sendo o suporte para processos de negócio utilizando métodos, técnicas, e softwares para construir, executar, controlar e analisar processos operacionais que envolvem seres humanos, organizações, aplicações, documentos e outras fontes de informação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6FFA3B-2F84-4DBB-AB71-ED44AF53FB67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2803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Modelo do processo que, além de representá-lo graficamente, também apresenta todas as informações que são necessárias para que a sua execução seja automatizada 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.Um Workflow representa cada atividade que precisa ser executada durante as etapas de um processo, os participantes envolvidos na sua execução e o fluxo de informações entre estas </a:t>
            </a:r>
            <a:endParaRPr lang="en-US" sz="1200" dirty="0" smtClean="0"/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.Mesmo contando com as características relacionadas a seus ganhos, em muitos casos, sistemas construídos utilizando sistemas de Workflow não são aconselhados para gerenciar ambientes organizacionais complexos ou dinâmicos [1]. Nesse tipo de cenário, o gerenciamento tradicional, utilizando-se Workflow, não consegue modelar adequadamente tais processos, resultando em constantes mudanças, devido à mutabilidade dos sistemas ou a um grande número de situações imprevistas (exceções)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6FFA3B-2F84-4DBB-AB71-ED44AF53FB67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5687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ambiente de negócios dinâmico dos tempos de hoje, o sucesso econômico de uma empresa depende da sua capacidade de reagir a várias alterações, como mudanças nas atitudes dos clientes ou mudanças em legislações [2]. Os processos flexíveis surgiram neste contexto. Quando o ambiente de trabalho é menos repetitivo ou menos previsível, os sistemas de gestão do fluxo de trabalho tradicional não são capazes de modelar processos de forma adequada, resultando em constantes mudanças devido a exceções e desvios. O termo flexível, usado neste contexto, significa que o processo não é fixo e estático, mas pode mudar durante a execução, a fim de adaptar-se às exceções e alterações no ambiente [20]. O objetivo dos processos flexíveis é permitir que os usuários possam tratar situações inesperadas com segurança e com informações adequadas.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6FFA3B-2F84-4DBB-AB71-ED44AF53FB67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3335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Atividade pode ser definida como uma ação que muda o estado da empresa e é executada por um recurso (por exemplo, uma pessoa, um computador, etc.)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Uma restrição, por sua vez, especifica uma certa regra de negócio que deve ser respeitada em todas as execuções do processo. </a:t>
            </a:r>
            <a:endParaRPr lang="en-US" dirty="0" smtClean="0"/>
          </a:p>
          <a:p>
            <a:endParaRPr lang="en-US" dirty="0" smtClean="0"/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TIPOS</a:t>
            </a: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RESTRIÇÃO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6FFA3B-2F84-4DBB-AB71-ED44AF53FB67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5710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6FFA3B-2F84-4DBB-AB71-ED44AF53FB67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6FFA3B-2F84-4DBB-AB71-ED44AF53FB67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6FFA3B-2F84-4DBB-AB71-ED44AF53FB67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9477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TEMPLATE</a:t>
            </a:r>
            <a:r>
              <a:rPr lang="en-US" baseline="0" dirty="0" smtClean="0"/>
              <a:t> DE REGRAS CONDEC. TRANFORMAÇAO PARA IF-THEN. USAR CEP.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6FFA3B-2F84-4DBB-AB71-ED44AF53FB67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5703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D1DC6-6950-3146-8A66-306A34809BC4}" type="datetime1">
              <a:rPr lang="pt-BR" smtClean="0"/>
              <a:t>12/09/12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EF5CDD-8728-F04D-BB8F-003CBD8DB287}" type="datetime1">
              <a:rPr lang="pt-BR" smtClean="0"/>
              <a:t>12/09/12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3B4926-413D-784C-958B-B7BD03C66173}" type="datetime1">
              <a:rPr lang="pt-BR" smtClean="0"/>
              <a:t>12/09/12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288" y="46038"/>
            <a:ext cx="6481762" cy="98107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268413"/>
            <a:ext cx="4038600" cy="485775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268413"/>
            <a:ext cx="4038600" cy="2352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3773488"/>
            <a:ext cx="4038600" cy="2352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EB535-7A72-1246-B189-2D75B23E1AD1}" type="datetime1">
              <a:rPr lang="pt-BR" smtClean="0"/>
              <a:t>12/09/12</a:t>
            </a:fld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395288" y="46038"/>
            <a:ext cx="6481762" cy="98107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68413"/>
            <a:ext cx="4038600" cy="2352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268413"/>
            <a:ext cx="4038600" cy="2352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7200" y="3773488"/>
            <a:ext cx="4038600" cy="2352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8200" y="3773488"/>
            <a:ext cx="4038600" cy="2352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CE01DA-A330-E648-98A4-B219AF4E0880}" type="datetime1">
              <a:rPr lang="pt-BR" smtClean="0"/>
              <a:t>12/09/12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288" y="46038"/>
            <a:ext cx="6481762" cy="98107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8600" cy="485775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268413"/>
            <a:ext cx="4038600" cy="2352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3773488"/>
            <a:ext cx="4038600" cy="2352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86E0D-7221-0743-B235-1120B0893D8F}" type="datetime1">
              <a:rPr lang="pt-BR" smtClean="0"/>
              <a:t>12/09/12</a:t>
            </a:fld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3325FE-52FE-5646-99AA-1A45506C2E38}" type="datetime1">
              <a:rPr lang="pt-BR" smtClean="0"/>
              <a:t>12/09/12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D596B-BEF8-6B4E-8B8B-6403C44762BE}" type="datetime1">
              <a:rPr lang="pt-BR" smtClean="0"/>
              <a:t>12/09/12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71F1A8-3F57-134E-BD2F-68F2D4A8B6CD}" type="datetime1">
              <a:rPr lang="pt-BR" smtClean="0"/>
              <a:t>12/09/12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BA745-FF12-9444-9EE0-F50869F28D8C}" type="datetime1">
              <a:rPr lang="pt-BR" smtClean="0"/>
              <a:t>12/09/12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316786-185F-F747-BB3E-933113145795}" type="datetime1">
              <a:rPr lang="pt-BR" smtClean="0"/>
              <a:t>12/09/12</a:t>
            </a:fld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F8C306-FB4B-3A4D-97A5-67800AF329FA}" type="datetime1">
              <a:rPr lang="pt-BR" smtClean="0"/>
              <a:t>12/09/12</a:t>
            </a:fld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184F5A-9763-CF4A-9D58-A8923DE00C20}" type="datetime1">
              <a:rPr lang="pt-BR" smtClean="0"/>
              <a:t>12/09/12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2906D8-342F-9E4E-A900-0E4D26F822C9}" type="datetime1">
              <a:rPr lang="pt-BR" smtClean="0"/>
              <a:t>12/09/12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CB8E-301F-45CB-BBCF-1E6372EAFE2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6038"/>
            <a:ext cx="648176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3"/>
            <a:ext cx="82296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fld id="{93DBE93A-C5EF-6C47-BFA5-7FBD156D880E}" type="datetime1">
              <a:rPr lang="pt-BR" smtClean="0"/>
              <a:t>12/09/12</a:t>
            </a:fld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453188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fld id="{A841CB8E-301F-45CB-BBCF-1E6372EAFE28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.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15616" y="3886200"/>
            <a:ext cx="6512768" cy="2063080"/>
          </a:xfrm>
        </p:spPr>
        <p:txBody>
          <a:bodyPr>
            <a:normAutofit fontScale="77500" lnSpcReduction="20000"/>
          </a:bodyPr>
          <a:lstStyle/>
          <a:p>
            <a:r>
              <a:rPr lang="pt-BR" sz="3600" b="1" dirty="0" smtClean="0"/>
              <a:t>Natália Cabral e Renata Medeiros</a:t>
            </a:r>
          </a:p>
          <a:p>
            <a:endParaRPr lang="pt-BR" b="1" dirty="0" smtClean="0"/>
          </a:p>
          <a:p>
            <a:r>
              <a:rPr lang="pt-BR" dirty="0" smtClean="0"/>
              <a:t>Orientação:</a:t>
            </a:r>
          </a:p>
          <a:p>
            <a:r>
              <a:rPr lang="pt-BR" dirty="0" err="1" smtClean="0"/>
              <a:t>Profº</a:t>
            </a:r>
            <a:r>
              <a:rPr lang="pt-BR" dirty="0" smtClean="0"/>
              <a:t> Ricardo Massa Ferreira Lima</a:t>
            </a:r>
          </a:p>
          <a:p>
            <a:r>
              <a:rPr lang="pt-BR" dirty="0" smtClean="0"/>
              <a:t>Cesar Augusto Lins de Oliveira</a:t>
            </a:r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/>
          <a:lstStyle/>
          <a:p>
            <a:pPr algn="ctr"/>
            <a:r>
              <a:rPr lang="pt-BR" dirty="0" smtClean="0"/>
              <a:t>Sistema de Gestão de Processos de Negócio Baseado em Modelos Declarativos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46856" y="1268760"/>
            <a:ext cx="82296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−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.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/>
              <a:buChar char="•"/>
            </a:pPr>
            <a:r>
              <a:rPr lang="en-US" dirty="0" err="1" smtClean="0"/>
              <a:t>Ferramenta</a:t>
            </a:r>
            <a:r>
              <a:rPr lang="en-US" dirty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modelagem</a:t>
            </a:r>
            <a:r>
              <a:rPr lang="en-US" dirty="0" smtClean="0"/>
              <a:t> e </a:t>
            </a:r>
            <a:r>
              <a:rPr lang="en-US" dirty="0" err="1" smtClean="0"/>
              <a:t>execução</a:t>
            </a:r>
            <a:r>
              <a:rPr lang="en-US" dirty="0" smtClean="0"/>
              <a:t> de </a:t>
            </a:r>
            <a:r>
              <a:rPr lang="en-US" dirty="0" err="1" smtClean="0"/>
              <a:t>processos</a:t>
            </a:r>
            <a:r>
              <a:rPr lang="en-US" dirty="0" smtClean="0"/>
              <a:t> </a:t>
            </a:r>
            <a:r>
              <a:rPr lang="en-US" dirty="0" err="1" smtClean="0"/>
              <a:t>declarativos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err="1" smtClean="0"/>
              <a:t>Definição</a:t>
            </a:r>
            <a:r>
              <a:rPr lang="en-US" dirty="0" smtClean="0"/>
              <a:t> </a:t>
            </a:r>
            <a:r>
              <a:rPr lang="en-US" dirty="0"/>
              <a:t>das </a:t>
            </a:r>
            <a:r>
              <a:rPr lang="en-US" dirty="0" err="1"/>
              <a:t>regras</a:t>
            </a:r>
            <a:r>
              <a:rPr lang="en-US" dirty="0"/>
              <a:t> de </a:t>
            </a:r>
            <a:r>
              <a:rPr lang="en-US" dirty="0" err="1"/>
              <a:t>negócio</a:t>
            </a:r>
            <a:r>
              <a:rPr lang="en-US" dirty="0"/>
              <a:t> da </a:t>
            </a:r>
            <a:r>
              <a:rPr lang="en-US" dirty="0" err="1"/>
              <a:t>empresa</a:t>
            </a:r>
            <a:r>
              <a:rPr lang="en-US" dirty="0"/>
              <a:t> </a:t>
            </a:r>
            <a:r>
              <a:rPr lang="en-US" dirty="0" err="1"/>
              <a:t>através</a:t>
            </a:r>
            <a:r>
              <a:rPr lang="en-US" dirty="0"/>
              <a:t> dos </a:t>
            </a:r>
            <a:r>
              <a:rPr lang="en-US" dirty="0" err="1"/>
              <a:t>padrões</a:t>
            </a:r>
            <a:r>
              <a:rPr lang="en-US" dirty="0"/>
              <a:t> da </a:t>
            </a:r>
            <a:r>
              <a:rPr lang="en-US" dirty="0" err="1"/>
              <a:t>linguagem</a:t>
            </a:r>
            <a:r>
              <a:rPr lang="en-US" dirty="0"/>
              <a:t> </a:t>
            </a:r>
            <a:r>
              <a:rPr lang="en-US" dirty="0" err="1" smtClean="0"/>
              <a:t>ConDec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err="1"/>
              <a:t>Foco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suprir</a:t>
            </a:r>
            <a:r>
              <a:rPr lang="en-US" dirty="0"/>
              <a:t> as </a:t>
            </a:r>
            <a:r>
              <a:rPr lang="en-US" dirty="0" err="1"/>
              <a:t>deficiências</a:t>
            </a:r>
            <a:r>
              <a:rPr lang="en-US" dirty="0"/>
              <a:t> </a:t>
            </a:r>
            <a:r>
              <a:rPr lang="en-US" dirty="0" err="1" smtClean="0"/>
              <a:t>apresentadas</a:t>
            </a:r>
            <a:r>
              <a:rPr lang="en-US" dirty="0" smtClean="0"/>
              <a:t> </a:t>
            </a:r>
            <a:r>
              <a:rPr lang="en-US" dirty="0" err="1"/>
              <a:t>pelo</a:t>
            </a:r>
            <a:r>
              <a:rPr lang="en-US" dirty="0"/>
              <a:t> DECLARE</a:t>
            </a:r>
          </a:p>
          <a:p>
            <a:pPr lvl="1">
              <a:buFont typeface="Arial"/>
              <a:buChar char="•"/>
            </a:pPr>
            <a:endParaRPr lang="en-US" dirty="0"/>
          </a:p>
          <a:p>
            <a:pPr lvl="1">
              <a:buFont typeface="Arial"/>
              <a:buChar char="•"/>
            </a:pPr>
            <a:endParaRPr lang="en-US" dirty="0" smtClean="0"/>
          </a:p>
          <a:p>
            <a:pPr lvl="1">
              <a:buFont typeface="Arial"/>
              <a:buChar char="•"/>
            </a:pPr>
            <a:endParaRPr lang="en-US" dirty="0" smtClean="0"/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956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Implementação</a:t>
            </a:r>
            <a:r>
              <a:rPr lang="en-US" dirty="0" smtClean="0"/>
              <a:t> das </a:t>
            </a:r>
            <a:r>
              <a:rPr lang="en-US" dirty="0" err="1" smtClean="0"/>
              <a:t>regras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936451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err="1" smtClean="0"/>
              <a:t>Estrutura</a:t>
            </a:r>
            <a:r>
              <a:rPr lang="en-US" dirty="0" smtClean="0"/>
              <a:t> 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atividade</a:t>
            </a:r>
            <a:r>
              <a:rPr lang="en-US" dirty="0" smtClean="0"/>
              <a:t>:</a:t>
            </a:r>
          </a:p>
        </p:txBody>
      </p:sp>
      <p:sp>
        <p:nvSpPr>
          <p:cNvPr id="6" name="Retângulo de cantos arredondados 3"/>
          <p:cNvSpPr/>
          <p:nvPr/>
        </p:nvSpPr>
        <p:spPr>
          <a:xfrm>
            <a:off x="683568" y="2636912"/>
            <a:ext cx="7848872" cy="1656184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7"/>
          <p:cNvSpPr txBox="1"/>
          <p:nvPr/>
        </p:nvSpPr>
        <p:spPr>
          <a:xfrm>
            <a:off x="899592" y="2708920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Atividade A</a:t>
            </a:r>
            <a:endParaRPr lang="pt-BR" sz="32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8" name="Grupo 23"/>
          <p:cNvGrpSpPr/>
          <p:nvPr/>
        </p:nvGrpSpPr>
        <p:grpSpPr>
          <a:xfrm>
            <a:off x="3995936" y="2780928"/>
            <a:ext cx="2016224" cy="1368152"/>
            <a:chOff x="3563888" y="1628800"/>
            <a:chExt cx="2016224" cy="1368152"/>
          </a:xfrm>
        </p:grpSpPr>
        <p:sp>
          <p:nvSpPr>
            <p:cNvPr id="9" name="Retângulo de cantos arredondados 5"/>
            <p:cNvSpPr/>
            <p:nvPr/>
          </p:nvSpPr>
          <p:spPr>
            <a:xfrm>
              <a:off x="3563888" y="1628800"/>
              <a:ext cx="2016224" cy="1368152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CaixaDeTexto 8"/>
            <p:cNvSpPr txBox="1"/>
            <p:nvPr/>
          </p:nvSpPr>
          <p:spPr>
            <a:xfrm>
              <a:off x="3635896" y="1700808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 smtClean="0">
                  <a:solidFill>
                    <a:schemeClr val="accent6">
                      <a:lumMod val="50000"/>
                    </a:schemeClr>
                  </a:solidFill>
                </a:rPr>
                <a:t>PRÉ-CONDIÇÕES</a:t>
              </a:r>
              <a:endParaRPr lang="pt-BR" sz="16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cxnSp>
          <p:nvCxnSpPr>
            <p:cNvPr id="11" name="Conector reto 11"/>
            <p:cNvCxnSpPr/>
            <p:nvPr/>
          </p:nvCxnSpPr>
          <p:spPr>
            <a:xfrm>
              <a:off x="3563888" y="2060848"/>
              <a:ext cx="2016224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2" name="Grupo 25"/>
          <p:cNvGrpSpPr/>
          <p:nvPr/>
        </p:nvGrpSpPr>
        <p:grpSpPr>
          <a:xfrm>
            <a:off x="6300192" y="2780928"/>
            <a:ext cx="2016224" cy="1368152"/>
            <a:chOff x="3563888" y="1628800"/>
            <a:chExt cx="2016224" cy="1368152"/>
          </a:xfrm>
        </p:grpSpPr>
        <p:sp>
          <p:nvSpPr>
            <p:cNvPr id="13" name="Retângulo de cantos arredondados 26"/>
            <p:cNvSpPr/>
            <p:nvPr/>
          </p:nvSpPr>
          <p:spPr>
            <a:xfrm>
              <a:off x="3563888" y="1628800"/>
              <a:ext cx="2016224" cy="1368152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CaixaDeTexto 27"/>
            <p:cNvSpPr txBox="1"/>
            <p:nvPr/>
          </p:nvSpPr>
          <p:spPr>
            <a:xfrm>
              <a:off x="3635896" y="1700808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 smtClean="0">
                  <a:solidFill>
                    <a:schemeClr val="accent6">
                      <a:lumMod val="50000"/>
                    </a:schemeClr>
                  </a:solidFill>
                </a:rPr>
                <a:t>PÓS-CONDIÇÕES</a:t>
              </a:r>
              <a:endParaRPr lang="pt-BR" sz="16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cxnSp>
          <p:nvCxnSpPr>
            <p:cNvPr id="15" name="Conector reto 28"/>
            <p:cNvCxnSpPr/>
            <p:nvPr/>
          </p:nvCxnSpPr>
          <p:spPr>
            <a:xfrm>
              <a:off x="3563888" y="2060848"/>
              <a:ext cx="2016224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6" name="CaixaDeTexto 45"/>
          <p:cNvSpPr txBox="1"/>
          <p:nvPr/>
        </p:nvSpPr>
        <p:spPr>
          <a:xfrm>
            <a:off x="899592" y="2708920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Atividade A</a:t>
            </a:r>
            <a:endParaRPr lang="pt-BR" sz="32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62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tângulo de cantos arredondados 29"/>
          <p:cNvSpPr/>
          <p:nvPr/>
        </p:nvSpPr>
        <p:spPr>
          <a:xfrm>
            <a:off x="683568" y="3789040"/>
            <a:ext cx="7848872" cy="1656184"/>
          </a:xfrm>
          <a:prstGeom prst="round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899592" y="3861048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FF99"/>
                </a:solidFill>
              </a:rPr>
              <a:t>Atividade B</a:t>
            </a:r>
            <a:endParaRPr lang="pt-BR" sz="3200" b="1" dirty="0">
              <a:solidFill>
                <a:srgbClr val="FFFF99"/>
              </a:solidFill>
            </a:endParaRPr>
          </a:p>
        </p:txBody>
      </p:sp>
      <p:grpSp>
        <p:nvGrpSpPr>
          <p:cNvPr id="32" name="Grupo 31"/>
          <p:cNvGrpSpPr/>
          <p:nvPr/>
        </p:nvGrpSpPr>
        <p:grpSpPr>
          <a:xfrm>
            <a:off x="3995936" y="3933056"/>
            <a:ext cx="2016224" cy="1368152"/>
            <a:chOff x="3563888" y="1628800"/>
            <a:chExt cx="2016224" cy="1368152"/>
          </a:xfrm>
          <a:solidFill>
            <a:srgbClr val="FFFF99"/>
          </a:solidFill>
        </p:grpSpPr>
        <p:sp>
          <p:nvSpPr>
            <p:cNvPr id="33" name="Retângulo de cantos arredondados 32"/>
            <p:cNvSpPr/>
            <p:nvPr/>
          </p:nvSpPr>
          <p:spPr>
            <a:xfrm>
              <a:off x="3563888" y="1628800"/>
              <a:ext cx="2016224" cy="1368152"/>
            </a:xfrm>
            <a:prstGeom prst="round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CaixaDeTexto 33"/>
            <p:cNvSpPr txBox="1"/>
            <p:nvPr/>
          </p:nvSpPr>
          <p:spPr>
            <a:xfrm>
              <a:off x="3563888" y="1700808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PRÉ-CONDIÇÕES</a:t>
              </a:r>
              <a:endParaRPr lang="pt-BR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35" name="Conector reto 34"/>
            <p:cNvCxnSpPr/>
            <p:nvPr/>
          </p:nvCxnSpPr>
          <p:spPr>
            <a:xfrm>
              <a:off x="3563888" y="2060848"/>
              <a:ext cx="2016224" cy="0"/>
            </a:xfrm>
            <a:prstGeom prst="line">
              <a:avLst/>
            </a:prstGeom>
            <a:grpFill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37" name="Grupo 36"/>
          <p:cNvGrpSpPr/>
          <p:nvPr/>
        </p:nvGrpSpPr>
        <p:grpSpPr>
          <a:xfrm>
            <a:off x="6300192" y="3933056"/>
            <a:ext cx="2016224" cy="1368152"/>
            <a:chOff x="3563888" y="1628800"/>
            <a:chExt cx="2016224" cy="1368152"/>
          </a:xfrm>
          <a:solidFill>
            <a:srgbClr val="FFFF99"/>
          </a:solidFill>
        </p:grpSpPr>
        <p:sp>
          <p:nvSpPr>
            <p:cNvPr id="38" name="Retângulo de cantos arredondados 37"/>
            <p:cNvSpPr/>
            <p:nvPr/>
          </p:nvSpPr>
          <p:spPr>
            <a:xfrm>
              <a:off x="3563888" y="1628800"/>
              <a:ext cx="2016224" cy="1368152"/>
            </a:xfrm>
            <a:prstGeom prst="round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9" name="CaixaDeTexto 38"/>
            <p:cNvSpPr txBox="1"/>
            <p:nvPr/>
          </p:nvSpPr>
          <p:spPr>
            <a:xfrm>
              <a:off x="3635896" y="1700808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PÓS-CONDIÇÕES</a:t>
              </a:r>
              <a:endParaRPr lang="pt-BR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40" name="Conector reto 39"/>
            <p:cNvCxnSpPr/>
            <p:nvPr/>
          </p:nvCxnSpPr>
          <p:spPr>
            <a:xfrm>
              <a:off x="3563888" y="2060848"/>
              <a:ext cx="2016224" cy="0"/>
            </a:xfrm>
            <a:prstGeom prst="line">
              <a:avLst/>
            </a:prstGeom>
            <a:grpFill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Precedence</a:t>
            </a: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683568" y="1628800"/>
            <a:ext cx="7848872" cy="1656184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99592" y="1700808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Atividade A</a:t>
            </a:r>
            <a:endParaRPr lang="pt-BR" sz="32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24" name="Grupo 23"/>
          <p:cNvGrpSpPr/>
          <p:nvPr/>
        </p:nvGrpSpPr>
        <p:grpSpPr>
          <a:xfrm>
            <a:off x="3995936" y="1772816"/>
            <a:ext cx="2016224" cy="1368152"/>
            <a:chOff x="3563888" y="1628800"/>
            <a:chExt cx="2016224" cy="1368152"/>
          </a:xfrm>
        </p:grpSpPr>
        <p:sp>
          <p:nvSpPr>
            <p:cNvPr id="6" name="Retângulo de cantos arredondados 5"/>
            <p:cNvSpPr/>
            <p:nvPr/>
          </p:nvSpPr>
          <p:spPr>
            <a:xfrm>
              <a:off x="3563888" y="1628800"/>
              <a:ext cx="2016224" cy="1368152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3635896" y="1700808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 smtClean="0">
                  <a:solidFill>
                    <a:schemeClr val="accent6">
                      <a:lumMod val="50000"/>
                    </a:schemeClr>
                  </a:solidFill>
                </a:rPr>
                <a:t>PRÉ-CONDIÇÕES</a:t>
              </a:r>
              <a:endParaRPr lang="pt-BR" sz="16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3563888" y="2060848"/>
              <a:ext cx="2016224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6" name="Grupo 25"/>
          <p:cNvGrpSpPr/>
          <p:nvPr/>
        </p:nvGrpSpPr>
        <p:grpSpPr>
          <a:xfrm>
            <a:off x="6300192" y="1772816"/>
            <a:ext cx="2016224" cy="1368152"/>
            <a:chOff x="3563888" y="1628800"/>
            <a:chExt cx="2016224" cy="1368152"/>
          </a:xfrm>
        </p:grpSpPr>
        <p:sp>
          <p:nvSpPr>
            <p:cNvPr id="27" name="Retângulo de cantos arredondados 26"/>
            <p:cNvSpPr/>
            <p:nvPr/>
          </p:nvSpPr>
          <p:spPr>
            <a:xfrm>
              <a:off x="3563888" y="1628800"/>
              <a:ext cx="2016224" cy="1368152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3635896" y="1700808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 smtClean="0">
                  <a:solidFill>
                    <a:schemeClr val="accent6">
                      <a:lumMod val="50000"/>
                    </a:schemeClr>
                  </a:solidFill>
                </a:rPr>
                <a:t>PÓS-CONDIÇÕES</a:t>
              </a:r>
              <a:endParaRPr lang="pt-BR" sz="16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cxnSp>
          <p:nvCxnSpPr>
            <p:cNvPr id="29" name="Conector reto 28"/>
            <p:cNvCxnSpPr/>
            <p:nvPr/>
          </p:nvCxnSpPr>
          <p:spPr>
            <a:xfrm>
              <a:off x="3563888" y="2060848"/>
              <a:ext cx="2016224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46" name="CaixaDeTexto 45"/>
          <p:cNvSpPr txBox="1"/>
          <p:nvPr/>
        </p:nvSpPr>
        <p:spPr>
          <a:xfrm>
            <a:off x="899592" y="1700808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Atividade A</a:t>
            </a:r>
            <a:endParaRPr lang="pt-BR" sz="32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4104E-6 L 0.38577 0.4085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00" y="204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19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0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tângulo de cantos arredondados 25"/>
          <p:cNvSpPr/>
          <p:nvPr/>
        </p:nvSpPr>
        <p:spPr>
          <a:xfrm>
            <a:off x="1871192" y="4725144"/>
            <a:ext cx="5221088" cy="1656184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aixaDeTexto 26"/>
          <p:cNvSpPr txBox="1"/>
          <p:nvPr/>
        </p:nvSpPr>
        <p:spPr>
          <a:xfrm>
            <a:off x="1907704" y="4752528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66FF99"/>
                </a:solidFill>
              </a:rPr>
              <a:t>Conclusão da Execução do Processo</a:t>
            </a:r>
            <a:endParaRPr lang="pt-BR" sz="3200" b="1" dirty="0">
              <a:solidFill>
                <a:srgbClr val="66FF99"/>
              </a:solidFill>
            </a:endParaRPr>
          </a:p>
        </p:txBody>
      </p:sp>
      <p:grpSp>
        <p:nvGrpSpPr>
          <p:cNvPr id="29" name="Grupo 28"/>
          <p:cNvGrpSpPr/>
          <p:nvPr/>
        </p:nvGrpSpPr>
        <p:grpSpPr>
          <a:xfrm>
            <a:off x="4860032" y="4824536"/>
            <a:ext cx="2016224" cy="1368152"/>
            <a:chOff x="3563888" y="1628800"/>
            <a:chExt cx="2016224" cy="1368152"/>
          </a:xfrm>
          <a:solidFill>
            <a:srgbClr val="66FF99"/>
          </a:solidFill>
        </p:grpSpPr>
        <p:sp>
          <p:nvSpPr>
            <p:cNvPr id="30" name="Retângulo de cantos arredondados 29"/>
            <p:cNvSpPr/>
            <p:nvPr/>
          </p:nvSpPr>
          <p:spPr>
            <a:xfrm>
              <a:off x="3563888" y="1628800"/>
              <a:ext cx="2016224" cy="1368152"/>
            </a:xfrm>
            <a:prstGeom prst="round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CaixaDeTexto 30"/>
            <p:cNvSpPr txBox="1"/>
            <p:nvPr/>
          </p:nvSpPr>
          <p:spPr>
            <a:xfrm>
              <a:off x="3635896" y="1700808"/>
              <a:ext cx="1944216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pt-BR" sz="1600" b="1" dirty="0" smtClean="0">
                  <a:solidFill>
                    <a:schemeClr val="accent6">
                      <a:lumMod val="50000"/>
                    </a:schemeClr>
                  </a:solidFill>
                </a:rPr>
                <a:t>PRÉ-CONDIÇÕES</a:t>
              </a:r>
              <a:endParaRPr lang="pt-BR" sz="16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cxnSp>
          <p:nvCxnSpPr>
            <p:cNvPr id="32" name="Conector reto 31"/>
            <p:cNvCxnSpPr/>
            <p:nvPr/>
          </p:nvCxnSpPr>
          <p:spPr>
            <a:xfrm>
              <a:off x="3563888" y="2060848"/>
              <a:ext cx="2016224" cy="0"/>
            </a:xfrm>
            <a:prstGeom prst="line">
              <a:avLst/>
            </a:prstGeom>
            <a:grpFill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Response</a:t>
            </a: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683568" y="2996952"/>
            <a:ext cx="7848872" cy="1656184"/>
          </a:xfrm>
          <a:prstGeom prst="round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899592" y="3068960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FF99"/>
                </a:solidFill>
              </a:rPr>
              <a:t>Atividade B</a:t>
            </a:r>
            <a:endParaRPr lang="pt-BR" sz="3200" b="1" dirty="0">
              <a:solidFill>
                <a:srgbClr val="FFFF99"/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3995936" y="3140968"/>
            <a:ext cx="2016224" cy="1368152"/>
            <a:chOff x="3563888" y="1628800"/>
            <a:chExt cx="2016224" cy="1368152"/>
          </a:xfrm>
          <a:solidFill>
            <a:srgbClr val="FFFF99"/>
          </a:solidFill>
        </p:grpSpPr>
        <p:sp>
          <p:nvSpPr>
            <p:cNvPr id="7" name="Retângulo de cantos arredondados 6"/>
            <p:cNvSpPr/>
            <p:nvPr/>
          </p:nvSpPr>
          <p:spPr>
            <a:xfrm>
              <a:off x="3563888" y="1628800"/>
              <a:ext cx="2016224" cy="1368152"/>
            </a:xfrm>
            <a:prstGeom prst="round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3563888" y="1700808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PRÉ-CONDIÇÕES</a:t>
              </a:r>
              <a:endParaRPr lang="pt-BR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9" name="Conector reto 8"/>
            <p:cNvCxnSpPr/>
            <p:nvPr/>
          </p:nvCxnSpPr>
          <p:spPr>
            <a:xfrm>
              <a:off x="3563888" y="2060848"/>
              <a:ext cx="2016224" cy="0"/>
            </a:xfrm>
            <a:prstGeom prst="line">
              <a:avLst/>
            </a:prstGeom>
            <a:grpFill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0" name="Grupo 9"/>
          <p:cNvGrpSpPr/>
          <p:nvPr/>
        </p:nvGrpSpPr>
        <p:grpSpPr>
          <a:xfrm>
            <a:off x="6300192" y="3140968"/>
            <a:ext cx="2016224" cy="1368152"/>
            <a:chOff x="3563888" y="1628800"/>
            <a:chExt cx="2016224" cy="1368152"/>
          </a:xfrm>
          <a:solidFill>
            <a:srgbClr val="FFFF99"/>
          </a:solidFill>
        </p:grpSpPr>
        <p:sp>
          <p:nvSpPr>
            <p:cNvPr id="11" name="Retângulo de cantos arredondados 10"/>
            <p:cNvSpPr/>
            <p:nvPr/>
          </p:nvSpPr>
          <p:spPr>
            <a:xfrm>
              <a:off x="3563888" y="1628800"/>
              <a:ext cx="2016224" cy="1368152"/>
            </a:xfrm>
            <a:prstGeom prst="round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3635896" y="1700808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PÓS-CONDIÇÕES</a:t>
              </a:r>
              <a:endParaRPr lang="pt-BR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3" name="Conector reto 12"/>
            <p:cNvCxnSpPr/>
            <p:nvPr/>
          </p:nvCxnSpPr>
          <p:spPr>
            <a:xfrm>
              <a:off x="3563888" y="2060848"/>
              <a:ext cx="2016224" cy="0"/>
            </a:xfrm>
            <a:prstGeom prst="line">
              <a:avLst/>
            </a:prstGeom>
            <a:grpFill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4" name="Retângulo de cantos arredondados 13"/>
          <p:cNvSpPr/>
          <p:nvPr/>
        </p:nvSpPr>
        <p:spPr>
          <a:xfrm>
            <a:off x="683568" y="1268760"/>
            <a:ext cx="7848872" cy="1656184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899592" y="1340768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Atividade A</a:t>
            </a:r>
            <a:endParaRPr lang="pt-BR" sz="32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16" name="Grupo 15"/>
          <p:cNvGrpSpPr/>
          <p:nvPr/>
        </p:nvGrpSpPr>
        <p:grpSpPr>
          <a:xfrm>
            <a:off x="3995936" y="1412776"/>
            <a:ext cx="2016224" cy="1368152"/>
            <a:chOff x="3563888" y="1628800"/>
            <a:chExt cx="2016224" cy="1368152"/>
          </a:xfrm>
        </p:grpSpPr>
        <p:sp>
          <p:nvSpPr>
            <p:cNvPr id="17" name="Retângulo de cantos arredondados 16"/>
            <p:cNvSpPr/>
            <p:nvPr/>
          </p:nvSpPr>
          <p:spPr>
            <a:xfrm>
              <a:off x="3563888" y="1628800"/>
              <a:ext cx="2016224" cy="1368152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CaixaDeTexto 17"/>
            <p:cNvSpPr txBox="1"/>
            <p:nvPr/>
          </p:nvSpPr>
          <p:spPr>
            <a:xfrm>
              <a:off x="3635896" y="1700808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 smtClean="0">
                  <a:solidFill>
                    <a:schemeClr val="accent6">
                      <a:lumMod val="50000"/>
                    </a:schemeClr>
                  </a:solidFill>
                </a:rPr>
                <a:t>PRÉ-CONDIÇÕES</a:t>
              </a:r>
              <a:endParaRPr lang="pt-BR" sz="16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cxnSp>
          <p:nvCxnSpPr>
            <p:cNvPr id="19" name="Conector reto 18"/>
            <p:cNvCxnSpPr/>
            <p:nvPr/>
          </p:nvCxnSpPr>
          <p:spPr>
            <a:xfrm>
              <a:off x="3563888" y="2060848"/>
              <a:ext cx="2016224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0" name="Grupo 19"/>
          <p:cNvGrpSpPr/>
          <p:nvPr/>
        </p:nvGrpSpPr>
        <p:grpSpPr>
          <a:xfrm>
            <a:off x="6300192" y="1412776"/>
            <a:ext cx="2016224" cy="1368152"/>
            <a:chOff x="3563888" y="1628800"/>
            <a:chExt cx="2016224" cy="1368152"/>
          </a:xfrm>
        </p:grpSpPr>
        <p:sp>
          <p:nvSpPr>
            <p:cNvPr id="21" name="Retângulo de cantos arredondados 20"/>
            <p:cNvSpPr/>
            <p:nvPr/>
          </p:nvSpPr>
          <p:spPr>
            <a:xfrm>
              <a:off x="3563888" y="1628800"/>
              <a:ext cx="2016224" cy="1368152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3635896" y="1700808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 smtClean="0">
                  <a:solidFill>
                    <a:schemeClr val="accent6">
                      <a:lumMod val="50000"/>
                    </a:schemeClr>
                  </a:solidFill>
                </a:rPr>
                <a:t>PÓS-CONDIÇÕES</a:t>
              </a:r>
              <a:endParaRPr lang="pt-BR" sz="16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cxnSp>
          <p:nvCxnSpPr>
            <p:cNvPr id="23" name="Conector reto 22"/>
            <p:cNvCxnSpPr/>
            <p:nvPr/>
          </p:nvCxnSpPr>
          <p:spPr>
            <a:xfrm>
              <a:off x="3563888" y="2060848"/>
              <a:ext cx="2016224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5" name="CaixaDeTexto 24"/>
          <p:cNvSpPr txBox="1"/>
          <p:nvPr/>
        </p:nvSpPr>
        <p:spPr>
          <a:xfrm>
            <a:off x="899592" y="3068960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FF99"/>
                </a:solidFill>
              </a:rPr>
              <a:t>Atividade B</a:t>
            </a:r>
            <a:endParaRPr lang="pt-BR" sz="3200" b="1" dirty="0">
              <a:solidFill>
                <a:srgbClr val="FFFF99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31214E-7 L 0.63004 -0.157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00" y="-79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15" dur="10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6" dur="10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0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3004 -0.15792 L 0.4724 0.3456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00" y="252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  <p:animClr clrSpc="rgb" dir="cw">
                                      <p:cBhvr>
                                        <p:cTn id="29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  <p:set>
                                      <p:cBhvr>
                                        <p:cTn id="30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25" grpId="0"/>
      <p:bldP spid="25" grpId="1"/>
      <p:bldP spid="25" grpId="2"/>
      <p:bldP spid="25" grpId="3"/>
      <p:bldP spid="25" grpId="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upo 44"/>
          <p:cNvGrpSpPr/>
          <p:nvPr/>
        </p:nvGrpSpPr>
        <p:grpSpPr>
          <a:xfrm>
            <a:off x="4499992" y="1412776"/>
            <a:ext cx="3096344" cy="2664296"/>
            <a:chOff x="4572000" y="1484784"/>
            <a:chExt cx="3096344" cy="2664296"/>
          </a:xfr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Retângulo 36"/>
            <p:cNvSpPr/>
            <p:nvPr/>
          </p:nvSpPr>
          <p:spPr>
            <a:xfrm>
              <a:off x="4572000" y="1484784"/>
              <a:ext cx="3096344" cy="2664296"/>
            </a:xfrm>
            <a:prstGeom prst="rect">
              <a:avLst/>
            </a:prstGeom>
            <a:grp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Retângulo 37"/>
            <p:cNvSpPr/>
            <p:nvPr/>
          </p:nvSpPr>
          <p:spPr>
            <a:xfrm>
              <a:off x="4572000" y="1484784"/>
              <a:ext cx="3096344" cy="432048"/>
            </a:xfrm>
            <a:prstGeom prst="rect">
              <a:avLst/>
            </a:prstGeom>
            <a:grp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800" b="1" dirty="0" smtClean="0">
                  <a:solidFill>
                    <a:schemeClr val="accent6">
                      <a:lumMod val="75000"/>
                    </a:schemeClr>
                  </a:solidFill>
                </a:rPr>
                <a:t>N </a:t>
              </a:r>
              <a:r>
                <a:rPr lang="pt-BR" sz="2800" b="1" dirty="0" err="1" smtClean="0">
                  <a:solidFill>
                    <a:schemeClr val="accent6">
                      <a:lumMod val="75000"/>
                    </a:schemeClr>
                  </a:solidFill>
                </a:rPr>
                <a:t>of</a:t>
              </a:r>
              <a:r>
                <a:rPr lang="pt-BR" sz="2800" b="1" dirty="0" smtClean="0">
                  <a:solidFill>
                    <a:schemeClr val="accent6">
                      <a:lumMod val="75000"/>
                    </a:schemeClr>
                  </a:solidFill>
                </a:rPr>
                <a:t> M</a:t>
              </a:r>
              <a:endParaRPr lang="pt-BR" sz="28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9" name="Retângulo 38"/>
            <p:cNvSpPr/>
            <p:nvPr/>
          </p:nvSpPr>
          <p:spPr>
            <a:xfrm>
              <a:off x="4572000" y="1916832"/>
              <a:ext cx="3096344" cy="432048"/>
            </a:xfrm>
            <a:prstGeom prst="rect">
              <a:avLst/>
            </a:prstGeom>
            <a:grp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err="1" smtClean="0">
                  <a:solidFill>
                    <a:schemeClr val="accent6">
                      <a:lumMod val="75000"/>
                    </a:schemeClr>
                  </a:solidFill>
                </a:rPr>
                <a:t>Qtd</a:t>
              </a:r>
              <a:r>
                <a:rPr lang="pt-BR" sz="2000" b="1" dirty="0" smtClean="0">
                  <a:solidFill>
                    <a:schemeClr val="accent6">
                      <a:lumMod val="75000"/>
                    </a:schemeClr>
                  </a:solidFill>
                </a:rPr>
                <a:t> Min= 2</a:t>
              </a:r>
              <a:endParaRPr lang="pt-BR" sz="20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40" name="Retângulo 39"/>
            <p:cNvSpPr/>
            <p:nvPr/>
          </p:nvSpPr>
          <p:spPr>
            <a:xfrm>
              <a:off x="4572000" y="2348880"/>
              <a:ext cx="3096344" cy="432048"/>
            </a:xfrm>
            <a:prstGeom prst="rect">
              <a:avLst/>
            </a:prstGeom>
            <a:grp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2000" b="1" dirty="0" smtClean="0">
                  <a:solidFill>
                    <a:schemeClr val="accent6">
                      <a:lumMod val="75000"/>
                    </a:schemeClr>
                  </a:solidFill>
                </a:rPr>
                <a:t>   Qtd Executadas =       </a:t>
              </a:r>
              <a:endParaRPr lang="pt-BR" sz="20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49" name="Retângulo 48"/>
          <p:cNvSpPr/>
          <p:nvPr/>
        </p:nvSpPr>
        <p:spPr>
          <a:xfrm>
            <a:off x="7020272" y="2348880"/>
            <a:ext cx="360040" cy="2880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50" name="Retângulo 49"/>
          <p:cNvSpPr/>
          <p:nvPr/>
        </p:nvSpPr>
        <p:spPr>
          <a:xfrm>
            <a:off x="7020272" y="2348880"/>
            <a:ext cx="360040" cy="2880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51" name="Retângulo 50"/>
          <p:cNvSpPr/>
          <p:nvPr/>
        </p:nvSpPr>
        <p:spPr>
          <a:xfrm>
            <a:off x="7020272" y="2348880"/>
            <a:ext cx="360040" cy="2880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26" name="Retângulo de cantos arredondados 25"/>
          <p:cNvSpPr/>
          <p:nvPr/>
        </p:nvSpPr>
        <p:spPr>
          <a:xfrm>
            <a:off x="1871192" y="4725144"/>
            <a:ext cx="5221088" cy="1656184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aixaDeTexto 26"/>
          <p:cNvSpPr txBox="1"/>
          <p:nvPr/>
        </p:nvSpPr>
        <p:spPr>
          <a:xfrm>
            <a:off x="1907704" y="4752528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66FF99"/>
                </a:solidFill>
              </a:rPr>
              <a:t>Conclusão da Execução do Processo</a:t>
            </a:r>
            <a:endParaRPr lang="pt-BR" sz="3200" b="1" dirty="0">
              <a:solidFill>
                <a:srgbClr val="66FF99"/>
              </a:solidFill>
            </a:endParaRPr>
          </a:p>
        </p:txBody>
      </p:sp>
      <p:grpSp>
        <p:nvGrpSpPr>
          <p:cNvPr id="3" name="Grupo 28"/>
          <p:cNvGrpSpPr/>
          <p:nvPr/>
        </p:nvGrpSpPr>
        <p:grpSpPr>
          <a:xfrm>
            <a:off x="4860032" y="4824536"/>
            <a:ext cx="2016224" cy="1368152"/>
            <a:chOff x="3563888" y="1628800"/>
            <a:chExt cx="2016224" cy="1368152"/>
          </a:xfrm>
          <a:solidFill>
            <a:srgbClr val="66FF99"/>
          </a:solidFill>
        </p:grpSpPr>
        <p:sp>
          <p:nvSpPr>
            <p:cNvPr id="30" name="Retângulo de cantos arredondados 29"/>
            <p:cNvSpPr/>
            <p:nvPr/>
          </p:nvSpPr>
          <p:spPr>
            <a:xfrm>
              <a:off x="3563888" y="1628800"/>
              <a:ext cx="2016224" cy="1368152"/>
            </a:xfrm>
            <a:prstGeom prst="round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CaixaDeTexto 30"/>
            <p:cNvSpPr txBox="1"/>
            <p:nvPr/>
          </p:nvSpPr>
          <p:spPr>
            <a:xfrm>
              <a:off x="3635896" y="1700808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 smtClean="0">
                  <a:solidFill>
                    <a:schemeClr val="accent6">
                      <a:lumMod val="50000"/>
                    </a:schemeClr>
                  </a:solidFill>
                </a:rPr>
                <a:t>PRÉ-CONDIÇÕES</a:t>
              </a:r>
              <a:endParaRPr lang="pt-BR" sz="16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cxnSp>
          <p:nvCxnSpPr>
            <p:cNvPr id="32" name="Conector reto 31"/>
            <p:cNvCxnSpPr/>
            <p:nvPr/>
          </p:nvCxnSpPr>
          <p:spPr>
            <a:xfrm>
              <a:off x="3563888" y="2060848"/>
              <a:ext cx="2016224" cy="0"/>
            </a:xfrm>
            <a:prstGeom prst="line">
              <a:avLst/>
            </a:prstGeom>
            <a:grpFill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NofM</a:t>
            </a: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683568" y="2060848"/>
            <a:ext cx="2952328" cy="648072"/>
          </a:xfrm>
          <a:prstGeom prst="round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683568" y="1268760"/>
            <a:ext cx="2952328" cy="720080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899592" y="1340768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Atividade A</a:t>
            </a:r>
            <a:endParaRPr lang="pt-BR" sz="32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899592" y="2132856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FF99"/>
                </a:solidFill>
              </a:rPr>
              <a:t>Atividade B</a:t>
            </a:r>
            <a:endParaRPr lang="pt-BR" sz="3200" b="1" dirty="0">
              <a:solidFill>
                <a:srgbClr val="FFFF99"/>
              </a:solidFill>
            </a:endParaRPr>
          </a:p>
        </p:txBody>
      </p:sp>
      <p:sp>
        <p:nvSpPr>
          <p:cNvPr id="33" name="Retângulo de cantos arredondados 32"/>
          <p:cNvSpPr/>
          <p:nvPr/>
        </p:nvSpPr>
        <p:spPr>
          <a:xfrm>
            <a:off x="683568" y="2780928"/>
            <a:ext cx="2952328" cy="648072"/>
          </a:xfrm>
          <a:prstGeom prst="round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aixaDeTexto 33"/>
          <p:cNvSpPr txBox="1"/>
          <p:nvPr/>
        </p:nvSpPr>
        <p:spPr>
          <a:xfrm>
            <a:off x="899592" y="2852936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CCFFFF"/>
                </a:solidFill>
              </a:rPr>
              <a:t>Atividade C</a:t>
            </a:r>
            <a:endParaRPr lang="pt-BR" sz="3200" b="1" dirty="0">
              <a:solidFill>
                <a:srgbClr val="CCFFFF"/>
              </a:solidFill>
            </a:endParaRPr>
          </a:p>
        </p:txBody>
      </p:sp>
      <p:sp>
        <p:nvSpPr>
          <p:cNvPr id="35" name="Retângulo de cantos arredondados 34"/>
          <p:cNvSpPr/>
          <p:nvPr/>
        </p:nvSpPr>
        <p:spPr>
          <a:xfrm>
            <a:off x="683568" y="3501008"/>
            <a:ext cx="2952328" cy="648072"/>
          </a:xfrm>
          <a:prstGeom prst="round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CaixaDeTexto 35"/>
          <p:cNvSpPr txBox="1"/>
          <p:nvPr/>
        </p:nvSpPr>
        <p:spPr>
          <a:xfrm>
            <a:off x="899592" y="3573016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CCFF"/>
                </a:solidFill>
              </a:rPr>
              <a:t>Atividade D</a:t>
            </a:r>
            <a:endParaRPr lang="pt-BR" sz="3200" b="1" dirty="0">
              <a:solidFill>
                <a:srgbClr val="FFCCFF"/>
              </a:solidFill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899592" y="1340768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Atividade A</a:t>
            </a:r>
            <a:endParaRPr lang="pt-BR" sz="32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899592" y="2132856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FF99"/>
                </a:solidFill>
              </a:rPr>
              <a:t>Atividade B</a:t>
            </a:r>
            <a:endParaRPr lang="pt-BR" sz="3200" b="1" dirty="0">
              <a:solidFill>
                <a:srgbClr val="FFFF99"/>
              </a:solidFill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899592" y="2852936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CCFFFF"/>
                </a:solidFill>
              </a:rPr>
              <a:t>Atividade C</a:t>
            </a:r>
            <a:endParaRPr lang="pt-BR" sz="3200" b="1" dirty="0">
              <a:solidFill>
                <a:srgbClr val="CCFFFF"/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899592" y="3573016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CCFF"/>
                </a:solidFill>
              </a:rPr>
              <a:t>Atividade D</a:t>
            </a:r>
            <a:endParaRPr lang="pt-BR" sz="3200" b="1" dirty="0">
              <a:solidFill>
                <a:srgbClr val="FFCCFF"/>
              </a:solidFill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4932040" y="544522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2 </a:t>
            </a:r>
            <a:r>
              <a:rPr lang="pt-BR" b="1" dirty="0" err="1" smtClean="0"/>
              <a:t>of</a:t>
            </a:r>
            <a:r>
              <a:rPr lang="pt-BR" b="1" dirty="0" smtClean="0"/>
              <a:t> {A, B, C, D}</a:t>
            </a:r>
            <a:endParaRPr lang="pt-BR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9.24855E-7 L 0.4882 0.209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00" y="10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79769E-6 L 0.4882 0.1357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00" y="68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4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2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49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68208E-6 L 0.4882 0.0728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00" y="36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4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2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21965E-6 L 0.4882 0.0099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00" y="5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  <p:set>
                                      <p:cBhvr>
                                        <p:cTn id="55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1000" autoRev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FF"/>
                                      </p:to>
                                    </p:animClr>
                                    <p:animClr clrSpc="rgb" dir="cw">
                                      <p:cBhvr>
                                        <p:cTn id="67" dur="1000" autoRev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FF"/>
                                      </p:to>
                                    </p:animClr>
                                    <p:set>
                                      <p:cBhvr>
                                        <p:cTn id="68" dur="1000" autoRev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000" autoRev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0" grpId="1" animBg="1"/>
      <p:bldP spid="51" grpId="0" animBg="1"/>
      <p:bldP spid="51" grpId="1" animBg="1"/>
      <p:bldP spid="4" grpId="0" animBg="1"/>
      <p:bldP spid="35" grpId="0" animBg="1"/>
      <p:bldP spid="41" grpId="0"/>
      <p:bldP spid="41" grpId="1"/>
      <p:bldP spid="41" grpId="2"/>
      <p:bldP spid="42" grpId="0"/>
      <p:bldP spid="42" grpId="1"/>
      <p:bldP spid="42" grpId="2"/>
      <p:bldP spid="42" grpId="3"/>
      <p:bldP spid="43" grpId="0"/>
      <p:bldP spid="43" grpId="1"/>
      <p:bldP spid="43" grpId="2"/>
      <p:bldP spid="44" grpId="0"/>
      <p:bldP spid="44" grpId="1"/>
      <p:bldP spid="44" grpId="2"/>
      <p:bldP spid="44" grpId="3"/>
      <p:bldP spid="46" grpId="0"/>
      <p:bldP spid="4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Demonstração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5403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Conclusão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err="1" smtClean="0"/>
              <a:t>Vantagens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err="1" smtClean="0"/>
              <a:t>Suporta</a:t>
            </a:r>
            <a:r>
              <a:rPr lang="en-US" dirty="0" smtClean="0"/>
              <a:t> </a:t>
            </a:r>
            <a:r>
              <a:rPr lang="en-US" dirty="0" err="1" smtClean="0"/>
              <a:t>decisões</a:t>
            </a:r>
            <a:r>
              <a:rPr lang="en-US" dirty="0" smtClean="0"/>
              <a:t> </a:t>
            </a:r>
            <a:r>
              <a:rPr lang="en-US" dirty="0" err="1" smtClean="0"/>
              <a:t>durante</a:t>
            </a:r>
            <a:r>
              <a:rPr lang="en-US" dirty="0" smtClean="0"/>
              <a:t> a </a:t>
            </a:r>
            <a:r>
              <a:rPr lang="en-US" dirty="0" err="1" smtClean="0"/>
              <a:t>execução</a:t>
            </a:r>
            <a:r>
              <a:rPr lang="en-US" dirty="0" smtClean="0"/>
              <a:t> do </a:t>
            </a:r>
            <a:r>
              <a:rPr lang="en-US" dirty="0" err="1" smtClean="0"/>
              <a:t>processo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err="1" smtClean="0"/>
              <a:t>Interoperável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Interface </a:t>
            </a:r>
            <a:r>
              <a:rPr lang="en-US" dirty="0" err="1" smtClean="0"/>
              <a:t>agradável</a:t>
            </a:r>
            <a:r>
              <a:rPr lang="en-US" dirty="0" smtClean="0"/>
              <a:t> e </a:t>
            </a:r>
            <a:r>
              <a:rPr lang="en-US" dirty="0" err="1" smtClean="0"/>
              <a:t>intuitiva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err="1" smtClean="0"/>
              <a:t>Conhecimento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padrões</a:t>
            </a:r>
            <a:r>
              <a:rPr lang="en-US" dirty="0" smtClean="0"/>
              <a:t> </a:t>
            </a:r>
            <a:r>
              <a:rPr lang="en-US" dirty="0" err="1" smtClean="0"/>
              <a:t>gráficos</a:t>
            </a:r>
            <a:r>
              <a:rPr lang="en-US" dirty="0" smtClean="0"/>
              <a:t> do </a:t>
            </a:r>
            <a:r>
              <a:rPr lang="en-US" dirty="0" err="1" smtClean="0"/>
              <a:t>ConDec</a:t>
            </a:r>
            <a:r>
              <a:rPr lang="en-US" dirty="0" smtClean="0"/>
              <a:t> </a:t>
            </a:r>
            <a:r>
              <a:rPr lang="en-US" dirty="0" err="1" smtClean="0"/>
              <a:t>desnecessário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217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Conclusão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relação</a:t>
            </a:r>
            <a:r>
              <a:rPr lang="en-US" dirty="0"/>
              <a:t> as </a:t>
            </a:r>
            <a:r>
              <a:rPr lang="en-US" dirty="0" err="1"/>
              <a:t>deficiências</a:t>
            </a:r>
            <a:r>
              <a:rPr lang="en-US" dirty="0"/>
              <a:t> do DECLARE:</a:t>
            </a:r>
          </a:p>
          <a:p>
            <a:pPr lvl="1">
              <a:buFont typeface="Wingdings" charset="2"/>
              <a:buChar char="ü"/>
            </a:pPr>
            <a:r>
              <a:rPr lang="en-US" dirty="0"/>
              <a:t>A </a:t>
            </a:r>
            <a:r>
              <a:rPr lang="en-US" dirty="0" err="1"/>
              <a:t>eficiência</a:t>
            </a:r>
            <a:r>
              <a:rPr lang="en-US" dirty="0"/>
              <a:t>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melhorada</a:t>
            </a:r>
            <a:endParaRPr lang="en-US" dirty="0"/>
          </a:p>
          <a:p>
            <a:pPr lvl="1">
              <a:buFont typeface="Wingdings" charset="2"/>
              <a:buChar char="ü"/>
            </a:pPr>
            <a:r>
              <a:rPr lang="en-US" dirty="0"/>
              <a:t>A </a:t>
            </a:r>
            <a:r>
              <a:rPr lang="en-US" dirty="0" err="1"/>
              <a:t>descrição</a:t>
            </a:r>
            <a:r>
              <a:rPr lang="en-US" dirty="0"/>
              <a:t> das </a:t>
            </a:r>
            <a:r>
              <a:rPr lang="en-US" dirty="0" err="1"/>
              <a:t>regras</a:t>
            </a:r>
            <a:r>
              <a:rPr lang="en-US" dirty="0"/>
              <a:t> </a:t>
            </a:r>
            <a:r>
              <a:rPr lang="en-US" dirty="0" err="1"/>
              <a:t>textuais</a:t>
            </a:r>
            <a:r>
              <a:rPr lang="en-US" dirty="0"/>
              <a:t>  </a:t>
            </a:r>
            <a:r>
              <a:rPr lang="en-US" dirty="0" err="1"/>
              <a:t>é</a:t>
            </a:r>
            <a:r>
              <a:rPr lang="en-US" dirty="0"/>
              <a:t> de </a:t>
            </a:r>
            <a:r>
              <a:rPr lang="en-US" dirty="0" err="1"/>
              <a:t>fácil</a:t>
            </a:r>
            <a:r>
              <a:rPr lang="en-US" dirty="0"/>
              <a:t> </a:t>
            </a:r>
            <a:r>
              <a:rPr lang="en-US" dirty="0" err="1"/>
              <a:t>visualização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386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Proposta</a:t>
            </a:r>
            <a:r>
              <a:rPr lang="en-US" dirty="0" smtClean="0"/>
              <a:t> de </a:t>
            </a:r>
            <a:r>
              <a:rPr lang="en-US" dirty="0" err="1" smtClean="0"/>
              <a:t>Projeto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1152475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err="1" smtClean="0"/>
              <a:t>Permitir</a:t>
            </a:r>
            <a:r>
              <a:rPr lang="en-US" dirty="0" smtClean="0"/>
              <a:t> </a:t>
            </a:r>
            <a:r>
              <a:rPr lang="en-US" dirty="0" err="1" smtClean="0"/>
              <a:t>modelagem</a:t>
            </a:r>
            <a:r>
              <a:rPr lang="en-US" dirty="0" smtClean="0"/>
              <a:t> com dados </a:t>
            </a:r>
            <a:r>
              <a:rPr lang="en-US" dirty="0" err="1" smtClean="0"/>
              <a:t>contextuais</a:t>
            </a:r>
            <a:r>
              <a:rPr lang="en-US" dirty="0" smtClean="0"/>
              <a:t> e </a:t>
            </a:r>
            <a:r>
              <a:rPr lang="en-US" dirty="0" err="1" smtClean="0"/>
              <a:t>requisitos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funcionais</a:t>
            </a:r>
            <a:r>
              <a:rPr lang="en-US" dirty="0" smtClean="0"/>
              <a:t>.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Rounded Rectangle 4"/>
          <p:cNvSpPr/>
          <p:nvPr/>
        </p:nvSpPr>
        <p:spPr>
          <a:xfrm>
            <a:off x="467544" y="2420888"/>
            <a:ext cx="1224136" cy="648072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Product Design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1835696" y="2420888"/>
            <a:ext cx="1584176" cy="648072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Product Production 1</a:t>
            </a:r>
            <a:endParaRPr lang="en-US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5292080" y="2420888"/>
            <a:ext cx="1224136" cy="648072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Inspection</a:t>
            </a:r>
            <a:endParaRPr lang="en-US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6660232" y="2420888"/>
            <a:ext cx="1224136" cy="648072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Packing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3563888" y="2420888"/>
            <a:ext cx="1584176" cy="648072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Product Production 2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39552" y="3284984"/>
            <a:ext cx="84969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/>
              <a:t>Se  </a:t>
            </a:r>
            <a:r>
              <a:rPr lang="en-US" sz="2200" dirty="0" err="1" smtClean="0"/>
              <a:t>custo</a:t>
            </a:r>
            <a:r>
              <a:rPr lang="en-US" sz="2200" dirty="0" smtClean="0"/>
              <a:t> do </a:t>
            </a:r>
            <a:r>
              <a:rPr lang="en-US" sz="2200" dirty="0" err="1" smtClean="0"/>
              <a:t>planejamento</a:t>
            </a:r>
            <a:r>
              <a:rPr lang="en-US" sz="2200" dirty="0" smtClean="0"/>
              <a:t> do </a:t>
            </a:r>
            <a:r>
              <a:rPr lang="en-US" sz="2200" dirty="0" err="1" smtClean="0"/>
              <a:t>produto</a:t>
            </a:r>
            <a:r>
              <a:rPr lang="en-US" sz="2200" dirty="0" smtClean="0"/>
              <a:t> &lt; x:</a:t>
            </a:r>
          </a:p>
          <a:p>
            <a:pPr marL="742950" lvl="1" indent="-285750">
              <a:buFont typeface="Arial"/>
              <a:buChar char="•"/>
            </a:pPr>
            <a:r>
              <a:rPr lang="en-US" sz="2200" dirty="0" err="1" smtClean="0"/>
              <a:t>Quando</a:t>
            </a:r>
            <a:r>
              <a:rPr lang="en-US" sz="2200" dirty="0" smtClean="0"/>
              <a:t> </a:t>
            </a:r>
            <a:r>
              <a:rPr lang="en-US" sz="2200" b="1" dirty="0" smtClean="0"/>
              <a:t>Product Design </a:t>
            </a:r>
            <a:r>
              <a:rPr lang="en-US" sz="2200" dirty="0" smtClean="0"/>
              <a:t>for </a:t>
            </a:r>
            <a:r>
              <a:rPr lang="en-US" sz="2200" dirty="0" err="1" smtClean="0"/>
              <a:t>executado</a:t>
            </a:r>
            <a:r>
              <a:rPr lang="en-US" sz="2200" dirty="0" smtClean="0"/>
              <a:t>, </a:t>
            </a:r>
            <a:r>
              <a:rPr lang="en-US" sz="2200" b="1" dirty="0" smtClean="0"/>
              <a:t>Product Production 1 </a:t>
            </a:r>
            <a:r>
              <a:rPr lang="en-US" sz="2200" dirty="0" err="1" smtClean="0"/>
              <a:t>deve</a:t>
            </a:r>
            <a:r>
              <a:rPr lang="en-US" sz="2200" dirty="0" smtClean="0"/>
              <a:t> </a:t>
            </a:r>
            <a:r>
              <a:rPr lang="en-US" sz="2200" dirty="0" err="1" smtClean="0"/>
              <a:t>ser</a:t>
            </a:r>
            <a:r>
              <a:rPr lang="en-US" sz="2200" dirty="0" smtClean="0"/>
              <a:t> </a:t>
            </a:r>
            <a:r>
              <a:rPr lang="en-US" sz="2200" dirty="0" err="1" smtClean="0"/>
              <a:t>executado</a:t>
            </a:r>
            <a:r>
              <a:rPr lang="en-US" sz="2200" dirty="0" smtClean="0"/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Se </a:t>
            </a:r>
            <a:r>
              <a:rPr lang="en-US" sz="2200" dirty="0" err="1" smtClean="0"/>
              <a:t>custo</a:t>
            </a:r>
            <a:r>
              <a:rPr lang="en-US" sz="2200" dirty="0" smtClean="0"/>
              <a:t> do </a:t>
            </a:r>
            <a:r>
              <a:rPr lang="en-US" sz="2200" dirty="0" err="1" smtClean="0"/>
              <a:t>planejamento</a:t>
            </a:r>
            <a:r>
              <a:rPr lang="en-US" sz="2200" dirty="0" smtClean="0"/>
              <a:t> do </a:t>
            </a:r>
            <a:r>
              <a:rPr lang="en-US" sz="2200" dirty="0" err="1" smtClean="0"/>
              <a:t>produto</a:t>
            </a:r>
            <a:r>
              <a:rPr lang="en-US" sz="2200" dirty="0" smtClean="0"/>
              <a:t> &gt; x:</a:t>
            </a:r>
          </a:p>
          <a:p>
            <a:pPr marL="742950" lvl="2" indent="-285750">
              <a:buFont typeface="Arial"/>
              <a:buChar char="•"/>
            </a:pPr>
            <a:r>
              <a:rPr lang="en-US" sz="2200" dirty="0" err="1"/>
              <a:t>Quando</a:t>
            </a:r>
            <a:r>
              <a:rPr lang="en-US" sz="2200" dirty="0"/>
              <a:t> </a:t>
            </a:r>
            <a:r>
              <a:rPr lang="en-US" sz="2200" b="1" dirty="0"/>
              <a:t>Product Design </a:t>
            </a:r>
            <a:r>
              <a:rPr lang="en-US" sz="2200" dirty="0"/>
              <a:t>for </a:t>
            </a:r>
            <a:r>
              <a:rPr lang="en-US" sz="2200" dirty="0" err="1"/>
              <a:t>executado</a:t>
            </a:r>
            <a:r>
              <a:rPr lang="en-US" sz="2200" b="1" dirty="0"/>
              <a:t>, Product Production </a:t>
            </a:r>
            <a:r>
              <a:rPr lang="en-US" sz="2200" b="1" dirty="0" smtClean="0"/>
              <a:t>2</a:t>
            </a:r>
            <a:r>
              <a:rPr lang="en-US" sz="2200" dirty="0" smtClean="0"/>
              <a:t> </a:t>
            </a:r>
            <a:r>
              <a:rPr lang="en-US" sz="2200" dirty="0" err="1"/>
              <a:t>deve</a:t>
            </a:r>
            <a:r>
              <a:rPr lang="en-US" sz="2200" dirty="0"/>
              <a:t> </a:t>
            </a:r>
            <a:r>
              <a:rPr lang="en-US" sz="2200" dirty="0" err="1"/>
              <a:t>ser</a:t>
            </a:r>
            <a:r>
              <a:rPr lang="en-US" sz="2200" dirty="0"/>
              <a:t> </a:t>
            </a:r>
            <a:r>
              <a:rPr lang="en-US" sz="2200" dirty="0" err="1"/>
              <a:t>executado</a:t>
            </a:r>
            <a:r>
              <a:rPr lang="en-US" sz="2200" dirty="0"/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Se o tempo de </a:t>
            </a:r>
            <a:r>
              <a:rPr lang="en-US" sz="2200" dirty="0" err="1" smtClean="0"/>
              <a:t>execução</a:t>
            </a:r>
            <a:r>
              <a:rPr lang="en-US" sz="2200" dirty="0" smtClean="0"/>
              <a:t> </a:t>
            </a:r>
            <a:r>
              <a:rPr lang="en-US" sz="2200" b="1" dirty="0" smtClean="0"/>
              <a:t>de  </a:t>
            </a:r>
            <a:r>
              <a:rPr lang="en-US" sz="2200" b="1" dirty="0"/>
              <a:t>Product Production </a:t>
            </a:r>
            <a:r>
              <a:rPr lang="en-US" sz="2200" b="1" dirty="0" smtClean="0"/>
              <a:t>1  </a:t>
            </a:r>
            <a:r>
              <a:rPr lang="en-US" sz="2200" b="1" dirty="0" err="1" smtClean="0"/>
              <a:t>ou</a:t>
            </a:r>
            <a:r>
              <a:rPr lang="en-US" sz="2200" b="1" dirty="0" smtClean="0"/>
              <a:t> 2 </a:t>
            </a:r>
            <a:r>
              <a:rPr lang="en-US" sz="2200" dirty="0" smtClean="0"/>
              <a:t>&lt; y :</a:t>
            </a:r>
          </a:p>
          <a:p>
            <a:pPr marL="742950" lvl="1" indent="-285750">
              <a:buFont typeface="Arial"/>
              <a:buChar char="•"/>
            </a:pPr>
            <a:r>
              <a:rPr lang="en-US" sz="2200" dirty="0" smtClean="0"/>
              <a:t>A </a:t>
            </a:r>
            <a:r>
              <a:rPr lang="en-US" sz="2200" dirty="0" err="1" smtClean="0"/>
              <a:t>atividade</a:t>
            </a:r>
            <a:r>
              <a:rPr lang="en-US" sz="2200" dirty="0" smtClean="0"/>
              <a:t> </a:t>
            </a:r>
            <a:r>
              <a:rPr lang="en-US" sz="2200" b="1" dirty="0" smtClean="0"/>
              <a:t>Inspection</a:t>
            </a:r>
            <a:r>
              <a:rPr lang="en-US" sz="2200" dirty="0" smtClean="0"/>
              <a:t> </a:t>
            </a:r>
            <a:r>
              <a:rPr lang="en-US" sz="2200" dirty="0" err="1" smtClean="0"/>
              <a:t>deve</a:t>
            </a:r>
            <a:r>
              <a:rPr lang="en-US" sz="2200" dirty="0" smtClean="0"/>
              <a:t> </a:t>
            </a:r>
            <a:r>
              <a:rPr lang="en-US" sz="2200" dirty="0" err="1" smtClean="0"/>
              <a:t>ser</a:t>
            </a:r>
            <a:r>
              <a:rPr lang="en-US" sz="2200" dirty="0" smtClean="0"/>
              <a:t> </a:t>
            </a:r>
            <a:r>
              <a:rPr lang="en-US" sz="2200" dirty="0" err="1" smtClean="0"/>
              <a:t>executada</a:t>
            </a:r>
            <a:r>
              <a:rPr lang="en-US" sz="2200" dirty="0" smtClean="0"/>
              <a:t> </a:t>
            </a:r>
            <a:r>
              <a:rPr lang="en-US" sz="2200" dirty="0" err="1" smtClean="0"/>
              <a:t>pelo</a:t>
            </a:r>
            <a:r>
              <a:rPr lang="en-US" sz="2200" dirty="0" smtClean="0"/>
              <a:t> </a:t>
            </a:r>
            <a:r>
              <a:rPr lang="en-US" sz="2200" dirty="0" err="1" smtClean="0"/>
              <a:t>menos</a:t>
            </a:r>
            <a:r>
              <a:rPr lang="en-US" sz="2200" dirty="0" smtClean="0"/>
              <a:t> </a:t>
            </a:r>
            <a:r>
              <a:rPr lang="en-US" sz="2200" dirty="0" err="1" smtClean="0"/>
              <a:t>uma</a:t>
            </a:r>
            <a:r>
              <a:rPr lang="en-US" sz="2200" dirty="0" smtClean="0"/>
              <a:t> </a:t>
            </a:r>
            <a:r>
              <a:rPr lang="en-US" sz="2200" dirty="0" err="1" smtClean="0"/>
              <a:t>vez</a:t>
            </a:r>
            <a:r>
              <a:rPr lang="en-US" sz="2200" dirty="0" smtClean="0"/>
              <a:t>.</a:t>
            </a:r>
          </a:p>
          <a:p>
            <a:pPr marL="285750" indent="-285750">
              <a:buFont typeface="Arial"/>
              <a:buChar char="•"/>
            </a:pPr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9046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REFlex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683568" y="1196752"/>
            <a:ext cx="7992888" cy="3024336"/>
          </a:xfrm>
          <a:prstGeom prst="rect">
            <a:avLst/>
          </a:prstGeom>
          <a:solidFill>
            <a:srgbClr val="FF8F7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71600" y="1988840"/>
            <a:ext cx="1944216" cy="11521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 atividade1</a:t>
            </a:r>
          </a:p>
          <a:p>
            <a:pPr algn="ctr"/>
            <a:r>
              <a:rPr lang="en-US" dirty="0" smtClean="0"/>
              <a:t>+ atividade2</a:t>
            </a:r>
          </a:p>
          <a:p>
            <a:pPr algn="ctr"/>
            <a:r>
              <a:rPr lang="en-US" dirty="0" smtClean="0"/>
              <a:t>+atividade3 …</a:t>
            </a:r>
          </a:p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71600" y="1412776"/>
            <a:ext cx="1944216" cy="57606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Serviço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131840" y="1988840"/>
            <a:ext cx="1944216" cy="11521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 atividade1</a:t>
            </a:r>
          </a:p>
          <a:p>
            <a:pPr algn="ctr"/>
            <a:r>
              <a:rPr lang="en-US" dirty="0" smtClean="0"/>
              <a:t>+ atividade2</a:t>
            </a:r>
          </a:p>
          <a:p>
            <a:pPr algn="ctr"/>
            <a:r>
              <a:rPr lang="en-US" dirty="0" smtClean="0"/>
              <a:t>+atividade3 …</a:t>
            </a:r>
          </a:p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31840" y="1412776"/>
            <a:ext cx="1944216" cy="57606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Serviço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18789" y="191683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10" name="Rectangle 9"/>
          <p:cNvSpPr/>
          <p:nvPr/>
        </p:nvSpPr>
        <p:spPr>
          <a:xfrm>
            <a:off x="5292080" y="1988840"/>
            <a:ext cx="1944216" cy="11521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 atividade1</a:t>
            </a:r>
          </a:p>
          <a:p>
            <a:pPr algn="ctr"/>
            <a:r>
              <a:rPr lang="en-US" dirty="0" smtClean="0"/>
              <a:t>+ atividade2</a:t>
            </a:r>
          </a:p>
          <a:p>
            <a:pPr algn="ctr"/>
            <a:r>
              <a:rPr lang="en-US" dirty="0" smtClean="0"/>
              <a:t>+atividade3 …</a:t>
            </a:r>
          </a:p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92080" y="1412776"/>
            <a:ext cx="1944216" cy="57606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Serviço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419872" y="3717032"/>
            <a:ext cx="1944216" cy="1008112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Rule Engine 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7740352" y="3573016"/>
            <a:ext cx="88036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FF"/>
                </a:solidFill>
              </a:rPr>
              <a:t>SOA</a:t>
            </a:r>
            <a:endParaRPr lang="en-US" sz="3200" dirty="0">
              <a:solidFill>
                <a:srgbClr val="FFFFFF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2411760" y="3356992"/>
            <a:ext cx="864096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436096" y="3356992"/>
            <a:ext cx="79208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283968" y="3284984"/>
            <a:ext cx="7200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923928" y="4509120"/>
            <a:ext cx="1008112" cy="43204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CEP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66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Motivação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err="1" smtClean="0"/>
              <a:t>Limitações</a:t>
            </a:r>
            <a:r>
              <a:rPr lang="en-US" dirty="0" smtClean="0"/>
              <a:t> do Workflow</a:t>
            </a:r>
          </a:p>
          <a:p>
            <a:pPr>
              <a:buFont typeface="Arial"/>
              <a:buChar char="•"/>
            </a:pPr>
            <a:r>
              <a:rPr lang="en-US" dirty="0" err="1" smtClean="0"/>
              <a:t>Crescimento</a:t>
            </a:r>
            <a:r>
              <a:rPr lang="en-US" dirty="0" smtClean="0"/>
              <a:t> dos </a:t>
            </a:r>
            <a:r>
              <a:rPr lang="en-US" dirty="0" err="1" smtClean="0"/>
              <a:t>Processos</a:t>
            </a:r>
            <a:r>
              <a:rPr lang="en-US" dirty="0" smtClean="0"/>
              <a:t> </a:t>
            </a:r>
            <a:r>
              <a:rPr lang="en-US" dirty="0" err="1" smtClean="0"/>
              <a:t>Flexíveis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6740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55776" y="1772816"/>
            <a:ext cx="3466728" cy="3273227"/>
          </a:xfrm>
        </p:spPr>
        <p:txBody>
          <a:bodyPr/>
          <a:lstStyle/>
          <a:p>
            <a:pPr marL="0" indent="0" algn="ctr">
              <a:buNone/>
            </a:pPr>
            <a:r>
              <a:rPr lang="pt-BR" sz="23900" dirty="0" smtClean="0">
                <a:solidFill>
                  <a:srgbClr val="953735"/>
                </a:solidFill>
                <a:latin typeface="Arial"/>
                <a:cs typeface="Arial"/>
              </a:rPr>
              <a:t>?</a:t>
            </a:r>
            <a:endParaRPr lang="pt-BR" sz="23900" dirty="0">
              <a:solidFill>
                <a:srgbClr val="953735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Roteiro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Business Process Management</a:t>
            </a:r>
          </a:p>
          <a:p>
            <a:pPr>
              <a:buFont typeface="Arial"/>
              <a:buChar char="•"/>
            </a:pPr>
            <a:r>
              <a:rPr lang="en-US" dirty="0" err="1" smtClean="0"/>
              <a:t>Processos</a:t>
            </a:r>
            <a:r>
              <a:rPr lang="en-US" dirty="0" smtClean="0"/>
              <a:t> </a:t>
            </a:r>
            <a:r>
              <a:rPr lang="en-US" dirty="0" err="1" smtClean="0"/>
              <a:t>Flexíveis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KINETIC</a:t>
            </a:r>
          </a:p>
          <a:p>
            <a:pPr>
              <a:buFont typeface="Arial"/>
              <a:buChar char="•"/>
            </a:pPr>
            <a:r>
              <a:rPr lang="en-US" dirty="0" err="1" smtClean="0"/>
              <a:t>Proposta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521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Gestão</a:t>
            </a:r>
            <a:r>
              <a:rPr lang="en-US" dirty="0" smtClean="0"/>
              <a:t> de </a:t>
            </a:r>
            <a:r>
              <a:rPr lang="en-US" dirty="0" err="1" smtClean="0"/>
              <a:t>Processo</a:t>
            </a:r>
            <a:r>
              <a:rPr lang="en-US" dirty="0" smtClean="0"/>
              <a:t> de </a:t>
            </a:r>
            <a:r>
              <a:rPr lang="en-US" dirty="0" err="1" smtClean="0"/>
              <a:t>Negócio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680" y="1268413"/>
            <a:ext cx="8686800" cy="1584523"/>
          </a:xfrm>
        </p:spPr>
        <p:txBody>
          <a:bodyPr numCol="1"/>
          <a:lstStyle/>
          <a:p>
            <a:pPr>
              <a:buFont typeface="Arial"/>
              <a:buChar char="•"/>
            </a:pPr>
            <a:r>
              <a:rPr lang="pt-BR" dirty="0" smtClean="0"/>
              <a:t>Modelo de gestão em que o entendimento da organização e a tomada de decisões é realizada com base no conceito de </a:t>
            </a:r>
            <a:r>
              <a:rPr lang="pt-BR" b="1" dirty="0" smtClean="0"/>
              <a:t>processos </a:t>
            </a:r>
            <a:endParaRPr lang="pt-BR" dirty="0" smtClean="0"/>
          </a:p>
          <a:p>
            <a:pPr>
              <a:buFont typeface="Arial"/>
              <a:buChar char="•"/>
            </a:pPr>
            <a:endParaRPr lang="pt-BR" dirty="0" smtClean="0"/>
          </a:p>
          <a:p>
            <a:pPr>
              <a:buFont typeface="Arial"/>
              <a:buChar char="•"/>
            </a:pPr>
            <a:endParaRPr lang="pt-BR" dirty="0" smtClean="0"/>
          </a:p>
          <a:p>
            <a:pPr>
              <a:buFont typeface="Arial"/>
              <a:buChar char="•"/>
            </a:pPr>
            <a:endParaRPr lang="pt-B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5" name="Picture 4" descr="PROCESS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996952"/>
            <a:ext cx="5632924" cy="11482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468560" y="4437112"/>
            <a:ext cx="4680520" cy="600164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260475" lvl="1">
              <a:buFont typeface="Arial"/>
              <a:buChar char="•"/>
            </a:pPr>
            <a:r>
              <a:rPr lang="pt-BR" sz="3200" dirty="0" smtClean="0"/>
              <a:t>Maior </a:t>
            </a:r>
            <a:r>
              <a:rPr lang="pt-BR" sz="3200" dirty="0"/>
              <a:t>qualidade</a:t>
            </a:r>
          </a:p>
          <a:p>
            <a:pPr marL="1260475" lvl="1">
              <a:buFont typeface="Arial"/>
              <a:buChar char="•"/>
            </a:pPr>
            <a:r>
              <a:rPr lang="pt-BR" sz="3200" dirty="0"/>
              <a:t>Maior </a:t>
            </a:r>
            <a:r>
              <a:rPr lang="pt-BR" sz="3200" dirty="0" smtClean="0"/>
              <a:t>eficiência</a:t>
            </a:r>
          </a:p>
          <a:p>
            <a:pPr lvl="1">
              <a:buFont typeface="Arial"/>
              <a:buChar char="•"/>
            </a:pPr>
            <a:endParaRPr lang="pt-BR" sz="3200" dirty="0" smtClean="0"/>
          </a:p>
          <a:p>
            <a:pPr lvl="1">
              <a:buFont typeface="Arial"/>
              <a:buChar char="•"/>
            </a:pPr>
            <a:endParaRPr lang="pt-BR" sz="3200" dirty="0"/>
          </a:p>
          <a:p>
            <a:pPr lvl="1">
              <a:buFont typeface="Arial"/>
              <a:buChar char="•"/>
            </a:pPr>
            <a:endParaRPr lang="pt-BR" sz="3200" dirty="0" smtClean="0"/>
          </a:p>
          <a:p>
            <a:pPr lvl="1">
              <a:buFont typeface="Arial"/>
              <a:buChar char="•"/>
            </a:pPr>
            <a:endParaRPr lang="pt-BR" sz="3200" dirty="0"/>
          </a:p>
          <a:p>
            <a:pPr lvl="1">
              <a:buFont typeface="Arial"/>
              <a:buChar char="•"/>
            </a:pPr>
            <a:endParaRPr lang="pt-BR" sz="3200" dirty="0" smtClean="0"/>
          </a:p>
          <a:p>
            <a:pPr lvl="1">
              <a:buFont typeface="Arial"/>
              <a:buChar char="•"/>
            </a:pPr>
            <a:endParaRPr lang="pt-BR" sz="3200" dirty="0"/>
          </a:p>
          <a:p>
            <a:pPr lvl="1">
              <a:buFont typeface="Arial"/>
              <a:buChar char="•"/>
            </a:pPr>
            <a:endParaRPr lang="pt-BR" sz="3200" dirty="0"/>
          </a:p>
          <a:p>
            <a:pPr>
              <a:buFont typeface="Arial"/>
              <a:buChar char="•"/>
            </a:pPr>
            <a:endParaRPr lang="pt-BR" sz="3200" dirty="0"/>
          </a:p>
          <a:p>
            <a:pPr>
              <a:buFont typeface="Arial"/>
              <a:buChar char="•"/>
            </a:pPr>
            <a:endParaRPr lang="en-US" sz="3200" dirty="0"/>
          </a:p>
          <a:p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707904" y="4437112"/>
            <a:ext cx="516038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>
              <a:buFont typeface="Arial"/>
              <a:buChar char="•"/>
            </a:pPr>
            <a:r>
              <a:rPr lang="pt-BR" sz="3200" dirty="0"/>
              <a:t>Facilidade de manutenção</a:t>
            </a:r>
          </a:p>
          <a:p>
            <a:pPr marL="0" lvl="1">
              <a:buFont typeface="Arial"/>
              <a:buChar char="•"/>
            </a:pPr>
            <a:r>
              <a:rPr lang="pt-BR" sz="3200" dirty="0"/>
              <a:t>Menor esforço para coordenação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413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BPMN - Workflow</a:t>
            </a:r>
            <a:endParaRPr lang="en-US" dirty="0"/>
          </a:p>
        </p:txBody>
      </p:sp>
      <p:pic>
        <p:nvPicPr>
          <p:cNvPr id="5" name="Imagem 29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467545" y="1628800"/>
            <a:ext cx="792088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242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Processos</a:t>
            </a:r>
            <a:r>
              <a:rPr lang="en-US" dirty="0" smtClean="0"/>
              <a:t> </a:t>
            </a:r>
            <a:r>
              <a:rPr lang="en-US" dirty="0" err="1" smtClean="0"/>
              <a:t>Flexíveis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pt-BR" dirty="0" smtClean="0"/>
              <a:t>Ambiente de negócios complexos e dinâmicos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</a:t>
            </a:r>
            <a:r>
              <a:rPr lang="pt-BR" dirty="0" err="1" smtClean="0"/>
              <a:t>apacidade</a:t>
            </a:r>
            <a:r>
              <a:rPr lang="pt-BR" dirty="0" smtClean="0"/>
              <a:t> de reagir a mudanças</a:t>
            </a:r>
          </a:p>
          <a:p>
            <a:pPr lvl="1">
              <a:buFont typeface="Arial"/>
              <a:buChar char="•"/>
            </a:pPr>
            <a:endParaRPr lang="pt-BR" dirty="0"/>
          </a:p>
          <a:p>
            <a:pPr>
              <a:buFont typeface="Arial"/>
              <a:buChar char="•"/>
            </a:pPr>
            <a:r>
              <a:rPr lang="pt-BR" dirty="0" smtClean="0"/>
              <a:t>Abordagens:</a:t>
            </a:r>
          </a:p>
          <a:p>
            <a:pPr lvl="1">
              <a:buFont typeface="Arial"/>
              <a:buChar char="•"/>
            </a:pPr>
            <a:r>
              <a:rPr lang="pt-BR" dirty="0" smtClean="0"/>
              <a:t>Dirigida à Mudanças</a:t>
            </a:r>
          </a:p>
          <a:p>
            <a:pPr lvl="1">
              <a:buFont typeface="Arial"/>
              <a:buChar char="•"/>
            </a:pPr>
            <a:r>
              <a:rPr lang="pt-BR" dirty="0" smtClean="0"/>
              <a:t>Declarativa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25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Declarativo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err="1" smtClean="0"/>
              <a:t>Composto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atividades</a:t>
            </a:r>
            <a:r>
              <a:rPr lang="en-US" dirty="0" smtClean="0"/>
              <a:t> e </a:t>
            </a:r>
            <a:r>
              <a:rPr lang="en-US" dirty="0" err="1" smtClean="0"/>
              <a:t>restrições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276872"/>
            <a:ext cx="4451985" cy="29718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0042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pt-BR" dirty="0"/>
              <a:t>F</a:t>
            </a:r>
            <a:r>
              <a:rPr lang="pt-BR" dirty="0" smtClean="0"/>
              <a:t>erramenta </a:t>
            </a:r>
            <a:r>
              <a:rPr lang="pt-BR" dirty="0"/>
              <a:t>para a modelagem e execução de processos de negócio utilizando a abordagem de modelos declarativos através da construção de regras </a:t>
            </a:r>
            <a:r>
              <a:rPr lang="pt-BR" dirty="0" err="1" smtClean="0"/>
              <a:t>ConDec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8</a:t>
            </a:fld>
            <a:endParaRPr lang="pt-BR"/>
          </a:p>
        </p:txBody>
      </p:sp>
      <p:pic>
        <p:nvPicPr>
          <p:cNvPr id="5" name="Imagem 22" descr="condec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2483768" y="3501008"/>
            <a:ext cx="3841998" cy="235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327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DECLARE - </a:t>
            </a:r>
            <a:r>
              <a:rPr lang="en-US" dirty="0" err="1" smtClean="0"/>
              <a:t>Limitações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857750"/>
          </a:xfrm>
        </p:spPr>
        <p:txBody>
          <a:bodyPr/>
          <a:lstStyle/>
          <a:p>
            <a:r>
              <a:rPr lang="en-US" dirty="0" err="1" smtClean="0"/>
              <a:t>Eficiência</a:t>
            </a:r>
            <a:endParaRPr lang="en-US" dirty="0" smtClean="0"/>
          </a:p>
          <a:p>
            <a:r>
              <a:rPr lang="en-US" dirty="0" err="1" smtClean="0"/>
              <a:t>Visualização</a:t>
            </a:r>
            <a:r>
              <a:rPr lang="en-US" dirty="0" smtClean="0"/>
              <a:t> de um </a:t>
            </a:r>
            <a:r>
              <a:rPr lang="en-US" dirty="0" err="1" smtClean="0"/>
              <a:t>conjunto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 de </a:t>
            </a:r>
            <a:r>
              <a:rPr lang="en-US" dirty="0" err="1" smtClean="0"/>
              <a:t>regras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Modelagem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dados </a:t>
            </a:r>
            <a:r>
              <a:rPr lang="en-US" dirty="0" err="1" smtClean="0"/>
              <a:t>contextuais</a:t>
            </a:r>
            <a:r>
              <a:rPr lang="en-US" dirty="0" smtClean="0"/>
              <a:t> e </a:t>
            </a:r>
            <a:r>
              <a:rPr lang="en-US" dirty="0" err="1" smtClean="0"/>
              <a:t>requisitos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funcionais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Macintosh HD:Users:nataliacabral:Desktop:Captura de tela 2011-04-15 às 08.14.1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564904"/>
            <a:ext cx="5399405" cy="264541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CB8E-301F-45CB-BBCF-1E6372EAFE28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6410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fpe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10737</TotalTime>
  <Words>895</Words>
  <Application>Microsoft Macintosh PowerPoint</Application>
  <PresentationFormat>On-screen Show (4:3)</PresentationFormat>
  <Paragraphs>182</Paragraphs>
  <Slides>20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ufpe</vt:lpstr>
      <vt:lpstr>Sistema de Gestão de Processos de Negócio Baseado em Modelos Declarativos </vt:lpstr>
      <vt:lpstr>Motivação </vt:lpstr>
      <vt:lpstr>Roteiro</vt:lpstr>
      <vt:lpstr>Gestão de Processo de Negócio</vt:lpstr>
      <vt:lpstr>BPMN - Workflow</vt:lpstr>
      <vt:lpstr>Processos Flexíveis</vt:lpstr>
      <vt:lpstr>Modelo Declarativo</vt:lpstr>
      <vt:lpstr>DECLARE</vt:lpstr>
      <vt:lpstr>DECLARE - Limitações</vt:lpstr>
      <vt:lpstr>KINETIC</vt:lpstr>
      <vt:lpstr>Implementação das regras</vt:lpstr>
      <vt:lpstr>Precedence</vt:lpstr>
      <vt:lpstr>Response</vt:lpstr>
      <vt:lpstr>NofM</vt:lpstr>
      <vt:lpstr>Demonstração</vt:lpstr>
      <vt:lpstr>Conclusão</vt:lpstr>
      <vt:lpstr>Conclusão</vt:lpstr>
      <vt:lpstr>Proposta de Projeto </vt:lpstr>
      <vt:lpstr>REFlex</vt:lpstr>
      <vt:lpstr>Dúvidas</vt:lpstr>
    </vt:vector>
  </TitlesOfParts>
  <Company>Hazin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Uma Comparação Entre o Desenvolvimento de Aplicações Ginga-J e OpenTV®</dc:title>
  <dc:creator>Victor Hazin da Rocha</dc:creator>
  <cp:lastModifiedBy>Natália Cabral</cp:lastModifiedBy>
  <cp:revision>97</cp:revision>
  <dcterms:created xsi:type="dcterms:W3CDTF">2010-07-10T13:24:39Z</dcterms:created>
  <dcterms:modified xsi:type="dcterms:W3CDTF">2012-09-12T19:14:26Z</dcterms:modified>
</cp:coreProperties>
</file>