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296" r:id="rId3"/>
    <p:sldId id="272" r:id="rId4"/>
    <p:sldId id="271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22" r:id="rId17"/>
    <p:sldId id="259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9" r:id="rId26"/>
    <p:sldId id="290" r:id="rId27"/>
    <p:sldId id="291" r:id="rId28"/>
    <p:sldId id="292" r:id="rId29"/>
    <p:sldId id="270" r:id="rId30"/>
    <p:sldId id="293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281" r:id="rId46"/>
    <p:sldId id="282" r:id="rId47"/>
    <p:sldId id="313" r:id="rId48"/>
    <p:sldId id="314" r:id="rId49"/>
    <p:sldId id="283" r:id="rId50"/>
    <p:sldId id="284" r:id="rId51"/>
    <p:sldId id="285" r:id="rId52"/>
    <p:sldId id="286" r:id="rId53"/>
    <p:sldId id="287" r:id="rId54"/>
    <p:sldId id="288" r:id="rId55"/>
    <p:sldId id="294" r:id="rId56"/>
    <p:sldId id="295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3" r:id="rId65"/>
    <p:sldId id="324" r:id="rId6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71" autoAdjust="0"/>
    <p:restoredTop sz="88644" autoAdjust="0"/>
  </p:normalViewPr>
  <p:slideViewPr>
    <p:cSldViewPr>
      <p:cViewPr>
        <p:scale>
          <a:sx n="60" d="100"/>
          <a:sy n="60" d="100"/>
        </p:scale>
        <p:origin x="-50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8F03A-F895-40E5-84B5-8F6AABBFF17D}" type="datetimeFigureOut">
              <a:rPr lang="pt-BR" smtClean="0"/>
              <a:pPr/>
              <a:t>19/09/2012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5453B-4E42-457D-BC35-228CEC9BD1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865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5453B-4E42-457D-BC35-228CEC9BD184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057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Isso pode ser particularmente verdade na simulação de algumas filas de espera onde os modelos fechados formam filas estão disponíveis.modelos próximos, constituem filas estão disponíveis.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5453B-4E42-457D-BC35-228CEC9BD184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5453B-4E42-457D-BC35-228CEC9BD184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106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Isso ocorre quando, por exemplo, o tempo do sistema de uma entidade está relacionada com a entidade seguinte. Se a primeira entidade experimentou um momento de alta do sistema, a próxima entidade também pode ter um tempo de alta no sistema.</a:t>
            </a:r>
            <a:br>
              <a:rPr lang="pt-PT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</a:br>
            <a:endParaRPr lang="pt-PT" sz="1200" kern="1200" dirty="0" smtClean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Da mesma forma, se a primeira entidade tem um tempo de sistema de baixa, a próxima entidade também poderá ter um tempo de baixa no sistema. 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r>
              <a:rPr lang="pt-PT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Quando isso ocorre, o sistema pode estar sofrendo de autocorrelação. 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5453B-4E42-457D-BC35-228CEC9BD184}" type="slidenum">
              <a:rPr lang="pt-BR" smtClean="0"/>
              <a:pPr/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5453B-4E42-457D-BC35-228CEC9BD184}" type="slidenum">
              <a:rPr lang="pt-BR" smtClean="0"/>
              <a:pPr/>
              <a:t>61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D494CF-1A8E-4F40-987A-E92BEE263AC0}" type="datetimeFigureOut">
              <a:rPr lang="pt-BR" smtClean="0"/>
              <a:pPr/>
              <a:t>19/09/2012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505782-7AF8-467D-8B00-A9CCA26860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94CF-1A8E-4F40-987A-E92BEE263AC0}" type="datetimeFigureOut">
              <a:rPr lang="pt-BR" smtClean="0"/>
              <a:pPr/>
              <a:t>19/09/2012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5782-7AF8-467D-8B00-A9CCA26860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94CF-1A8E-4F40-987A-E92BEE263AC0}" type="datetimeFigureOut">
              <a:rPr lang="pt-BR" smtClean="0"/>
              <a:pPr/>
              <a:t>19/09/2012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5782-7AF8-467D-8B00-A9CCA26860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94CF-1A8E-4F40-987A-E92BEE263AC0}" type="datetimeFigureOut">
              <a:rPr lang="pt-BR" smtClean="0"/>
              <a:pPr/>
              <a:t>19/09/2012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5782-7AF8-467D-8B00-A9CCA26860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94CF-1A8E-4F40-987A-E92BEE263AC0}" type="datetimeFigureOut">
              <a:rPr lang="pt-BR" smtClean="0"/>
              <a:pPr/>
              <a:t>19/09/2012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5782-7AF8-467D-8B00-A9CCA26860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94CF-1A8E-4F40-987A-E92BEE263AC0}" type="datetimeFigureOut">
              <a:rPr lang="pt-BR" smtClean="0"/>
              <a:pPr/>
              <a:t>19/09/2012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5782-7AF8-467D-8B00-A9CCA26860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D494CF-1A8E-4F40-987A-E92BEE263AC0}" type="datetimeFigureOut">
              <a:rPr lang="pt-BR" smtClean="0"/>
              <a:pPr/>
              <a:t>19/09/2012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505782-7AF8-467D-8B00-A9CCA268604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D494CF-1A8E-4F40-987A-E92BEE263AC0}" type="datetimeFigureOut">
              <a:rPr lang="pt-BR" smtClean="0"/>
              <a:pPr/>
              <a:t>19/09/2012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505782-7AF8-467D-8B00-A9CCA26860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94CF-1A8E-4F40-987A-E92BEE263AC0}" type="datetimeFigureOut">
              <a:rPr lang="pt-BR" smtClean="0"/>
              <a:pPr/>
              <a:t>19/09/2012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5782-7AF8-467D-8B00-A9CCA26860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94CF-1A8E-4F40-987A-E92BEE263AC0}" type="datetimeFigureOut">
              <a:rPr lang="pt-BR" smtClean="0"/>
              <a:pPr/>
              <a:t>19/09/2012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5782-7AF8-467D-8B00-A9CCA26860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94CF-1A8E-4F40-987A-E92BEE263AC0}" type="datetimeFigureOut">
              <a:rPr lang="pt-BR" smtClean="0"/>
              <a:pPr/>
              <a:t>19/09/2012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5782-7AF8-467D-8B00-A9CCA26860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D494CF-1A8E-4F40-987A-E92BEE263AC0}" type="datetimeFigureOut">
              <a:rPr lang="pt-BR" smtClean="0"/>
              <a:pPr/>
              <a:t>19/09/2012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505782-7AF8-467D-8B00-A9CCA268604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243137"/>
          </a:xfrm>
        </p:spPr>
        <p:txBody>
          <a:bodyPr/>
          <a:lstStyle/>
          <a:p>
            <a:r>
              <a:rPr lang="pt-BR" dirty="0" smtClean="0"/>
              <a:t>Simulação Estacionária</a:t>
            </a:r>
            <a:endParaRPr lang="pt-BR" dirty="0"/>
          </a:p>
        </p:txBody>
      </p:sp>
      <p:pic>
        <p:nvPicPr>
          <p:cNvPr id="4" name="Imagem 3" descr="Blender3D_CircularWaveAnim.gif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ufp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4509120"/>
            <a:ext cx="816110" cy="1208268"/>
          </a:xfrm>
          <a:prstGeom prst="rect">
            <a:avLst/>
          </a:prstGeom>
        </p:spPr>
      </p:pic>
      <p:pic>
        <p:nvPicPr>
          <p:cNvPr id="6" name="Imagem 5" descr="c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5878555"/>
            <a:ext cx="1656184" cy="61230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67544" y="4365104"/>
            <a:ext cx="583264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err="1">
                <a:solidFill>
                  <a:schemeClr val="tx2"/>
                </a:solidFill>
              </a:rPr>
              <a:t>Prof</a:t>
            </a:r>
            <a:r>
              <a:rPr lang="pt-BR" dirty="0">
                <a:solidFill>
                  <a:schemeClr val="tx2"/>
                </a:solidFill>
              </a:rPr>
              <a:t>(s):  </a:t>
            </a:r>
            <a:br>
              <a:rPr lang="pt-BR" dirty="0">
                <a:solidFill>
                  <a:schemeClr val="tx2"/>
                </a:solidFill>
              </a:rPr>
            </a:br>
            <a:r>
              <a:rPr lang="pt-BR" dirty="0" smtClean="0">
                <a:solidFill>
                  <a:schemeClr val="tx2"/>
                </a:solidFill>
              </a:rPr>
              <a:t>	Paulo Maciel</a:t>
            </a:r>
            <a:br>
              <a:rPr lang="pt-BR" dirty="0" smtClean="0">
                <a:solidFill>
                  <a:schemeClr val="tx2"/>
                </a:solidFill>
              </a:rPr>
            </a:br>
            <a:r>
              <a:rPr lang="pt-BR" dirty="0" smtClean="0">
                <a:solidFill>
                  <a:schemeClr val="tx2"/>
                </a:solidFill>
              </a:rPr>
              <a:t>	Ricardo Massa</a:t>
            </a:r>
            <a:br>
              <a:rPr lang="pt-BR" dirty="0" smtClean="0">
                <a:solidFill>
                  <a:schemeClr val="tx2"/>
                </a:solidFill>
              </a:rPr>
            </a:br>
            <a:endParaRPr lang="pt-BR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pt-BR" dirty="0">
                <a:solidFill>
                  <a:schemeClr val="tx2"/>
                </a:solidFill>
              </a:rPr>
              <a:t>Aluno(s): </a:t>
            </a:r>
            <a:br>
              <a:rPr lang="pt-BR" dirty="0">
                <a:solidFill>
                  <a:schemeClr val="tx2"/>
                </a:solidFill>
              </a:rPr>
            </a:br>
            <a:r>
              <a:rPr lang="pt-BR" dirty="0" smtClean="0">
                <a:solidFill>
                  <a:schemeClr val="tx2"/>
                </a:solidFill>
              </a:rPr>
              <a:t>	Anderson </a:t>
            </a:r>
            <a:r>
              <a:rPr lang="pt-BR" dirty="0">
                <a:solidFill>
                  <a:schemeClr val="tx2"/>
                </a:solidFill>
              </a:rPr>
              <a:t>Elias </a:t>
            </a:r>
            <a:r>
              <a:rPr lang="pt-BR" dirty="0" smtClean="0">
                <a:solidFill>
                  <a:schemeClr val="tx2"/>
                </a:solidFill>
              </a:rPr>
              <a:t> - </a:t>
            </a:r>
            <a:r>
              <a:rPr lang="pt-BR" i="1" dirty="0" smtClean="0">
                <a:solidFill>
                  <a:schemeClr val="tx2"/>
                </a:solidFill>
              </a:rPr>
              <a:t>aen@cin.ufpe.br</a:t>
            </a:r>
            <a:r>
              <a:rPr lang="pt-BR" dirty="0">
                <a:solidFill>
                  <a:schemeClr val="tx2"/>
                </a:solidFill>
              </a:rPr>
              <a:t/>
            </a:r>
            <a:br>
              <a:rPr lang="pt-BR" dirty="0">
                <a:solidFill>
                  <a:schemeClr val="tx2"/>
                </a:solidFill>
              </a:rPr>
            </a:br>
            <a:r>
              <a:rPr lang="pt-BR" dirty="0" smtClean="0">
                <a:solidFill>
                  <a:schemeClr val="tx2"/>
                </a:solidFill>
              </a:rPr>
              <a:t>	</a:t>
            </a:r>
            <a:r>
              <a:rPr lang="pt-BR" dirty="0" err="1" smtClean="0">
                <a:solidFill>
                  <a:schemeClr val="tx2"/>
                </a:solidFill>
              </a:rPr>
              <a:t>Ayhalla</a:t>
            </a:r>
            <a:r>
              <a:rPr lang="pt-BR" dirty="0" smtClean="0">
                <a:solidFill>
                  <a:schemeClr val="tx2"/>
                </a:solidFill>
              </a:rPr>
              <a:t> </a:t>
            </a:r>
            <a:r>
              <a:rPr lang="pt-BR" dirty="0" err="1">
                <a:solidFill>
                  <a:schemeClr val="tx2"/>
                </a:solidFill>
              </a:rPr>
              <a:t>Riceli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 smtClean="0">
                <a:solidFill>
                  <a:schemeClr val="tx2"/>
                </a:solidFill>
              </a:rPr>
              <a:t>– </a:t>
            </a:r>
            <a:r>
              <a:rPr lang="pt-BR" i="1" dirty="0" smtClean="0">
                <a:solidFill>
                  <a:schemeClr val="tx2"/>
                </a:solidFill>
              </a:rPr>
              <a:t>carlp@cin.ufpe.br</a:t>
            </a:r>
            <a:endParaRPr lang="pt-BR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Vantagens da Simulação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 lvl="0" fontAlgn="base"/>
            <a:r>
              <a:rPr lang="pt-BR" dirty="0" smtClean="0"/>
              <a:t>Novas políticas, procedimentos operacionais, regras de decisões, fluxos, procedimentos organizacionais, e assim por diante pode ser exploradas sem interromper as operações no curso do sistema real.</a:t>
            </a:r>
          </a:p>
          <a:p>
            <a:pPr fontAlgn="base"/>
            <a:endParaRPr lang="pt-BR" dirty="0" smtClean="0"/>
          </a:p>
          <a:p>
            <a:pPr lvl="0" fontAlgn="base"/>
            <a:r>
              <a:rPr lang="pt-BR" dirty="0" smtClean="0"/>
              <a:t>Hipóteses sobre como ou por que certos fenômenos ocorrem podem ser testadas quanto à sua viabilidade.</a:t>
            </a:r>
          </a:p>
          <a:p>
            <a:pPr fontAlgn="base"/>
            <a:endParaRPr lang="pt-BR" dirty="0" smtClean="0"/>
          </a:p>
          <a:p>
            <a:pPr lvl="0" fontAlgn="base"/>
            <a:endParaRPr lang="pt-BR" dirty="0"/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Vantagens da Simulação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 lvl="0" fontAlgn="base"/>
            <a:r>
              <a:rPr lang="pt-BR" dirty="0" smtClean="0"/>
              <a:t>O tempo pode ser comprimido ou expandido permitindo uma aceleração ou desaceleração dos fenômenos sob investigação.</a:t>
            </a:r>
          </a:p>
          <a:p>
            <a:pPr fontAlgn="base"/>
            <a:endParaRPr lang="pt-BR" dirty="0" smtClean="0"/>
          </a:p>
          <a:p>
            <a:pPr lvl="0" fontAlgn="base"/>
            <a:r>
              <a:rPr lang="pt-BR" dirty="0" smtClean="0"/>
              <a:t>Um estudo de simulação pode ajudar na compreensão de como o sistema funciona, em vez de como os indivíduos pensam em como o sistema opera.</a:t>
            </a:r>
          </a:p>
          <a:p>
            <a:pPr fontAlgn="base"/>
            <a:endParaRPr lang="pt-BR" dirty="0" smtClean="0"/>
          </a:p>
          <a:p>
            <a:pPr lvl="0" fontAlgn="base"/>
            <a:endParaRPr lang="pt-BR" dirty="0"/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err="1" smtClean="0">
                <a:solidFill>
                  <a:srgbClr val="FF0000"/>
                </a:solidFill>
              </a:rPr>
              <a:t>DES</a:t>
            </a:r>
            <a:r>
              <a:rPr lang="pt-BR" dirty="0" err="1" smtClean="0"/>
              <a:t>Vantagens</a:t>
            </a:r>
            <a:r>
              <a:rPr lang="pt-BR" dirty="0" smtClean="0"/>
              <a:t> da Simulação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 fontAlgn="base"/>
            <a:r>
              <a:rPr lang="pt-BR" dirty="0" smtClean="0"/>
              <a:t>Construção do modelo requer treinamento especial. É uma arte que se aprende com o tempo e com a experiência. Além disso, se dois modelos são construídos por duas pessoas competentes, podem ter semelhanças, mas é muito improvável que sejam o mesmo.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Os resultados da simulação podem ser difíceis de interpretar. </a:t>
            </a:r>
          </a:p>
          <a:p>
            <a:pPr lvl="0" fontAlgn="base"/>
            <a:endParaRPr lang="pt-BR" dirty="0"/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err="1" smtClean="0">
                <a:solidFill>
                  <a:srgbClr val="FF0000"/>
                </a:solidFill>
              </a:rPr>
              <a:t>DES</a:t>
            </a:r>
            <a:r>
              <a:rPr lang="pt-BR" dirty="0" err="1" smtClean="0"/>
              <a:t>Vantagens</a:t>
            </a:r>
            <a:r>
              <a:rPr lang="pt-BR" dirty="0" smtClean="0"/>
              <a:t> da Simulação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 lvl="0" fontAlgn="base"/>
            <a:r>
              <a:rPr lang="pt-BR" dirty="0" smtClean="0"/>
              <a:t>Modelagem, simulação e análise pode ser demorado e caro. Economizar recursos para modelagem e análise pode resultar em um modelo de simulação ou análise que não é eficientemente satisfatório para a tarefa.</a:t>
            </a:r>
          </a:p>
          <a:p>
            <a:pPr lvl="0" fontAlgn="base"/>
            <a:endParaRPr lang="pt-BR" dirty="0" smtClean="0"/>
          </a:p>
          <a:p>
            <a:pPr lvl="0" fontAlgn="base"/>
            <a:r>
              <a:rPr lang="pt-BR" dirty="0" smtClean="0"/>
              <a:t>Simulação é utilizado em alguns casos quando uma solução analítica é possível, ou até mesmo preferível.</a:t>
            </a:r>
            <a:endParaRPr lang="pt-BR" dirty="0"/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Área de atuação da Simulação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 lvl="0" fontAlgn="base"/>
            <a:endParaRPr lang="pt-BR" dirty="0" smtClean="0"/>
          </a:p>
          <a:p>
            <a:pPr lvl="0" fontAlgn="base"/>
            <a:r>
              <a:rPr lang="pt-BR" dirty="0" smtClean="0"/>
              <a:t>Aplicações de Fabricação</a:t>
            </a:r>
          </a:p>
          <a:p>
            <a:pPr lvl="0" fontAlgn="base"/>
            <a:r>
              <a:rPr lang="pt-BR" dirty="0" smtClean="0"/>
              <a:t>Engenharia Civil</a:t>
            </a:r>
          </a:p>
          <a:p>
            <a:pPr lvl="0" fontAlgn="base"/>
            <a:r>
              <a:rPr lang="pt-BR" dirty="0" smtClean="0"/>
              <a:t>Aplicações Militares</a:t>
            </a:r>
          </a:p>
          <a:p>
            <a:pPr lvl="0" fontAlgn="base"/>
            <a:r>
              <a:rPr lang="pt-BR" dirty="0" smtClean="0"/>
              <a:t>Aplicação em Logística, transporte e distribuição</a:t>
            </a:r>
          </a:p>
          <a:p>
            <a:pPr lvl="0" fontAlgn="base"/>
            <a:r>
              <a:rPr lang="pt-BR" dirty="0" smtClean="0"/>
              <a:t>Simulação de processos de negócios</a:t>
            </a:r>
          </a:p>
          <a:p>
            <a:pPr lvl="0" fontAlgn="base"/>
            <a:r>
              <a:rPr lang="pt-BR" dirty="0" smtClean="0"/>
              <a:t>Sistemas Humanos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5225" y="5229225"/>
            <a:ext cx="16287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ufp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8" name="Imagem 7" descr="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Propósito da Simulação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 lvl="0" fontAlgn="base"/>
            <a:r>
              <a:rPr lang="pt-BR" dirty="0" smtClean="0"/>
              <a:t>Ganhar conhecimento sobre a operação de um sistema.</a:t>
            </a:r>
          </a:p>
          <a:p>
            <a:pPr lvl="0" fontAlgn="base"/>
            <a:r>
              <a:rPr lang="pt-BR" dirty="0" smtClean="0"/>
              <a:t>Desenvolvimento de políticas operacionais ou de recursos para melhorar o desempenho do sistema.</a:t>
            </a:r>
          </a:p>
          <a:p>
            <a:pPr lvl="0" fontAlgn="base"/>
            <a:r>
              <a:rPr lang="pt-BR" dirty="0" smtClean="0"/>
              <a:t>Testar novos conceitos e/ou sistemas antes da implementação.</a:t>
            </a:r>
          </a:p>
          <a:p>
            <a:r>
              <a:rPr lang="pt-BR" dirty="0" smtClean="0"/>
              <a:t>Obtenção de informações sem interferir no sistema real.</a:t>
            </a:r>
            <a:endParaRPr lang="pt-BR" dirty="0"/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71600" y="203200"/>
            <a:ext cx="7416824" cy="6630988"/>
          </a:xfrm>
        </p:spPr>
      </p:pic>
    </p:spTree>
    <p:extLst>
      <p:ext uri="{BB962C8B-B14F-4D97-AF65-F5344CB8AC3E}">
        <p14:creationId xmlns:p14="http://schemas.microsoft.com/office/powerpoint/2010/main" xmlns="" val="17525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Modelo de um Sistema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r>
              <a:rPr lang="pt-BR" dirty="0" smtClean="0"/>
              <a:t>É uma simplificação do sistema, contendo estritamente os elementos que afetem de alguma forma o problema em estudo.</a:t>
            </a:r>
          </a:p>
          <a:p>
            <a:endParaRPr lang="pt-BR" dirty="0" smtClean="0"/>
          </a:p>
          <a:p>
            <a:r>
              <a:rPr lang="pt-BR" dirty="0" smtClean="0"/>
              <a:t>Deve contar com um detalhamento que seja suficiente para possibilitar a validação das deduções realizadas.</a:t>
            </a:r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Tipos de Modelos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r>
              <a:rPr lang="pt-BR" dirty="0" smtClean="0"/>
              <a:t>São classificados de diversas formas.</a:t>
            </a:r>
          </a:p>
          <a:p>
            <a:endParaRPr lang="pt-BR" dirty="0" smtClean="0"/>
          </a:p>
          <a:p>
            <a:r>
              <a:rPr lang="pt-BR" dirty="0" smtClean="0"/>
              <a:t>Em um primeiro plano, os modelos podem ser </a:t>
            </a:r>
            <a:r>
              <a:rPr lang="pt-BR" dirty="0" smtClean="0">
                <a:solidFill>
                  <a:srgbClr val="0070C0"/>
                </a:solidFill>
              </a:rPr>
              <a:t>físicos</a:t>
            </a:r>
            <a:r>
              <a:rPr lang="pt-BR" dirty="0" smtClean="0"/>
              <a:t> ou </a:t>
            </a:r>
            <a:r>
              <a:rPr lang="pt-BR" dirty="0" smtClean="0">
                <a:solidFill>
                  <a:srgbClr val="0070C0"/>
                </a:solidFill>
              </a:rPr>
              <a:t>matemáticos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Um modelo de </a:t>
            </a:r>
            <a:r>
              <a:rPr lang="pt-BR" dirty="0" smtClean="0">
                <a:solidFill>
                  <a:srgbClr val="0070C0"/>
                </a:solidFill>
              </a:rPr>
              <a:t>simulação</a:t>
            </a:r>
            <a:r>
              <a:rPr lang="pt-BR" dirty="0" smtClean="0"/>
              <a:t> é um caso particular de um modelo </a:t>
            </a:r>
            <a:r>
              <a:rPr lang="pt-BR" dirty="0" smtClean="0">
                <a:solidFill>
                  <a:srgbClr val="0070C0"/>
                </a:solidFill>
              </a:rPr>
              <a:t>matemático</a:t>
            </a:r>
            <a:r>
              <a:rPr lang="pt-BR" dirty="0" smtClean="0"/>
              <a:t>, uma vez que é caracterizado por notação simbólica e equações matemáticas.</a:t>
            </a:r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Tipos de Modelos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r>
              <a:rPr lang="pt-BR" dirty="0" smtClean="0"/>
              <a:t>Especificamente, modelos de simulação podem ser </a:t>
            </a:r>
            <a:r>
              <a:rPr lang="pt-BR" b="1" dirty="0" smtClean="0"/>
              <a:t>classificados</a:t>
            </a:r>
            <a:r>
              <a:rPr lang="pt-BR" dirty="0" smtClean="0"/>
              <a:t> como </a:t>
            </a:r>
            <a:r>
              <a:rPr lang="pt-BR" dirty="0" smtClean="0">
                <a:solidFill>
                  <a:srgbClr val="0070C0"/>
                </a:solidFill>
              </a:rPr>
              <a:t>estáticos</a:t>
            </a:r>
            <a:r>
              <a:rPr lang="pt-BR" dirty="0" smtClean="0"/>
              <a:t> ou </a:t>
            </a:r>
            <a:r>
              <a:rPr lang="pt-BR" dirty="0" smtClean="0">
                <a:solidFill>
                  <a:srgbClr val="0070C0"/>
                </a:solidFill>
              </a:rPr>
              <a:t>dinâmicos</a:t>
            </a:r>
            <a:r>
              <a:rPr lang="pt-BR" dirty="0" smtClean="0"/>
              <a:t>, de acordo com sua </a:t>
            </a:r>
            <a:r>
              <a:rPr lang="pt-BR" b="1" dirty="0" smtClean="0"/>
              <a:t>relação com o tempo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pPr lvl="1"/>
            <a:r>
              <a:rPr lang="pt-BR" u="sng" dirty="0" smtClean="0"/>
              <a:t>Estático</a:t>
            </a:r>
            <a:r>
              <a:rPr lang="pt-BR" dirty="0" smtClean="0"/>
              <a:t> - representa o sistema em um instante específico.</a:t>
            </a:r>
          </a:p>
          <a:p>
            <a:pPr lvl="1"/>
            <a:endParaRPr lang="pt-BR" dirty="0" smtClean="0"/>
          </a:p>
          <a:p>
            <a:pPr lvl="1"/>
            <a:r>
              <a:rPr lang="pt-BR" u="sng" dirty="0" smtClean="0"/>
              <a:t>Dinâmico</a:t>
            </a:r>
            <a:r>
              <a:rPr lang="pt-BR" dirty="0" smtClean="0"/>
              <a:t> - representa o comportamento do sistema ao longo de um intervalo determinado de tempo.</a:t>
            </a:r>
          </a:p>
        </p:txBody>
      </p:sp>
      <p:pic>
        <p:nvPicPr>
          <p:cNvPr id="7" name="Imagem 6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8" name="Imagem 7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Roteiro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3898776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800" dirty="0" smtClean="0"/>
              <a:t>Sistemas e Ambientes</a:t>
            </a:r>
          </a:p>
          <a:p>
            <a:pPr>
              <a:buNone/>
            </a:pPr>
            <a:r>
              <a:rPr lang="pt-BR" sz="1800" dirty="0" smtClean="0"/>
              <a:t>Simulação</a:t>
            </a:r>
          </a:p>
          <a:p>
            <a:pPr lvl="1">
              <a:buNone/>
            </a:pPr>
            <a:r>
              <a:rPr lang="pt-BR" sz="1800" dirty="0" smtClean="0"/>
              <a:t>Quando é Apropriada</a:t>
            </a:r>
          </a:p>
          <a:p>
            <a:pPr lvl="1">
              <a:buNone/>
            </a:pPr>
            <a:r>
              <a:rPr lang="pt-BR" sz="1800" dirty="0" smtClean="0"/>
              <a:t>Quando não é Apropriada</a:t>
            </a:r>
          </a:p>
          <a:p>
            <a:pPr lvl="1">
              <a:buNone/>
            </a:pPr>
            <a:r>
              <a:rPr lang="pt-BR" sz="1800" dirty="0" smtClean="0"/>
              <a:t>Vantagens</a:t>
            </a:r>
          </a:p>
          <a:p>
            <a:pPr lvl="1">
              <a:buNone/>
            </a:pPr>
            <a:r>
              <a:rPr lang="pt-BR" sz="1800" dirty="0" smtClean="0"/>
              <a:t>Desvantagens</a:t>
            </a:r>
          </a:p>
          <a:p>
            <a:pPr lvl="1">
              <a:buNone/>
            </a:pPr>
            <a:r>
              <a:rPr lang="pt-BR" sz="1800" dirty="0" smtClean="0"/>
              <a:t>Área de Atuação</a:t>
            </a:r>
          </a:p>
          <a:p>
            <a:pPr lvl="1">
              <a:buNone/>
            </a:pPr>
            <a:r>
              <a:rPr lang="pt-BR" sz="1800" dirty="0" smtClean="0"/>
              <a:t>Propósito</a:t>
            </a:r>
          </a:p>
          <a:p>
            <a:pPr>
              <a:buNone/>
            </a:pPr>
            <a:r>
              <a:rPr lang="pt-BR" sz="1800" dirty="0" smtClean="0"/>
              <a:t>Modelo de um Sistema</a:t>
            </a:r>
          </a:p>
          <a:p>
            <a:pPr lvl="1">
              <a:buNone/>
            </a:pPr>
            <a:r>
              <a:rPr lang="pt-BR" sz="1800" dirty="0" smtClean="0"/>
              <a:t>Tipos de Modelos</a:t>
            </a:r>
          </a:p>
          <a:p>
            <a:pPr>
              <a:buNone/>
            </a:pPr>
            <a:r>
              <a:rPr lang="pt-BR" sz="1800" dirty="0" smtClean="0"/>
              <a:t>Simulação de Sistemas de Eventos Discretos</a:t>
            </a:r>
          </a:p>
          <a:p>
            <a:pPr lvl="1">
              <a:buNone/>
            </a:pPr>
            <a:r>
              <a:rPr lang="pt-BR" sz="1800" dirty="0" smtClean="0"/>
              <a:t>Simulação Transiente</a:t>
            </a:r>
          </a:p>
          <a:p>
            <a:pPr lvl="1">
              <a:buNone/>
            </a:pPr>
            <a:r>
              <a:rPr lang="pt-BR" sz="1800" dirty="0" smtClean="0"/>
              <a:t>Simulação Estacionária</a:t>
            </a:r>
          </a:p>
          <a:p>
            <a:pPr>
              <a:buNone/>
            </a:pPr>
            <a:endParaRPr lang="pt-BR" sz="1800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pt-BR" sz="1800" dirty="0" smtClean="0"/>
          </a:p>
          <a:p>
            <a:pPr lvl="1">
              <a:buNone/>
            </a:pPr>
            <a:endParaRPr lang="pt-BR" sz="1800" dirty="0" smtClean="0"/>
          </a:p>
          <a:p>
            <a:pPr lvl="1"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536504" y="126876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Análise dos dados de saída da Simulação Estacionária</a:t>
            </a:r>
          </a:p>
          <a:p>
            <a:pPr marL="0" lvl="1"/>
            <a:r>
              <a:rPr lang="pt-BR" dirty="0" smtClean="0">
                <a:solidFill>
                  <a:schemeClr val="accent2"/>
                </a:solidFill>
              </a:rPr>
              <a:t>        Período </a:t>
            </a:r>
            <a:r>
              <a:rPr lang="pt-BR" dirty="0" err="1" smtClean="0">
                <a:solidFill>
                  <a:schemeClr val="accent2"/>
                </a:solidFill>
              </a:rPr>
              <a:t>Warm-up</a:t>
            </a:r>
            <a:endParaRPr lang="pt-BR" dirty="0" smtClean="0"/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Condições Iniciais</a:t>
            </a:r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Determinando o Estado Estacionário</a:t>
            </a:r>
          </a:p>
          <a:p>
            <a:pPr lvl="2"/>
            <a:r>
              <a:rPr lang="pt-BR" dirty="0" smtClean="0">
                <a:solidFill>
                  <a:srgbClr val="0070C0"/>
                </a:solidFill>
              </a:rPr>
              <a:t>Abordagem Gráfica</a:t>
            </a:r>
          </a:p>
          <a:p>
            <a:pPr lvl="2"/>
            <a:r>
              <a:rPr lang="pt-BR" dirty="0" smtClean="0">
                <a:solidFill>
                  <a:srgbClr val="0070C0"/>
                </a:solidFill>
              </a:rPr>
              <a:t>Regressão Linear</a:t>
            </a:r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Autocorrelação</a:t>
            </a:r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Método Batch</a:t>
            </a:r>
            <a:endParaRPr lang="pt-BR" dirty="0"/>
          </a:p>
          <a:p>
            <a:r>
              <a:rPr lang="pt-BR" dirty="0" smtClean="0"/>
              <a:t>Conclusões</a:t>
            </a:r>
            <a:endParaRPr lang="pt-BR" dirty="0"/>
          </a:p>
        </p:txBody>
      </p:sp>
      <p:cxnSp>
        <p:nvCxnSpPr>
          <p:cNvPr id="12" name="Conector reto 11"/>
          <p:cNvCxnSpPr/>
          <p:nvPr/>
        </p:nvCxnSpPr>
        <p:spPr>
          <a:xfrm>
            <a:off x="4283968" y="908720"/>
            <a:ext cx="0" cy="5400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Tipos de Modelos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r>
              <a:rPr lang="pt-BR" b="1" dirty="0" smtClean="0"/>
              <a:t>Classificação</a:t>
            </a:r>
            <a:r>
              <a:rPr lang="pt-BR" dirty="0" smtClean="0"/>
              <a:t> quanto a </a:t>
            </a:r>
            <a:r>
              <a:rPr lang="pt-BR" b="1" dirty="0" smtClean="0"/>
              <a:t>aleatoriedade</a:t>
            </a:r>
            <a:r>
              <a:rPr lang="pt-BR" dirty="0" smtClean="0"/>
              <a:t> podem ser </a:t>
            </a:r>
            <a:r>
              <a:rPr lang="pt-BR" dirty="0" smtClean="0">
                <a:solidFill>
                  <a:srgbClr val="0070C0"/>
                </a:solidFill>
              </a:rPr>
              <a:t>determinísticos</a:t>
            </a:r>
            <a:r>
              <a:rPr lang="pt-BR" dirty="0" smtClean="0"/>
              <a:t> ou </a:t>
            </a:r>
            <a:r>
              <a:rPr lang="pt-BR" dirty="0" smtClean="0">
                <a:solidFill>
                  <a:srgbClr val="0070C0"/>
                </a:solidFill>
              </a:rPr>
              <a:t>estocásticos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pPr lvl="1"/>
            <a:r>
              <a:rPr lang="pt-BR" u="sng" dirty="0" smtClean="0"/>
              <a:t>Determinístico</a:t>
            </a:r>
            <a:r>
              <a:rPr lang="pt-BR" dirty="0" smtClean="0"/>
              <a:t>- Caso não possua variáveis com comportamento probabilístico.</a:t>
            </a:r>
          </a:p>
          <a:p>
            <a:pPr lvl="1"/>
            <a:endParaRPr lang="pt-BR" dirty="0" smtClean="0"/>
          </a:p>
          <a:p>
            <a:pPr lvl="1"/>
            <a:r>
              <a:rPr lang="pt-BR" u="sng" dirty="0" smtClean="0"/>
              <a:t>Estocástico</a:t>
            </a:r>
            <a:r>
              <a:rPr lang="pt-BR" dirty="0" smtClean="0"/>
              <a:t> – Caso uma ou mais variáveis possuam comportamento probabilístico.</a:t>
            </a:r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Tipos de Modelos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r>
              <a:rPr lang="pt-BR" dirty="0" smtClean="0"/>
              <a:t>Os modelos de simulação podem ser classificados como </a:t>
            </a:r>
            <a:r>
              <a:rPr lang="pt-BR" dirty="0" smtClean="0">
                <a:solidFill>
                  <a:srgbClr val="0070C0"/>
                </a:solidFill>
              </a:rPr>
              <a:t>contínuos</a:t>
            </a:r>
            <a:r>
              <a:rPr lang="pt-BR" dirty="0" smtClean="0"/>
              <a:t> ou </a:t>
            </a:r>
            <a:r>
              <a:rPr lang="pt-BR" dirty="0" smtClean="0">
                <a:solidFill>
                  <a:srgbClr val="0070C0"/>
                </a:solidFill>
              </a:rPr>
              <a:t>discretos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Para classificar estes modelos, predomina a mudança das variáveis de estado.</a:t>
            </a:r>
          </a:p>
          <a:p>
            <a:endParaRPr lang="pt-BR" dirty="0" smtClean="0"/>
          </a:p>
          <a:p>
            <a:pPr lvl="1"/>
            <a:r>
              <a:rPr lang="pt-BR" u="sng" dirty="0" smtClean="0"/>
              <a:t>Contínuo</a:t>
            </a:r>
            <a:r>
              <a:rPr lang="pt-BR" dirty="0" smtClean="0"/>
              <a:t> – As variáveis de estado mudam predominantemente de forma contínua no tempo.</a:t>
            </a:r>
          </a:p>
          <a:p>
            <a:pPr lvl="1"/>
            <a:endParaRPr lang="pt-BR" dirty="0" smtClean="0"/>
          </a:p>
          <a:p>
            <a:pPr lvl="1"/>
            <a:r>
              <a:rPr lang="pt-BR" u="sng" dirty="0" smtClean="0"/>
              <a:t>Discreto</a:t>
            </a:r>
            <a:r>
              <a:rPr lang="pt-BR" dirty="0" smtClean="0"/>
              <a:t> – caso  predomina mudanças que ocorrem de forma discreta.</a:t>
            </a:r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Tipos de Modelos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400" dirty="0" smtClean="0"/>
              <a:t>Interpretação Gráfica de um Sistema Contínuo</a:t>
            </a:r>
          </a:p>
        </p:txBody>
      </p:sp>
      <p:pic>
        <p:nvPicPr>
          <p:cNvPr id="6" name="Imagem 5" descr="f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6591" y="2636912"/>
            <a:ext cx="6085729" cy="3680670"/>
          </a:xfrm>
          <a:prstGeom prst="rect">
            <a:avLst/>
          </a:prstGeom>
        </p:spPr>
      </p:pic>
      <p:pic>
        <p:nvPicPr>
          <p:cNvPr id="7" name="Imagem 6" descr="ufp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8" name="Imagem 7" descr="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Tipos de Modelos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400" dirty="0" smtClean="0"/>
              <a:t>Interpretação Gráfica de um Sistema Discreto</a:t>
            </a:r>
          </a:p>
        </p:txBody>
      </p:sp>
      <p:pic>
        <p:nvPicPr>
          <p:cNvPr id="7" name="Imagem 6" descr="f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6591" y="2636912"/>
            <a:ext cx="6085728" cy="3680670"/>
          </a:xfrm>
          <a:prstGeom prst="rect">
            <a:avLst/>
          </a:prstGeom>
        </p:spPr>
      </p:pic>
      <p:pic>
        <p:nvPicPr>
          <p:cNvPr id="8" name="Imagem 7" descr="ufp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9" name="Imagem 8" descr="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1440160"/>
          </a:xfrm>
        </p:spPr>
        <p:txBody>
          <a:bodyPr anchor="t">
            <a:normAutofit/>
          </a:bodyPr>
          <a:lstStyle/>
          <a:p>
            <a:r>
              <a:rPr lang="pt-BR" dirty="0" smtClean="0"/>
              <a:t>Simulação de Sistemas </a:t>
            </a:r>
            <a:br>
              <a:rPr lang="pt-BR" dirty="0" smtClean="0"/>
            </a:br>
            <a:r>
              <a:rPr lang="pt-BR" dirty="0" smtClean="0"/>
              <a:t>                    de Eventos Discretos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4608512"/>
          </a:xfrm>
        </p:spPr>
        <p:txBody>
          <a:bodyPr>
            <a:normAutofit/>
          </a:bodyPr>
          <a:lstStyle/>
          <a:p>
            <a:r>
              <a:rPr lang="pt-BR" dirty="0" smtClean="0"/>
              <a:t>Estudo de sistemas utilizando modelos nos quais as variáveis de estado mudam apenas em instantes discretos de tempo.</a:t>
            </a:r>
          </a:p>
          <a:p>
            <a:endParaRPr lang="pt-BR" dirty="0" smtClean="0"/>
          </a:p>
          <a:p>
            <a:r>
              <a:rPr lang="pt-BR" dirty="0" smtClean="0"/>
              <a:t>Um histórico artificial do sistema é gerado e observações são coletadas para serem analisadas e, só então, obter estimativas para as medidas de desempenho do sistema.</a:t>
            </a:r>
            <a:endParaRPr lang="pt-BR" dirty="0"/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1440160"/>
          </a:xfrm>
        </p:spPr>
        <p:txBody>
          <a:bodyPr anchor="t">
            <a:normAutofit/>
          </a:bodyPr>
          <a:lstStyle/>
          <a:p>
            <a:r>
              <a:rPr lang="pt-BR" dirty="0" smtClean="0"/>
              <a:t>Simulação de Sistemas </a:t>
            </a:r>
            <a:br>
              <a:rPr lang="pt-BR" dirty="0" smtClean="0"/>
            </a:br>
            <a:r>
              <a:rPr lang="pt-BR" dirty="0" smtClean="0"/>
              <a:t>                    de Eventos Discretos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4608512"/>
          </a:xfrm>
        </p:spPr>
        <p:txBody>
          <a:bodyPr>
            <a:normAutofit/>
          </a:bodyPr>
          <a:lstStyle/>
          <a:p>
            <a:r>
              <a:rPr lang="pt-BR" dirty="0" smtClean="0"/>
              <a:t>Há duas abordagens de análise estatísticas para os Sistemas de Eventos Discretos.</a:t>
            </a:r>
          </a:p>
          <a:p>
            <a:endParaRPr lang="pt-BR" dirty="0" smtClean="0"/>
          </a:p>
          <a:p>
            <a:pPr lvl="1"/>
            <a:r>
              <a:rPr lang="pt-BR" dirty="0" smtClean="0">
                <a:solidFill>
                  <a:srgbClr val="0070C0"/>
                </a:solidFill>
              </a:rPr>
              <a:t>Terminante</a:t>
            </a:r>
          </a:p>
          <a:p>
            <a:pPr lvl="1"/>
            <a:endParaRPr lang="pt-BR" dirty="0" smtClean="0">
              <a:solidFill>
                <a:srgbClr val="0070C0"/>
              </a:solidFill>
            </a:endParaRPr>
          </a:p>
          <a:p>
            <a:pPr lvl="1"/>
            <a:r>
              <a:rPr lang="pt-BR" dirty="0" err="1" smtClean="0">
                <a:solidFill>
                  <a:srgbClr val="0070C0"/>
                </a:solidFill>
              </a:rPr>
              <a:t>Não-Terminante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9" name="Imagem 8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10" name="Imagem 9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Simulação </a:t>
            </a:r>
            <a:r>
              <a:rPr lang="pt-BR" dirty="0" smtClean="0">
                <a:solidFill>
                  <a:srgbClr val="0070C0"/>
                </a:solidFill>
              </a:rPr>
              <a:t>Terminante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 marL="6350" indent="-6350" algn="just">
              <a:buNone/>
            </a:pPr>
            <a:endParaRPr lang="pt-BR" dirty="0" smtClean="0"/>
          </a:p>
          <a:p>
            <a:pPr marL="6350" indent="-6350" algn="just">
              <a:buNone/>
            </a:pPr>
            <a:r>
              <a:rPr lang="pt-BR" dirty="0" smtClean="0"/>
              <a:t>Caracterizada por executar por um tempo exato e após este tempo acaba. </a:t>
            </a:r>
          </a:p>
          <a:p>
            <a:pPr marL="6350" indent="-6350" algn="just">
              <a:buNone/>
            </a:pPr>
            <a:endParaRPr lang="pt-BR" dirty="0" smtClean="0"/>
          </a:p>
          <a:p>
            <a:pPr marL="6350" indent="-6350" algn="just">
              <a:buNone/>
            </a:pPr>
            <a:r>
              <a:rPr lang="pt-BR" dirty="0" smtClean="0"/>
              <a:t>		</a:t>
            </a:r>
            <a:r>
              <a:rPr lang="pt-BR" i="1" dirty="0" smtClean="0">
                <a:solidFill>
                  <a:srgbClr val="0070C0"/>
                </a:solidFill>
              </a:rPr>
              <a:t>(Ex. Simulação de que uma clínica abre às 10:00 horas e fecha pontualmente às 16:00 horas).</a:t>
            </a:r>
            <a:endParaRPr lang="pt-BR" dirty="0"/>
          </a:p>
        </p:txBody>
      </p:sp>
      <p:pic>
        <p:nvPicPr>
          <p:cNvPr id="7" name="Imagem 6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8" name="Imagem 7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6912768" cy="5328592"/>
          </a:xfrm>
          <a:prstGeom prst="rect">
            <a:avLst/>
          </a:prstGeom>
          <a:noFill/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Simulação </a:t>
            </a:r>
            <a:r>
              <a:rPr lang="pt-BR" dirty="0" smtClean="0">
                <a:solidFill>
                  <a:srgbClr val="0070C0"/>
                </a:solidFill>
              </a:rPr>
              <a:t>Terminante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563888" y="1412776"/>
            <a:ext cx="5122912" cy="720080"/>
          </a:xfrm>
        </p:spPr>
        <p:txBody>
          <a:bodyPr>
            <a:normAutofit/>
          </a:bodyPr>
          <a:lstStyle/>
          <a:p>
            <a:pPr marL="6350" indent="-6350" algn="r">
              <a:buNone/>
            </a:pPr>
            <a:r>
              <a:rPr lang="pt-BR" dirty="0" smtClean="0"/>
              <a:t>	</a:t>
            </a:r>
            <a:r>
              <a:rPr lang="pt-BR" i="1" dirty="0" smtClean="0">
                <a:solidFill>
                  <a:srgbClr val="0070C0"/>
                </a:solidFill>
              </a:rPr>
              <a:t>(Ex: Arremessos de dados).</a:t>
            </a:r>
            <a:endParaRPr lang="pt-BR" dirty="0"/>
          </a:p>
        </p:txBody>
      </p:sp>
      <p:graphicFrame>
        <p:nvGraphicFramePr>
          <p:cNvPr id="10" name="Group 184"/>
          <p:cNvGraphicFramePr>
            <a:graphicFrameLocks noGrp="1"/>
          </p:cNvGraphicFramePr>
          <p:nvPr/>
        </p:nvGraphicFramePr>
        <p:xfrm>
          <a:off x="1" y="2043284"/>
          <a:ext cx="2667000" cy="3761980"/>
        </p:xfrm>
        <a:graphic>
          <a:graphicData uri="http://schemas.openxmlformats.org/drawingml/2006/table">
            <a:tbl>
              <a:tblPr/>
              <a:tblGrid>
                <a:gridCol w="609599"/>
                <a:gridCol w="660400"/>
                <a:gridCol w="1397001"/>
              </a:tblGrid>
              <a:tr h="524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Lançamento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Nº</a:t>
                      </a:r>
                      <a:b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</a:b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Obtido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Média Acumulada</a:t>
                      </a:r>
                      <a:endParaRPr kumimoji="0" 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1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1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1/1=1,0</a:t>
                      </a:r>
                      <a:endParaRPr kumimoji="0" lang="pt-BR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2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1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(1+1)/2=1,0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3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4</a:t>
                      </a:r>
                      <a:endParaRPr kumimoji="0" lang="pt-BR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(1+1+4)/3=2,0</a:t>
                      </a:r>
                      <a:endParaRPr kumimoji="0" lang="pt-BR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4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6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(1+1+4+6)/4=3,0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5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6</a:t>
                      </a:r>
                      <a:endParaRPr kumimoji="0" lang="pt-BR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3,6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6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5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3,8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7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2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3,6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8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1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3,5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9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2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3,3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10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1</a:t>
                      </a:r>
                      <a:endParaRPr kumimoji="0" lang="pt-BR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Lucida Sans" pitchFamily="34" charset="0"/>
                          <a:cs typeface="Times New Roman" pitchFamily="18" charset="0"/>
                        </a:rPr>
                        <a:t>3,1</a:t>
                      </a:r>
                      <a:endParaRPr kumimoji="0" lang="pt-BR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Imagem 10" descr="ufp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12" name="Imagem 11" descr="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Simulação </a:t>
            </a:r>
            <a:r>
              <a:rPr lang="pt-BR" dirty="0" err="1" smtClean="0">
                <a:solidFill>
                  <a:srgbClr val="0070C0"/>
                </a:solidFill>
              </a:rPr>
              <a:t>Não-Terminante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 marL="6350" indent="-6350" algn="just">
              <a:buNone/>
            </a:pPr>
            <a:endParaRPr lang="pt-BR" dirty="0" smtClean="0"/>
          </a:p>
          <a:p>
            <a:pPr marL="6350" indent="-6350" algn="just">
              <a:buNone/>
            </a:pPr>
            <a:r>
              <a:rPr lang="pt-BR" dirty="0" smtClean="0"/>
              <a:t>Não possui um tempo exato para terminar. Somente há interesse de estudar uma simulação </a:t>
            </a:r>
            <a:r>
              <a:rPr lang="pt-BR" dirty="0" err="1" smtClean="0"/>
              <a:t>não-terminante</a:t>
            </a:r>
            <a:r>
              <a:rPr lang="pt-BR" dirty="0" smtClean="0"/>
              <a:t> para o período em que a simulação está em regime estacionário.</a:t>
            </a:r>
          </a:p>
          <a:p>
            <a:pPr marL="6350" indent="-6350" algn="just">
              <a:buNone/>
            </a:pPr>
            <a:endParaRPr lang="pt-BR" dirty="0" smtClean="0"/>
          </a:p>
          <a:p>
            <a:pPr marL="6350" indent="-6350" algn="just">
              <a:buNone/>
            </a:pPr>
            <a:r>
              <a:rPr lang="pt-BR" dirty="0" smtClean="0"/>
              <a:t>		</a:t>
            </a:r>
            <a:r>
              <a:rPr lang="pt-BR" i="1" dirty="0" smtClean="0">
                <a:solidFill>
                  <a:srgbClr val="0070C0"/>
                </a:solidFill>
              </a:rPr>
              <a:t>(Ex: Simulação de uma usina siderúrgica que opera 24 horas por dia, 7 dias por semana).</a:t>
            </a:r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Simulação </a:t>
            </a:r>
            <a:r>
              <a:rPr lang="pt-BR" dirty="0" err="1" smtClean="0">
                <a:solidFill>
                  <a:srgbClr val="0070C0"/>
                </a:solidFill>
              </a:rPr>
              <a:t>Não-Terminante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 marL="6350" indent="-6350" algn="just">
              <a:buFont typeface="Wingdings" pitchFamily="2" charset="2"/>
              <a:buNone/>
            </a:pPr>
            <a:r>
              <a:rPr lang="pt-BR" dirty="0" smtClean="0"/>
              <a:t>É aquele que funciona continuamente ou ao menos por um período muito longo.</a:t>
            </a:r>
          </a:p>
          <a:p>
            <a:pPr marL="6350" indent="-6350" algn="just">
              <a:buFont typeface="Wingdings" pitchFamily="2" charset="2"/>
              <a:buNone/>
            </a:pPr>
            <a:endParaRPr lang="pt-BR" dirty="0" smtClean="0"/>
          </a:p>
          <a:p>
            <a:pPr marL="6350" indent="-6350" algn="just">
              <a:buFont typeface="Wingdings" pitchFamily="2" charset="2"/>
              <a:buNone/>
            </a:pPr>
            <a:r>
              <a:rPr lang="pt-BR" dirty="0" smtClean="0"/>
              <a:t>	Usualmente se quer estudar características que não dependam do estado inicial no instante t=0.  </a:t>
            </a:r>
          </a:p>
          <a:p>
            <a:pPr marL="6350" indent="-6350" algn="just">
              <a:buFont typeface="Wingdings" pitchFamily="2" charset="2"/>
              <a:buNone/>
            </a:pPr>
            <a:endParaRPr lang="pt-BR" dirty="0" smtClean="0"/>
          </a:p>
          <a:p>
            <a:pPr marL="6350" indent="-6350" algn="just">
              <a:buFont typeface="Wingdings" pitchFamily="2" charset="2"/>
              <a:buNone/>
            </a:pPr>
            <a:r>
              <a:rPr lang="pt-BR" dirty="0" smtClean="0"/>
              <a:t>O instante final t=T</a:t>
            </a:r>
            <a:r>
              <a:rPr lang="pt-BR" baseline="-25000" dirty="0" smtClean="0"/>
              <a:t>F</a:t>
            </a:r>
            <a:r>
              <a:rPr lang="pt-BR" dirty="0" smtClean="0"/>
              <a:t> não está determinado pela natureza do problema, senão é mais um parâmetro a ser determinado no desenho do experimento.</a:t>
            </a:r>
          </a:p>
          <a:p>
            <a:pPr lvl="0" fontAlgn="base">
              <a:buNone/>
            </a:pPr>
            <a:endParaRPr lang="pt-BR" dirty="0"/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Sistemas e Ambientes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r>
              <a:rPr lang="pt-BR" dirty="0" smtClean="0"/>
              <a:t>Sistema é um grupo de objetos que interagem de forma a alcançar um propósito comum.</a:t>
            </a:r>
          </a:p>
          <a:p>
            <a:endParaRPr lang="pt-BR" dirty="0" smtClean="0"/>
          </a:p>
          <a:p>
            <a:r>
              <a:rPr lang="pt-BR" dirty="0" smtClean="0"/>
              <a:t>Os objetos que compõe o sistema podem ser afetados através de variações externas denominado </a:t>
            </a:r>
            <a:r>
              <a:rPr lang="pt-BR" dirty="0" smtClean="0">
                <a:solidFill>
                  <a:srgbClr val="0070C0"/>
                </a:solidFill>
              </a:rPr>
              <a:t>ambiente de sistema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É necessário delimitar o que compõe o sistema e o que compreende o </a:t>
            </a:r>
            <a:r>
              <a:rPr lang="pt-BR" dirty="0" smtClean="0">
                <a:solidFill>
                  <a:srgbClr val="0070C0"/>
                </a:solidFill>
              </a:rPr>
              <a:t>ambiente de sistema</a:t>
            </a:r>
            <a:r>
              <a:rPr lang="pt-BR" dirty="0" smtClean="0"/>
              <a:t> ainda em sua concepção.</a:t>
            </a:r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8352928" cy="4352230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5724128" y="3356992"/>
            <a:ext cx="20882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Inclinação 2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411760" y="3356992"/>
            <a:ext cx="20882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Inclinação 1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Simulação </a:t>
            </a:r>
            <a:r>
              <a:rPr lang="pt-BR" dirty="0" err="1" smtClean="0">
                <a:solidFill>
                  <a:srgbClr val="0070C0"/>
                </a:solidFill>
              </a:rPr>
              <a:t>Não-Terminante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654270" y="3347700"/>
            <a:ext cx="2230098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Estado Estacionário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455843" y="3347700"/>
            <a:ext cx="2044149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Estado Transiente</a:t>
            </a:r>
            <a:endParaRPr lang="pt-BR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363272" cy="720080"/>
          </a:xfrm>
        </p:spPr>
        <p:txBody>
          <a:bodyPr>
            <a:noAutofit/>
          </a:bodyPr>
          <a:lstStyle/>
          <a:p>
            <a:pPr marL="6350" indent="-6350" algn="r">
              <a:buNone/>
            </a:pPr>
            <a:r>
              <a:rPr lang="pt-BR" sz="2400" i="1" dirty="0" smtClean="0"/>
              <a:t>	</a:t>
            </a:r>
            <a:r>
              <a:rPr lang="pt-BR" sz="2400" i="1" dirty="0" smtClean="0">
                <a:solidFill>
                  <a:srgbClr val="0070C0"/>
                </a:solidFill>
              </a:rPr>
              <a:t>(O sistema </a:t>
            </a:r>
            <a:r>
              <a:rPr lang="pt-PT" sz="2400" i="1" dirty="0" smtClean="0">
                <a:solidFill>
                  <a:srgbClr val="0070C0"/>
                </a:solidFill>
              </a:rPr>
              <a:t>terá primeiro um estado transiente inicial antes que se torne equilibrado e atinja o estado estacionário</a:t>
            </a:r>
            <a:r>
              <a:rPr lang="pt-BR" sz="2400" i="1" dirty="0" smtClean="0">
                <a:solidFill>
                  <a:srgbClr val="0070C0"/>
                </a:solidFill>
              </a:rPr>
              <a:t>).</a:t>
            </a:r>
            <a:endParaRPr lang="pt-BR" sz="2400" i="1" dirty="0"/>
          </a:p>
        </p:txBody>
      </p:sp>
      <p:pic>
        <p:nvPicPr>
          <p:cNvPr id="10" name="Imagem 9" descr="ufp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11" name="Imagem 10" descr="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368152"/>
          </a:xfrm>
        </p:spPr>
        <p:txBody>
          <a:bodyPr>
            <a:normAutofit/>
          </a:bodyPr>
          <a:lstStyle/>
          <a:p>
            <a:r>
              <a:rPr lang="pt-BR" dirty="0" smtClean="0"/>
              <a:t>Determinando a natureza dos dados de saída da simulação</a:t>
            </a:r>
            <a:endParaRPr lang="pt-BR" dirty="0"/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  <p:sp>
        <p:nvSpPr>
          <p:cNvPr id="2" name="Seta para a direita 1"/>
          <p:cNvSpPr/>
          <p:nvPr/>
        </p:nvSpPr>
        <p:spPr>
          <a:xfrm>
            <a:off x="4781376" y="2909038"/>
            <a:ext cx="1008112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61402" y="2528900"/>
            <a:ext cx="3983000" cy="14803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dirty="0" smtClean="0"/>
              <a:t>Saídas de Simulações Terminantes</a:t>
            </a:r>
            <a:endParaRPr lang="pt-BR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789488" y="2735706"/>
            <a:ext cx="2886968" cy="7067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dirty="0" smtClean="0"/>
              <a:t>Transiente</a:t>
            </a:r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28960" y="4163256"/>
            <a:ext cx="3983000" cy="14803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dirty="0" smtClean="0"/>
              <a:t>Saídas de Simulações Não-Terminantes</a:t>
            </a:r>
            <a:endParaRPr lang="pt-BR" dirty="0"/>
          </a:p>
        </p:txBody>
      </p:sp>
      <p:sp>
        <p:nvSpPr>
          <p:cNvPr id="11" name="Seta para a direita 10"/>
          <p:cNvSpPr/>
          <p:nvPr/>
        </p:nvSpPr>
        <p:spPr>
          <a:xfrm>
            <a:off x="4716016" y="4509120"/>
            <a:ext cx="1008112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941888" y="4450488"/>
            <a:ext cx="2886968" cy="7067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dirty="0" smtClean="0"/>
              <a:t>Estacionário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Determinando </a:t>
            </a:r>
            <a:r>
              <a:rPr lang="pt-BR" dirty="0"/>
              <a:t>a natureza dos dados de saída da </a:t>
            </a:r>
            <a:r>
              <a:rPr lang="pt-BR" dirty="0" smtClean="0"/>
              <a:t>simulação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193688"/>
            <a:ext cx="8496944" cy="4331656"/>
          </a:xfrm>
        </p:spPr>
        <p:txBody>
          <a:bodyPr/>
          <a:lstStyle/>
          <a:p>
            <a:pPr marL="109728" indent="0">
              <a:buNone/>
            </a:pPr>
            <a:r>
              <a:rPr lang="pt-BR" dirty="0" smtClean="0"/>
              <a:t>Problema: Como obter resultados precisos?</a:t>
            </a:r>
          </a:p>
          <a:p>
            <a:pPr marL="109728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Compreender diferenças entre o desempenho do modelo real e do modelo de simulação.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5628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Problemas na obtenção de resultados precisos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r>
              <a:rPr lang="pt-BR" dirty="0" smtClean="0"/>
              <a:t>Como garantir a precisão das estimativas obtidas?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Remover qualquer </a:t>
            </a:r>
            <a:r>
              <a:rPr lang="pt-BR" b="1" dirty="0" smtClean="0"/>
              <a:t>viés de inicialização</a:t>
            </a:r>
            <a:r>
              <a:rPr lang="pt-BR" dirty="0" smtClean="0"/>
              <a:t>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Assegurar que tenham sido obtidos dados de saída suficientes.</a:t>
            </a:r>
          </a:p>
        </p:txBody>
      </p:sp>
    </p:spTree>
    <p:extLst>
      <p:ext uri="{BB962C8B-B14F-4D97-AF65-F5344CB8AC3E}">
        <p14:creationId xmlns:p14="http://schemas.microsoft.com/office/powerpoint/2010/main" xmlns="" val="30100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Problemas na obtenção de resultados precisos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endParaRPr lang="pt-BR" dirty="0" smtClean="0"/>
          </a:p>
          <a:p>
            <a:pPr marL="109728" indent="0" algn="just">
              <a:buNone/>
            </a:pPr>
            <a:endParaRPr lang="pt-BR" dirty="0" smtClean="0"/>
          </a:p>
          <a:p>
            <a:pPr marL="109728" indent="0" algn="ctr">
              <a:buNone/>
            </a:pPr>
            <a:r>
              <a:rPr lang="pt-BR" dirty="0" smtClean="0"/>
              <a:t>É necessário preocupar-se com essas questões, pois o tratamento inadequado pode levar a resultados </a:t>
            </a:r>
            <a:r>
              <a:rPr lang="pt-BR" b="1" dirty="0" smtClean="0"/>
              <a:t>tendenciosos</a:t>
            </a:r>
            <a:r>
              <a:rPr lang="pt-BR" dirty="0" smtClean="0"/>
              <a:t> e </a:t>
            </a:r>
            <a:r>
              <a:rPr lang="pt-BR" b="1" dirty="0" smtClean="0"/>
              <a:t>equivocados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223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pt-BR" dirty="0" smtClean="0"/>
              <a:t>Viés de Inicialização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Período </a:t>
            </a:r>
            <a:r>
              <a:rPr lang="pt-BR" dirty="0" err="1" smtClean="0"/>
              <a:t>Warm-up</a:t>
            </a:r>
            <a:endParaRPr lang="pt-BR" dirty="0" smtClean="0"/>
          </a:p>
          <a:p>
            <a:pPr lvl="1"/>
            <a:r>
              <a:rPr lang="pt-BR" dirty="0" smtClean="0"/>
              <a:t>Executar um período de aquecimento (</a:t>
            </a:r>
            <a:r>
              <a:rPr lang="pt-BR" dirty="0" err="1" smtClean="0"/>
              <a:t>warm-up</a:t>
            </a:r>
            <a:r>
              <a:rPr lang="pt-BR" dirty="0" smtClean="0"/>
              <a:t>) até que atinja uma condição real e recolher resultados após esse ponto.</a:t>
            </a:r>
          </a:p>
          <a:p>
            <a:endParaRPr lang="pt-BR" dirty="0" smtClean="0"/>
          </a:p>
          <a:p>
            <a:r>
              <a:rPr lang="pt-BR" dirty="0" smtClean="0"/>
              <a:t>Condições Iniciais</a:t>
            </a:r>
          </a:p>
          <a:p>
            <a:pPr lvl="1"/>
            <a:r>
              <a:rPr lang="pt-BR" dirty="0" smtClean="0"/>
              <a:t>Definir condições iniciais do modelo. O modelo é colocado em condições reais no início da execução.</a:t>
            </a:r>
          </a:p>
          <a:p>
            <a:pPr lvl="1"/>
            <a:endParaRPr lang="pt-BR" dirty="0"/>
          </a:p>
          <a:p>
            <a:r>
              <a:rPr lang="pt-BR" dirty="0" smtClean="0"/>
              <a:t>Mistura entre </a:t>
            </a:r>
            <a:r>
              <a:rPr lang="pt-BR" dirty="0" err="1" smtClean="0"/>
              <a:t>Warm-up</a:t>
            </a:r>
            <a:r>
              <a:rPr lang="pt-BR" dirty="0" smtClean="0"/>
              <a:t> e Condições Iniciais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476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pt-BR" dirty="0" smtClean="0"/>
              <a:t>Dados de saída suficientes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obter?</a:t>
            </a:r>
          </a:p>
          <a:p>
            <a:endParaRPr lang="pt-BR" dirty="0"/>
          </a:p>
          <a:p>
            <a:pPr lvl="1"/>
            <a:r>
              <a:rPr lang="pt-BR" dirty="0" smtClean="0"/>
              <a:t>Realizar uma única execução longa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Realizar múltiplas repetições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645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de saída suficientes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4781376" y="2909038"/>
            <a:ext cx="1008112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61402" y="2528900"/>
            <a:ext cx="3983000" cy="14803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dirty="0" smtClean="0"/>
              <a:t>Saídas de Simulações Terminantes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789488" y="2735706"/>
            <a:ext cx="2886968" cy="70670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dirty="0" smtClean="0"/>
              <a:t>Repetições Múltiplas</a:t>
            </a:r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28960" y="4163256"/>
            <a:ext cx="3983000" cy="14803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dirty="0" smtClean="0"/>
              <a:t>Saídas de Simulações Não-Terminantes</a:t>
            </a:r>
            <a:endParaRPr lang="pt-BR" dirty="0"/>
          </a:p>
        </p:txBody>
      </p:sp>
      <p:sp>
        <p:nvSpPr>
          <p:cNvPr id="8" name="Seta para a direita 7"/>
          <p:cNvSpPr/>
          <p:nvPr/>
        </p:nvSpPr>
        <p:spPr>
          <a:xfrm>
            <a:off x="4716016" y="4509120"/>
            <a:ext cx="1008112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941888" y="4252100"/>
            <a:ext cx="3022600" cy="119312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dirty="0" smtClean="0"/>
              <a:t>Repetições Múltiplas</a:t>
            </a:r>
          </a:p>
          <a:p>
            <a:pPr marL="109728" indent="0" algn="ctr">
              <a:buFont typeface="Georgia"/>
              <a:buNone/>
            </a:pPr>
            <a:r>
              <a:rPr lang="pt-BR" dirty="0" smtClean="0"/>
              <a:t>e</a:t>
            </a:r>
          </a:p>
          <a:p>
            <a:pPr marL="109728" indent="0" algn="ctr">
              <a:buFont typeface="Georgia"/>
              <a:buNone/>
            </a:pPr>
            <a:r>
              <a:rPr lang="pt-BR" dirty="0" smtClean="0"/>
              <a:t>Execuções Longas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499992" y="3284736"/>
            <a:ext cx="1584176" cy="648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sz="1600" dirty="0" smtClean="0"/>
              <a:t>Dados obtidos através de</a:t>
            </a:r>
            <a:endParaRPr lang="pt-BR" sz="1600" dirty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427984" y="4869160"/>
            <a:ext cx="1584176" cy="648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pt-BR" sz="1600" dirty="0" smtClean="0"/>
              <a:t>Dados obtidos através de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313215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907704" y="4653136"/>
            <a:ext cx="4968552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Determinando o Período </a:t>
            </a:r>
            <a:r>
              <a:rPr lang="pt-BR" dirty="0" err="1" smtClean="0"/>
              <a:t>Warm-up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Qual será a duração do Período de </a:t>
            </a:r>
            <a:r>
              <a:rPr lang="pt-BR" dirty="0" err="1" smtClean="0"/>
              <a:t>Warm-up</a:t>
            </a:r>
            <a:r>
              <a:rPr lang="pt-BR" dirty="0" smtClean="0"/>
              <a:t>?</a:t>
            </a:r>
          </a:p>
          <a:p>
            <a:endParaRPr lang="pt-BR" dirty="0"/>
          </a:p>
          <a:p>
            <a:pPr lvl="1"/>
            <a:r>
              <a:rPr lang="pt-BR" dirty="0" smtClean="0"/>
              <a:t>Deve ser longo o suficiente para garantir que o modelo está em condições reais.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051720" y="4797152"/>
            <a:ext cx="4824536" cy="6936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pt-BR" dirty="0" smtClean="0"/>
              <a:t>Mas, como determinar isso?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6894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Determinando o Período </a:t>
            </a:r>
            <a:r>
              <a:rPr lang="pt-BR" dirty="0" err="1" smtClean="0"/>
              <a:t>Warm-up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Vários métodos são propostos, divididos em 5 categorias:</a:t>
            </a:r>
          </a:p>
          <a:p>
            <a:pPr lvl="1"/>
            <a:r>
              <a:rPr lang="en-US" i="1" dirty="0"/>
              <a:t>Graphical </a:t>
            </a:r>
            <a:r>
              <a:rPr lang="en-US" i="1" dirty="0" smtClean="0"/>
              <a:t>methods</a:t>
            </a:r>
            <a:endParaRPr lang="en-US" dirty="0"/>
          </a:p>
          <a:p>
            <a:pPr lvl="1"/>
            <a:r>
              <a:rPr lang="en-US" i="1" dirty="0" smtClean="0"/>
              <a:t>Heuristics approaches</a:t>
            </a:r>
            <a:endParaRPr lang="en-US" dirty="0"/>
          </a:p>
          <a:p>
            <a:pPr lvl="1"/>
            <a:r>
              <a:rPr lang="en-US" i="1" dirty="0" smtClean="0"/>
              <a:t>Statistical methods</a:t>
            </a:r>
          </a:p>
          <a:p>
            <a:pPr lvl="1"/>
            <a:r>
              <a:rPr lang="en-US" i="1" dirty="0" smtClean="0"/>
              <a:t>Initialization </a:t>
            </a:r>
            <a:r>
              <a:rPr lang="en-US" i="1" dirty="0"/>
              <a:t>bias </a:t>
            </a:r>
            <a:r>
              <a:rPr lang="en-US" i="1" dirty="0" smtClean="0"/>
              <a:t>tests</a:t>
            </a:r>
          </a:p>
          <a:p>
            <a:pPr lvl="1"/>
            <a:r>
              <a:rPr lang="en-US" i="1" dirty="0" smtClean="0"/>
              <a:t>Hybrid methods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41781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59" y="2636912"/>
            <a:ext cx="87309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Sistemas e Ambientes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61653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Sistema </a:t>
            </a:r>
            <a:r>
              <a:rPr lang="pt-BR" sz="1200" b="1" dirty="0" smtClean="0"/>
              <a:t>Hipotético – Fonte: Vidal </a:t>
            </a:r>
            <a:r>
              <a:rPr lang="pt-BR" sz="1200" b="1" dirty="0"/>
              <a:t>e Carvalho (2008)</a:t>
            </a:r>
            <a:endParaRPr lang="pt-BR" sz="1200" dirty="0"/>
          </a:p>
        </p:txBody>
      </p:sp>
      <p:sp>
        <p:nvSpPr>
          <p:cNvPr id="7" name="Retângulo 6"/>
          <p:cNvSpPr/>
          <p:nvPr/>
        </p:nvSpPr>
        <p:spPr>
          <a:xfrm>
            <a:off x="0" y="1628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/>
              <a:t>Esquema de um sistema</a:t>
            </a:r>
            <a:endParaRPr lang="pt-BR" sz="2800" dirty="0"/>
          </a:p>
        </p:txBody>
      </p:sp>
      <p:pic>
        <p:nvPicPr>
          <p:cNvPr id="8" name="Imagem 7" descr="ufp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9" name="Imagem 8" descr="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/>
              <a:t>Determinando o Período </a:t>
            </a:r>
            <a:r>
              <a:rPr lang="pt-BR" dirty="0" err="1" smtClean="0"/>
              <a:t>Warm-up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0" y="1052737"/>
            <a:ext cx="9325148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2483768" y="1412776"/>
            <a:ext cx="23042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357698" y="2276872"/>
            <a:ext cx="23042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357698" y="5805264"/>
            <a:ext cx="23042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262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Determinando o Período </a:t>
            </a:r>
            <a:r>
              <a:rPr lang="pt-BR" dirty="0" err="1"/>
              <a:t>Warm-up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i="1" dirty="0" smtClean="0"/>
          </a:p>
          <a:p>
            <a:r>
              <a:rPr lang="pt-BR" i="1" dirty="0" smtClean="0"/>
              <a:t>Time-series </a:t>
            </a:r>
            <a:r>
              <a:rPr lang="pt-BR" i="1" dirty="0" err="1" smtClean="0"/>
              <a:t>inspection</a:t>
            </a:r>
            <a:endParaRPr lang="pt-BR" i="1" dirty="0" smtClean="0"/>
          </a:p>
          <a:p>
            <a:endParaRPr lang="pt-BR" i="1" dirty="0"/>
          </a:p>
          <a:p>
            <a:r>
              <a:rPr lang="pt-BR" i="1" dirty="0" err="1" smtClean="0"/>
              <a:t>Welch’s</a:t>
            </a:r>
            <a:r>
              <a:rPr lang="pt-BR" i="1" dirty="0" smtClean="0"/>
              <a:t> </a:t>
            </a:r>
            <a:r>
              <a:rPr lang="pt-BR" i="1" dirty="0" err="1" smtClean="0"/>
              <a:t>method</a:t>
            </a:r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619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Time-series </a:t>
            </a:r>
            <a:r>
              <a:rPr lang="pt-BR" dirty="0" err="1" smtClean="0"/>
              <a:t>inspection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Inspeção da saída de uma coleção de observações feitas </a:t>
            </a:r>
            <a:r>
              <a:rPr lang="pt-BR" b="1" dirty="0" smtClean="0"/>
              <a:t>sequencialmente</a:t>
            </a:r>
            <a:r>
              <a:rPr lang="pt-BR" dirty="0" smtClean="0"/>
              <a:t> ao longo do tempo de uma simulação que podem indicar o período </a:t>
            </a:r>
            <a:r>
              <a:rPr lang="pt-BR" dirty="0" err="1" smtClean="0"/>
              <a:t>warm-up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233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Welch’s</a:t>
            </a:r>
            <a:r>
              <a:rPr lang="pt-BR" dirty="0" smtClean="0"/>
              <a:t> </a:t>
            </a:r>
            <a:r>
              <a:rPr lang="pt-BR" dirty="0" err="1" smtClean="0"/>
              <a:t>Method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2249424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Cálculo de plotagem de médias móveis.</a:t>
            </a:r>
          </a:p>
          <a:p>
            <a:pPr lvl="1"/>
            <a:r>
              <a:rPr lang="pt-BR" dirty="0" smtClean="0"/>
              <a:t>Envolve os seguintes passos:</a:t>
            </a:r>
          </a:p>
          <a:p>
            <a:pPr marL="1161288" lvl="2" indent="-457200">
              <a:buFont typeface="+mj-lt"/>
              <a:buAutoNum type="arabicPeriod"/>
            </a:pPr>
            <a:r>
              <a:rPr lang="pt-BR" dirty="0" smtClean="0"/>
              <a:t>Executar uma série de repetições para obter time-series dos dados;</a:t>
            </a:r>
          </a:p>
          <a:p>
            <a:pPr marL="1161288" lvl="2" indent="-457200">
              <a:buFont typeface="+mj-lt"/>
              <a:buAutoNum type="arabicPeriod"/>
            </a:pPr>
            <a:r>
              <a:rPr lang="pt-BR" dirty="0" smtClean="0"/>
              <a:t>Calcular a média dos dados de saída através das repetições para cada período;</a:t>
            </a:r>
          </a:p>
          <a:p>
            <a:pPr marL="1161288" lvl="2" indent="-457200">
              <a:buFont typeface="+mj-lt"/>
              <a:buAutoNum type="arabicPeriod"/>
            </a:pPr>
            <a:r>
              <a:rPr lang="pt-BR" dirty="0" smtClean="0"/>
              <a:t>Calcular uma média móvel com base em uma janela de tamanho w;</a:t>
            </a:r>
          </a:p>
          <a:p>
            <a:pPr marL="1161288" lvl="2" indent="-457200">
              <a:buFont typeface="+mj-lt"/>
              <a:buAutoNum type="arabicPeriod"/>
            </a:pPr>
            <a:r>
              <a:rPr lang="pt-BR" dirty="0" smtClean="0"/>
              <a:t>Os dados estão suavizados? Se não, voltar ao passo 3 e aumentar o tamanho da janela.</a:t>
            </a:r>
          </a:p>
          <a:p>
            <a:pPr marL="1161288" lvl="2" indent="-457200">
              <a:buFont typeface="+mj-lt"/>
              <a:buAutoNum type="arabicPeriod"/>
            </a:pPr>
            <a:r>
              <a:rPr lang="pt-BR" dirty="0" smtClean="0"/>
              <a:t>Identificar o período de </a:t>
            </a:r>
            <a:r>
              <a:rPr lang="pt-BR" dirty="0" err="1" smtClean="0"/>
              <a:t>warm-up</a:t>
            </a:r>
            <a:r>
              <a:rPr lang="pt-BR" dirty="0" smtClean="0"/>
              <a:t> como o ponto onde a time-series se torna plana.</a:t>
            </a:r>
          </a:p>
          <a:p>
            <a:pPr lvl="2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9747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Warm-up</a:t>
            </a:r>
            <a:r>
              <a:rPr lang="pt-BR" dirty="0" smtClean="0"/>
              <a:t>: 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 importante ter certeza que os dados de saída chegaram a um estado estável, muito além período </a:t>
            </a:r>
            <a:r>
              <a:rPr lang="pt-BR" dirty="0" err="1" smtClean="0"/>
              <a:t>warm-up</a:t>
            </a:r>
            <a:r>
              <a:rPr lang="pt-BR" dirty="0" smtClean="0"/>
              <a:t> ter sido identificado;</a:t>
            </a:r>
          </a:p>
          <a:p>
            <a:r>
              <a:rPr lang="pt-BR" dirty="0" smtClean="0"/>
              <a:t>O Período </a:t>
            </a:r>
            <a:r>
              <a:rPr lang="pt-BR" dirty="0" err="1" smtClean="0"/>
              <a:t>warm-up</a:t>
            </a:r>
            <a:r>
              <a:rPr lang="pt-BR" dirty="0" smtClean="0"/>
              <a:t> deve se determinado separadamente para cada cenário experimental;</a:t>
            </a:r>
          </a:p>
          <a:p>
            <a:r>
              <a:rPr lang="pt-BR" dirty="0" smtClean="0"/>
              <a:t>Mudanças de fatores experimentais podem levar a grandes e diferentes inícios transientes.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239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Condições Iniciais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 lvl="0" fontAlgn="base"/>
            <a:r>
              <a:rPr lang="pt-PT" dirty="0" smtClean="0"/>
              <a:t>O sistema pode realmente nunca fechar, ou pode fechar e reabrir no mesmo estado em que estava quando foi fechado.</a:t>
            </a:r>
          </a:p>
          <a:p>
            <a:pPr lvl="0" fontAlgn="base"/>
            <a:endParaRPr lang="pt-BR" dirty="0" smtClean="0"/>
          </a:p>
          <a:p>
            <a:pPr lvl="0" fontAlgn="base"/>
            <a:r>
              <a:rPr lang="pt-BR" dirty="0" smtClean="0"/>
              <a:t>Exemplo de um Sistema </a:t>
            </a:r>
            <a:r>
              <a:rPr lang="pt-BR" dirty="0" err="1" smtClean="0"/>
              <a:t>Não-Terminante</a:t>
            </a:r>
            <a:endParaRPr lang="pt-BR" dirty="0" smtClean="0"/>
          </a:p>
          <a:p>
            <a:pPr lvl="1" fontAlgn="base">
              <a:buNone/>
            </a:pPr>
            <a:r>
              <a:rPr lang="pt-BR" dirty="0" smtClean="0"/>
              <a:t>“	Um sistema de manufatura é executado continuamente ou desligado após cada turno. </a:t>
            </a:r>
          </a:p>
          <a:p>
            <a:pPr lvl="1" fontAlgn="base">
              <a:buNone/>
            </a:pPr>
            <a:r>
              <a:rPr lang="pt-BR" dirty="0" smtClean="0"/>
              <a:t>	Se o sistema for desligado após cada turno, o trabalho é retomado no início do próximo turno de quaisquer produto que ainda não estão em andamento.”</a:t>
            </a:r>
            <a:endParaRPr lang="pt-BR" dirty="0"/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r>
              <a:rPr lang="pt-BR" dirty="0" smtClean="0"/>
              <a:t>O interesse principal é a forma como o sistema não-terminante executa.</a:t>
            </a:r>
          </a:p>
          <a:p>
            <a:endParaRPr lang="pt-BR" dirty="0" smtClean="0"/>
          </a:p>
          <a:p>
            <a:r>
              <a:rPr lang="pt-BR" dirty="0" smtClean="0"/>
              <a:t>O estado transiente terá de ser modelado, mesmo não sendo de maior importância.</a:t>
            </a:r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620688"/>
            <a:ext cx="8229600" cy="79208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Condições Iniciais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m 7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9" name="Imagem 8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Condições Iniciais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Alternativa ao uso do Período </a:t>
            </a:r>
            <a:r>
              <a:rPr lang="pt-BR" dirty="0" err="1" smtClean="0"/>
              <a:t>Warm-up</a:t>
            </a:r>
            <a:r>
              <a:rPr lang="pt-BR" dirty="0" smtClean="0"/>
              <a:t>;</a:t>
            </a:r>
          </a:p>
          <a:p>
            <a:r>
              <a:rPr lang="pt-BR" dirty="0" smtClean="0"/>
              <a:t>Definir condições iniciais do modelo;</a:t>
            </a:r>
          </a:p>
          <a:p>
            <a:pPr lvl="1"/>
            <a:r>
              <a:rPr lang="pt-BR" dirty="0" smtClean="0"/>
              <a:t>Existe duas maneiras de identificar as condições iniciais apropriadas:</a:t>
            </a:r>
          </a:p>
          <a:p>
            <a:pPr lvl="2"/>
            <a:r>
              <a:rPr lang="pt-BR" dirty="0" smtClean="0"/>
              <a:t>Observar o sistema real;</a:t>
            </a:r>
          </a:p>
          <a:p>
            <a:pPr lvl="2"/>
            <a:r>
              <a:rPr lang="pt-BR" dirty="0" smtClean="0"/>
              <a:t>Executar o modelo de simulação por um período </a:t>
            </a:r>
            <a:r>
              <a:rPr lang="pt-BR" dirty="0" err="1" smtClean="0"/>
              <a:t>warm-up</a:t>
            </a:r>
            <a:r>
              <a:rPr lang="pt-BR" dirty="0" smtClean="0"/>
              <a:t> e registrar o estado do modelo;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478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Warm-up</a:t>
            </a:r>
            <a:r>
              <a:rPr lang="pt-BR" dirty="0" smtClean="0"/>
              <a:t> </a:t>
            </a:r>
            <a:r>
              <a:rPr lang="pt-BR" i="1" dirty="0" err="1" smtClean="0"/>
              <a:t>vs</a:t>
            </a:r>
            <a:r>
              <a:rPr lang="pt-BR" dirty="0" smtClean="0"/>
              <a:t> Condições Inicias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Simulações Terminantes e Não-Terminantes podem começar em um estado inicial irreal, por isso, exigem a definição de um período </a:t>
            </a:r>
            <a:r>
              <a:rPr lang="pt-BR" dirty="0" err="1" smtClean="0"/>
              <a:t>warm-up</a:t>
            </a:r>
            <a:r>
              <a:rPr lang="pt-BR" dirty="0" smtClean="0"/>
              <a:t> ou de condições iniciais;</a:t>
            </a:r>
          </a:p>
          <a:p>
            <a:r>
              <a:rPr lang="pt-BR" dirty="0" smtClean="0"/>
              <a:t>A vantagem de usar condições iniciais é que poupa tempo;</a:t>
            </a:r>
          </a:p>
          <a:p>
            <a:pPr lvl="1"/>
            <a:r>
              <a:rPr lang="pt-BR" dirty="0" smtClean="0"/>
              <a:t>Desvantagem: Está na especificação de condições adequadas.</a:t>
            </a:r>
          </a:p>
          <a:p>
            <a:r>
              <a:rPr lang="pt-BR" dirty="0" smtClean="0"/>
              <a:t>A vantagem de utilizar período </a:t>
            </a:r>
            <a:r>
              <a:rPr lang="pt-BR" dirty="0" err="1" smtClean="0"/>
              <a:t>warm-up</a:t>
            </a:r>
            <a:r>
              <a:rPr lang="pt-BR" dirty="0" smtClean="0"/>
              <a:t> é que é guardado/salvo uma coleção de dados sobre o sistema real;</a:t>
            </a:r>
          </a:p>
          <a:p>
            <a:pPr lvl="1"/>
            <a:r>
              <a:rPr lang="pt-BR" dirty="0" smtClean="0"/>
              <a:t>Desvantagem: É necessário mais tempo para executar as experiências de simulação.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27490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pt-BR" dirty="0" smtClean="0"/>
              <a:t>Durante a simulação o estado transiente é rapidamente identificado e removido para que apenas dados gerados no estado estacionário possa ser observado.</a:t>
            </a:r>
          </a:p>
          <a:p>
            <a:endParaRPr lang="pt-BR" dirty="0" smtClean="0"/>
          </a:p>
          <a:p>
            <a:r>
              <a:rPr lang="pt-BR" dirty="0" smtClean="0"/>
              <a:t>Identificação do estado estacionário</a:t>
            </a:r>
          </a:p>
          <a:p>
            <a:pPr lvl="1"/>
            <a:r>
              <a:rPr lang="pt-BR" dirty="0" smtClean="0"/>
              <a:t>Abordagem Gráfica</a:t>
            </a:r>
          </a:p>
          <a:p>
            <a:pPr lvl="1"/>
            <a:r>
              <a:rPr lang="pt-BR" dirty="0" smtClean="0"/>
              <a:t>Regressão Linear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620688"/>
            <a:ext cx="8686800" cy="79208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t-BR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Determinando </a:t>
            </a:r>
            <a:r>
              <a:rPr lang="pt-BR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Estado Estacionário</a:t>
            </a:r>
          </a:p>
        </p:txBody>
      </p:sp>
      <p:pic>
        <p:nvPicPr>
          <p:cNvPr id="8" name="Imagem 7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9" name="Imagem 8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094312"/>
            <a:ext cx="1763688" cy="17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Simulação</a:t>
            </a:r>
            <a:endParaRPr lang="pt-BR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r>
              <a:rPr lang="pt-BR" dirty="0" smtClean="0"/>
              <a:t>É a reprodução da operação de um processo ou sistema ao longo do tempo. 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Envolve a geração e análise de um “histórico artificial” com o objetivo de inferir acerca das características do sistema.</a:t>
            </a:r>
          </a:p>
          <a:p>
            <a:endParaRPr lang="pt-BR" dirty="0" smtClean="0"/>
          </a:p>
          <a:p>
            <a:r>
              <a:rPr lang="pt-BR" dirty="0" smtClean="0"/>
              <a:t>Possíveis mudanças no sistema podem ser simuladas primeiro, a fim de prever o seu impacto no desempenho do sistema.</a:t>
            </a:r>
          </a:p>
        </p:txBody>
      </p:sp>
      <p:pic>
        <p:nvPicPr>
          <p:cNvPr id="10" name="Imagem 9" descr="ufp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11" name="Imagem 10" descr="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8012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Determinando o Estado Estacionário</a:t>
            </a:r>
            <a:br>
              <a:rPr lang="pt-BR" dirty="0" smtClean="0"/>
            </a:br>
            <a:r>
              <a:rPr lang="pt-BR" dirty="0" smtClean="0"/>
              <a:t>					</a:t>
            </a:r>
            <a:r>
              <a:rPr lang="pt-BR" dirty="0" smtClean="0">
                <a:solidFill>
                  <a:srgbClr val="0070C0"/>
                </a:solidFill>
              </a:rPr>
              <a:t>Abordagem Gráfica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6" name="Imagem 5" descr="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8964488" cy="3220591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 flipH="1" flipV="1">
            <a:off x="5492750" y="3435350"/>
            <a:ext cx="6350" cy="2508250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691680" y="2060848"/>
            <a:ext cx="6995120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	Visualmente se tenta  determinar quando a inclinação do estado transiente inicial tende a zero e a medida de saída de desempenho atinge o estado estacionário.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/>
          </a:p>
        </p:txBody>
      </p:sp>
      <p:pic>
        <p:nvPicPr>
          <p:cNvPr id="12" name="Imagem 11" descr="ufp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13" name="Imagem 12" descr="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8012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Determinando o Estado Estacionário</a:t>
            </a:r>
            <a:br>
              <a:rPr lang="pt-BR" dirty="0" smtClean="0"/>
            </a:br>
            <a:r>
              <a:rPr lang="pt-BR" dirty="0" smtClean="0"/>
              <a:t>					   </a:t>
            </a:r>
            <a:r>
              <a:rPr lang="pt-BR" dirty="0" smtClean="0">
                <a:solidFill>
                  <a:srgbClr val="0070C0"/>
                </a:solidFill>
              </a:rPr>
              <a:t>Regressão Linear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6" name="Imagem 5" descr="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852936"/>
            <a:ext cx="8964488" cy="3652639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4052888" y="4343400"/>
            <a:ext cx="378142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V="1">
            <a:off x="2832100" y="4000500"/>
            <a:ext cx="3060700" cy="9969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627784" y="4077072"/>
            <a:ext cx="143180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Inclinação 2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12379" y="4759648"/>
            <a:ext cx="143180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Inclinação 1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619053" y="4105284"/>
            <a:ext cx="1431802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Inclinação 2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403648" y="4787860"/>
            <a:ext cx="1431802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Inclinação 1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195736" y="2204864"/>
            <a:ext cx="6491064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	O Método mínimos quadrados é utilizado para determinar onde o estado transiente termina e inicia o estado estacionário.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/>
          </a:p>
        </p:txBody>
      </p:sp>
      <p:pic>
        <p:nvPicPr>
          <p:cNvPr id="19" name="Imagem 18" descr="ufp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20" name="Imagem 19" descr="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8" grpId="0" build="allAtOnce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792088"/>
          </a:xfrm>
        </p:spPr>
        <p:txBody>
          <a:bodyPr anchor="t">
            <a:normAutofit/>
          </a:bodyPr>
          <a:lstStyle/>
          <a:p>
            <a:r>
              <a:rPr lang="pt-BR" dirty="0" smtClean="0"/>
              <a:t>Regressão Linear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O Método Mínimos quadrados é a forma mais comum de se calcular a reta de regressão.</a:t>
            </a:r>
          </a:p>
          <a:p>
            <a:endParaRPr lang="pt-BR" dirty="0" smtClean="0"/>
          </a:p>
          <a:p>
            <a:pPr lvl="2"/>
            <a:r>
              <a:rPr lang="pt-BR" dirty="0" smtClean="0"/>
              <a:t>Determina onde o estado inicial “transiente” termina.</a:t>
            </a:r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Verificar se o coeficiente angular da regressão linear é igual a zero. </a:t>
            </a:r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Caso não seja, avança o intervalo para um conjunto de observações posteriores.</a:t>
            </a:r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Eventualmente uma gama de dados será obtido para os quais o coeficiente de inclinação é significante.</a:t>
            </a:r>
            <a:br>
              <a:rPr lang="pt-BR" dirty="0" smtClean="0"/>
            </a:br>
            <a:endParaRPr lang="pt-BR" dirty="0" smtClean="0"/>
          </a:p>
        </p:txBody>
      </p:sp>
      <p:pic>
        <p:nvPicPr>
          <p:cNvPr id="11" name="Imagem 10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12" name="Imagem 11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792088"/>
          </a:xfrm>
        </p:spPr>
        <p:txBody>
          <a:bodyPr anchor="t">
            <a:normAutofit/>
          </a:bodyPr>
          <a:lstStyle/>
          <a:p>
            <a:r>
              <a:rPr lang="pt-BR" dirty="0" smtClean="0"/>
              <a:t>Regressão Linear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556792"/>
            <a:ext cx="8388424" cy="511256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Mínimos Quadrados (</a:t>
            </a:r>
            <a:r>
              <a:rPr lang="pt-BR" dirty="0" smtClean="0">
                <a:solidFill>
                  <a:srgbClr val="0070C0"/>
                </a:solidFill>
              </a:rPr>
              <a:t>Verificando</a:t>
            </a:r>
            <a:r>
              <a:rPr lang="pt-BR" dirty="0" smtClean="0"/>
              <a:t>).</a:t>
            </a:r>
          </a:p>
          <a:p>
            <a:pPr lvl="2">
              <a:buNone/>
            </a:pPr>
            <a:endParaRPr lang="pt-BR" dirty="0" smtClean="0"/>
          </a:p>
          <a:p>
            <a:pPr lvl="2">
              <a:buNone/>
            </a:pPr>
            <a:r>
              <a:rPr lang="pt-BR" dirty="0" smtClean="0"/>
              <a:t>Representado pela fórmula: </a:t>
            </a:r>
          </a:p>
          <a:p>
            <a:pPr lvl="2">
              <a:buNone/>
            </a:pPr>
            <a:r>
              <a:rPr lang="pt-BR" dirty="0" smtClean="0">
                <a:solidFill>
                  <a:schemeClr val="tx1"/>
                </a:solidFill>
              </a:rPr>
              <a:t>y = </a:t>
            </a:r>
            <a:r>
              <a:rPr lang="el-GR" dirty="0" smtClean="0">
                <a:solidFill>
                  <a:schemeClr val="tx1"/>
                </a:solidFill>
              </a:rPr>
              <a:t>α</a:t>
            </a:r>
            <a:r>
              <a:rPr lang="pt-BR" dirty="0" smtClean="0">
                <a:solidFill>
                  <a:schemeClr val="tx1"/>
                </a:solidFill>
              </a:rPr>
              <a:t> +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r>
              <a:rPr lang="pt-BR" dirty="0" smtClean="0">
                <a:solidFill>
                  <a:schemeClr val="tx1"/>
                </a:solidFill>
              </a:rPr>
              <a:t>x + </a:t>
            </a:r>
            <a:r>
              <a:rPr lang="el-GR" dirty="0" smtClean="0">
                <a:solidFill>
                  <a:schemeClr val="tx1"/>
                </a:solidFill>
              </a:rPr>
              <a:t>ε</a:t>
            </a:r>
            <a:endParaRPr lang="pt-BR" dirty="0" smtClean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pt-BR" dirty="0" smtClean="0">
                <a:solidFill>
                  <a:schemeClr val="tx1"/>
                </a:solidFill>
              </a:rPr>
              <a:t>a </a:t>
            </a:r>
            <a:r>
              <a:rPr lang="pt-BR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 </a:t>
            </a:r>
            <a:r>
              <a:rPr lang="el-GR" dirty="0" smtClean="0">
                <a:solidFill>
                  <a:schemeClr val="tx1"/>
                </a:solidFill>
              </a:rPr>
              <a:t>α </a:t>
            </a:r>
            <a:endParaRPr lang="pt-BR" dirty="0" smtClean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pt-BR" dirty="0" smtClean="0">
                <a:solidFill>
                  <a:schemeClr val="tx1"/>
                </a:solidFill>
              </a:rPr>
              <a:t>b </a:t>
            </a:r>
            <a:r>
              <a:rPr lang="pt-BR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 </a:t>
            </a:r>
            <a:r>
              <a:rPr lang="el-GR" dirty="0" smtClean="0">
                <a:solidFill>
                  <a:schemeClr val="tx1"/>
                </a:solidFill>
              </a:rPr>
              <a:t>β </a:t>
            </a:r>
            <a:endParaRPr lang="pt-BR" dirty="0" smtClean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pt-BR" dirty="0" smtClean="0">
                <a:solidFill>
                  <a:schemeClr val="tx1"/>
                </a:solidFill>
              </a:rPr>
              <a:t>e </a:t>
            </a:r>
            <a:r>
              <a:rPr lang="pt-BR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 </a:t>
            </a:r>
            <a:r>
              <a:rPr lang="el-GR" dirty="0" smtClean="0">
                <a:solidFill>
                  <a:schemeClr val="tx1"/>
                </a:solidFill>
              </a:rPr>
              <a:t>ε </a:t>
            </a:r>
            <a:endParaRPr lang="pt-BR" dirty="0" smtClean="0">
              <a:solidFill>
                <a:schemeClr val="tx1"/>
              </a:solidFill>
            </a:endParaRPr>
          </a:p>
          <a:p>
            <a:pPr lvl="2">
              <a:buNone/>
            </a:pPr>
            <a:endParaRPr lang="pt-BR" dirty="0" smtClean="0"/>
          </a:p>
          <a:p>
            <a:pPr lvl="2">
              <a:buNone/>
            </a:pPr>
            <a:r>
              <a:rPr lang="pt-BR" sz="2100" b="1" dirty="0" smtClean="0">
                <a:solidFill>
                  <a:schemeClr val="tx1"/>
                </a:solidFill>
              </a:rPr>
              <a:t>y</a:t>
            </a:r>
            <a:r>
              <a:rPr lang="pt-BR" sz="2100" dirty="0" smtClean="0"/>
              <a:t>  - é a variável dependente,</a:t>
            </a:r>
          </a:p>
          <a:p>
            <a:pPr lvl="2">
              <a:buNone/>
            </a:pPr>
            <a:r>
              <a:rPr lang="pt-BR" sz="2100" b="1" dirty="0" smtClean="0">
                <a:solidFill>
                  <a:schemeClr val="tx1"/>
                </a:solidFill>
              </a:rPr>
              <a:t>x</a:t>
            </a:r>
            <a:r>
              <a:rPr lang="pt-BR" sz="2100" dirty="0" smtClean="0"/>
              <a:t>  - é a variável independente a ser observada,</a:t>
            </a:r>
          </a:p>
          <a:p>
            <a:pPr lvl="2">
              <a:buNone/>
            </a:pPr>
            <a:r>
              <a:rPr lang="pt-BR" sz="2100" b="1" dirty="0" smtClean="0">
                <a:solidFill>
                  <a:schemeClr val="tx1"/>
                </a:solidFill>
              </a:rPr>
              <a:t>a</a:t>
            </a:r>
            <a:r>
              <a:rPr lang="pt-BR" sz="2100" dirty="0" smtClean="0"/>
              <a:t>  - constante que indica a distância da interceptação do eixo dos </a:t>
            </a:r>
            <a:r>
              <a:rPr lang="pt-BR" sz="2100" dirty="0" err="1" smtClean="0"/>
              <a:t>yy</a:t>
            </a:r>
            <a:r>
              <a:rPr lang="pt-BR" sz="2100" dirty="0" smtClean="0"/>
              <a:t>, </a:t>
            </a:r>
          </a:p>
          <a:p>
            <a:pPr lvl="2">
              <a:buNone/>
            </a:pPr>
            <a:r>
              <a:rPr lang="pt-BR" sz="2100" b="1" dirty="0" smtClean="0">
                <a:solidFill>
                  <a:schemeClr val="tx1"/>
                </a:solidFill>
              </a:rPr>
              <a:t>b</a:t>
            </a:r>
            <a:r>
              <a:rPr lang="pt-BR" sz="2100" dirty="0" smtClean="0"/>
              <a:t>  - é uma constante que indica o declive da reta.</a:t>
            </a:r>
          </a:p>
          <a:p>
            <a:pPr lvl="2">
              <a:buNone/>
            </a:pPr>
            <a:r>
              <a:rPr lang="pt-BR" sz="2100" b="1" dirty="0" smtClean="0">
                <a:solidFill>
                  <a:schemeClr val="tx1"/>
                </a:solidFill>
              </a:rPr>
              <a:t>e</a:t>
            </a:r>
            <a:r>
              <a:rPr lang="pt-BR" sz="2100" dirty="0" smtClean="0"/>
              <a:t>  - erro - representa a variação de y</a:t>
            </a:r>
            <a:endParaRPr lang="pt-BR" sz="2100" dirty="0"/>
          </a:p>
        </p:txBody>
      </p:sp>
      <p:sp>
        <p:nvSpPr>
          <p:cNvPr id="9" name="Retângulo 8"/>
          <p:cNvSpPr/>
          <p:nvPr/>
        </p:nvSpPr>
        <p:spPr>
          <a:xfrm>
            <a:off x="2267744" y="3573016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None/>
            </a:pPr>
            <a:r>
              <a:rPr lang="pt-BR" sz="2400" b="1" dirty="0" smtClean="0">
                <a:solidFill>
                  <a:schemeClr val="tx1"/>
                </a:solidFill>
              </a:rPr>
              <a:t>y = a + </a:t>
            </a:r>
            <a:r>
              <a:rPr lang="pt-BR" sz="2400" b="1" dirty="0" err="1" smtClean="0">
                <a:solidFill>
                  <a:schemeClr val="tx1"/>
                </a:solidFill>
              </a:rPr>
              <a:t>bx</a:t>
            </a:r>
            <a:r>
              <a:rPr lang="pt-BR" sz="2400" b="1" dirty="0" smtClean="0">
                <a:solidFill>
                  <a:schemeClr val="tx1"/>
                </a:solidFill>
              </a:rPr>
              <a:t> + e</a:t>
            </a:r>
          </a:p>
        </p:txBody>
      </p:sp>
      <p:pic>
        <p:nvPicPr>
          <p:cNvPr id="10" name="Imagem 9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11" name="Imagem 10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792088"/>
          </a:xfrm>
        </p:spPr>
        <p:txBody>
          <a:bodyPr anchor="t">
            <a:normAutofit/>
          </a:bodyPr>
          <a:lstStyle/>
          <a:p>
            <a:r>
              <a:rPr lang="pt-BR" dirty="0" smtClean="0"/>
              <a:t>Regressão Linear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r>
              <a:rPr lang="pt-BR" dirty="0" smtClean="0"/>
              <a:t>Continuando...</a:t>
            </a:r>
          </a:p>
          <a:p>
            <a:pPr lvl="2">
              <a:buNone/>
            </a:pPr>
            <a:endParaRPr lang="pt-BR" dirty="0" smtClean="0"/>
          </a:p>
          <a:p>
            <a:pPr lvl="2">
              <a:buNone/>
            </a:pPr>
            <a:r>
              <a:rPr lang="pt-BR" b="1" dirty="0" smtClean="0">
                <a:solidFill>
                  <a:schemeClr val="tx1"/>
                </a:solidFill>
              </a:rPr>
              <a:t>y = a + </a:t>
            </a:r>
            <a:r>
              <a:rPr lang="pt-BR" b="1" dirty="0" err="1" smtClean="0">
                <a:solidFill>
                  <a:schemeClr val="tx1"/>
                </a:solidFill>
              </a:rPr>
              <a:t>bx</a:t>
            </a:r>
            <a:r>
              <a:rPr lang="pt-BR" b="1" dirty="0" smtClean="0">
                <a:solidFill>
                  <a:schemeClr val="tx1"/>
                </a:solidFill>
              </a:rPr>
              <a:t> + e</a:t>
            </a:r>
          </a:p>
          <a:p>
            <a:pPr lvl="2">
              <a:buNone/>
            </a:pPr>
            <a:endParaRPr lang="pt-BR" b="1" dirty="0" smtClean="0"/>
          </a:p>
          <a:p>
            <a:pPr lvl="2">
              <a:buNone/>
            </a:pPr>
            <a:r>
              <a:rPr lang="pt-BR" dirty="0" smtClean="0">
                <a:solidFill>
                  <a:schemeClr val="tx1"/>
                </a:solidFill>
              </a:rPr>
              <a:t>a</a:t>
            </a:r>
          </a:p>
          <a:p>
            <a:pPr lvl="2">
              <a:buNone/>
            </a:pP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endParaRPr lang="pt-BR" dirty="0" smtClean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pt-BR" dirty="0" smtClean="0">
                <a:solidFill>
                  <a:schemeClr val="tx1"/>
                </a:solidFill>
              </a:rPr>
              <a:t>b</a:t>
            </a:r>
          </a:p>
          <a:p>
            <a:pPr lvl="2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lvl="2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pt-BR" dirty="0" smtClean="0">
                <a:solidFill>
                  <a:schemeClr val="tx1"/>
                </a:solidFill>
              </a:rPr>
              <a:t>Consumo = a * b * renda + e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Imagem 5" descr="f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123060"/>
            <a:ext cx="3675440" cy="1151638"/>
          </a:xfrm>
          <a:prstGeom prst="rect">
            <a:avLst/>
          </a:prstGeom>
        </p:spPr>
      </p:pic>
      <p:pic>
        <p:nvPicPr>
          <p:cNvPr id="7" name="Imagem 6" descr="f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140968"/>
            <a:ext cx="1715204" cy="612573"/>
          </a:xfrm>
          <a:prstGeom prst="rect">
            <a:avLst/>
          </a:prstGeom>
        </p:spPr>
      </p:pic>
      <p:pic>
        <p:nvPicPr>
          <p:cNvPr id="9" name="Imagem 8" descr="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628800"/>
            <a:ext cx="3914775" cy="277177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004048" y="1196752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Ex: </a:t>
            </a:r>
            <a:r>
              <a:rPr lang="pt-BR" dirty="0" smtClean="0"/>
              <a:t>F</a:t>
            </a:r>
            <a:r>
              <a:rPr lang="pt-BR" dirty="0" smtClean="0">
                <a:solidFill>
                  <a:schemeClr val="tx1"/>
                </a:solidFill>
              </a:rPr>
              <a:t>erramenta R</a:t>
            </a:r>
            <a:endParaRPr lang="pt-BR" dirty="0"/>
          </a:p>
        </p:txBody>
      </p:sp>
      <p:pic>
        <p:nvPicPr>
          <p:cNvPr id="11" name="Imagem 10" descr="ufp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12" name="Imagem 11" descr="c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792088"/>
          </a:xfrm>
        </p:spPr>
        <p:txBody>
          <a:bodyPr anchor="t">
            <a:normAutofit/>
          </a:bodyPr>
          <a:lstStyle/>
          <a:p>
            <a:r>
              <a:rPr lang="pt-BR" dirty="0" smtClean="0"/>
              <a:t>Autocorrelação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92500"/>
          </a:bodyPr>
          <a:lstStyle/>
          <a:p>
            <a:endParaRPr lang="pt-BR" dirty="0" smtClean="0"/>
          </a:p>
          <a:p>
            <a:r>
              <a:rPr lang="pt-BR" dirty="0" smtClean="0"/>
              <a:t>O quanto a existência de um valor mais alto condiciona valores também altos de seus vizinhos.</a:t>
            </a:r>
          </a:p>
          <a:p>
            <a:endParaRPr lang="pt-BR" dirty="0" smtClean="0"/>
          </a:p>
          <a:p>
            <a:r>
              <a:rPr lang="pt-BR" dirty="0" smtClean="0"/>
              <a:t>Ocorre quando o tempo de uma entidade está relacionada com a entidade seguinte.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914400" lvl="2">
              <a:buNone/>
            </a:pPr>
            <a:r>
              <a:rPr lang="pt-BR" sz="2100" b="1" dirty="0" smtClean="0">
                <a:solidFill>
                  <a:schemeClr val="tx1"/>
                </a:solidFill>
              </a:rPr>
              <a:t>E</a:t>
            </a:r>
            <a:r>
              <a:rPr lang="pt-BR" sz="2100" dirty="0" smtClean="0">
                <a:solidFill>
                  <a:schemeClr val="tx1"/>
                </a:solidFill>
              </a:rPr>
              <a:t>[ ]</a:t>
            </a:r>
            <a:r>
              <a:rPr lang="pt-BR" sz="2100" b="1" dirty="0" smtClean="0">
                <a:solidFill>
                  <a:schemeClr val="tx1"/>
                </a:solidFill>
              </a:rPr>
              <a:t> </a:t>
            </a:r>
            <a:r>
              <a:rPr lang="pt-BR" sz="2100" dirty="0" smtClean="0">
                <a:solidFill>
                  <a:srgbClr val="0070C0"/>
                </a:solidFill>
              </a:rPr>
              <a:t>– é o valor médio,</a:t>
            </a:r>
          </a:p>
          <a:p>
            <a:pPr marL="914400" lvl="2">
              <a:buNone/>
            </a:pPr>
            <a:r>
              <a:rPr lang="pt-BR" sz="2100" b="1" dirty="0" smtClean="0">
                <a:solidFill>
                  <a:schemeClr val="tx1"/>
                </a:solidFill>
              </a:rPr>
              <a:t>k</a:t>
            </a:r>
            <a:r>
              <a:rPr lang="pt-BR" sz="2100" dirty="0" smtClean="0">
                <a:solidFill>
                  <a:schemeClr val="tx1"/>
                </a:solidFill>
              </a:rPr>
              <a:t> </a:t>
            </a:r>
            <a:r>
              <a:rPr lang="pt-BR" sz="2100" dirty="0" smtClean="0">
                <a:solidFill>
                  <a:srgbClr val="0070C0"/>
                </a:solidFill>
              </a:rPr>
              <a:t>– é o deslocamento no tempo,</a:t>
            </a:r>
          </a:p>
          <a:p>
            <a:pPr marL="914400" lvl="2">
              <a:buNone/>
            </a:pPr>
            <a:r>
              <a:rPr lang="pt-BR" sz="2100" b="1" dirty="0" smtClean="0">
                <a:solidFill>
                  <a:schemeClr val="tx1"/>
                </a:solidFill>
              </a:rPr>
              <a:t>σ</a:t>
            </a:r>
            <a:r>
              <a:rPr lang="pt-BR" sz="2100" dirty="0" smtClean="0">
                <a:solidFill>
                  <a:schemeClr val="tx1"/>
                </a:solidFill>
              </a:rPr>
              <a:t>² </a:t>
            </a:r>
            <a:r>
              <a:rPr lang="pt-BR" sz="2100" dirty="0" smtClean="0">
                <a:solidFill>
                  <a:srgbClr val="0070C0"/>
                </a:solidFill>
              </a:rPr>
              <a:t>- é a variância da variável </a:t>
            </a:r>
            <a:r>
              <a:rPr lang="pt-BR" sz="2100" b="1" dirty="0" err="1" smtClean="0">
                <a:solidFill>
                  <a:schemeClr val="tx1"/>
                </a:solidFill>
              </a:rPr>
              <a:t>X</a:t>
            </a:r>
            <a:r>
              <a:rPr lang="pt-BR" sz="2100" baseline="-25000" dirty="0" err="1" smtClean="0">
                <a:solidFill>
                  <a:schemeClr val="tx1"/>
                </a:solidFill>
              </a:rPr>
              <a:t>t</a:t>
            </a:r>
            <a:r>
              <a:rPr lang="pt-BR" sz="21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Imagem 5" descr="f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509119"/>
            <a:ext cx="3744416" cy="748883"/>
          </a:xfrm>
          <a:prstGeom prst="rect">
            <a:avLst/>
          </a:prstGeom>
        </p:spPr>
      </p:pic>
      <p:pic>
        <p:nvPicPr>
          <p:cNvPr id="8" name="Imagem 7" descr="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659141"/>
            <a:ext cx="3914775" cy="100210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076056" y="4293096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Ex: </a:t>
            </a:r>
            <a:r>
              <a:rPr lang="pt-BR" dirty="0" smtClean="0"/>
              <a:t>F</a:t>
            </a:r>
            <a:r>
              <a:rPr lang="pt-BR" dirty="0" smtClean="0">
                <a:solidFill>
                  <a:schemeClr val="tx1"/>
                </a:solidFill>
              </a:rPr>
              <a:t>erramenta R</a:t>
            </a:r>
            <a:endParaRPr lang="pt-BR" dirty="0"/>
          </a:p>
        </p:txBody>
      </p:sp>
      <p:pic>
        <p:nvPicPr>
          <p:cNvPr id="10" name="Imagem 9" descr="ufp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11" name="Imagem 10" descr="c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792088"/>
          </a:xfrm>
        </p:spPr>
        <p:txBody>
          <a:bodyPr anchor="t">
            <a:normAutofit/>
          </a:bodyPr>
          <a:lstStyle/>
          <a:p>
            <a:r>
              <a:rPr lang="pt-BR" dirty="0" smtClean="0"/>
              <a:t>Autocorrelação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dirty="0" smtClean="0"/>
              <a:t>Se a variância for subestimada, há uma maior probabilidade que se pense que há realmente uma diferença entre os modelos quando na realidade não há.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PT" dirty="0" smtClean="0"/>
              <a:t>Se o sistema tiver autocorrelação e não se  considerar isso, é possível que acidentalmente se rejeite uma hipótese nula de que não há nenhuma diferença entre os sistemas.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O método de Batch  é utilizado para explicar possíveis autocorrelações.</a:t>
            </a:r>
            <a:endParaRPr lang="pt-BR" dirty="0" smtClean="0"/>
          </a:p>
          <a:p>
            <a:endParaRPr lang="pt-BR" dirty="0" smtClean="0"/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792088"/>
          </a:xfrm>
        </p:spPr>
        <p:txBody>
          <a:bodyPr anchor="t">
            <a:normAutofit/>
          </a:bodyPr>
          <a:lstStyle/>
          <a:p>
            <a:r>
              <a:rPr lang="pt-BR" dirty="0" smtClean="0"/>
              <a:t>Método Batch </a:t>
            </a:r>
            <a:r>
              <a:rPr lang="pt-BR" dirty="0" err="1" smtClean="0"/>
              <a:t>Means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507288" cy="4608512"/>
          </a:xfrm>
        </p:spPr>
        <p:txBody>
          <a:bodyPr>
            <a:normAutofit/>
          </a:bodyPr>
          <a:lstStyle/>
          <a:p>
            <a:r>
              <a:rPr lang="pt-BR" dirty="0" smtClean="0"/>
              <a:t>Técnica necessária que evita problemas em estados iniciais.</a:t>
            </a:r>
          </a:p>
          <a:p>
            <a:endParaRPr lang="pt-BR" dirty="0" smtClean="0"/>
          </a:p>
          <a:p>
            <a:r>
              <a:rPr lang="pt-BR" dirty="0" smtClean="0"/>
              <a:t>Obtém pontos estimados por meio da simulação de um longo período de tempo</a:t>
            </a:r>
          </a:p>
          <a:p>
            <a:endParaRPr lang="pt-BR" dirty="0" smtClean="0"/>
          </a:p>
          <a:p>
            <a:r>
              <a:rPr lang="pt-BR" dirty="0" smtClean="0"/>
              <a:t>Utilizado para obter estimativas de intervalo de  estados estacionários</a:t>
            </a:r>
            <a:r>
              <a:rPr lang="pt-PT" dirty="0" smtClean="0"/>
              <a:t>.</a:t>
            </a:r>
          </a:p>
          <a:p>
            <a:endParaRPr lang="pt-PT" dirty="0" smtClean="0"/>
          </a:p>
          <a:p>
            <a:endParaRPr lang="pt-PT" dirty="0" smtClean="0"/>
          </a:p>
          <a:p>
            <a:pPr>
              <a:buNone/>
            </a:pPr>
            <a:endParaRPr lang="pt-PT" dirty="0" smtClean="0"/>
          </a:p>
          <a:p>
            <a:endParaRPr lang="pt-PT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2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792088"/>
          </a:xfrm>
        </p:spPr>
        <p:txBody>
          <a:bodyPr anchor="t">
            <a:normAutofit/>
          </a:bodyPr>
          <a:lstStyle/>
          <a:p>
            <a:r>
              <a:rPr lang="pt-BR" dirty="0" smtClean="0"/>
              <a:t>Método Batch </a:t>
            </a:r>
            <a:r>
              <a:rPr lang="pt-BR" dirty="0" err="1" smtClean="0"/>
              <a:t>Means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112568"/>
          </a:xfrm>
        </p:spPr>
        <p:txBody>
          <a:bodyPr>
            <a:normAutofit/>
          </a:bodyPr>
          <a:lstStyle/>
          <a:p>
            <a:r>
              <a:rPr lang="pt-PT" dirty="0" smtClean="0"/>
              <a:t>Passos:</a:t>
            </a:r>
          </a:p>
          <a:p>
            <a:endParaRPr lang="pt-PT" dirty="0" smtClean="0"/>
          </a:p>
          <a:p>
            <a:pPr lvl="1"/>
            <a:r>
              <a:rPr lang="pt-PT" dirty="0" smtClean="0">
                <a:solidFill>
                  <a:srgbClr val="0070C0"/>
                </a:solidFill>
              </a:rPr>
              <a:t>Executa uma replicação única em um período de tempo longo e parte em lotes.</a:t>
            </a:r>
          </a:p>
          <a:p>
            <a:pPr lvl="1"/>
            <a:endParaRPr lang="pt-PT" dirty="0" smtClean="0">
              <a:solidFill>
                <a:srgbClr val="0070C0"/>
              </a:solidFill>
            </a:endParaRPr>
          </a:p>
          <a:p>
            <a:pPr lvl="1"/>
            <a:r>
              <a:rPr lang="pt-BR" dirty="0" smtClean="0">
                <a:solidFill>
                  <a:srgbClr val="0070C0"/>
                </a:solidFill>
              </a:rPr>
              <a:t>Computar uma média estatística para cada lote</a:t>
            </a:r>
          </a:p>
          <a:p>
            <a:pPr lvl="1"/>
            <a:endParaRPr lang="pt-BR" dirty="0" smtClean="0">
              <a:solidFill>
                <a:srgbClr val="0070C0"/>
              </a:solidFill>
            </a:endParaRPr>
          </a:p>
          <a:p>
            <a:pPr lvl="1"/>
            <a:r>
              <a:rPr lang="pt-BR" dirty="0" smtClean="0">
                <a:solidFill>
                  <a:srgbClr val="0070C0"/>
                </a:solidFill>
              </a:rPr>
              <a:t>Construir uma estimativa de intervalo utilizando o lote significa</a:t>
            </a:r>
            <a:endParaRPr lang="pt-PT" dirty="0" smtClean="0">
              <a:solidFill>
                <a:srgbClr val="0070C0"/>
              </a:solidFill>
            </a:endParaRPr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80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792088"/>
          </a:xfrm>
        </p:spPr>
        <p:txBody>
          <a:bodyPr anchor="t">
            <a:normAutofit/>
          </a:bodyPr>
          <a:lstStyle/>
          <a:p>
            <a:r>
              <a:rPr lang="pt-BR" dirty="0" smtClean="0"/>
              <a:t>Método Batch </a:t>
            </a:r>
            <a:r>
              <a:rPr lang="pt-BR" dirty="0" err="1" smtClean="0"/>
              <a:t>Means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112568"/>
          </a:xfrm>
        </p:spPr>
        <p:txBody>
          <a:bodyPr>
            <a:normAutofit/>
          </a:bodyPr>
          <a:lstStyle/>
          <a:p>
            <a:r>
              <a:rPr lang="en-US" dirty="0" smtClean="0"/>
              <a:t>Consider a </a:t>
            </a:r>
            <a:r>
              <a:rPr lang="pt-BR" dirty="0" smtClean="0"/>
              <a:t>sequência</a:t>
            </a:r>
            <a:r>
              <a:rPr lang="en-US" dirty="0" smtClean="0"/>
              <a:t> de </a:t>
            </a:r>
            <a:r>
              <a:rPr lang="en-US" dirty="0" err="1" smtClean="0"/>
              <a:t>amostras</a:t>
            </a:r>
            <a:r>
              <a:rPr lang="en-US" dirty="0" smtClean="0"/>
              <a:t> x1, x2, . . . , </a:t>
            </a:r>
            <a:r>
              <a:rPr lang="en-US" dirty="0" err="1" smtClean="0"/>
              <a:t>xn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Selecionando</a:t>
            </a:r>
            <a:r>
              <a:rPr lang="en-US" dirty="0" smtClean="0"/>
              <a:t> o </a:t>
            </a:r>
            <a:r>
              <a:rPr lang="en-US" dirty="0" err="1" smtClean="0"/>
              <a:t>tamanho</a:t>
            </a:r>
            <a:r>
              <a:rPr lang="en-US" dirty="0" smtClean="0"/>
              <a:t> do </a:t>
            </a:r>
            <a:r>
              <a:rPr lang="en-US" dirty="0" err="1" smtClean="0"/>
              <a:t>lote</a:t>
            </a:r>
            <a:r>
              <a:rPr lang="en-US" dirty="0" smtClean="0"/>
              <a:t> b&gt;1</a:t>
            </a:r>
          </a:p>
          <a:p>
            <a:endParaRPr lang="en-US" dirty="0" smtClean="0"/>
          </a:p>
          <a:p>
            <a:r>
              <a:rPr lang="en-US" dirty="0" err="1" smtClean="0"/>
              <a:t>Grupo</a:t>
            </a:r>
            <a:r>
              <a:rPr lang="en-US" dirty="0" smtClean="0"/>
              <a:t> de </a:t>
            </a:r>
            <a:r>
              <a:rPr lang="en-US" dirty="0" err="1" smtClean="0"/>
              <a:t>sequencia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k </a:t>
            </a:r>
            <a:r>
              <a:rPr lang="en-US" dirty="0" err="1" smtClean="0"/>
              <a:t>lotes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lote</a:t>
            </a:r>
            <a:r>
              <a:rPr lang="en-US" dirty="0" smtClean="0"/>
              <a:t>, </a:t>
            </a:r>
            <a:r>
              <a:rPr lang="en-US" dirty="0" err="1" smtClean="0"/>
              <a:t>calcular</a:t>
            </a:r>
            <a:r>
              <a:rPr lang="en-US" dirty="0" smtClean="0"/>
              <a:t> a </a:t>
            </a:r>
            <a:r>
              <a:rPr lang="en-US" dirty="0" err="1" smtClean="0"/>
              <a:t>média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Imagem 6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8" name="Imagem 7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  <p:pic>
        <p:nvPicPr>
          <p:cNvPr id="9" name="Imagem 8" descr="batch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933056"/>
            <a:ext cx="6487431" cy="47631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911060" y="445924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b1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855276" y="445924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b2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015516" y="445924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b3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m 14" descr="batch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5805264"/>
            <a:ext cx="4030898" cy="80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9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094312"/>
            <a:ext cx="1763688" cy="17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Simulação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14300" y="1412776"/>
            <a:ext cx="8572500" cy="5256584"/>
          </a:xfrm>
        </p:spPr>
        <p:txBody>
          <a:bodyPr>
            <a:normAutofit/>
          </a:bodyPr>
          <a:lstStyle/>
          <a:p>
            <a:r>
              <a:rPr lang="pt-BR" dirty="0" smtClean="0"/>
              <a:t>A modelagem da simulação pode ser usada como uma ferramenta de análise para prever o efeito das mudanças nos sistemas existentes.</a:t>
            </a:r>
          </a:p>
          <a:p>
            <a:endParaRPr lang="pt-BR" dirty="0" smtClean="0"/>
          </a:p>
          <a:p>
            <a:r>
              <a:rPr lang="pt-BR" dirty="0" smtClean="0"/>
              <a:t>Projetar e prever o desempenho de novos sistemas em diversas séries de circunstâncias.</a:t>
            </a:r>
          </a:p>
          <a:p>
            <a:endParaRPr lang="pt-BR" dirty="0" smtClean="0"/>
          </a:p>
          <a:p>
            <a:r>
              <a:rPr lang="pt-BR" dirty="0" smtClean="0"/>
              <a:t>Os dados de saída a partir de uma simulação devem corresponder diretamente às saídas que podem ser gravadas a partir do sistema real.</a:t>
            </a:r>
            <a:br>
              <a:rPr lang="pt-BR" dirty="0" smtClean="0"/>
            </a:br>
            <a:endParaRPr lang="pt-BR" dirty="0" smtClean="0"/>
          </a:p>
        </p:txBody>
      </p:sp>
      <p:pic>
        <p:nvPicPr>
          <p:cNvPr id="7" name="Imagem 6" descr="ufp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8" name="Imagem 7" descr="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792088"/>
          </a:xfrm>
        </p:spPr>
        <p:txBody>
          <a:bodyPr anchor="t">
            <a:normAutofit/>
          </a:bodyPr>
          <a:lstStyle/>
          <a:p>
            <a:r>
              <a:rPr lang="pt-BR" dirty="0" smtClean="0"/>
              <a:t>Método Batch </a:t>
            </a:r>
            <a:r>
              <a:rPr lang="pt-BR" dirty="0" err="1" smtClean="0"/>
              <a:t>Means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112568"/>
          </a:xfrm>
        </p:spPr>
        <p:txBody>
          <a:bodyPr>
            <a:normAutofit/>
          </a:bodyPr>
          <a:lstStyle/>
          <a:p>
            <a:r>
              <a:rPr lang="en-US" dirty="0" err="1" smtClean="0"/>
              <a:t>Extrair</a:t>
            </a:r>
            <a:r>
              <a:rPr lang="en-US" dirty="0" smtClean="0"/>
              <a:t> a </a:t>
            </a:r>
            <a:r>
              <a:rPr lang="en-US" dirty="0" err="1" smtClean="0"/>
              <a:t>média</a:t>
            </a:r>
            <a:r>
              <a:rPr lang="en-US" dirty="0" smtClean="0"/>
              <a:t> e o </a:t>
            </a:r>
            <a:r>
              <a:rPr lang="en-US" dirty="0" err="1" smtClean="0"/>
              <a:t>desvio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r>
              <a:rPr lang="en-US" dirty="0" smtClean="0"/>
              <a:t> das </a:t>
            </a:r>
            <a:r>
              <a:rPr lang="en-US" dirty="0" err="1" smtClean="0"/>
              <a:t>médias</a:t>
            </a:r>
            <a:r>
              <a:rPr lang="en-US" dirty="0" smtClean="0"/>
              <a:t> dos </a:t>
            </a:r>
            <a:r>
              <a:rPr lang="en-US" dirty="0" err="1" smtClean="0"/>
              <a:t>lotes</a:t>
            </a:r>
            <a:r>
              <a:rPr lang="en-US" dirty="0" smtClean="0"/>
              <a:t>.  </a:t>
            </a:r>
          </a:p>
          <a:p>
            <a:pPr lvl="1"/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médias</a:t>
            </a:r>
            <a:r>
              <a:rPr lang="en-US" dirty="0" smtClean="0"/>
              <a:t>,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consideradas</a:t>
            </a:r>
            <a:r>
              <a:rPr lang="en-US" dirty="0" smtClean="0"/>
              <a:t> </a:t>
            </a:r>
            <a:r>
              <a:rPr lang="en-US" dirty="0" err="1" smtClean="0"/>
              <a:t>variáveis</a:t>
            </a:r>
            <a:r>
              <a:rPr lang="en-US" dirty="0" smtClean="0"/>
              <a:t> </a:t>
            </a:r>
            <a:r>
              <a:rPr lang="en-US" dirty="0" err="1" smtClean="0"/>
              <a:t>aleatórias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pt-BR" dirty="0" smtClean="0"/>
              <a:t>O Teorema Central do Limite afirma que, independentemente de qual seja a distribuição original dos </a:t>
            </a:r>
            <a:r>
              <a:rPr lang="pt-BR" dirty="0" err="1" smtClean="0"/>
              <a:t>Xi’s</a:t>
            </a:r>
            <a:r>
              <a:rPr lang="pt-BR" dirty="0" smtClean="0"/>
              <a:t>, a distribuição de probabilidade de </a:t>
            </a:r>
            <a:r>
              <a:rPr lang="pt-BR" dirty="0" err="1" smtClean="0"/>
              <a:t>Xn</a:t>
            </a:r>
            <a:r>
              <a:rPr lang="pt-BR" dirty="0" smtClean="0"/>
              <a:t> e a distribuição Normal com média μ e variância σ2/n se aproximam cada vez mais uma da outra, à medida que n cresce.</a:t>
            </a:r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  <a:p>
            <a:endParaRPr lang="pt-BR" dirty="0" smtClean="0"/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17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792088"/>
          </a:xfrm>
        </p:spPr>
        <p:txBody>
          <a:bodyPr anchor="t">
            <a:normAutofit/>
          </a:bodyPr>
          <a:lstStyle/>
          <a:p>
            <a:r>
              <a:rPr lang="pt-BR" dirty="0" smtClean="0"/>
              <a:t>Método Batch </a:t>
            </a:r>
            <a:r>
              <a:rPr lang="pt-BR" dirty="0" err="1" smtClean="0"/>
              <a:t>Means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112568"/>
          </a:xfrm>
        </p:spPr>
        <p:txBody>
          <a:bodyPr>
            <a:normAutofit/>
          </a:bodyPr>
          <a:lstStyle/>
          <a:p>
            <a:r>
              <a:rPr lang="pt-BR" dirty="0" smtClean="0"/>
              <a:t>Escolhendo o nível de segurança (1 – </a:t>
            </a:r>
            <a:r>
              <a:rPr lang="el-GR" dirty="0" smtClean="0"/>
              <a:t>α</a:t>
            </a:r>
            <a:r>
              <a:rPr lang="pt-BR" dirty="0" smtClean="0"/>
              <a:t>) </a:t>
            </a:r>
          </a:p>
          <a:p>
            <a:pPr lvl="1"/>
            <a:r>
              <a:rPr lang="pt-BR" dirty="0" smtClean="0"/>
              <a:t>Tipicamente (</a:t>
            </a:r>
            <a:r>
              <a:rPr lang="el-GR" dirty="0" smtClean="0"/>
              <a:t>α</a:t>
            </a:r>
            <a:r>
              <a:rPr lang="pt-BR" dirty="0" smtClean="0"/>
              <a:t> = 0.05)</a:t>
            </a:r>
          </a:p>
          <a:p>
            <a:endParaRPr lang="pt-BR" dirty="0" smtClean="0"/>
          </a:p>
          <a:p>
            <a:r>
              <a:rPr lang="pt-BR" dirty="0" smtClean="0"/>
              <a:t>Calcula o valor de </a:t>
            </a:r>
            <a:r>
              <a:rPr lang="pt-BR" dirty="0" err="1" smtClean="0"/>
              <a:t>t.Student</a:t>
            </a:r>
            <a:r>
              <a:rPr lang="pt-BR" dirty="0" smtClean="0"/>
              <a:t>(k-1, 1-</a:t>
            </a:r>
            <a:r>
              <a:rPr lang="el-GR" dirty="0" smtClean="0"/>
              <a:t> α</a:t>
            </a:r>
            <a:r>
              <a:rPr lang="pt-BR" dirty="0" smtClean="0"/>
              <a:t>/2)</a:t>
            </a:r>
          </a:p>
          <a:p>
            <a:pPr lvl="1"/>
            <a:r>
              <a:rPr lang="pt-BR" dirty="0" smtClean="0"/>
              <a:t>Quantidade de Lotes - o grau de </a:t>
            </a:r>
            <a:r>
              <a:rPr lang="pt-BR" dirty="0" smtClean="0"/>
              <a:t>liberdade</a:t>
            </a:r>
            <a:endParaRPr lang="pt-BR" dirty="0" smtClean="0"/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  <p:pic>
        <p:nvPicPr>
          <p:cNvPr id="12" name="Imagem 11" descr="tabela_t-studen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5877272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4644008" y="157655"/>
            <a:ext cx="936104" cy="315311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57150">
                <a:solidFill>
                  <a:srgbClr val="FF0000"/>
                </a:solidFill>
              </a:ln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79512" y="764704"/>
            <a:ext cx="792088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57150">
                <a:solidFill>
                  <a:srgbClr val="FF0000"/>
                </a:solidFill>
              </a:ln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4644008" y="764704"/>
            <a:ext cx="936104" cy="32311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5715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980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792088"/>
          </a:xfrm>
        </p:spPr>
        <p:txBody>
          <a:bodyPr anchor="t">
            <a:normAutofit/>
          </a:bodyPr>
          <a:lstStyle/>
          <a:p>
            <a:r>
              <a:rPr lang="pt-BR" dirty="0" smtClean="0"/>
              <a:t>Método Batch </a:t>
            </a:r>
            <a:r>
              <a:rPr lang="pt-BR" dirty="0" err="1" smtClean="0"/>
              <a:t>Means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112568"/>
          </a:xfrm>
        </p:spPr>
        <p:txBody>
          <a:bodyPr>
            <a:normAutofit/>
          </a:bodyPr>
          <a:lstStyle/>
          <a:p>
            <a:r>
              <a:rPr lang="pt-BR" dirty="0" smtClean="0"/>
              <a:t>Calcula os pontos finais do intervalo</a:t>
            </a:r>
          </a:p>
          <a:p>
            <a:pPr lvl="1"/>
            <a:endParaRPr lang="pt-BR" dirty="0" smtClean="0"/>
          </a:p>
          <a:p>
            <a:endParaRPr lang="pt-BR" dirty="0" smtClean="0"/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  <p:pic>
        <p:nvPicPr>
          <p:cNvPr id="8" name="Imagem 7" descr="batch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348880"/>
            <a:ext cx="3292449" cy="713635"/>
          </a:xfrm>
          <a:prstGeom prst="rect">
            <a:avLst/>
          </a:prstGeom>
        </p:spPr>
      </p:pic>
      <p:pic>
        <p:nvPicPr>
          <p:cNvPr id="10" name="Imagem 9" descr="R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2708920"/>
            <a:ext cx="4685027" cy="324036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283968" y="2348880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Ex: </a:t>
            </a:r>
            <a:r>
              <a:rPr lang="pt-BR" dirty="0" smtClean="0"/>
              <a:t>F</a:t>
            </a:r>
            <a:r>
              <a:rPr lang="pt-BR" dirty="0" smtClean="0">
                <a:solidFill>
                  <a:schemeClr val="tx1"/>
                </a:solidFill>
              </a:rPr>
              <a:t>erramenta 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9287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792088"/>
          </a:xfrm>
        </p:spPr>
        <p:txBody>
          <a:bodyPr anchor="t">
            <a:normAutofit/>
          </a:bodyPr>
          <a:lstStyle/>
          <a:p>
            <a:r>
              <a:rPr lang="pt-BR" dirty="0" smtClean="0"/>
              <a:t>Método Batch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112568"/>
          </a:xfrm>
        </p:spPr>
        <p:txBody>
          <a:bodyPr>
            <a:normAutofit/>
          </a:bodyPr>
          <a:lstStyle/>
          <a:p>
            <a:r>
              <a:rPr lang="pt-BR" dirty="0" smtClean="0"/>
              <a:t>Resulta em obter uma sequência de amostras independentes (</a:t>
            </a:r>
            <a:r>
              <a:rPr lang="pt-BR" dirty="0" err="1" smtClean="0"/>
              <a:t>batch-means</a:t>
            </a:r>
            <a:r>
              <a:rPr lang="pt-BR" dirty="0" smtClean="0"/>
              <a:t>) agregando </a:t>
            </a:r>
            <a:r>
              <a:rPr lang="pt-BR" b="1" i="1" dirty="0" smtClean="0"/>
              <a:t>n</a:t>
            </a:r>
            <a:r>
              <a:rPr lang="pt-BR" dirty="0" smtClean="0"/>
              <a:t> observações sucessivas de uma simulação do estado estacionário.</a:t>
            </a:r>
          </a:p>
          <a:p>
            <a:endParaRPr lang="pt-BR" dirty="0" smtClean="0"/>
          </a:p>
          <a:p>
            <a:endParaRPr lang="pt-BR" u="sng" dirty="0" smtClean="0"/>
          </a:p>
          <a:p>
            <a:endParaRPr lang="pt-BR" dirty="0" smtClean="0"/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82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Há uma série de decisões que precisam ser tomadas ao realizar simulação de experimentos:</a:t>
            </a:r>
          </a:p>
          <a:p>
            <a:pPr lvl="1"/>
            <a:r>
              <a:rPr lang="pt-BR" dirty="0" smtClean="0"/>
              <a:t>Determinar a natureza do modelo: terminante ou não-terminante;</a:t>
            </a:r>
          </a:p>
          <a:p>
            <a:pPr lvl="1"/>
            <a:r>
              <a:rPr lang="pt-BR" dirty="0" smtClean="0"/>
              <a:t>Determinar a natureza dos resultados do modelo de simulação: transiente ou estacionário;</a:t>
            </a:r>
          </a:p>
          <a:p>
            <a:pPr lvl="1"/>
            <a:r>
              <a:rPr lang="pt-BR" dirty="0" smtClean="0"/>
              <a:t>Determinar como lidar com o viés de inicialização: período </a:t>
            </a:r>
            <a:r>
              <a:rPr lang="pt-BR" dirty="0" err="1" smtClean="0"/>
              <a:t>warm-up</a:t>
            </a:r>
            <a:r>
              <a:rPr lang="pt-BR" dirty="0" smtClean="0"/>
              <a:t>, condições iniciais, misto.</a:t>
            </a:r>
          </a:p>
          <a:p>
            <a:pPr lvl="1"/>
            <a:r>
              <a:rPr lang="pt-BR" dirty="0" smtClean="0"/>
              <a:t>Determinar a quantidade de dados de saída exigidos: repetições múltiplas o execuções longas.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59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09728" indent="0" algn="just">
              <a:buNone/>
            </a:pPr>
            <a:r>
              <a:rPr lang="pt-BR" dirty="0" smtClean="0"/>
              <a:t>CHWIF, </a:t>
            </a:r>
            <a:r>
              <a:rPr lang="pt-BR" dirty="0"/>
              <a:t>Leonardo; </a:t>
            </a:r>
            <a:r>
              <a:rPr lang="pt-BR" dirty="0" smtClean="0"/>
              <a:t>MEDINA, </a:t>
            </a:r>
            <a:r>
              <a:rPr lang="pt-BR" dirty="0"/>
              <a:t>Afonso C. </a:t>
            </a:r>
            <a:r>
              <a:rPr lang="pt-BR" b="1" dirty="0"/>
              <a:t>Modelagem e simulação de eventos discretos, teoria &amp; </a:t>
            </a:r>
            <a:r>
              <a:rPr lang="pt-BR" b="1" dirty="0" smtClean="0"/>
              <a:t>aplicações</a:t>
            </a:r>
            <a:r>
              <a:rPr lang="pt-BR" dirty="0"/>
              <a:t>. Segunda edição. São Paulo, 2007</a:t>
            </a:r>
            <a:r>
              <a:rPr lang="pt-BR" dirty="0" smtClean="0"/>
              <a:t>.</a:t>
            </a:r>
          </a:p>
          <a:p>
            <a:pPr marL="109728" indent="0" algn="just">
              <a:buNone/>
            </a:pPr>
            <a:endParaRPr lang="en-US" dirty="0" smtClean="0"/>
          </a:p>
          <a:p>
            <a:pPr marL="109728" indent="0" algn="just">
              <a:buNone/>
            </a:pPr>
            <a:r>
              <a:rPr lang="en-US" dirty="0" smtClean="0"/>
              <a:t>ROBINSON, Stewart.</a:t>
            </a:r>
            <a:r>
              <a:rPr lang="en-US" b="1" dirty="0" smtClean="0"/>
              <a:t> Simulation </a:t>
            </a:r>
            <a:r>
              <a:rPr lang="en-US" b="1" dirty="0"/>
              <a:t>The Practice of Model </a:t>
            </a:r>
            <a:r>
              <a:rPr lang="en-US" b="1" dirty="0" smtClean="0"/>
              <a:t>Development </a:t>
            </a:r>
            <a:r>
              <a:rPr lang="en-US" b="1" dirty="0"/>
              <a:t>and </a:t>
            </a:r>
            <a:r>
              <a:rPr lang="en-US" b="1" dirty="0" smtClean="0"/>
              <a:t>Use</a:t>
            </a:r>
            <a:r>
              <a:rPr lang="en-US" dirty="0" smtClean="0"/>
              <a:t>. 2004.</a:t>
            </a:r>
          </a:p>
          <a:p>
            <a:pPr marL="109728" indent="0" algn="just">
              <a:buNone/>
            </a:pPr>
            <a:endParaRPr lang="en-US" dirty="0" smtClean="0"/>
          </a:p>
          <a:p>
            <a:pPr marL="109728" indent="0" algn="just">
              <a:buNone/>
            </a:pPr>
            <a:r>
              <a:rPr lang="en-US" dirty="0" smtClean="0"/>
              <a:t>CHUNG, </a:t>
            </a:r>
            <a:r>
              <a:rPr lang="en-US" dirty="0" err="1" smtClean="0"/>
              <a:t>Cristopher</a:t>
            </a:r>
            <a:r>
              <a:rPr lang="en-US" dirty="0" smtClean="0"/>
              <a:t> A. </a:t>
            </a:r>
            <a:r>
              <a:rPr lang="en-US" b="1" dirty="0" smtClean="0"/>
              <a:t>Simulation </a:t>
            </a:r>
            <a:r>
              <a:rPr lang="en-US" b="1" dirty="0"/>
              <a:t>Modeling Handbook For Industrial And Manufacturing </a:t>
            </a:r>
            <a:r>
              <a:rPr lang="en-US" b="1" dirty="0" smtClean="0"/>
              <a:t>Systems</a:t>
            </a:r>
            <a:r>
              <a:rPr lang="en-US" dirty="0" smtClean="0"/>
              <a:t>. New York. 2003</a:t>
            </a:r>
            <a:endParaRPr lang="en-US" b="1" dirty="0" smtClean="0"/>
          </a:p>
          <a:p>
            <a:pPr marL="109728" indent="0" algn="just">
              <a:buNone/>
            </a:pPr>
            <a:endParaRPr lang="en-US" b="1" dirty="0"/>
          </a:p>
          <a:p>
            <a:pPr marL="109728" indent="0" algn="just">
              <a:buNone/>
            </a:pPr>
            <a:r>
              <a:rPr lang="pt-BR" dirty="0" smtClean="0"/>
              <a:t>CIARDO, Gianfranco. </a:t>
            </a:r>
            <a:r>
              <a:rPr lang="pt-BR" b="1" dirty="0" err="1" smtClean="0"/>
              <a:t>Discrete-Event</a:t>
            </a:r>
            <a:r>
              <a:rPr lang="pt-BR" b="1" dirty="0" smtClean="0"/>
              <a:t> </a:t>
            </a:r>
            <a:r>
              <a:rPr lang="pt-BR" b="1" dirty="0" err="1"/>
              <a:t>Simulation</a:t>
            </a:r>
            <a:r>
              <a:rPr lang="pt-BR" b="1" dirty="0"/>
              <a:t>: A </a:t>
            </a:r>
            <a:r>
              <a:rPr lang="pt-BR" b="1" dirty="0" err="1"/>
              <a:t>First</a:t>
            </a:r>
            <a:r>
              <a:rPr lang="pt-BR" b="1" dirty="0"/>
              <a:t> </a:t>
            </a:r>
            <a:r>
              <a:rPr lang="pt-BR" b="1" dirty="0" err="1"/>
              <a:t>Course</a:t>
            </a:r>
            <a:r>
              <a:rPr lang="pt-BR" b="1" dirty="0"/>
              <a:t> c 2006 Pearson Ed., Inc</a:t>
            </a:r>
            <a:r>
              <a:rPr lang="pt-BR" b="1" dirty="0" smtClean="0"/>
              <a:t>. </a:t>
            </a:r>
            <a:r>
              <a:rPr lang="pt-BR" dirty="0" smtClean="0"/>
              <a:t>2006.</a:t>
            </a:r>
          </a:p>
          <a:p>
            <a:pPr marL="109728" indent="0" algn="just">
              <a:buNone/>
            </a:pPr>
            <a:endParaRPr lang="pt-BR" b="1" dirty="0" smtClean="0"/>
          </a:p>
          <a:p>
            <a:pPr marL="109728" indent="0" algn="just">
              <a:buNone/>
            </a:pPr>
            <a:r>
              <a:rPr lang="en-US" dirty="0"/>
              <a:t>FIORONI, M. et al. </a:t>
            </a:r>
            <a:r>
              <a:rPr lang="en-US" b="1" dirty="0"/>
              <a:t>Simulation of continuous behavior using discrete tools: ore conveyor transport</a:t>
            </a:r>
            <a:r>
              <a:rPr lang="en-US" dirty="0"/>
              <a:t>. In: WINTER SIMULATION CONFERENCE, 2007, Washington, DC</a:t>
            </a:r>
            <a:r>
              <a:rPr lang="en-US" dirty="0" smtClean="0"/>
              <a:t>.</a:t>
            </a:r>
          </a:p>
          <a:p>
            <a:pPr marL="109728" indent="0" algn="just">
              <a:buNone/>
            </a:pPr>
            <a:endParaRPr lang="en-US" dirty="0" smtClean="0"/>
          </a:p>
          <a:p>
            <a:pPr marL="109728" indent="0" algn="just">
              <a:buNone/>
            </a:pPr>
            <a:r>
              <a:rPr lang="en-US" dirty="0"/>
              <a:t>JAIN, R. </a:t>
            </a:r>
            <a:r>
              <a:rPr lang="en-US" b="1" dirty="0"/>
              <a:t>The Art of computer system performance </a:t>
            </a:r>
            <a:r>
              <a:rPr lang="en-US" b="1" dirty="0" smtClean="0"/>
              <a:t>analysis</a:t>
            </a:r>
            <a:r>
              <a:rPr lang="en-US" b="1" dirty="0"/>
              <a:t>: techniques for experimental design simulation and modeling. </a:t>
            </a:r>
            <a:r>
              <a:rPr lang="en-US" dirty="0"/>
              <a:t>New York: John Wiley &amp; Sons, 1991.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746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Quando a Simulação é Apropriada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 lvl="0"/>
            <a:r>
              <a:rPr lang="pt-BR" dirty="0" smtClean="0"/>
              <a:t>Alterações informativas, organizacional e ambiental pode ser simuladas, e o efeito destas alterações no comportamento do modelo podem ser observadas.</a:t>
            </a:r>
          </a:p>
          <a:p>
            <a:endParaRPr lang="pt-BR" dirty="0" smtClean="0"/>
          </a:p>
          <a:p>
            <a:r>
              <a:rPr lang="pt-BR" dirty="0" smtClean="0"/>
              <a:t>O conhecimento adquirido na concepção de um modelo de simulação pode ser de grande valor para o que sugere a melhoria do sistema sob investigação.</a:t>
            </a:r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Quando a Simulação é Apropriada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 lvl="0" fontAlgn="base"/>
            <a:r>
              <a:rPr lang="pt-BR" dirty="0" smtClean="0"/>
              <a:t>Ao alterar entradas de simulação e observando as saídas resultantes, informações valiosas podem ser obtidas em quais variáveis ​​são mais importantes e como as variáveis ​​interagem.</a:t>
            </a:r>
          </a:p>
          <a:p>
            <a:endParaRPr lang="pt-BR" dirty="0" smtClean="0"/>
          </a:p>
          <a:p>
            <a:pPr lvl="0" fontAlgn="base"/>
            <a:r>
              <a:rPr lang="pt-BR" dirty="0" smtClean="0"/>
              <a:t>A simulação pode ser usada para experimentar com novos projetos ou políticas antes da sua implementação, de modo a preparar-se para o que pode acontecer.</a:t>
            </a:r>
            <a:endParaRPr lang="pt-BR" dirty="0"/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Quando a Simulação </a:t>
            </a:r>
            <a:r>
              <a:rPr lang="pt-BR" dirty="0" smtClean="0">
                <a:solidFill>
                  <a:srgbClr val="FF0000"/>
                </a:solidFill>
              </a:rPr>
              <a:t>NÃO</a:t>
            </a:r>
            <a:r>
              <a:rPr lang="pt-BR" dirty="0" smtClean="0"/>
              <a:t> é Apropriada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Quando o problema pode ser resolvido usando o senso comum.</a:t>
            </a:r>
          </a:p>
          <a:p>
            <a:pPr lvl="0" fontAlgn="base"/>
            <a:endParaRPr lang="pt-BR" dirty="0" smtClean="0"/>
          </a:p>
          <a:p>
            <a:pPr fontAlgn="base"/>
            <a:r>
              <a:rPr lang="pt-BR" dirty="0" smtClean="0"/>
              <a:t>Quando os custos são excessivos.</a:t>
            </a:r>
          </a:p>
          <a:p>
            <a:pPr lvl="0" fontAlgn="base"/>
            <a:endParaRPr lang="pt-BR" dirty="0" smtClean="0"/>
          </a:p>
          <a:p>
            <a:pPr fontAlgn="base"/>
            <a:r>
              <a:rPr lang="pt-BR" dirty="0" smtClean="0"/>
              <a:t>Quando é mais fácil realizar experiências diretas.</a:t>
            </a:r>
          </a:p>
          <a:p>
            <a:pPr fontAlgn="base"/>
            <a:endParaRPr lang="pt-BR" dirty="0" smtClean="0"/>
          </a:p>
          <a:p>
            <a:pPr lvl="0" fontAlgn="base"/>
            <a:r>
              <a:rPr lang="pt-BR" dirty="0" smtClean="0"/>
              <a:t>Quando não há tempo suficiente.</a:t>
            </a:r>
          </a:p>
          <a:p>
            <a:pPr fontAlgn="base"/>
            <a:endParaRPr lang="pt-BR" dirty="0" smtClean="0"/>
          </a:p>
          <a:p>
            <a:pPr lvl="0" fontAlgn="base"/>
            <a:endParaRPr lang="pt-BR" dirty="0"/>
          </a:p>
        </p:txBody>
      </p:sp>
      <p:pic>
        <p:nvPicPr>
          <p:cNvPr id="6" name="Imagem 5" descr="ufp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02" y="5904656"/>
            <a:ext cx="370599" cy="548680"/>
          </a:xfrm>
          <a:prstGeom prst="rect">
            <a:avLst/>
          </a:prstGeom>
        </p:spPr>
      </p:pic>
      <p:pic>
        <p:nvPicPr>
          <p:cNvPr id="7" name="Imagem 6" descr="c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8286"/>
            <a:ext cx="972962" cy="35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9031</TotalTime>
  <Words>2552</Words>
  <Application>Microsoft Office PowerPoint</Application>
  <PresentationFormat>Apresentação na tela (4:3)</PresentationFormat>
  <Paragraphs>440</Paragraphs>
  <Slides>65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66" baseType="lpstr">
      <vt:lpstr>Urbano</vt:lpstr>
      <vt:lpstr>Simulação Estacionária</vt:lpstr>
      <vt:lpstr>Roteiro</vt:lpstr>
      <vt:lpstr>Sistemas e Ambientes</vt:lpstr>
      <vt:lpstr>Sistemas e Ambientes</vt:lpstr>
      <vt:lpstr>Simulação</vt:lpstr>
      <vt:lpstr>Simulação</vt:lpstr>
      <vt:lpstr>Quando a Simulação é Apropriada</vt:lpstr>
      <vt:lpstr>Quando a Simulação é Apropriada</vt:lpstr>
      <vt:lpstr>Quando a Simulação NÃO é Apropriada</vt:lpstr>
      <vt:lpstr>Vantagens da Simulação</vt:lpstr>
      <vt:lpstr>Vantagens da Simulação</vt:lpstr>
      <vt:lpstr>DESVantagens da Simulação</vt:lpstr>
      <vt:lpstr>DESVantagens da Simulação</vt:lpstr>
      <vt:lpstr>Área de atuação da Simulação</vt:lpstr>
      <vt:lpstr>Propósito da Simulação</vt:lpstr>
      <vt:lpstr>Slide 16</vt:lpstr>
      <vt:lpstr>Modelo de um Sistema</vt:lpstr>
      <vt:lpstr>Tipos de Modelos</vt:lpstr>
      <vt:lpstr>Tipos de Modelos</vt:lpstr>
      <vt:lpstr>Tipos de Modelos</vt:lpstr>
      <vt:lpstr>Tipos de Modelos</vt:lpstr>
      <vt:lpstr>Tipos de Modelos</vt:lpstr>
      <vt:lpstr>Tipos de Modelos</vt:lpstr>
      <vt:lpstr>Simulação de Sistemas                      de Eventos Discretos</vt:lpstr>
      <vt:lpstr>Simulação de Sistemas                      de Eventos Discretos</vt:lpstr>
      <vt:lpstr>Simulação Terminante</vt:lpstr>
      <vt:lpstr>Simulação Terminante</vt:lpstr>
      <vt:lpstr>Simulação Não-Terminante</vt:lpstr>
      <vt:lpstr>Simulação Não-Terminante</vt:lpstr>
      <vt:lpstr>Simulação Não-Terminante</vt:lpstr>
      <vt:lpstr>Determinando a natureza dos dados de saída da simulação</vt:lpstr>
      <vt:lpstr>Determinando a natureza dos dados de saída da simulação</vt:lpstr>
      <vt:lpstr>Problemas na obtenção de resultados precisos</vt:lpstr>
      <vt:lpstr>Problemas na obtenção de resultados precisos</vt:lpstr>
      <vt:lpstr>Viés de Inicialização</vt:lpstr>
      <vt:lpstr>Dados de saída suficientes</vt:lpstr>
      <vt:lpstr>Dados de saída suficientes</vt:lpstr>
      <vt:lpstr>Determinando o Período Warm-up</vt:lpstr>
      <vt:lpstr>Determinando o Período Warm-up</vt:lpstr>
      <vt:lpstr>Determinando o Período Warm-up</vt:lpstr>
      <vt:lpstr>Determinando o Período Warm-up</vt:lpstr>
      <vt:lpstr>Time-series inspection</vt:lpstr>
      <vt:lpstr>Welch’s Method</vt:lpstr>
      <vt:lpstr>Warm-up: considerações finais</vt:lpstr>
      <vt:lpstr>Condições Iniciais</vt:lpstr>
      <vt:lpstr>Slide 46</vt:lpstr>
      <vt:lpstr>Condições Iniciais</vt:lpstr>
      <vt:lpstr>Warm-up vs Condições Inicias</vt:lpstr>
      <vt:lpstr>Slide 49</vt:lpstr>
      <vt:lpstr>Determinando o Estado Estacionário      Abordagem Gráfica</vt:lpstr>
      <vt:lpstr>Determinando o Estado Estacionário         Regressão Linear</vt:lpstr>
      <vt:lpstr>Regressão Linear</vt:lpstr>
      <vt:lpstr>Regressão Linear</vt:lpstr>
      <vt:lpstr>Regressão Linear</vt:lpstr>
      <vt:lpstr>Autocorrelação</vt:lpstr>
      <vt:lpstr>Autocorrelação</vt:lpstr>
      <vt:lpstr>Método Batch Means</vt:lpstr>
      <vt:lpstr>Método Batch Means</vt:lpstr>
      <vt:lpstr>Método Batch Means</vt:lpstr>
      <vt:lpstr>Método Batch Means</vt:lpstr>
      <vt:lpstr>Método Batch Means</vt:lpstr>
      <vt:lpstr>Método Batch Means</vt:lpstr>
      <vt:lpstr>Método Batch</vt:lpstr>
      <vt:lpstr>Considerações Finais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Anderson Elias</dc:creator>
  <cp:lastModifiedBy>Anderson Elias</cp:lastModifiedBy>
  <cp:revision>321</cp:revision>
  <dcterms:created xsi:type="dcterms:W3CDTF">2012-09-08T20:13:06Z</dcterms:created>
  <dcterms:modified xsi:type="dcterms:W3CDTF">2012-09-19T11:11:02Z</dcterms:modified>
</cp:coreProperties>
</file>