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2"/>
  </p:notesMasterIdLst>
  <p:sldIdLst>
    <p:sldId id="256" r:id="rId2"/>
    <p:sldId id="257" r:id="rId3"/>
    <p:sldId id="437" r:id="rId4"/>
    <p:sldId id="413" r:id="rId5"/>
    <p:sldId id="259" r:id="rId6"/>
    <p:sldId id="260" r:id="rId7"/>
    <p:sldId id="415" r:id="rId8"/>
    <p:sldId id="416" r:id="rId9"/>
    <p:sldId id="417" r:id="rId10"/>
    <p:sldId id="421" r:id="rId11"/>
    <p:sldId id="418" r:id="rId12"/>
    <p:sldId id="422" r:id="rId13"/>
    <p:sldId id="423" r:id="rId14"/>
    <p:sldId id="424" r:id="rId15"/>
    <p:sldId id="426" r:id="rId16"/>
    <p:sldId id="425" r:id="rId17"/>
    <p:sldId id="427" r:id="rId18"/>
    <p:sldId id="428" r:id="rId19"/>
    <p:sldId id="429" r:id="rId20"/>
    <p:sldId id="433" r:id="rId21"/>
    <p:sldId id="434" r:id="rId22"/>
    <p:sldId id="432" r:id="rId23"/>
    <p:sldId id="431" r:id="rId24"/>
    <p:sldId id="435" r:id="rId25"/>
    <p:sldId id="436" r:id="rId26"/>
    <p:sldId id="439" r:id="rId27"/>
    <p:sldId id="440" r:id="rId28"/>
    <p:sldId id="441" r:id="rId29"/>
    <p:sldId id="442" r:id="rId30"/>
    <p:sldId id="443" r:id="rId31"/>
    <p:sldId id="444" r:id="rId32"/>
    <p:sldId id="438" r:id="rId33"/>
    <p:sldId id="445" r:id="rId34"/>
    <p:sldId id="451" r:id="rId35"/>
    <p:sldId id="446" r:id="rId36"/>
    <p:sldId id="452" r:id="rId37"/>
    <p:sldId id="453" r:id="rId38"/>
    <p:sldId id="447" r:id="rId39"/>
    <p:sldId id="454" r:id="rId40"/>
    <p:sldId id="455" r:id="rId41"/>
    <p:sldId id="448" r:id="rId42"/>
    <p:sldId id="456" r:id="rId43"/>
    <p:sldId id="457" r:id="rId44"/>
    <p:sldId id="458" r:id="rId45"/>
    <p:sldId id="459" r:id="rId46"/>
    <p:sldId id="460" r:id="rId47"/>
    <p:sldId id="461" r:id="rId48"/>
    <p:sldId id="462" r:id="rId49"/>
    <p:sldId id="463" r:id="rId50"/>
    <p:sldId id="464" r:id="rId51"/>
    <p:sldId id="465" r:id="rId52"/>
    <p:sldId id="449" r:id="rId53"/>
    <p:sldId id="466" r:id="rId54"/>
    <p:sldId id="468" r:id="rId55"/>
    <p:sldId id="469" r:id="rId56"/>
    <p:sldId id="467" r:id="rId57"/>
    <p:sldId id="470" r:id="rId58"/>
    <p:sldId id="471" r:id="rId59"/>
    <p:sldId id="472" r:id="rId60"/>
    <p:sldId id="473" r:id="rId61"/>
    <p:sldId id="474" r:id="rId62"/>
    <p:sldId id="475" r:id="rId63"/>
    <p:sldId id="476" r:id="rId64"/>
    <p:sldId id="477" r:id="rId65"/>
    <p:sldId id="478" r:id="rId66"/>
    <p:sldId id="479" r:id="rId67"/>
    <p:sldId id="480" r:id="rId68"/>
    <p:sldId id="481" r:id="rId69"/>
    <p:sldId id="482" r:id="rId70"/>
    <p:sldId id="483" r:id="rId71"/>
    <p:sldId id="484" r:id="rId72"/>
    <p:sldId id="485" r:id="rId73"/>
    <p:sldId id="486" r:id="rId74"/>
    <p:sldId id="487" r:id="rId75"/>
    <p:sldId id="450" r:id="rId76"/>
    <p:sldId id="295" r:id="rId77"/>
    <p:sldId id="407" r:id="rId78"/>
    <p:sldId id="488" r:id="rId79"/>
    <p:sldId id="412" r:id="rId80"/>
    <p:sldId id="489" r:id="rId8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FCE"/>
    <a:srgbClr val="F40A10"/>
    <a:srgbClr val="FE5500"/>
    <a:srgbClr val="3275FA"/>
    <a:srgbClr val="3F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890477B-D024-4B51-ACE7-CD1E7A319895}">
  <a:tblStyle styleId="{A890477B-D024-4B51-ACE7-CD1E7A319895}" styleName="Table_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5A92225-6104-4A20-999C-0ACB4C0E59B2}" styleName="Table_1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194CC3CE-BECA-4CC5-B71A-B77D699FDED1}" styleName="Table_2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C0FABD7C-4E23-4B02-AC7F-CDF003B5F79E}" styleName="Table_3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C50D2B2-7BFE-45DE-9489-241E70404EFA}" styleName="Table_4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001C6D4-918B-479F-B373-A03B01384A55}" styleName="Table_5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DA2AB8A-562E-41FA-820D-8C86546A945C}" styleName="Table_6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0A63318-6CCF-4029-AB16-CFCFCEB9E116}" styleName="Table_7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56AF1A6-5C12-4C60-81EC-376D5F1D0299}" styleName="Table_8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F65BB60-4B2E-46FE-8252-ACE0605A24CD}" styleName="Table_9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8316ADB-3473-4AA3-979E-1099487B31DD}" styleName="Table_1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6066B79-C2D9-4AC3-8E0F-508A31B2423C}" styleName="Table_11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466FC29-1D55-4521-948E-39398BAEDC44}" styleName="Table_12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9B72144-B9ED-4A93-9B4C-66640A567B98}" styleName="Table_13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3E9318D-AB18-4786-9D4C-87F257176F6E}" styleName="Table_14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D56F62C-73E1-478D-AA22-4000BF4AD412}" styleName="Table_15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EB8CC76F-0B0D-4064-8381-A5D269B883D1}" styleName="Table_16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557D813-EF7F-4FF7-8067-A9E86A3C95F1}" styleName="Table_17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1FD78B3A-6BDB-4147-AA69-92D73B3E20B6}" styleName="Table_18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137E47B-EDD2-4578-9875-DCAE9F721C6E}" styleName="Table_19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ED93927-DC3E-4BEA-A4F7-4A3BB1AE393D}" styleName="Table_2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1V>
      <a:tcStyle>
        <a:tcBdr/>
        <a:fill>
          <a:solidFill>
            <a:srgbClr val="F1F8F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4" autoAdjust="0"/>
  </p:normalViewPr>
  <p:slideViewPr>
    <p:cSldViewPr>
      <p:cViewPr varScale="1">
        <p:scale>
          <a:sx n="71" d="100"/>
          <a:sy n="71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8182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Mostram graficamente</a:t>
            </a:r>
            <a:r>
              <a:rPr lang="pt-BR" baseline="0" dirty="0" smtClean="0"/>
              <a:t> o resultado da análise de sensibilidade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 - </a:t>
            </a:r>
            <a:r>
              <a:rPr lang="pt-PT" dirty="0" smtClean="0"/>
              <a:t>Tempo contínuo Cadeia de Markov</a:t>
            </a:r>
          </a:p>
          <a:p>
            <a:r>
              <a:rPr lang="pt-PT" dirty="0" smtClean="0"/>
              <a:t>DTMC – Tempo discreto cadeia de markov</a:t>
            </a:r>
            <a:endParaRPr lang="pt-BR" dirty="0" smtClean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 - </a:t>
            </a:r>
            <a:r>
              <a:rPr lang="pt-PT" dirty="0" smtClean="0"/>
              <a:t>Tempo contínuo Cadeia de Markov</a:t>
            </a:r>
          </a:p>
          <a:p>
            <a:r>
              <a:rPr lang="pt-PT" dirty="0" smtClean="0"/>
              <a:t>DTMC – Tempo discreto cadeia </a:t>
            </a:r>
            <a:r>
              <a:rPr lang="pt-PT" smtClean="0"/>
              <a:t>de markov</a:t>
            </a:r>
            <a:endParaRPr lang="pt-BR" smtClean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dirty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dirty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dirty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dirty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dirty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pt-BR" dirty="0" smtClean="0"/>
              <a:t>CTMC-</a:t>
            </a:r>
            <a:r>
              <a:rPr lang="pt-BR" baseline="0" dirty="0" smtClean="0"/>
              <a:t> cadeias de </a:t>
            </a:r>
            <a:r>
              <a:rPr lang="pt-BR" baseline="0" dirty="0" err="1" smtClean="0"/>
              <a:t>markov</a:t>
            </a:r>
            <a:r>
              <a:rPr lang="pt-BR" baseline="0" dirty="0" smtClean="0"/>
              <a:t> de tempo continuo</a:t>
            </a:r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lang="pt-BR"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AndObj" type="txAndObj">
  <p:cSld name="txAndObj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000" r="-1000" b="4000"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17 de outubro de 2012</a:t>
            </a: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763713" y="11604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2511502"/>
            <a:ext cx="77724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Análise de Sensibilidade</a:t>
            </a:r>
            <a:endParaRPr lang="x-none" sz="40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755650" y="4149725"/>
            <a:ext cx="6400799" cy="15029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Professores: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Paulo Maciel - Ricardo </a:t>
            </a:r>
            <a:r>
              <a:rPr lang="x-none" sz="20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Alunos: 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Alexsandro </a:t>
            </a:r>
            <a:r>
              <a:rPr lang="x-none" sz="20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Marques</a:t>
            </a:r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Lubnnia Morais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4247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 que é Análise de Sensibilidade</a:t>
            </a:r>
            <a:r>
              <a:rPr lang="x-none" sz="200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pt-B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FF0000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rgbClr val="FF0000"/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Importância da Análise de Sensibilidade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Objetivos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Aplicabilidade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Softwares de Otimização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>
                <a:solidFill>
                  <a:srgbClr val="D9D9D9"/>
                </a:solidFill>
              </a:rPr>
              <a:t>Técnicas Gráficas</a:t>
            </a:r>
            <a:endParaRPr lang="x-none" sz="2000">
              <a:solidFill>
                <a:srgbClr val="D9D9D9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370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400" b="1" dirty="0" smtClean="0"/>
              <a:t>Importância da</a:t>
            </a:r>
            <a:r>
              <a:rPr lang="x-none" sz="2400" b="1" smtClean="0"/>
              <a:t> </a:t>
            </a:r>
            <a:r>
              <a:rPr lang="pt-BR" sz="2400" b="1" dirty="0" smtClean="0"/>
              <a:t>Análise de Sensibilidade</a:t>
            </a:r>
            <a:r>
              <a:rPr lang="x-none" sz="2400" b="1" smtClean="0"/>
              <a:t>?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0654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Etapa </a:t>
            </a:r>
            <a:r>
              <a:rPr lang="x-none" sz="1800">
                <a:solidFill>
                  <a:srgbClr val="000000"/>
                </a:solidFill>
              </a:rPr>
              <a:t>muito importante na metodologia de Análise de Decisão.</a:t>
            </a:r>
          </a:p>
          <a:p>
            <a:pPr marL="120650" indent="0"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>
                <a:solidFill>
                  <a:srgbClr val="000000"/>
                </a:solidFill>
              </a:rPr>
              <a:t>É utilizada para</a:t>
            </a:r>
            <a:r>
              <a:rPr lang="x-none" sz="1800" smtClean="0">
                <a:solidFill>
                  <a:srgbClr val="000000"/>
                </a:solidFill>
              </a:rPr>
              <a:t>:</a:t>
            </a:r>
            <a:endParaRPr lang="x-none" sz="1800">
              <a:solidFill>
                <a:srgbClr val="000000"/>
              </a:solidFill>
            </a:endParaRPr>
          </a:p>
          <a:p>
            <a:pPr marL="914400" lvl="1" indent="-317500" algn="just">
              <a:lnSpc>
                <a:spcPct val="115000"/>
              </a:lnSpc>
              <a:spcBef>
                <a:spcPts val="0"/>
              </a:spcBef>
              <a:buSzPct val="77777"/>
              <a:buFont typeface="Courier New"/>
              <a:buChar char="o"/>
            </a:pPr>
            <a:r>
              <a:rPr lang="x-none" sz="1800">
                <a:solidFill>
                  <a:srgbClr val="000000"/>
                </a:solidFill>
              </a:rPr>
              <a:t>Tomar melhores decisões;</a:t>
            </a:r>
          </a:p>
          <a:p>
            <a:pPr marL="120650" indent="0"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914400" lvl="1" indent="-317500" algn="just">
              <a:lnSpc>
                <a:spcPct val="115000"/>
              </a:lnSpc>
              <a:spcBef>
                <a:spcPts val="0"/>
              </a:spcBef>
              <a:buSzPct val="77777"/>
              <a:buFont typeface="Courier New"/>
              <a:buChar char="o"/>
            </a:pPr>
            <a:r>
              <a:rPr lang="x-none" sz="1800">
                <a:solidFill>
                  <a:srgbClr val="000000"/>
                </a:solidFill>
              </a:rPr>
              <a:t>Decidir quais dados estimados devem ser refinados antes de tomar uma decisão;</a:t>
            </a:r>
          </a:p>
          <a:p>
            <a:pPr marL="120650" indent="0"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914400" lvl="1" indent="-317500" algn="just">
              <a:lnSpc>
                <a:spcPct val="115000"/>
              </a:lnSpc>
              <a:spcBef>
                <a:spcPts val="0"/>
              </a:spcBef>
              <a:buSzPct val="77777"/>
              <a:buFont typeface="Courier New"/>
              <a:buChar char="o"/>
            </a:pPr>
            <a:r>
              <a:rPr lang="x-none" sz="1800">
                <a:solidFill>
                  <a:srgbClr val="000000"/>
                </a:solidFill>
              </a:rPr>
              <a:t>Concentrar-se nos </a:t>
            </a:r>
            <a:r>
              <a:rPr lang="x-none" sz="1800" smtClean="0">
                <a:solidFill>
                  <a:srgbClr val="000000"/>
                </a:solidFill>
              </a:rPr>
              <a:t>elementos</a:t>
            </a:r>
            <a:r>
              <a:rPr lang="pt-BR" sz="1800" dirty="0" smtClean="0">
                <a:solidFill>
                  <a:srgbClr val="000000"/>
                </a:solidFill>
              </a:rPr>
              <a:t> </a:t>
            </a:r>
            <a:r>
              <a:rPr lang="x-none" sz="1800" smtClean="0">
                <a:solidFill>
                  <a:srgbClr val="000000"/>
                </a:solidFill>
              </a:rPr>
              <a:t>críticos </a:t>
            </a:r>
            <a:r>
              <a:rPr lang="x-none" sz="1800">
                <a:solidFill>
                  <a:srgbClr val="000000"/>
                </a:solidFill>
              </a:rPr>
              <a:t>durante a </a:t>
            </a:r>
            <a:r>
              <a:rPr lang="x-none" sz="1800" smtClean="0">
                <a:solidFill>
                  <a:srgbClr val="000000"/>
                </a:solidFill>
              </a:rPr>
              <a:t>implementação.</a:t>
            </a:r>
            <a:endParaRPr lang="pt-BR" sz="1800" dirty="0" smtClean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Lubnnia\Desktop\Image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96752"/>
            <a:ext cx="1601396" cy="23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556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400" b="1" dirty="0" smtClean="0"/>
              <a:t>Importância da</a:t>
            </a:r>
            <a:r>
              <a:rPr lang="x-none" sz="2400" b="1" smtClean="0"/>
              <a:t> </a:t>
            </a:r>
            <a:r>
              <a:rPr lang="pt-BR" sz="2400" b="1" dirty="0" smtClean="0"/>
              <a:t>Análise de Sensibilidade</a:t>
            </a:r>
            <a:r>
              <a:rPr lang="x-none" sz="2400" b="1" smtClean="0"/>
              <a:t>?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2239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/>
              <a:t>Permite </a:t>
            </a:r>
            <a:r>
              <a:rPr lang="x-none" sz="1800"/>
              <a:t>avaliar impactos </a:t>
            </a:r>
            <a:r>
              <a:rPr lang="x-none" sz="1800" smtClean="0"/>
              <a:t>associados:</a:t>
            </a:r>
          </a:p>
          <a:p>
            <a:pPr marL="914400" lvl="1" indent="-342900" algn="just">
              <a:lnSpc>
                <a:spcPct val="115000"/>
              </a:lnSpc>
              <a:spcBef>
                <a:spcPts val="0"/>
              </a:spcBef>
              <a:buSzPct val="78000"/>
              <a:buFont typeface="Courier New"/>
              <a:buChar char="o"/>
            </a:pPr>
            <a:r>
              <a:rPr lang="x-none" sz="1800" smtClean="0"/>
              <a:t>As alterações dos valores das variáveis de entrada e dos    parâmetros do sistema.</a:t>
            </a:r>
          </a:p>
          <a:p>
            <a:pPr algn="just"/>
            <a:endParaRPr lang="x-none" sz="1800"/>
          </a:p>
          <a:p>
            <a:pPr marL="914400" lvl="1" indent="-342900" algn="just">
              <a:lnSpc>
                <a:spcPct val="115000"/>
              </a:lnSpc>
              <a:spcBef>
                <a:spcPts val="0"/>
              </a:spcBef>
              <a:buSzPct val="78000"/>
              <a:buFont typeface="Courier New"/>
              <a:buChar char="o"/>
            </a:pPr>
            <a:r>
              <a:rPr lang="x-none" sz="1800"/>
              <a:t>Das mudanças estruturais em um </a:t>
            </a:r>
            <a:r>
              <a:rPr lang="x-none" sz="1800" smtClean="0"/>
              <a:t>modelo</a:t>
            </a:r>
            <a:endParaRPr lang="pt-BR" sz="1800" dirty="0"/>
          </a:p>
          <a:p>
            <a:pPr marL="571500" lvl="1" indent="0" algn="just">
              <a:lnSpc>
                <a:spcPct val="115000"/>
              </a:lnSpc>
              <a:spcBef>
                <a:spcPts val="0"/>
              </a:spcBef>
              <a:buSzPct val="78000"/>
              <a:buNone/>
            </a:pPr>
            <a:endParaRPr lang="x-none" sz="1800"/>
          </a:p>
          <a:p>
            <a:pPr algn="just"/>
            <a:r>
              <a:rPr lang="pt-BR" sz="1800" dirty="0" smtClean="0">
                <a:solidFill>
                  <a:srgbClr val="000000"/>
                </a:solidFill>
              </a:rPr>
              <a:t>P</a:t>
            </a:r>
            <a:r>
              <a:rPr lang="x-none" sz="1800" smtClean="0">
                <a:solidFill>
                  <a:srgbClr val="000000"/>
                </a:solidFill>
              </a:rPr>
              <a:t>ermite </a:t>
            </a:r>
            <a:r>
              <a:rPr lang="x-none" sz="1800">
                <a:solidFill>
                  <a:srgbClr val="000000"/>
                </a:solidFill>
              </a:rPr>
              <a:t>identificar os </a:t>
            </a:r>
            <a:r>
              <a:rPr lang="x-none" sz="1800" b="1">
                <a:solidFill>
                  <a:srgbClr val="FF0000"/>
                </a:solidFill>
              </a:rPr>
              <a:t>parâmetros que causam maior perturbação</a:t>
            </a:r>
            <a:r>
              <a:rPr lang="x-none" sz="1800">
                <a:solidFill>
                  <a:srgbClr val="000000"/>
                </a:solidFill>
              </a:rPr>
              <a:t> na performance do modelo. Deste modo, a </a:t>
            </a:r>
            <a:r>
              <a:rPr lang="pt-BR" sz="1800" dirty="0" smtClean="0">
                <a:solidFill>
                  <a:srgbClr val="000000"/>
                </a:solidFill>
              </a:rPr>
              <a:t>análise de sensibilidade</a:t>
            </a:r>
            <a:r>
              <a:rPr lang="x-none" sz="1800" smtClean="0">
                <a:solidFill>
                  <a:srgbClr val="000000"/>
                </a:solidFill>
              </a:rPr>
              <a:t> </a:t>
            </a:r>
            <a:r>
              <a:rPr lang="x-none" sz="1800">
                <a:solidFill>
                  <a:srgbClr val="000000"/>
                </a:solidFill>
              </a:rPr>
              <a:t>é realizada com o objectivo de definir a influência de alguns parâmetros (input) nos resultados (output) do modelo</a:t>
            </a:r>
            <a:r>
              <a:rPr lang="x-none" sz="1800" smtClean="0">
                <a:solidFill>
                  <a:srgbClr val="000000"/>
                </a:solidFill>
              </a:rPr>
              <a:t>.</a:t>
            </a:r>
            <a:endParaRPr lang="x-none" sz="140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182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4247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 que é Análise de Sensibilidade</a:t>
            </a:r>
            <a:r>
              <a:rPr lang="x-none" sz="200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pt-B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FF0000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Importância da Análise de Sensibilidade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rgbClr val="FF0000"/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Objetivos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Aplicabilidade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Softwares de Otimização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>
                <a:solidFill>
                  <a:srgbClr val="D9D9D9"/>
                </a:solidFill>
              </a:rPr>
              <a:t>Técnicas Gráficas</a:t>
            </a:r>
            <a:endParaRPr lang="x-none" sz="2000">
              <a:solidFill>
                <a:srgbClr val="D9D9D9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74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Objetivos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7379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Determinar </a:t>
            </a:r>
            <a:r>
              <a:rPr lang="x-none" sz="1800">
                <a:solidFill>
                  <a:srgbClr val="000000"/>
                </a:solidFill>
              </a:rPr>
              <a:t>os parâmetros que têm maior impacto nas saídas geradas pelo modelo.</a:t>
            </a:r>
          </a:p>
          <a:p>
            <a:pPr marL="120650" indent="0"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>
                <a:solidFill>
                  <a:srgbClr val="000000"/>
                </a:solidFill>
              </a:rPr>
              <a:t>Identificar gargalos do sistema (otimização).</a:t>
            </a:r>
          </a:p>
          <a:p>
            <a:pPr marL="120650" indent="0"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>
                <a:solidFill>
                  <a:srgbClr val="000000"/>
                </a:solidFill>
              </a:rPr>
              <a:t>Planejamento de experimentos</a:t>
            </a:r>
          </a:p>
          <a:p>
            <a:pPr marL="120650" indent="0"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>
                <a:solidFill>
                  <a:srgbClr val="000000"/>
                </a:solidFill>
              </a:rPr>
              <a:t>Identificar possíveis erros de modelagem.</a:t>
            </a:r>
          </a:p>
          <a:p>
            <a:pPr marL="120650" indent="0"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>
                <a:solidFill>
                  <a:srgbClr val="000000"/>
                </a:solidFill>
              </a:rPr>
              <a:t>Identificar parâmetros insignificantes, que podem ser eliminados do modelo</a:t>
            </a:r>
            <a:r>
              <a:rPr lang="x-none" sz="1800" smtClean="0">
                <a:solidFill>
                  <a:srgbClr val="000000"/>
                </a:solidFill>
              </a:rPr>
              <a:t>.</a:t>
            </a:r>
            <a:endParaRPr lang="x-none" sz="1800" smtClean="0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Lubnnia\Desktop\Image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60" y="2348880"/>
            <a:ext cx="2562471" cy="22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730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4247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 que é Análise de Sensibilidade</a:t>
            </a:r>
            <a:r>
              <a:rPr lang="x-none" sz="200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pt-B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FF0000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Importância da Análise de Sensibilidade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Objetivos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rgbClr val="FF0000"/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Aplicabilidade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Softwares de Otimização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>
                <a:solidFill>
                  <a:srgbClr val="D9D9D9"/>
                </a:solidFill>
              </a:rPr>
              <a:t>Técnicas Gráficas</a:t>
            </a:r>
            <a:endParaRPr lang="x-none" sz="2000">
              <a:solidFill>
                <a:srgbClr val="D9D9D9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96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Aplicabilidade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769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>
              <a:buSzPct val="129629"/>
            </a:pPr>
            <a:r>
              <a:rPr lang="x-none" sz="1800" smtClean="0"/>
              <a:t>A </a:t>
            </a:r>
            <a:r>
              <a:rPr lang="x-none" sz="1800">
                <a:solidFill>
                  <a:srgbClr val="000000"/>
                </a:solidFill>
              </a:rPr>
              <a:t>análise de sensibilidade tem sido aplicada principalmente nas seguintes </a:t>
            </a:r>
            <a:r>
              <a:rPr lang="x-none" sz="1800" smtClean="0">
                <a:solidFill>
                  <a:srgbClr val="000000"/>
                </a:solidFill>
              </a:rPr>
              <a:t>áreas:</a:t>
            </a:r>
          </a:p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 smtClean="0"/>
              <a:t>Física</a:t>
            </a:r>
            <a:endParaRPr lang="x-none" sz="1800"/>
          </a:p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 smtClean="0"/>
              <a:t>Química</a:t>
            </a:r>
            <a:endParaRPr lang="x-none" sz="1800"/>
          </a:p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/>
              <a:t>Estudos climáticos e </a:t>
            </a:r>
            <a:r>
              <a:rPr lang="x-none" sz="1800" smtClean="0"/>
              <a:t>ambientais</a:t>
            </a:r>
            <a:endParaRPr lang="x-none" sz="1800"/>
          </a:p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 smtClean="0"/>
              <a:t>Economia</a:t>
            </a:r>
            <a:endParaRPr lang="x-none" sz="1800"/>
          </a:p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/>
              <a:t>Análise de </a:t>
            </a:r>
            <a:r>
              <a:rPr lang="x-none" sz="1800" smtClean="0"/>
              <a:t>Risco</a:t>
            </a:r>
            <a:endParaRPr lang="pt-BR" sz="1800" dirty="0" smtClean="0"/>
          </a:p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 smtClean="0"/>
              <a:t>Processamento</a:t>
            </a:r>
            <a:endParaRPr lang="pt-BR" sz="1800" dirty="0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16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46537" y="2276473"/>
            <a:ext cx="4301927" cy="2031285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rtlCol="0" anchor="t" anchorCtr="0">
            <a:spAutoFit/>
          </a:bodyPr>
          <a:lstStyle/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 smtClean="0"/>
              <a:t>Redes </a:t>
            </a:r>
            <a:r>
              <a:rPr lang="x-none" sz="1800"/>
              <a:t>neurais</a:t>
            </a:r>
          </a:p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/>
              <a:t>Avaliação de desempenho</a:t>
            </a:r>
          </a:p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/>
              <a:t>Fabricação de novos </a:t>
            </a:r>
            <a:r>
              <a:rPr lang="x-none" sz="1800" smtClean="0"/>
              <a:t>produtos</a:t>
            </a:r>
            <a:endParaRPr lang="pt-BR" sz="1800" dirty="0"/>
          </a:p>
          <a:p>
            <a:pPr marL="914400" lvl="1" indent="-317500">
              <a:buSzPct val="77777"/>
              <a:buFont typeface="Courier New"/>
              <a:buChar char="o"/>
            </a:pPr>
            <a:r>
              <a:rPr lang="x-none" sz="1800" smtClean="0"/>
              <a:t>Avaliar o emprego de novas tecnologias ou processo de fabricação</a:t>
            </a:r>
            <a:endParaRPr lang="pt-BR" sz="1800" dirty="0" smtClean="0"/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8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5465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4247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 que é Análise de Sensibilidade</a:t>
            </a:r>
            <a:r>
              <a:rPr lang="x-none" sz="200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pt-B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FF0000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Importância da Análise de Sensibilidade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Objetivos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Aplicabilidade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rgbClr val="FF0000"/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Softwares de Otimização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>
                <a:solidFill>
                  <a:srgbClr val="D9D9D9"/>
                </a:solidFill>
              </a:rPr>
              <a:t>Técnicas Gráficas</a:t>
            </a:r>
            <a:endParaRPr lang="x-none" sz="2000">
              <a:solidFill>
                <a:srgbClr val="D9D9D9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17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501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Softwares de Otimização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1685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</a:rPr>
              <a:t>LINDO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err="1" smtClean="0">
                <a:solidFill>
                  <a:srgbClr val="000000"/>
                </a:solidFill>
              </a:rPr>
              <a:t>SimLab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err="1" smtClean="0">
                <a:solidFill>
                  <a:srgbClr val="000000"/>
                </a:solidFill>
              </a:rPr>
              <a:t>TopRank</a:t>
            </a:r>
            <a:endParaRPr lang="x-none" sz="1800" smtClean="0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857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Softwares de Otimização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580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/>
              <a:t>LINDO (Linear, INteractive, and Discrete Optimizer)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914400" lvl="1" indent="-342900" algn="just">
              <a:buSzPct val="78000"/>
              <a:buFont typeface="Courier New"/>
              <a:buChar char="o"/>
            </a:pPr>
            <a:r>
              <a:rPr lang="x-none" sz="1800" smtClean="0">
                <a:solidFill>
                  <a:srgbClr val="000000"/>
                </a:solidFill>
              </a:rPr>
              <a:t>Desenvolvido pela empresa LINDO Systems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571500" lvl="1" indent="0" algn="just">
              <a:buSzPct val="78000"/>
              <a:buNone/>
            </a:pPr>
            <a:endParaRPr lang="x-none" sz="1800" smtClean="0">
              <a:solidFill>
                <a:srgbClr val="000000"/>
              </a:solidFill>
            </a:endParaRPr>
          </a:p>
          <a:p>
            <a:pPr marL="914400" lvl="1" indent="-342900" algn="just">
              <a:buSzPct val="78000"/>
              <a:buFont typeface="Courier New"/>
              <a:buChar char="o"/>
            </a:pPr>
            <a:r>
              <a:rPr lang="x-none" sz="1800" smtClean="0"/>
              <a:t>Usado </a:t>
            </a:r>
            <a:r>
              <a:rPr lang="x-none" sz="1800"/>
              <a:t>​​por milhares de empresas em todo o mundo para </a:t>
            </a:r>
            <a:r>
              <a:rPr lang="x-none" sz="1800" i="1">
                <a:solidFill>
                  <a:srgbClr val="FF0000"/>
                </a:solidFill>
              </a:rPr>
              <a:t>maximizar os lucros e minimizar os custos</a:t>
            </a:r>
            <a:r>
              <a:rPr lang="x-none" sz="1800"/>
              <a:t> em decisões que envolvam o planejamento da produção, transporte, finanças, distribuição de portfólio, orçamento de capital, fusão, agendamento de inventário, a alocação de recursos e muito mais</a:t>
            </a:r>
            <a:r>
              <a:rPr lang="x-none" sz="1800" smtClean="0"/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Lubnnia\Desktop\Image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07428"/>
            <a:ext cx="1813379" cy="14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367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4247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r>
              <a:rPr lang="x-none" sz="2000"/>
              <a:t>O que é </a:t>
            </a:r>
            <a:r>
              <a:rPr lang="pt-BR" sz="2000" dirty="0" smtClean="0"/>
              <a:t>Análise de Sensibilidade</a:t>
            </a:r>
            <a:r>
              <a:rPr lang="x-none" sz="2000" smtClean="0"/>
              <a:t>?</a:t>
            </a:r>
            <a:endParaRPr lang="pt-BR" sz="2000" dirty="0"/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 smtClean="0"/>
          </a:p>
          <a:p>
            <a:pPr marL="457200" lvl="0" indent="-317500" algn="just">
              <a:spcBef>
                <a:spcPts val="600"/>
              </a:spcBef>
              <a:buSzPct val="70000"/>
              <a:buFont typeface="Arial"/>
              <a:buAutoNum type="arabicPeriod"/>
            </a:pPr>
            <a:r>
              <a:rPr lang="x-none" sz="2000"/>
              <a:t>Importância da Análise de </a:t>
            </a:r>
            <a:r>
              <a:rPr lang="x-none" sz="2000" smtClean="0"/>
              <a:t>Sensibilidade</a:t>
            </a:r>
            <a:endParaRPr lang="pt-BR" sz="2000" dirty="0" smtClean="0"/>
          </a:p>
          <a:p>
            <a:pPr marL="457200" indent="-317500" algn="just">
              <a:spcBef>
                <a:spcPts val="600"/>
              </a:spcBef>
              <a:buSzPct val="70000"/>
              <a:buFont typeface="Arial"/>
              <a:buAutoNum type="arabicPeriod"/>
            </a:pPr>
            <a:endParaRPr lang="pt-BR" sz="2000" dirty="0" smtClean="0"/>
          </a:p>
          <a:p>
            <a:pPr marL="457200" indent="-317500" algn="just">
              <a:spcBef>
                <a:spcPts val="600"/>
              </a:spcBef>
              <a:buSzPct val="70000"/>
              <a:buFont typeface="Arial"/>
              <a:buAutoNum type="arabicPeriod"/>
            </a:pPr>
            <a:r>
              <a:rPr lang="x-none" sz="2000" smtClean="0"/>
              <a:t>Objetivos</a:t>
            </a:r>
            <a:endParaRPr lang="pt-BR" sz="2000" dirty="0" smtClean="0"/>
          </a:p>
          <a:p>
            <a:pPr marL="457200" indent="-317500" algn="just">
              <a:spcBef>
                <a:spcPts val="600"/>
              </a:spcBef>
              <a:buSzPct val="70000"/>
              <a:buFont typeface="Arial"/>
              <a:buAutoNum type="arabicPeriod"/>
            </a:pPr>
            <a:endParaRPr lang="pt-BR" sz="2000" dirty="0" smtClean="0"/>
          </a:p>
          <a:p>
            <a:pPr marL="457200" lvl="0" indent="-317500" algn="just">
              <a:spcBef>
                <a:spcPts val="600"/>
              </a:spcBef>
              <a:buSzPct val="70000"/>
              <a:buFont typeface="Arial"/>
              <a:buAutoNum type="arabicPeriod"/>
            </a:pPr>
            <a:r>
              <a:rPr lang="x-none" sz="2000"/>
              <a:t>Aplicabilidade</a:t>
            </a:r>
          </a:p>
          <a:p>
            <a:pPr marL="457200" indent="-317500" algn="just">
              <a:spcBef>
                <a:spcPts val="600"/>
              </a:spcBef>
              <a:buSzPct val="70000"/>
              <a:buFont typeface="Arial"/>
              <a:buAutoNum type="arabicPeriod"/>
            </a:pPr>
            <a:endParaRPr lang="pt-BR" sz="2000" dirty="0" smtClean="0"/>
          </a:p>
          <a:p>
            <a:pPr marL="457200" lvl="0" indent="-317500" algn="just">
              <a:spcBef>
                <a:spcPts val="600"/>
              </a:spcBef>
              <a:buSzPct val="70000"/>
              <a:buFont typeface="Arial"/>
              <a:buAutoNum type="arabicPeriod"/>
            </a:pPr>
            <a:r>
              <a:rPr lang="x-none" sz="2000"/>
              <a:t>Softwares de Otimização</a:t>
            </a:r>
          </a:p>
          <a:p>
            <a:pPr marL="457200" indent="-317500" algn="just">
              <a:spcBef>
                <a:spcPts val="600"/>
              </a:spcBef>
              <a:buSzPct val="70000"/>
              <a:buFont typeface="Arial"/>
              <a:buAutoNum type="arabicPeriod"/>
            </a:pPr>
            <a:endParaRPr lang="pt-BR" sz="2000" dirty="0" smtClean="0"/>
          </a:p>
          <a:p>
            <a:pPr marL="457200" lvl="0" indent="-317500" algn="just">
              <a:spcBef>
                <a:spcPts val="600"/>
              </a:spcBef>
              <a:buSzPct val="70000"/>
              <a:buFont typeface="Arial"/>
              <a:buAutoNum type="arabicPeriod"/>
            </a:pPr>
            <a:r>
              <a:rPr lang="pt-BR" sz="2000" dirty="0" smtClean="0"/>
              <a:t>Técnicas Gráficas</a:t>
            </a:r>
            <a:endParaRPr lang="x-none" sz="2000"/>
          </a:p>
        </p:txBody>
      </p:sp>
      <p:sp>
        <p:nvSpPr>
          <p:cNvPr id="17" name="Retângulo 16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pt-B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Softwares de Otimização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881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/>
              <a:t>LINDO (Linear, INteractive, and Discrete Optimizer</a:t>
            </a:r>
            <a:r>
              <a:rPr lang="x-none" sz="1800" smtClean="0"/>
              <a:t>)</a:t>
            </a:r>
          </a:p>
          <a:p>
            <a:pPr marL="914400" lvl="1" indent="-342900" algn="just">
              <a:buSzPct val="78000"/>
              <a:buFont typeface="Courier New"/>
              <a:buChar char="o"/>
            </a:pPr>
            <a:r>
              <a:rPr lang="x-none" sz="1800" smtClean="0"/>
              <a:t>Sintaxe </a:t>
            </a:r>
            <a:r>
              <a:rPr lang="x-none" sz="1800"/>
              <a:t>do Modelo:</a:t>
            </a:r>
          </a:p>
          <a:p>
            <a:pPr marL="1371600" lvl="2" indent="-342900" algn="just">
              <a:buSzPct val="100000"/>
              <a:buFont typeface="Wingdings"/>
              <a:buChar char="§"/>
            </a:pPr>
            <a:r>
              <a:rPr lang="x-none" sz="1800">
                <a:solidFill>
                  <a:srgbClr val="000000"/>
                </a:solidFill>
              </a:rPr>
              <a:t>Função objetivo </a:t>
            </a:r>
            <a:r>
              <a:rPr lang="x-none" sz="1800" smtClean="0">
                <a:solidFill>
                  <a:srgbClr val="000000"/>
                </a:solidFill>
              </a:rPr>
              <a:t>(</a:t>
            </a:r>
            <a:r>
              <a:rPr lang="pt-BR" sz="1800" dirty="0" smtClean="0">
                <a:solidFill>
                  <a:srgbClr val="000000"/>
                </a:solidFill>
              </a:rPr>
              <a:t>FO</a:t>
            </a:r>
            <a:r>
              <a:rPr lang="x-none" sz="1800" smtClean="0">
                <a:solidFill>
                  <a:srgbClr val="000000"/>
                </a:solidFill>
              </a:rPr>
              <a:t>) </a:t>
            </a:r>
            <a:r>
              <a:rPr lang="x-none" sz="1800">
                <a:solidFill>
                  <a:srgbClr val="000000"/>
                </a:solidFill>
              </a:rPr>
              <a:t>que deverá iniciar com os comandos </a:t>
            </a:r>
            <a:r>
              <a:rPr lang="x-none" sz="1800" b="1">
                <a:solidFill>
                  <a:srgbClr val="000000"/>
                </a:solidFill>
              </a:rPr>
              <a:t>MAX</a:t>
            </a:r>
            <a:r>
              <a:rPr lang="x-none" sz="1800">
                <a:solidFill>
                  <a:srgbClr val="000000"/>
                </a:solidFill>
              </a:rPr>
              <a:t> para maximizar e </a:t>
            </a:r>
            <a:r>
              <a:rPr lang="x-none" sz="1800" b="1">
                <a:solidFill>
                  <a:srgbClr val="000000"/>
                </a:solidFill>
              </a:rPr>
              <a:t>MIN</a:t>
            </a:r>
            <a:r>
              <a:rPr lang="x-none" sz="1800">
                <a:solidFill>
                  <a:srgbClr val="000000"/>
                </a:solidFill>
              </a:rPr>
              <a:t> para Minimizar e à frente deverá ser colocada a função </a:t>
            </a:r>
            <a:r>
              <a:rPr lang="x-none" sz="1800" smtClean="0">
                <a:solidFill>
                  <a:srgbClr val="000000"/>
                </a:solidFill>
              </a:rPr>
              <a:t>objetivo.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028700" lvl="2" indent="0" algn="just">
              <a:buSzPct val="100000"/>
              <a:buNone/>
            </a:pPr>
            <a:endParaRPr lang="pt-BR" sz="1800" dirty="0">
              <a:solidFill>
                <a:srgbClr val="000000"/>
              </a:solidFill>
            </a:endParaRPr>
          </a:p>
          <a:p>
            <a:pPr marL="1371600" lvl="2" indent="-342900" algn="just">
              <a:buSzPct val="100000"/>
              <a:buFont typeface="Wingdings"/>
              <a:buChar char="§"/>
            </a:pPr>
            <a:r>
              <a:rPr lang="x-none" sz="1800" smtClean="0">
                <a:solidFill>
                  <a:srgbClr val="000000"/>
                </a:solidFill>
              </a:rPr>
              <a:t>A </a:t>
            </a:r>
            <a:r>
              <a:rPr lang="x-none" sz="1800">
                <a:solidFill>
                  <a:srgbClr val="000000"/>
                </a:solidFill>
              </a:rPr>
              <a:t>declaração SUBJECT TO (sujeito a) que pode ser substituído por st ou s.t. e logo após serão declaradas as restrições do problema.</a:t>
            </a:r>
          </a:p>
          <a:p>
            <a:endParaRPr lang="x-none" sz="180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x-none" sz="1800">
                <a:solidFill>
                  <a:srgbClr val="FF0000"/>
                </a:solidFill>
              </a:rPr>
              <a:t>Obs.: As variáveis devem ser declaradas com no máximo 8 letras e nas linhas com as restrições deve ser colocado </a:t>
            </a:r>
            <a:r>
              <a:rPr lang="pt-BR" sz="1800" dirty="0" smtClean="0">
                <a:solidFill>
                  <a:srgbClr val="FF0000"/>
                </a:solidFill>
              </a:rPr>
              <a:t>“</a:t>
            </a:r>
            <a:r>
              <a:rPr lang="x-none" sz="1800" smtClean="0">
                <a:solidFill>
                  <a:srgbClr val="FF0000"/>
                </a:solidFill>
              </a:rPr>
              <a:t>)</a:t>
            </a:r>
            <a:r>
              <a:rPr lang="pt-BR" sz="1800" dirty="0" smtClean="0">
                <a:solidFill>
                  <a:srgbClr val="FF0000"/>
                </a:solidFill>
              </a:rPr>
              <a:t>”</a:t>
            </a:r>
            <a:r>
              <a:rPr lang="x-none" sz="1800" smtClean="0">
                <a:solidFill>
                  <a:srgbClr val="FF0000"/>
                </a:solidFill>
              </a:rPr>
              <a:t> </a:t>
            </a:r>
            <a:r>
              <a:rPr lang="x-none" sz="1800">
                <a:solidFill>
                  <a:srgbClr val="FF0000"/>
                </a:solidFill>
              </a:rPr>
              <a:t>logo após o nome da restrição</a:t>
            </a:r>
            <a:r>
              <a:rPr lang="x-none" sz="1800" smtClean="0">
                <a:solidFill>
                  <a:srgbClr val="FF0000"/>
                </a:solidFill>
              </a:rPr>
              <a:t>.</a:t>
            </a:r>
            <a:endParaRPr lang="x-none" sz="180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195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Softwares de Otimização</a:t>
            </a:r>
            <a:endParaRPr lang="x-none" sz="3000" b="1" smtClean="0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837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chemeClr val="tx1"/>
                </a:solidFill>
              </a:rPr>
              <a:t>O pecuarista e os três tipos de ração para gado</a:t>
            </a:r>
          </a:p>
        </p:txBody>
      </p:sp>
      <p:pic>
        <p:nvPicPr>
          <p:cNvPr id="4098" name="Picture 2" descr="http://www.cpap.embrapa.br/destaques/imagens/gado_nhumir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75" y="4005064"/>
            <a:ext cx="2253317" cy="16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99" y="2528888"/>
            <a:ext cx="6788602" cy="21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071695" y="2420888"/>
            <a:ext cx="5000611" cy="2247379"/>
          </a:xfrm>
          <a:prstGeom prst="roundRect">
            <a:avLst/>
          </a:prstGeom>
          <a:solidFill>
            <a:srgbClr val="FF0000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rtlCol="0" anchor="t" anchorCtr="0">
            <a:spAutoFit/>
          </a:bodyPr>
          <a:lstStyle/>
          <a:p>
            <a:pPr marL="0" marR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min x1 + 1.20x2 + 1.30x3</a:t>
            </a: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800" b="1" i="0" u="none" strike="noStrike" cap="none" baseline="0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</a:t>
            </a:r>
            <a:endParaRPr lang="pt-BR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800" b="1" i="0" u="none" strike="noStrike" cap="none" baseline="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Arial"/>
              </a:rPr>
              <a:t>N1) 0.30x1 + 0.25x2 + 0.10x3</a:t>
            </a:r>
            <a:r>
              <a:rPr lang="pt-BR" sz="1800" b="1" i="0" u="none" strike="noStrike" cap="none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Arial"/>
              </a:rPr>
              <a:t> &gt;= 6</a:t>
            </a:r>
          </a:p>
          <a:p>
            <a:pPr>
              <a:buSzPct val="25000"/>
            </a:pPr>
            <a:r>
              <a:rPr lang="pt-BR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N2) 0.20x1 + 0.30x2 + 0.20x3 &gt;= 4</a:t>
            </a:r>
          </a:p>
          <a:p>
            <a:pPr>
              <a:buSzPct val="25000"/>
            </a:pPr>
            <a:r>
              <a:rPr lang="pt-BR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N3) 0.25x1 + 0.15x2 + 0.20x3 &gt;= 4</a:t>
            </a:r>
          </a:p>
          <a:p>
            <a:pPr>
              <a:buSzPct val="25000"/>
            </a:pPr>
            <a:r>
              <a:rPr lang="pt-BR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N4) 0.25x1 + 0.30x2 + 0.40x3 &gt;= 6</a:t>
            </a:r>
            <a:endParaRPr lang="pt-BR" sz="1800" b="1" i="0" u="none" strike="noStrike" cap="none" baseline="0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2309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Softwares de Otimização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1749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err="1" smtClean="0">
                <a:solidFill>
                  <a:srgbClr val="000000"/>
                </a:solidFill>
              </a:rPr>
              <a:t>SimLab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914400" lvl="1" indent="-342900" algn="just">
              <a:buSzPct val="78000"/>
              <a:buFont typeface="Courier New"/>
              <a:buChar char="o"/>
            </a:pPr>
            <a:r>
              <a:rPr lang="pt-BR" sz="1800" dirty="0" err="1" smtClean="0"/>
              <a:t>SimLab</a:t>
            </a:r>
            <a:r>
              <a:rPr lang="pt-BR" sz="1800" dirty="0" smtClean="0"/>
              <a:t> </a:t>
            </a:r>
            <a:r>
              <a:rPr lang="pt-BR" sz="1800" dirty="0"/>
              <a:t>é um framework de desenvolvimento para </a:t>
            </a:r>
            <a:r>
              <a:rPr lang="pt-BR" sz="1800" dirty="0" smtClean="0"/>
              <a:t>análise de </a:t>
            </a:r>
            <a:r>
              <a:rPr lang="pt-BR" sz="1800" dirty="0"/>
              <a:t>incerteza e análise </a:t>
            </a:r>
            <a:r>
              <a:rPr lang="pt-BR" sz="1800" dirty="0" smtClean="0"/>
              <a:t>de sensibilidade.</a:t>
            </a:r>
          </a:p>
          <a:p>
            <a:pPr marL="571500" lvl="1" indent="0" algn="just">
              <a:buSzPct val="78000"/>
              <a:buNone/>
            </a:pPr>
            <a:endParaRPr lang="pt-BR" sz="1800" dirty="0" smtClean="0"/>
          </a:p>
          <a:p>
            <a:pPr marL="914400" lvl="1" indent="-342900" algn="just">
              <a:buSzPct val="78000"/>
              <a:buFont typeface="Courier New"/>
              <a:buChar char="o"/>
            </a:pPr>
            <a:r>
              <a:rPr lang="pt-BR" sz="1800" dirty="0" smtClean="0">
                <a:solidFill>
                  <a:srgbClr val="FF0000"/>
                </a:solidFill>
              </a:rPr>
              <a:t>http</a:t>
            </a:r>
            <a:r>
              <a:rPr lang="pt-BR" sz="1800" dirty="0">
                <a:solidFill>
                  <a:srgbClr val="FF0000"/>
                </a:solidFill>
              </a:rPr>
              <a:t>://</a:t>
            </a:r>
            <a:r>
              <a:rPr lang="pt-BR" sz="1800" dirty="0" smtClean="0">
                <a:solidFill>
                  <a:srgbClr val="FF0000"/>
                </a:solidFill>
              </a:rPr>
              <a:t>simlab.jrc.ec.europa.eu</a:t>
            </a:r>
            <a:endParaRPr lang="x-none" sz="180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22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Program Files\SimLab\simlab_logo\simlab_blu_scri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5062"/>
            <a:ext cx="4349591" cy="11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993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Softwares de Otimização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303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err="1" smtClean="0">
                <a:solidFill>
                  <a:srgbClr val="000000"/>
                </a:solidFill>
              </a:rPr>
              <a:t>TopRank</a:t>
            </a:r>
            <a:endParaRPr lang="pt-BR" sz="1800" dirty="0">
              <a:solidFill>
                <a:srgbClr val="000000"/>
              </a:solidFill>
            </a:endParaRPr>
          </a:p>
          <a:p>
            <a:pPr marL="914400" lvl="1" indent="-342900" algn="just">
              <a:buSzPct val="78000"/>
              <a:buFont typeface="Courier New"/>
              <a:buChar char="o"/>
            </a:pPr>
            <a:r>
              <a:rPr lang="x-none" sz="1800"/>
              <a:t>Faz parte do </a:t>
            </a:r>
            <a:r>
              <a:rPr lang="x-none" sz="1800" smtClean="0"/>
              <a:t>Decision</a:t>
            </a:r>
            <a:r>
              <a:rPr lang="pt-BR" sz="1800" dirty="0" smtClean="0"/>
              <a:t> </a:t>
            </a:r>
            <a:r>
              <a:rPr lang="x-none" sz="1800" smtClean="0"/>
              <a:t>Tools </a:t>
            </a:r>
            <a:r>
              <a:rPr lang="x-none" sz="1800"/>
              <a:t>Suite que é um conjunto integrado de programas para análise de risco e tomada de decisão em casos em que existe incerteza.</a:t>
            </a:r>
          </a:p>
          <a:p>
            <a:pPr marL="914400" lvl="1" indent="-342900" algn="just">
              <a:buSzPct val="78000"/>
              <a:buFont typeface="Courier New"/>
              <a:buChar char="o"/>
            </a:pPr>
            <a:r>
              <a:rPr lang="x-none" sz="1800"/>
              <a:t>Microsoft Excel.</a:t>
            </a:r>
          </a:p>
          <a:p>
            <a:pPr marL="914400" lvl="1" indent="-342900" algn="just">
              <a:buSzPct val="78000"/>
              <a:buFont typeface="Courier New"/>
              <a:buChar char="o"/>
            </a:pPr>
            <a:r>
              <a:rPr lang="x-none" sz="1800"/>
              <a:t>Executa análises de sensibilidade automatizadas de variações hipotéticas (what if</a:t>
            </a:r>
            <a:r>
              <a:rPr lang="x-none" sz="1800" smtClean="0"/>
              <a:t>).</a:t>
            </a:r>
            <a:endParaRPr lang="x-none" sz="1800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23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Users\Lubnnia\Desktop\Image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4785"/>
            <a:ext cx="4276948" cy="10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980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4247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 que é Análise de Sensibilidade</a:t>
            </a:r>
            <a:r>
              <a:rPr lang="x-none" sz="200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pt-B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FF0000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Importância da Análise de Sensibilidade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Objetivos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Aplicabilidade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Softwares de Otimização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>
              <a:spcBef>
                <a:spcPts val="600"/>
              </a:spcBef>
              <a:buClr>
                <a:srgbClr val="FF0000"/>
              </a:buClr>
              <a:buSzPct val="70000"/>
              <a:buFont typeface="Arial"/>
              <a:buAutoNum type="arabicPeriod"/>
            </a:pPr>
            <a:r>
              <a:rPr lang="pt-BR" sz="2000" dirty="0">
                <a:solidFill>
                  <a:srgbClr val="FF0000"/>
                </a:solidFill>
              </a:rPr>
              <a:t>Técnicas Gráficas</a:t>
            </a:r>
            <a:endParaRPr lang="x-none" sz="200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24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70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Técnicas Gráficas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1685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Diagrama </a:t>
            </a:r>
            <a:r>
              <a:rPr lang="x-none" sz="1800">
                <a:solidFill>
                  <a:srgbClr val="000000"/>
                </a:solidFill>
              </a:rPr>
              <a:t>de </a:t>
            </a:r>
            <a:r>
              <a:rPr lang="x-none" sz="1800" smtClean="0">
                <a:solidFill>
                  <a:srgbClr val="000000"/>
                </a:solidFill>
              </a:rPr>
              <a:t>Tornado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Gráfico </a:t>
            </a:r>
            <a:r>
              <a:rPr lang="x-none" sz="1800">
                <a:solidFill>
                  <a:srgbClr val="000000"/>
                </a:solidFill>
              </a:rPr>
              <a:t>de Radar ou </a:t>
            </a:r>
            <a:r>
              <a:rPr lang="x-none" sz="1800" smtClean="0">
                <a:solidFill>
                  <a:srgbClr val="000000"/>
                </a:solidFill>
              </a:rPr>
              <a:t>SpiderPlot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Gráfico </a:t>
            </a:r>
            <a:r>
              <a:rPr lang="x-none" sz="1800">
                <a:solidFill>
                  <a:srgbClr val="000000"/>
                </a:solidFill>
              </a:rPr>
              <a:t>de </a:t>
            </a:r>
            <a:r>
              <a:rPr lang="x-none" sz="1800" smtClean="0">
                <a:solidFill>
                  <a:srgbClr val="000000"/>
                </a:solidFill>
              </a:rPr>
              <a:t>Sensibilidade</a:t>
            </a:r>
            <a:endParaRPr lang="pt-BR" sz="1800" dirty="0" smtClean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25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044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Diagrama de Tornado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2777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Mostra </a:t>
            </a:r>
            <a:r>
              <a:rPr lang="x-none" sz="1800">
                <a:solidFill>
                  <a:srgbClr val="000000"/>
                </a:solidFill>
              </a:rPr>
              <a:t>graficamente o resultado da análise de sensibilidade de um fator ou </a:t>
            </a:r>
            <a:r>
              <a:rPr lang="x-none" sz="1800" smtClean="0">
                <a:solidFill>
                  <a:srgbClr val="000000"/>
                </a:solidFill>
              </a:rPr>
              <a:t>variável;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</a:rPr>
              <a:t>Determina</a:t>
            </a:r>
            <a:r>
              <a:rPr lang="x-none" sz="1800" smtClean="0">
                <a:solidFill>
                  <a:srgbClr val="000000"/>
                </a:solidFill>
              </a:rPr>
              <a:t> </a:t>
            </a:r>
            <a:r>
              <a:rPr lang="x-none" sz="1800" i="1">
                <a:solidFill>
                  <a:srgbClr val="FF0000"/>
                </a:solidFill>
              </a:rPr>
              <a:t>quais variáveis tem maior impacto potencial</a:t>
            </a:r>
            <a:r>
              <a:rPr lang="x-none" sz="1800">
                <a:solidFill>
                  <a:srgbClr val="000000"/>
                </a:solidFill>
              </a:rPr>
              <a:t> no </a:t>
            </a:r>
            <a:r>
              <a:rPr lang="x-none" sz="1800" smtClean="0">
                <a:solidFill>
                  <a:srgbClr val="000000"/>
                </a:solidFill>
              </a:rPr>
              <a:t>projeto;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Exibem </a:t>
            </a:r>
            <a:r>
              <a:rPr lang="x-none" sz="1800">
                <a:solidFill>
                  <a:srgbClr val="000000"/>
                </a:solidFill>
              </a:rPr>
              <a:t>a classificação de um input individual em relação a outro input, comparando os efeitos de todos os inputs nos </a:t>
            </a:r>
            <a:r>
              <a:rPr lang="x-none" sz="1800" smtClean="0">
                <a:solidFill>
                  <a:srgbClr val="000000"/>
                </a:solidFill>
              </a:rPr>
              <a:t>resultados;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O </a:t>
            </a:r>
            <a:r>
              <a:rPr lang="x-none" sz="1800">
                <a:solidFill>
                  <a:srgbClr val="000000"/>
                </a:solidFill>
              </a:rPr>
              <a:t>comprimento </a:t>
            </a:r>
            <a:r>
              <a:rPr lang="x-none" sz="1800" smtClean="0">
                <a:solidFill>
                  <a:srgbClr val="000000"/>
                </a:solidFill>
              </a:rPr>
              <a:t>d</a:t>
            </a:r>
            <a:r>
              <a:rPr lang="pt-BR" sz="1800" dirty="0" smtClean="0">
                <a:solidFill>
                  <a:srgbClr val="000000"/>
                </a:solidFill>
              </a:rPr>
              <a:t>a</a:t>
            </a:r>
            <a:r>
              <a:rPr lang="x-none" sz="1800" smtClean="0">
                <a:solidFill>
                  <a:srgbClr val="000000"/>
                </a:solidFill>
              </a:rPr>
              <a:t> </a:t>
            </a:r>
            <a:r>
              <a:rPr lang="x-none" sz="1800">
                <a:solidFill>
                  <a:srgbClr val="000000"/>
                </a:solidFill>
              </a:rPr>
              <a:t>barra representa a quantidade de mudança produzida nos resultados</a:t>
            </a:r>
            <a:r>
              <a:rPr lang="x-none" sz="1800" smtClean="0">
                <a:solidFill>
                  <a:srgbClr val="000000"/>
                </a:solidFill>
              </a:rPr>
              <a:t>;</a:t>
            </a:r>
            <a:endParaRPr lang="x-none" sz="180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26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813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Diagrama de Tornado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27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Lubnnia\Desktop\grafico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09" y="1285959"/>
            <a:ext cx="5910982" cy="45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23335" y="1376362"/>
            <a:ext cx="2808312" cy="408578"/>
          </a:xfrm>
          <a:prstGeom prst="roundRect">
            <a:avLst/>
          </a:prstGeom>
          <a:solidFill>
            <a:srgbClr val="FF0000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rtlCol="0" anchor="t" anchorCtr="0">
            <a:spAutoFit/>
          </a:bodyPr>
          <a:lstStyle/>
          <a:p>
            <a: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800" b="1" i="0" u="none" strike="noStrike" cap="none" baseline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Input de maior efeito</a:t>
            </a:r>
            <a:endParaRPr lang="pt-BR" sz="1800" b="1" i="0" u="none" strike="noStrike" cap="none" baseline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84168" y="4509120"/>
            <a:ext cx="2808312" cy="408578"/>
          </a:xfrm>
          <a:prstGeom prst="roundRect">
            <a:avLst/>
          </a:prstGeom>
          <a:solidFill>
            <a:srgbClr val="92D050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rtlCol="0" anchor="t" anchorCtr="0">
            <a:spAutoFit/>
          </a:bodyPr>
          <a:lstStyle/>
          <a:p>
            <a: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800" b="1" i="0" u="none" strike="noStrike" cap="none" baseline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Input de menor efeito</a:t>
            </a:r>
            <a:endParaRPr lang="pt-BR" sz="1800" b="1" i="0" u="none" strike="noStrike" cap="none" baseline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09682" y="3001987"/>
            <a:ext cx="5724636" cy="715045"/>
          </a:xfrm>
          <a:prstGeom prst="roundRect">
            <a:avLst/>
          </a:prstGeom>
          <a:solidFill>
            <a:srgbClr val="FE5500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rtlCol="0" anchor="t" anchorCtr="0">
            <a:spAutoFit/>
          </a:bodyPr>
          <a:lstStyle/>
          <a:p>
            <a:pPr algn="ctr">
              <a:buSzPct val="25000"/>
            </a:pPr>
            <a:r>
              <a:rPr lang="pt-BR" sz="1800" b="1" dirty="0">
                <a:solidFill>
                  <a:srgbClr val="FFFF00"/>
                </a:solidFill>
              </a:rPr>
              <a:t>Através desta disponibilidade de variáveis o gráfico possui a forma de um tornado</a:t>
            </a:r>
            <a:endParaRPr lang="pt-BR" sz="1800" b="1" i="0" u="none" strike="noStrike" cap="none" baseline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0535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Diagrama de Radar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640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Também </a:t>
            </a:r>
            <a:r>
              <a:rPr lang="x-none" sz="1800">
                <a:solidFill>
                  <a:srgbClr val="000000"/>
                </a:solidFill>
              </a:rPr>
              <a:t>compara os efeitos de vários inputs nos </a:t>
            </a:r>
            <a:r>
              <a:rPr lang="x-none" sz="1800" smtClean="0">
                <a:solidFill>
                  <a:srgbClr val="000000"/>
                </a:solidFill>
              </a:rPr>
              <a:t>resultados</a:t>
            </a:r>
            <a:r>
              <a:rPr lang="pt-BR" sz="1800" dirty="0" smtClean="0">
                <a:solidFill>
                  <a:srgbClr val="000000"/>
                </a:solidFill>
              </a:rPr>
              <a:t>;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Para cada variável específica analisada, calculam-se os resultados finais usando desde o valor mínimo até o valor máximo da variável, passando por todos os valores intermediários unitários</a:t>
            </a:r>
            <a:r>
              <a:rPr lang="pt-BR" sz="1800" dirty="0" smtClean="0">
                <a:solidFill>
                  <a:srgbClr val="000000"/>
                </a:solidFill>
              </a:rPr>
              <a:t>;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Como </a:t>
            </a:r>
            <a:r>
              <a:rPr lang="x-none" sz="1800">
                <a:solidFill>
                  <a:srgbClr val="000000"/>
                </a:solidFill>
              </a:rPr>
              <a:t>os inputs produzem diferentes efeitos nos resultados, o gráfico frequetemente tem o formato de uma teia de aranha ou </a:t>
            </a:r>
            <a:r>
              <a:rPr lang="x-none" sz="1800" smtClean="0">
                <a:solidFill>
                  <a:srgbClr val="000000"/>
                </a:solidFill>
              </a:rPr>
              <a:t>radar</a:t>
            </a:r>
            <a:r>
              <a:rPr lang="pt-BR" sz="1800" dirty="0" smtClean="0">
                <a:solidFill>
                  <a:srgbClr val="000000"/>
                </a:solidFill>
              </a:rPr>
              <a:t>;</a:t>
            </a:r>
            <a:endParaRPr lang="x-none" sz="180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28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Lubnnia\Desktop\rad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357313"/>
            <a:ext cx="61626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254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Gráfico de Sensibilidade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003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Os </a:t>
            </a:r>
            <a:r>
              <a:rPr lang="x-none" sz="1800">
                <a:solidFill>
                  <a:srgbClr val="000000"/>
                </a:solidFill>
              </a:rPr>
              <a:t>efeitos de um input individual nos resultados podem ser apresentados na forma de um gráfico padrão de sensibilidade à base de </a:t>
            </a:r>
            <a:r>
              <a:rPr lang="x-none" sz="1800" smtClean="0">
                <a:solidFill>
                  <a:srgbClr val="000000"/>
                </a:solidFill>
              </a:rPr>
              <a:t>linhas;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O </a:t>
            </a:r>
            <a:r>
              <a:rPr lang="x-none" sz="1800">
                <a:solidFill>
                  <a:srgbClr val="000000"/>
                </a:solidFill>
              </a:rPr>
              <a:t>valor do input selecionado é apresentado no eixo </a:t>
            </a:r>
            <a:r>
              <a:rPr lang="x-none" sz="1800" smtClean="0">
                <a:solidFill>
                  <a:srgbClr val="000000"/>
                </a:solidFill>
              </a:rPr>
              <a:t>X;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x-none" sz="1800" smtClean="0">
                <a:solidFill>
                  <a:srgbClr val="000000"/>
                </a:solidFill>
              </a:rPr>
              <a:t>O </a:t>
            </a:r>
            <a:r>
              <a:rPr lang="x-none" sz="1800">
                <a:solidFill>
                  <a:srgbClr val="000000"/>
                </a:solidFill>
              </a:rPr>
              <a:t>valor dos resultados são apresentados no eixo Y</a:t>
            </a:r>
            <a:r>
              <a:rPr lang="x-none" sz="1800" smtClean="0">
                <a:solidFill>
                  <a:srgbClr val="000000"/>
                </a:solidFill>
              </a:rPr>
              <a:t>;</a:t>
            </a:r>
            <a:endParaRPr lang="x-none" sz="180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29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670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1938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r>
              <a:rPr lang="pt-BR" sz="2000" dirty="0" smtClean="0"/>
              <a:t>Métodos de Análise de Sensibilidade</a:t>
            </a:r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endParaRPr lang="pt-BR" sz="2000" dirty="0" smtClean="0"/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r>
              <a:rPr lang="pt-BR" sz="2000" dirty="0" smtClean="0"/>
              <a:t>O método Simplex</a:t>
            </a:r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endParaRPr lang="pt-BR" sz="2000" dirty="0"/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r>
              <a:rPr lang="pt-BR" sz="2000" dirty="0" smtClean="0"/>
              <a:t>Prática</a:t>
            </a:r>
            <a:endParaRPr lang="pt-BR" sz="2000" dirty="0"/>
          </a:p>
        </p:txBody>
      </p:sp>
      <p:sp>
        <p:nvSpPr>
          <p:cNvPr id="17" name="Retângulo 16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pt-B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128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Gráfico de Sensibilidade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30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Lubnnia\Desktop\grafico_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9" y="1304355"/>
            <a:ext cx="5459439" cy="36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ubnnia\Desktop\grafico_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05" y="2132856"/>
            <a:ext cx="5468283" cy="36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baixo 3"/>
          <p:cNvSpPr/>
          <p:nvPr/>
        </p:nvSpPr>
        <p:spPr>
          <a:xfrm rot="18483492">
            <a:off x="1649599" y="963263"/>
            <a:ext cx="360040" cy="648072"/>
          </a:xfrm>
          <a:prstGeom prst="downArrow">
            <a:avLst/>
          </a:prstGeom>
          <a:solidFill>
            <a:srgbClr val="FE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2264305">
            <a:off x="7180943" y="1730417"/>
            <a:ext cx="360040" cy="64807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6306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1938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596900" lvl="0" indent="-457200" algn="just">
              <a:spcBef>
                <a:spcPts val="600"/>
              </a:spcBef>
              <a:buClr>
                <a:srgbClr val="FF0000"/>
              </a:buClr>
              <a:buSzPct val="70000"/>
              <a:buFont typeface="+mj-lt"/>
              <a:buAutoNum type="arabicPeriod" startAt="7"/>
            </a:pPr>
            <a:r>
              <a:rPr lang="pt-BR" sz="2000" dirty="0" smtClean="0">
                <a:solidFill>
                  <a:srgbClr val="FF0000"/>
                </a:solidFill>
              </a:rPr>
              <a:t>Métodos de Análise de Sensibilidade</a:t>
            </a:r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endParaRPr lang="pt-BR" sz="2000" dirty="0"/>
          </a:p>
          <a:p>
            <a:pPr marL="596900" lvl="0" indent="-4572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+mj-lt"/>
              <a:buAutoNum type="arabicPeriod" startAt="7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 método Simplex</a:t>
            </a:r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endParaRPr lang="pt-BR" sz="2000" dirty="0"/>
          </a:p>
          <a:p>
            <a:pPr marL="596900" lvl="0" indent="-4572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+mj-lt"/>
              <a:buAutoNum type="arabicPeriod" startAt="7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Prática</a:t>
            </a:r>
            <a:endParaRPr lang="pt-BR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31</a:t>
            </a:r>
            <a:endParaRPr lang="pt-B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775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Métodos de An. de Sensibilidade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247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algn="just"/>
            <a:r>
              <a:rPr lang="pt-BR" sz="1800" dirty="0" smtClean="0"/>
              <a:t>As técnicas </a:t>
            </a:r>
            <a:r>
              <a:rPr lang="pt-BR" sz="1800" dirty="0"/>
              <a:t>utilizadas para a </a:t>
            </a:r>
            <a:r>
              <a:rPr lang="pt-BR" sz="1800" dirty="0" smtClean="0"/>
              <a:t>análise </a:t>
            </a:r>
            <a:r>
              <a:rPr lang="pt-BR" sz="1800" dirty="0"/>
              <a:t>de sensibilidade </a:t>
            </a:r>
            <a:r>
              <a:rPr lang="pt-BR" sz="1800" dirty="0" smtClean="0"/>
              <a:t>são </a:t>
            </a:r>
            <a:r>
              <a:rPr lang="pt-BR" sz="1800" dirty="0"/>
              <a:t>as mesmas utilizadas para </a:t>
            </a:r>
            <a:r>
              <a:rPr lang="pt-BR" sz="1800" dirty="0" smtClean="0"/>
              <a:t>a análise </a:t>
            </a:r>
            <a:r>
              <a:rPr lang="pt-BR" sz="1800" dirty="0"/>
              <a:t>de </a:t>
            </a:r>
            <a:r>
              <a:rPr lang="pt-BR" sz="1800" dirty="0" smtClean="0"/>
              <a:t>incerteza;</a:t>
            </a:r>
          </a:p>
          <a:p>
            <a:pPr marL="120650" indent="0" algn="just">
              <a:buNone/>
            </a:pPr>
            <a:endParaRPr lang="pt-BR" sz="1800" dirty="0" smtClean="0"/>
          </a:p>
          <a:p>
            <a:pPr algn="just"/>
            <a:r>
              <a:rPr lang="pt-BR" sz="1800" dirty="0" smtClean="0"/>
              <a:t>Na análise </a:t>
            </a:r>
            <a:r>
              <a:rPr lang="pt-BR" sz="1800" dirty="0"/>
              <a:t>de incerteza, o que se procura </a:t>
            </a:r>
            <a:r>
              <a:rPr lang="pt-BR" sz="1800" dirty="0" smtClean="0"/>
              <a:t>é </a:t>
            </a:r>
            <a:r>
              <a:rPr lang="pt-BR" sz="1800" dirty="0"/>
              <a:t>a incerteza dos dados de </a:t>
            </a:r>
            <a:r>
              <a:rPr lang="pt-BR" sz="1800" dirty="0" smtClean="0"/>
              <a:t>saída </a:t>
            </a:r>
            <a:r>
              <a:rPr lang="pt-BR" sz="1800" dirty="0"/>
              <a:t>devida as incertezas </a:t>
            </a:r>
            <a:r>
              <a:rPr lang="pt-BR" sz="1800" dirty="0" smtClean="0"/>
              <a:t>dos dados </a:t>
            </a:r>
            <a:r>
              <a:rPr lang="pt-BR" sz="1800" dirty="0"/>
              <a:t>de entrada, e assim se obter a confiabilidade do </a:t>
            </a:r>
            <a:r>
              <a:rPr lang="pt-BR" sz="1800" dirty="0" smtClean="0"/>
              <a:t>sistema;</a:t>
            </a:r>
          </a:p>
          <a:p>
            <a:pPr marL="120650" indent="0" algn="just">
              <a:buNone/>
            </a:pPr>
            <a:endParaRPr lang="pt-BR" sz="1800" dirty="0" smtClean="0"/>
          </a:p>
          <a:p>
            <a:pPr algn="just"/>
            <a:r>
              <a:rPr lang="pt-BR" sz="1800" dirty="0"/>
              <a:t>Na </a:t>
            </a:r>
            <a:r>
              <a:rPr lang="pt-BR" sz="1800" dirty="0" smtClean="0"/>
              <a:t>análise </a:t>
            </a:r>
            <a:r>
              <a:rPr lang="pt-BR" sz="1800" dirty="0"/>
              <a:t>de sensibilidade o </a:t>
            </a:r>
            <a:r>
              <a:rPr lang="pt-BR" sz="1800" dirty="0" smtClean="0"/>
              <a:t>que se </a:t>
            </a:r>
            <a:r>
              <a:rPr lang="pt-BR" sz="1800" dirty="0"/>
              <a:t>procura </a:t>
            </a:r>
            <a:r>
              <a:rPr lang="pt-BR" sz="1800" dirty="0" smtClean="0"/>
              <a:t>é </a:t>
            </a:r>
            <a:r>
              <a:rPr lang="pt-BR" sz="1800" dirty="0"/>
              <a:t>determinar como a </a:t>
            </a:r>
            <a:r>
              <a:rPr lang="pt-BR" sz="1800" dirty="0" smtClean="0"/>
              <a:t>variação </a:t>
            </a:r>
            <a:r>
              <a:rPr lang="pt-BR" sz="1800" dirty="0"/>
              <a:t>dos dados de entrada alteram os dados de </a:t>
            </a:r>
            <a:r>
              <a:rPr lang="pt-BR" sz="1800" dirty="0" smtClean="0"/>
              <a:t>saída</a:t>
            </a:r>
            <a:r>
              <a:rPr lang="pt-BR" sz="1800" dirty="0"/>
              <a:t>, e </a:t>
            </a:r>
            <a:r>
              <a:rPr lang="pt-BR" sz="1800" dirty="0" smtClean="0"/>
              <a:t>então se observar quais </a:t>
            </a:r>
            <a:r>
              <a:rPr lang="pt-BR" sz="1800" dirty="0"/>
              <a:t>dados de entrada controlam o sistema.</a:t>
            </a:r>
            <a:endParaRPr lang="pt-BR" sz="1800" dirty="0" smtClean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32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852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Métodos de An. de Sensibilidade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596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</a:rPr>
              <a:t>Análise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Diferencial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ou derivação parcial: técnica de referência para as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outras.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b="1" dirty="0" smtClean="0"/>
              <a:t>Método </a:t>
            </a:r>
            <a:r>
              <a:rPr lang="pt-BR" sz="1800" b="1" dirty="0"/>
              <a:t>de Monte Carlo: </a:t>
            </a:r>
            <a:r>
              <a:rPr lang="pt-BR" sz="1800" dirty="0"/>
              <a:t>realiza múltiplas avaliações com conjuntos de dados de entrada gerados </a:t>
            </a:r>
            <a:r>
              <a:rPr lang="pt-BR" sz="1800" dirty="0" smtClean="0"/>
              <a:t>randomicamente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/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</a:rPr>
              <a:t>Método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da Transformada de Fourier: </a:t>
            </a:r>
            <a:r>
              <a:rPr lang="pt-BR" sz="1800" dirty="0"/>
              <a:t>A avaliação do sistema é feita variando-se simultaneamente todos os dados de </a:t>
            </a:r>
            <a:r>
              <a:rPr lang="pt-BR" sz="1800" dirty="0" smtClean="0"/>
              <a:t>entrada.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/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</a:rPr>
              <a:t>Variação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de valores dos parâmetros um-a-um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, como sendo a abordagem mais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simples.</a:t>
            </a:r>
            <a:endParaRPr lang="pt-BR" sz="1800" dirty="0" smtClean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33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894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Métodos de An. de Sensibilidade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1366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</a:rPr>
              <a:t>Análise de correlação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entre variáveis independentes e dependentes.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</a:rPr>
              <a:t>Análise de regressão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, como a mais abrangente, usada para modelos complexos.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34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43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Método Diferencial</a:t>
            </a:r>
            <a:endParaRPr lang="x-none" sz="3000" b="1"/>
          </a:p>
          <a:p>
            <a:endParaRPr lang="x-none" sz="3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Shape 1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710135"/>
                <a:ext cx="8229600" cy="3596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457200" indent="-317500" algn="just">
                  <a:lnSpc>
                    <a:spcPct val="115000"/>
                  </a:lnSpc>
                  <a:spcBef>
                    <a:spcPts val="0"/>
                  </a:spcBef>
                  <a:buSzPct val="129629"/>
                </a:pPr>
                <a:r>
                  <a:rPr lang="pt-BR" sz="1800" dirty="0" smtClean="0"/>
                  <a:t>Para </a:t>
                </a:r>
                <a:r>
                  <a:rPr lang="pt-BR" sz="1800" dirty="0"/>
                  <a:t>um dado de saída Y, de um sistema de equações definido de forma geral </a:t>
                </a:r>
                <a:r>
                  <a:rPr lang="pt-BR" sz="1800" dirty="0" smtClean="0"/>
                  <a:t>como,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𝑌</m:t>
                    </m:r>
                    <m:r>
                      <a:rPr lang="pt-BR" sz="1800" b="0" i="1" smtClean="0">
                        <a:latin typeface="Cambria Math"/>
                      </a:rPr>
                      <m:t>=</m:t>
                    </m:r>
                    <m:r>
                      <a:rPr lang="pt-BR" sz="1800" b="0" i="1" smtClean="0">
                        <a:latin typeface="Cambria Math"/>
                      </a:rPr>
                      <m:t>𝑓</m:t>
                    </m:r>
                    <m:r>
                      <a:rPr lang="pt-BR" sz="1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1800" dirty="0" smtClean="0">
                    <a:solidFill>
                      <a:srgbClr val="000000"/>
                    </a:solidFill>
                  </a:rPr>
                  <a:t>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pt-BR" sz="1800" dirty="0"/>
                  <a:t>são os dados de entrada e possuem distribuições de probabilidade conhecidas</a:t>
                </a:r>
                <a:r>
                  <a:rPr lang="pt-BR" sz="1800" dirty="0" smtClean="0"/>
                  <a:t>.</a:t>
                </a:r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:endParaRPr lang="pt-BR" sz="1800" dirty="0" smtClean="0"/>
              </a:p>
              <a:p>
                <a:pPr marL="457200" indent="-317500" algn="just">
                  <a:lnSpc>
                    <a:spcPct val="115000"/>
                  </a:lnSpc>
                  <a:spcBef>
                    <a:spcPts val="0"/>
                  </a:spcBef>
                  <a:buSzPct val="129629"/>
                </a:pPr>
                <a:r>
                  <a:rPr lang="pt-BR" sz="1800" b="1" dirty="0"/>
                  <a:t>Método Diferencial: </a:t>
                </a:r>
                <a:r>
                  <a:rPr lang="pt-BR" sz="1800" dirty="0"/>
                  <a:t>É baseado no produto das derivadas parciais de primeiro grau das saídas em relação à entrada com seus respectivos desvios. O desvio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pt-BR" sz="1800" dirty="0" smtClean="0"/>
                  <a:t> </a:t>
                </a:r>
                <a:r>
                  <a:rPr lang="pt-BR" sz="1800" dirty="0"/>
                  <a:t>é dado </a:t>
                </a:r>
                <a:r>
                  <a:rPr lang="pt-BR" sz="1800" dirty="0" smtClean="0"/>
                  <a:t>por:</a:t>
                </a:r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:endParaRPr lang="pt-BR" sz="1800" i="1" dirty="0" smtClean="0">
                  <a:latin typeface="Cambria Math"/>
                </a:endParaRPr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:endParaRPr lang="pt-BR" sz="1800" dirty="0" smtClean="0"/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:endParaRPr lang="pt-BR" sz="1800" dirty="0" smtClean="0"/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:endParaRPr lang="pt-BR" sz="1800" dirty="0" smtClean="0"/>
              </a:p>
            </p:txBody>
          </p:sp>
        </mc:Choice>
        <mc:Fallback xmlns="">
          <p:sp>
            <p:nvSpPr>
              <p:cNvPr id="122" name="Shape 1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10135"/>
                <a:ext cx="8229600" cy="3596329"/>
              </a:xfrm>
              <a:prstGeom prst="rect">
                <a:avLst/>
              </a:prstGeom>
              <a:blipFill rotWithShape="1">
                <a:blip r:embed="rId4"/>
                <a:stretch>
                  <a:fillRect t="-1868" r="-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35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81810"/>
              </p:ext>
            </p:extLst>
          </p:nvPr>
        </p:nvGraphicFramePr>
        <p:xfrm>
          <a:off x="3491880" y="4437112"/>
          <a:ext cx="2160240" cy="83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155600" imgH="444240" progId="Equation.3">
                  <p:embed/>
                </p:oleObj>
              </mc:Choice>
              <mc:Fallback>
                <p:oleObj name="Equation" r:id="rId5" imgW="11556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4437112"/>
                        <a:ext cx="2160240" cy="83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2744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Método Diferencial</a:t>
            </a:r>
            <a:endParaRPr lang="x-none" sz="3000" b="1"/>
          </a:p>
          <a:p>
            <a:endParaRPr lang="x-none" sz="3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Shape 1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710135"/>
                <a:ext cx="8229600" cy="3754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457200" indent="-317500" algn="just">
                  <a:lnSpc>
                    <a:spcPct val="115000"/>
                  </a:lnSpc>
                  <a:spcBef>
                    <a:spcPts val="0"/>
                  </a:spcBef>
                  <a:buSzPct val="129629"/>
                </a:pPr>
                <a:r>
                  <a:rPr lang="pt-BR" sz="1800" dirty="0" smtClean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800" dirty="0" smtClean="0"/>
                  <a:t> é o desvio associado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pt-BR" sz="18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sz="1800" b="0" i="0" smtClean="0">
                        <a:latin typeface="Cambria Math"/>
                      </a:rPr>
                      <m:t>Se</m:t>
                    </m:r>
                    <m:r>
                      <m:rPr>
                        <m:nor/>
                      </m:rPr>
                      <a:rPr lang="pt-BR" sz="1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pt-BR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800" dirty="0" smtClean="0"/>
                  <a:t> for o desvio padrão então      é a variância do respectivo dado de entrada. Os termos do somatório são a variância local, que é a contribuição de cada dado de entrada para a variância global,       de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𝑌</m:t>
                    </m:r>
                    <m:r>
                      <a:rPr lang="pt-BR" sz="1800" b="0" i="1" smtClean="0">
                        <a:latin typeface="Cambria Math"/>
                      </a:rPr>
                      <m:t>.  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A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derivada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 </m:t>
                    </m:r>
                  </m:oMath>
                </a14:m>
                <a:r>
                  <a:rPr lang="pt-BR" sz="1800" dirty="0" smtClean="0">
                    <a:solidFill>
                      <a:srgbClr val="000000"/>
                    </a:solidFill>
                    <a:latin typeface="+mn-lt"/>
                  </a:rPr>
                  <a:t>parcial é calculada no ponto do valor médio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800" dirty="0" smtClean="0">
                    <a:solidFill>
                      <a:srgbClr val="000000"/>
                    </a:solidFill>
                    <a:latin typeface="+mn-lt"/>
                  </a:rPr>
                  <a:t>;</a:t>
                </a:r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:endParaRPr lang="pt-BR" sz="1800" dirty="0">
                  <a:solidFill>
                    <a:srgbClr val="000000"/>
                  </a:solidFill>
                  <a:latin typeface="+mn-lt"/>
                </a:endParaRPr>
              </a:p>
              <a:p>
                <a:pPr marL="457200" indent="-317500" algn="just">
                  <a:lnSpc>
                    <a:spcPct val="115000"/>
                  </a:lnSpc>
                  <a:spcBef>
                    <a:spcPts val="0"/>
                  </a:spcBef>
                  <a:buSzPct val="129629"/>
                </a:pPr>
                <a:r>
                  <a:rPr lang="pt-BR" sz="1800" dirty="0"/>
                  <a:t>Índice de Importância I, que é uma forma de se indicar a sensibilidade através do valor da derivada parcial </a:t>
                </a:r>
                <a:r>
                  <a:rPr lang="pt-BR" sz="1800" dirty="0" smtClean="0"/>
                  <a:t>a </a:t>
                </a:r>
                <a:r>
                  <a:rPr lang="pt-BR" sz="1800" dirty="0" err="1" smtClean="0"/>
                  <a:t>dimensionalizado</a:t>
                </a:r>
                <a:r>
                  <a:rPr lang="pt-BR" sz="1800" dirty="0" smtClean="0"/>
                  <a:t> </a:t>
                </a:r>
                <a:r>
                  <a:rPr lang="pt-BR" sz="1800" dirty="0"/>
                  <a:t>pelo valor médio de x e </a:t>
                </a:r>
                <a:r>
                  <a:rPr lang="pt-BR" sz="1800" dirty="0" smtClean="0"/>
                  <a:t>y.</a:t>
                </a:r>
                <a:endParaRPr lang="pt-BR" sz="1800" dirty="0"/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=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pt-BR" sz="20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∗</m:t>
                      </m:r>
                      <m:box>
                        <m:box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den>
                          </m:f>
                        </m:e>
                      </m:box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122" name="Shape 1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10135"/>
                <a:ext cx="8229600" cy="3754514"/>
              </a:xfrm>
              <a:prstGeom prst="rect">
                <a:avLst/>
              </a:prstGeom>
              <a:blipFill rotWithShape="1">
                <a:blip r:embed="rId4"/>
                <a:stretch>
                  <a:fillRect t="-1789" r="-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36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77888"/>
              </p:ext>
            </p:extLst>
          </p:nvPr>
        </p:nvGraphicFramePr>
        <p:xfrm>
          <a:off x="2699792" y="2636912"/>
          <a:ext cx="376932" cy="53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5" imgW="177480" imgH="253800" progId="Equation.3">
                  <p:embed/>
                </p:oleObj>
              </mc:Choice>
              <mc:Fallback>
                <p:oleObj name="Equation" r:id="rId5" imgW="1774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792" y="2636912"/>
                        <a:ext cx="376932" cy="538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662651"/>
              </p:ext>
            </p:extLst>
          </p:nvPr>
        </p:nvGraphicFramePr>
        <p:xfrm>
          <a:off x="7884368" y="1700808"/>
          <a:ext cx="288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7" imgW="177480" imgH="241200" progId="Equation.3">
                  <p:embed/>
                </p:oleObj>
              </mc:Choice>
              <mc:Fallback>
                <p:oleObj name="Equation" r:id="rId7" imgW="177480" imgH="24120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700808"/>
                        <a:ext cx="2889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6487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Método Diferencial</a:t>
            </a:r>
            <a:endParaRPr lang="x-none" sz="3000" b="1"/>
          </a:p>
          <a:p>
            <a:endParaRPr lang="x-none" sz="3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Shape 1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710135"/>
                <a:ext cx="8229600" cy="2161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457200" indent="-317500" algn="just">
                  <a:lnSpc>
                    <a:spcPct val="115000"/>
                  </a:lnSpc>
                  <a:spcBef>
                    <a:spcPts val="0"/>
                  </a:spcBef>
                  <a:buSzPct val="129629"/>
                </a:pPr>
                <a:r>
                  <a:rPr lang="pt-BR" sz="1800" dirty="0" smtClean="0"/>
                  <a:t>Onde a barra indica o valor médio da variável. Este índice indica a proporção entre os desvios. Por exemplo, se I=0,6, então um desvio de 1% do valor médio de x irá resultar em um desvio de 0,6% no valor médio de Y.</a:t>
                </a:r>
                <a:endParaRPr lang="pt-BR" sz="1800" dirty="0"/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=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pt-BR" sz="20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∗</m:t>
                      </m:r>
                      <m:box>
                        <m:box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den>
                          </m:f>
                        </m:e>
                      </m:box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122" name="Shape 1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10135"/>
                <a:ext cx="8229600" cy="2161770"/>
              </a:xfrm>
              <a:prstGeom prst="rect">
                <a:avLst/>
              </a:prstGeom>
              <a:blipFill rotWithShape="1">
                <a:blip r:embed="rId3"/>
                <a:stretch>
                  <a:fillRect t="-3107" r="-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37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034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Método de Monte Carlo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914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b="1" dirty="0" smtClean="0"/>
              <a:t>Método </a:t>
            </a:r>
            <a:r>
              <a:rPr lang="pt-BR" sz="1800" b="1" dirty="0"/>
              <a:t>de Monte Carlo: </a:t>
            </a:r>
            <a:r>
              <a:rPr lang="pt-BR" sz="1800" dirty="0"/>
              <a:t>Consiste em realizar múltiplas avaliações com conjuntos de dados de entrada gerados randomicamente, seguindo uma distribuição de probabilidade </a:t>
            </a:r>
            <a:r>
              <a:rPr lang="pt-BR" sz="1800" dirty="0" smtClean="0"/>
              <a:t>proposta.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/>
              <a:t>Após </a:t>
            </a:r>
            <a:r>
              <a:rPr lang="pt-BR" sz="1800" dirty="0"/>
              <a:t>as avaliações, analisam-se as saídas por meio de suas  médias, desvios padrão e as distribuições de probabilidades </a:t>
            </a:r>
            <a:r>
              <a:rPr lang="pt-BR" sz="1800" dirty="0" smtClean="0"/>
              <a:t>associadas</a:t>
            </a:r>
            <a:r>
              <a:rPr lang="pt-BR" sz="1800" dirty="0"/>
              <a:t>;</a:t>
            </a:r>
            <a:endParaRPr lang="pt-BR" sz="1800" dirty="0" smtClean="0"/>
          </a:p>
          <a:p>
            <a:pPr marL="539750" lvl="1" indent="0" algn="just">
              <a:lnSpc>
                <a:spcPct val="115000"/>
              </a:lnSpc>
              <a:spcBef>
                <a:spcPts val="0"/>
              </a:spcBef>
              <a:buSzPct val="78000"/>
              <a:buNone/>
            </a:pPr>
            <a:endParaRPr lang="pt-BR" sz="1800" dirty="0" smtClean="0"/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/>
              <a:t>É </a:t>
            </a:r>
            <a:r>
              <a:rPr lang="pt-BR" sz="1800" dirty="0"/>
              <a:t>método para combinar distribuições de </a:t>
            </a:r>
            <a:r>
              <a:rPr lang="pt-BR" sz="1800" dirty="0" smtClean="0"/>
              <a:t>probabilidade;</a:t>
            </a:r>
          </a:p>
          <a:p>
            <a:pPr marL="539750" lvl="1" indent="0" algn="just">
              <a:lnSpc>
                <a:spcPct val="115000"/>
              </a:lnSpc>
              <a:spcBef>
                <a:spcPts val="0"/>
              </a:spcBef>
              <a:buSzPct val="78000"/>
              <a:buNone/>
            </a:pPr>
            <a:endParaRPr lang="pt-BR" sz="1800" dirty="0"/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/>
              <a:t>A </a:t>
            </a:r>
            <a:r>
              <a:rPr lang="pt-BR" sz="1800" dirty="0"/>
              <a:t>avaliação do sistema pode ser feita variando-se simultaneamente todos os dados de entrada a fim de se obter a variância global do </a:t>
            </a:r>
            <a:r>
              <a:rPr lang="pt-BR" sz="1800" dirty="0" smtClean="0"/>
              <a:t>sistema</a:t>
            </a:r>
            <a:r>
              <a:rPr lang="pt-BR" sz="1800" dirty="0"/>
              <a:t>;</a:t>
            </a:r>
            <a:endParaRPr lang="pt-BR" sz="1800" dirty="0" smtClean="0"/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endParaRPr lang="pt-BR" sz="1800" dirty="0" smtClean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38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828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Método de Monte Carlo</a:t>
            </a:r>
            <a:endParaRPr lang="x-none" sz="3000" b="1"/>
          </a:p>
          <a:p>
            <a:endParaRPr lang="x-none" sz="3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Shape 1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3429000"/>
                <a:ext cx="8229600" cy="1052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457200" lvl="0" indent="-317500" algn="just">
                  <a:lnSpc>
                    <a:spcPct val="115000"/>
                  </a:lnSpc>
                  <a:spcBef>
                    <a:spcPts val="0"/>
                  </a:spcBef>
                  <a:buSzPct val="129629"/>
                </a:pPr>
                <a:r>
                  <a:rPr lang="pt-BR" sz="1800" dirty="0" smtClean="0">
                    <a:solidFill>
                      <a:srgbClr val="000000"/>
                    </a:solidFill>
                  </a:rPr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1800" b="0" i="0" dirty="0" smtClean="0">
                    <a:solidFill>
                      <a:srgbClr val="000000"/>
                    </a:solidFill>
                    <a:latin typeface="+mn-lt"/>
                  </a:rPr>
                  <a:t>é a variância global,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pt-BR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pt-B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1800" b="0" i="0" dirty="0" smtClean="0">
                    <a:solidFill>
                      <a:srgbClr val="000000"/>
                    </a:solidFill>
                    <a:latin typeface="+mn-lt"/>
                  </a:rPr>
                  <a:t>é a variânci</a:t>
                </a:r>
                <a:r>
                  <a:rPr lang="pt-BR" sz="1800" dirty="0" smtClean="0">
                    <a:solidFill>
                      <a:srgbClr val="000000"/>
                    </a:solidFill>
                    <a:latin typeface="+mn-lt"/>
                  </a:rPr>
                  <a:t>a local de Y dada pela variância individual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800" b="0" i="0" dirty="0" smtClean="0">
                    <a:solidFill>
                      <a:srgbClr val="000000"/>
                    </a:solidFill>
                    <a:latin typeface="+mn-lt"/>
                  </a:rPr>
                  <a:t>, que neste caso pode representar um grupo de dados de entrada que tenham sentido comum.</a:t>
                </a:r>
              </a:p>
            </p:txBody>
          </p:sp>
        </mc:Choice>
        <mc:Fallback xmlns="">
          <p:sp>
            <p:nvSpPr>
              <p:cNvPr id="122" name="Shape 1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429000"/>
                <a:ext cx="8229600" cy="1052171"/>
              </a:xfrm>
              <a:prstGeom prst="rect">
                <a:avLst/>
              </a:prstGeom>
              <a:blipFill rotWithShape="1">
                <a:blip r:embed="rId3"/>
                <a:stretch>
                  <a:fillRect t="-5814" r="-593" b="-8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39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550" y="2204864"/>
            <a:ext cx="1104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76087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4247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 rtl="0">
              <a:spcBef>
                <a:spcPts val="600"/>
              </a:spcBef>
              <a:buClr>
                <a:srgbClr val="FF0000"/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O que é Análise de Sensibilidade</a:t>
            </a:r>
            <a:r>
              <a:rPr lang="x-none" sz="2000" smtClean="0">
                <a:solidFill>
                  <a:srgbClr val="FF0000"/>
                </a:solidFill>
              </a:rPr>
              <a:t>?</a:t>
            </a:r>
            <a:endParaRPr lang="pt-BR" sz="2000" dirty="0" smtClean="0">
              <a:solidFill>
                <a:srgbClr val="FF0000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FF0000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Importância da Análise de Sensibilidade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Objetivos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Aplicabilidade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Softwares de Otimização</a:t>
            </a: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70000"/>
              <a:buFont typeface="Arial"/>
              <a:buAutoNum type="arabicPeriod"/>
            </a:pPr>
            <a:endParaRPr lang="pt-BR" sz="2000" dirty="0">
              <a:solidFill>
                <a:srgbClr val="D9D9D9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Arial"/>
              <a:buAutoNum type="arabicPeriod"/>
            </a:pPr>
            <a:r>
              <a:rPr lang="pt-BR" sz="2000" dirty="0" smtClean="0">
                <a:solidFill>
                  <a:srgbClr val="D9D9D9"/>
                </a:solidFill>
              </a:rPr>
              <a:t>Técnicas Gráficas</a:t>
            </a:r>
            <a:endParaRPr lang="x-none" sz="2000">
              <a:solidFill>
                <a:srgbClr val="D9D9D9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866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Método de Monte Carlo</a:t>
            </a:r>
            <a:endParaRPr lang="x-none" sz="3000" b="1"/>
          </a:p>
          <a:p>
            <a:endParaRPr lang="x-none" sz="3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Shape 1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710135"/>
                <a:ext cx="8229600" cy="4233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457200" indent="-317500" algn="just">
                  <a:lnSpc>
                    <a:spcPct val="115000"/>
                  </a:lnSpc>
                  <a:spcBef>
                    <a:spcPts val="0"/>
                  </a:spcBef>
                  <a:buSzPct val="129629"/>
                </a:pPr>
                <a:r>
                  <a:rPr lang="pt-BR" sz="1800" dirty="0" smtClean="0"/>
                  <a:t>A </a:t>
                </a:r>
                <a:r>
                  <a:rPr lang="pt-BR" sz="1800" dirty="0"/>
                  <a:t>desvantagem desse método é o maior esforço computacional, pois é necessário </a:t>
                </a:r>
                <a:r>
                  <a:rPr lang="pt-BR" sz="1800" i="1" dirty="0">
                    <a:solidFill>
                      <a:srgbClr val="FF0000"/>
                    </a:solidFill>
                  </a:rPr>
                  <a:t>rodar um grande numero de casos para se obter tanto a incerteza total como as incertezas individuais</a:t>
                </a:r>
                <a:r>
                  <a:rPr lang="pt-BR" sz="1800" dirty="0"/>
                  <a:t> para cada dado ou grupo de dados de entrada. O número de vezes que é necessário avaliar o sistema de equações é determinado pelo intervalo de confiança para a variância, dado </a:t>
                </a:r>
                <a:r>
                  <a:rPr lang="pt-BR" sz="1800" dirty="0" smtClean="0"/>
                  <a:t>por:</a:t>
                </a:r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:endParaRPr lang="pt-BR" sz="1800" dirty="0"/>
              </a:p>
              <a:p>
                <a:pPr marL="139700" indent="0" algn="just">
                  <a:lnSpc>
                    <a:spcPct val="115000"/>
                  </a:lnSpc>
                  <a:spcBef>
                    <a:spcPts val="0"/>
                  </a:spcBef>
                  <a:buSzPct val="129629"/>
                  <a:buNone/>
                </a:pPr>
                <a:endParaRPr lang="pt-BR" sz="1800" dirty="0" smtClean="0"/>
              </a:p>
              <a:p>
                <a:pPr marL="457200" indent="-317500" algn="just">
                  <a:lnSpc>
                    <a:spcPct val="115000"/>
                  </a:lnSpc>
                  <a:spcBef>
                    <a:spcPts val="0"/>
                  </a:spcBef>
                  <a:buSzPct val="129629"/>
                </a:pPr>
                <a:endParaRPr lang="pt-BR" sz="1800" dirty="0" smtClean="0"/>
              </a:p>
              <a:p>
                <a:pPr marL="457200" indent="-317500" algn="just">
                  <a:lnSpc>
                    <a:spcPct val="115000"/>
                  </a:lnSpc>
                  <a:spcBef>
                    <a:spcPts val="0"/>
                  </a:spcBef>
                  <a:buSzPct val="129629"/>
                </a:pPr>
                <a:r>
                  <a:rPr lang="pt-BR" sz="1800" dirty="0" smtClean="0"/>
                  <a:t>Onde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pt-BR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sz="18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é 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a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vari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â</m:t>
                    </m:r>
                    <m:r>
                      <m:rPr>
                        <m:nor/>
                      </m:rPr>
                      <a:rPr lang="pt-BR" sz="1800" b="0" i="0" smtClean="0">
                        <a:latin typeface="+mn-lt"/>
                      </a:rPr>
                      <m:t>ncia</m:t>
                    </m:r>
                  </m:oMath>
                </a14:m>
                <a:r>
                  <a:rPr lang="pt-BR" sz="1800" dirty="0" smtClean="0">
                    <a:latin typeface="+mn-lt"/>
                  </a:rPr>
                  <a:t> da amostra de tamanho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𝑛</m:t>
                    </m:r>
                    <m:r>
                      <a:rPr lang="pt-BR" sz="18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pt-BR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 smtClean="0">
                    <a:latin typeface="+mn-lt"/>
                  </a:rPr>
                  <a:t> é a variância da população,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pt-BR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 smtClean="0">
                    <a:latin typeface="+mn-lt"/>
                  </a:rPr>
                  <a:t> é o coeficiente da distribuição </a:t>
                </a:r>
                <a:r>
                  <a:rPr lang="pt-BR" sz="1800" dirty="0" err="1" smtClean="0">
                    <a:latin typeface="+mn-lt"/>
                  </a:rPr>
                  <a:t>qui</a:t>
                </a:r>
                <a:r>
                  <a:rPr lang="pt-BR" sz="1800" dirty="0" smtClean="0">
                    <a:latin typeface="+mn-lt"/>
                  </a:rPr>
                  <a:t>-quadrado para uma determinada confiança,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𝑝</m:t>
                    </m:r>
                    <m:r>
                      <a:rPr lang="pt-BR" sz="18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pt-BR" sz="1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pt-BR" sz="18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pt-BR" sz="1800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pt-BR" sz="1800" dirty="0" smtClean="0">
                    <a:latin typeface="+mn-lt"/>
                  </a:rPr>
                  <a:t> são respectivamente os limites superior e inferior do intervalo de confiança</a:t>
                </a:r>
              </a:p>
            </p:txBody>
          </p:sp>
        </mc:Choice>
        <mc:Fallback xmlns="">
          <p:sp>
            <p:nvSpPr>
              <p:cNvPr id="122" name="Shape 1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10135"/>
                <a:ext cx="8229600" cy="4233426"/>
              </a:xfrm>
              <a:prstGeom prst="rect">
                <a:avLst/>
              </a:prstGeom>
              <a:blipFill rotWithShape="1">
                <a:blip r:embed="rId4"/>
                <a:stretch>
                  <a:fillRect t="-1585" r="-593" b="-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40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27468"/>
              </p:ext>
            </p:extLst>
          </p:nvPr>
        </p:nvGraphicFramePr>
        <p:xfrm>
          <a:off x="3573344" y="3554090"/>
          <a:ext cx="1997313" cy="73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1269720" imgH="469800" progId="Equation.3">
                  <p:embed/>
                </p:oleObj>
              </mc:Choice>
              <mc:Fallback>
                <p:oleObj name="Equation" r:id="rId5" imgW="126972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3344" y="3554090"/>
                        <a:ext cx="1997313" cy="739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6138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AS em Avaliação de Desempenho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640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Para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avaliação de desempenho a Análise Diferencial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tem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grande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aplicabilidade.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/>
              <a:t>Modelos: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GSPN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CTMC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ou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DTMC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Modelos </a:t>
            </a: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Semi-Markovianos</a:t>
            </a: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Redes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filas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41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707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AS em Avaliação de Desempenho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42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877" y="1035827"/>
            <a:ext cx="83582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54891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99880"/>
            <a:ext cx="8229600" cy="892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200" b="1" dirty="0" smtClean="0"/>
              <a:t>Sensibilidade de métricas “clássicas” em CTMC</a:t>
            </a:r>
            <a:endParaRPr lang="x-none" sz="22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4460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Desenvolvimento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de funções para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Probabilidade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de estado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estacionário;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Probabilidade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de estado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transiente;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Probabilidade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cumulativa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transiente;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Reward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 estacionário;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Reward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 transiente;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Reward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cumulativo transiente</a:t>
            </a:r>
            <a:r>
              <a:rPr lang="pt-BR" sz="25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pt-BR" sz="2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43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43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69103"/>
            <a:ext cx="8229600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600" b="1" dirty="0" smtClean="0"/>
              <a:t>Probabilidade de estado estacionário</a:t>
            </a:r>
            <a:endParaRPr lang="x-none" sz="26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640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Equações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da probabilidade de estado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estacionário: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Onde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Q denota a matriz geradora CTMC e </a:t>
            </a:r>
            <a:r>
              <a:rPr lang="el-GR" sz="1800" dirty="0">
                <a:solidFill>
                  <a:srgbClr val="000000"/>
                </a:solidFill>
                <a:latin typeface="Arial" charset="0"/>
              </a:rPr>
              <a:t>π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representa o lugar do vetor probabilidade do estado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estacionário.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Calculando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as derivadas, em relação a um dado parâmetro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44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3658" y="2132856"/>
            <a:ext cx="1294406" cy="1055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727" y="4509120"/>
            <a:ext cx="1586546" cy="115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3500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69103"/>
            <a:ext cx="8229600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600" b="1" dirty="0" smtClean="0"/>
              <a:t>Probabilidade de estado estacionário</a:t>
            </a:r>
            <a:endParaRPr lang="x-none" sz="26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2777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Equações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da probabilidade de estado transiente: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Onde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t é o tempo de interesse, P(t) é o vetor de probabilidade do estado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transitório</a:t>
            </a: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O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que queremos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calcular: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45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276473"/>
            <a:ext cx="16240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4525" y="2060848"/>
            <a:ext cx="2761809" cy="69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upo 1"/>
          <p:cNvGrpSpPr/>
          <p:nvPr/>
        </p:nvGrpSpPr>
        <p:grpSpPr>
          <a:xfrm>
            <a:off x="5510211" y="2971796"/>
            <a:ext cx="2230438" cy="819153"/>
            <a:chOff x="3456781" y="3019423"/>
            <a:chExt cx="2230438" cy="819153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6781" y="3019423"/>
              <a:ext cx="2230438" cy="3619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5409" y="3448051"/>
              <a:ext cx="1473200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9922" y="4725144"/>
            <a:ext cx="214223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6060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69103"/>
            <a:ext cx="8229600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600" b="1" dirty="0" smtClean="0"/>
              <a:t>Taxa de </a:t>
            </a:r>
            <a:r>
              <a:rPr lang="pt-BR" sz="2600" b="1" dirty="0" err="1" smtClean="0"/>
              <a:t>Reward</a:t>
            </a:r>
            <a:endParaRPr lang="x-none" sz="26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914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Sendo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E[X(t)] o valor esperado de </a:t>
            </a: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reward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F1</a:t>
            </a: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F2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F3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F1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taxa de recompensa esperada no tempo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t</a:t>
            </a: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F2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e F3 calculo da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sensibilidade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46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2204864"/>
            <a:ext cx="2508523" cy="671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2924944"/>
            <a:ext cx="2558739" cy="72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664" y="3710565"/>
            <a:ext cx="2667557" cy="716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3536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69103"/>
            <a:ext cx="8229600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/>
              <a:t>Exemplo de utilização do Sharpe para AS</a:t>
            </a:r>
            <a:endParaRPr lang="x-none" sz="2600" b="1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47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36" y="1981578"/>
            <a:ext cx="7562929" cy="330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64075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/>
              <a:t>Exemplo de utilização do Sharpe para </a:t>
            </a:r>
            <a:r>
              <a:rPr lang="pt-BR" sz="2400" b="1" dirty="0" smtClean="0"/>
              <a:t>AS</a:t>
            </a:r>
            <a:endParaRPr lang="x-none" sz="2600" b="1" smtClean="0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48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45412"/>
            <a:ext cx="7858180" cy="396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14730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/>
              <a:t>Exemplo de utilização do Sharpe para AS</a:t>
            </a:r>
            <a:endParaRPr lang="x-none" sz="2600" b="1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49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10" y="1445836"/>
            <a:ext cx="79057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3160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x-none" sz="3000" b="1"/>
              <a:t>O que é Análise de Sensibilidade?</a:t>
            </a:r>
          </a:p>
          <a:p>
            <a:endParaRPr lang="x-none" sz="3000" b="1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2420888"/>
            <a:ext cx="8229600" cy="18620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2000" b="1" smtClean="0">
                <a:solidFill>
                  <a:srgbClr val="FF0000"/>
                </a:solidFill>
              </a:rPr>
              <a:t>O </a:t>
            </a:r>
            <a:r>
              <a:rPr lang="x-none" sz="2000" b="1">
                <a:solidFill>
                  <a:srgbClr val="FF0000"/>
                </a:solidFill>
              </a:rPr>
              <a:t>que é Análise de </a:t>
            </a:r>
            <a:r>
              <a:rPr lang="x-none" sz="2000" b="1" smtClean="0">
                <a:solidFill>
                  <a:srgbClr val="FF0000"/>
                </a:solidFill>
              </a:rPr>
              <a:t>Sensibilidade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x-none" sz="2000" b="1">
              <a:solidFill>
                <a:srgbClr val="FF00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2000" b="1">
                <a:solidFill>
                  <a:srgbClr val="FF0000"/>
                </a:solidFill>
              </a:rPr>
              <a:t>ou 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x-none" sz="2000" b="1">
              <a:solidFill>
                <a:srgbClr val="FF00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2000" b="1">
                <a:solidFill>
                  <a:srgbClr val="FF0000"/>
                </a:solidFill>
              </a:rPr>
              <a:t>Análise de Pós-Otimização</a:t>
            </a:r>
            <a:r>
              <a:rPr lang="x-none" sz="2000" b="1" smtClean="0">
                <a:solidFill>
                  <a:srgbClr val="FF0000"/>
                </a:solidFill>
              </a:rPr>
              <a:t>?</a:t>
            </a:r>
            <a:endParaRPr lang="x-none" sz="2000" b="1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57200" y="2439592"/>
            <a:ext cx="8229600" cy="182513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x-none" sz="2200" b="1" smtClean="0">
                <a:solidFill>
                  <a:srgbClr val="FFFFFF"/>
                </a:solidFill>
              </a:rPr>
              <a:t>O teste ou análise de sensibilidade é uma técnica que avalia a mudança de uma variável dentro do projeto, analisando o resultado desta variação sobre o seu planejamento inicial.</a:t>
            </a:r>
            <a:endParaRPr lang="x-none" sz="2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/>
              <a:t>Exemplo de utilização do Sharpe para AS</a:t>
            </a:r>
            <a:endParaRPr lang="x-none" sz="2600" b="1" smtClean="0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50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05" y="1697824"/>
            <a:ext cx="7500990" cy="34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06610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/>
              <a:t>Exemplo de utilização do Sharpe para AS</a:t>
            </a:r>
            <a:endParaRPr lang="x-none" sz="26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4509120"/>
            <a:ext cx="8229600" cy="10479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err="1" smtClean="0"/>
              <a:t>sprob</a:t>
            </a:r>
            <a:r>
              <a:rPr lang="pt-BR" sz="1800" dirty="0" smtClean="0"/>
              <a:t> </a:t>
            </a:r>
            <a:r>
              <a:rPr lang="pt-BR" sz="1800" dirty="0"/>
              <a:t>: 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Probabilidade de estado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estacionário</a:t>
            </a: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stvalue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: Probabilidade de estado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transiente</a:t>
            </a: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Sexrss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sz="1800" dirty="0" err="1">
                <a:solidFill>
                  <a:srgbClr val="000000"/>
                </a:solidFill>
                <a:latin typeface="Arial" charset="0"/>
              </a:rPr>
              <a:t>Reward</a:t>
            </a: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estacionário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51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1556792"/>
            <a:ext cx="6838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48676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1938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596900" lvl="0" indent="-4572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+mj-lt"/>
              <a:buAutoNum type="arabicPeriod" startAt="7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Métodos de Análise de Sensibilidade</a:t>
            </a:r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endParaRPr lang="pt-BR" sz="2000" dirty="0"/>
          </a:p>
          <a:p>
            <a:pPr marL="596900" lvl="0" indent="-457200" algn="just">
              <a:spcBef>
                <a:spcPts val="600"/>
              </a:spcBef>
              <a:buClr>
                <a:srgbClr val="FF0000"/>
              </a:buClr>
              <a:buSzPct val="70000"/>
              <a:buFont typeface="+mj-lt"/>
              <a:buAutoNum type="arabicPeriod" startAt="7"/>
            </a:pPr>
            <a:r>
              <a:rPr lang="pt-BR" sz="2000" dirty="0" smtClean="0">
                <a:solidFill>
                  <a:srgbClr val="FF0000"/>
                </a:solidFill>
              </a:rPr>
              <a:t>O método Simplex</a:t>
            </a:r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endParaRPr lang="pt-BR" sz="2000" dirty="0"/>
          </a:p>
          <a:p>
            <a:pPr marL="596900" lvl="0" indent="-4572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+mj-lt"/>
              <a:buAutoNum type="arabicPeriod" startAt="7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Prática</a:t>
            </a:r>
            <a:endParaRPr lang="pt-BR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52</a:t>
            </a:r>
            <a:endParaRPr lang="pt-B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859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O método Simplex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914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29629"/>
            </a:pPr>
            <a:r>
              <a:rPr lang="pt-BR" sz="1800" dirty="0" smtClean="0">
                <a:solidFill>
                  <a:srgbClr val="000000"/>
                </a:solidFill>
              </a:rPr>
              <a:t>Uma </a:t>
            </a:r>
            <a:r>
              <a:rPr lang="pt-BR" sz="1800" dirty="0">
                <a:solidFill>
                  <a:srgbClr val="000000"/>
                </a:solidFill>
              </a:rPr>
              <a:t>das hipóteses dos problemas de programação linear é a consideração de certeza nos coeficientes e constantes</a:t>
            </a:r>
            <a:r>
              <a:rPr lang="pt-BR" sz="1800" dirty="0" smtClean="0">
                <a:solidFill>
                  <a:srgbClr val="000000"/>
                </a:solidFill>
              </a:rPr>
              <a:t>.</a:t>
            </a:r>
          </a:p>
          <a:p>
            <a:pPr marL="139700" lvl="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</a:pPr>
            <a:endParaRPr lang="pt-BR" sz="1800" dirty="0">
              <a:solidFill>
                <a:srgbClr val="000000"/>
              </a:solidFill>
            </a:endParaRP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16666"/>
              <a:defRPr/>
            </a:pPr>
            <a:r>
              <a:rPr lang="pt-BR" sz="1800" dirty="0">
                <a:solidFill>
                  <a:srgbClr val="000000"/>
                </a:solidFill>
              </a:rPr>
              <a:t>A solução otimizada é dependente dos coeficientes da função objetivo (geralmente lucro, receita ou custo) e dos coeficientes e constantes das restrições (geralmente necessidades por produto e disponibilidade de um recurso</a:t>
            </a:r>
            <a:r>
              <a:rPr lang="pt-BR" sz="1800" dirty="0" smtClean="0">
                <a:solidFill>
                  <a:srgbClr val="000000"/>
                </a:solidFill>
              </a:rPr>
              <a:t>).</a:t>
            </a:r>
            <a:endParaRPr lang="pt-BR" sz="1800" dirty="0">
              <a:solidFill>
                <a:srgbClr val="000000"/>
              </a:solidFill>
            </a:endParaRP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16666"/>
              <a:buNone/>
              <a:defRPr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16666"/>
              <a:defRPr/>
            </a:pPr>
            <a:r>
              <a:rPr lang="pt-BR" sz="1800" dirty="0">
                <a:solidFill>
                  <a:srgbClr val="000000"/>
                </a:solidFill>
              </a:rPr>
              <a:t>Devemos saber o quanto a solução otimizada está dependente de uma determinada constante ou coeficiente. Se observarmos uma alta dependência, devemos tomar um grande cuidado na determinação da mesma</a:t>
            </a:r>
            <a:r>
              <a:rPr lang="pt-BR" sz="1800" dirty="0" smtClean="0">
                <a:solidFill>
                  <a:srgbClr val="000000"/>
                </a:solidFill>
              </a:rPr>
              <a:t>.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53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942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O método Simplex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914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16666"/>
              <a:defRPr/>
            </a:pPr>
            <a:r>
              <a:rPr lang="pt-BR" sz="1800" i="1" dirty="0" smtClean="0">
                <a:solidFill>
                  <a:srgbClr val="FF0000"/>
                </a:solidFill>
              </a:rPr>
              <a:t>A </a:t>
            </a:r>
            <a:r>
              <a:rPr lang="pt-BR" sz="1800" i="1" dirty="0">
                <a:solidFill>
                  <a:srgbClr val="FF0000"/>
                </a:solidFill>
              </a:rPr>
              <a:t>análise de pós-otimização verifica as possíveis variações</a:t>
            </a:r>
            <a:r>
              <a:rPr lang="pt-BR" sz="1800" dirty="0">
                <a:solidFill>
                  <a:srgbClr val="000000"/>
                </a:solidFill>
              </a:rPr>
              <a:t>, para cima e para baixo, dos valores dos coeficientes da função objetivo, dos coeficientes e das constantes das restrições, sem que a solução ótima (x1, x2, ..., </a:t>
            </a:r>
            <a:r>
              <a:rPr lang="pt-BR" sz="1800" dirty="0" err="1">
                <a:solidFill>
                  <a:srgbClr val="000000"/>
                </a:solidFill>
              </a:rPr>
              <a:t>xn</a:t>
            </a:r>
            <a:r>
              <a:rPr lang="pt-BR" sz="1800" dirty="0">
                <a:solidFill>
                  <a:srgbClr val="000000"/>
                </a:solidFill>
              </a:rPr>
              <a:t>) seja alterada</a:t>
            </a:r>
            <a:r>
              <a:rPr lang="pt-BR" sz="1800" dirty="0" smtClean="0">
                <a:solidFill>
                  <a:srgbClr val="000000"/>
                </a:solidFill>
              </a:rPr>
              <a:t>.</a:t>
            </a: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16666"/>
              <a:defRPr/>
            </a:pPr>
            <a:endParaRPr lang="pt-BR" sz="1800" dirty="0">
              <a:solidFill>
                <a:srgbClr val="000000"/>
              </a:solidFill>
            </a:endParaRP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>
                <a:solidFill>
                  <a:srgbClr val="000000"/>
                </a:solidFill>
              </a:rPr>
              <a:t>Devemos responder a basicamente 3 perguntas</a:t>
            </a:r>
            <a:r>
              <a:rPr lang="pt-BR" sz="1800" dirty="0" smtClean="0">
                <a:solidFill>
                  <a:srgbClr val="000000"/>
                </a:solidFill>
              </a:rPr>
              <a:t>: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 smtClean="0"/>
          </a:p>
          <a:p>
            <a:pPr marL="939800" lvl="1" indent="-342900" algn="just">
              <a:lnSpc>
                <a:spcPct val="115000"/>
              </a:lnSpc>
              <a:spcBef>
                <a:spcPts val="0"/>
              </a:spcBef>
              <a:buSzPct val="77777"/>
              <a:buFont typeface="+mj-lt"/>
              <a:buAutoNum type="arabicPeriod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Qual </a:t>
            </a:r>
            <a:r>
              <a:rPr lang="pt-BR" sz="1800" dirty="0">
                <a:solidFill>
                  <a:srgbClr val="000000"/>
                </a:solidFill>
              </a:rPr>
              <a:t>o efeito de uma mudança num coeficiente da função </a:t>
            </a:r>
            <a:r>
              <a:rPr lang="pt-BR" sz="1800" dirty="0" smtClean="0">
                <a:solidFill>
                  <a:srgbClr val="000000"/>
                </a:solidFill>
              </a:rPr>
              <a:t>objetivo?</a:t>
            </a:r>
          </a:p>
          <a:p>
            <a:pPr marL="596900" lvl="1" indent="0" algn="just">
              <a:lnSpc>
                <a:spcPct val="115000"/>
              </a:lnSpc>
              <a:spcBef>
                <a:spcPts val="0"/>
              </a:spcBef>
              <a:buSzPct val="77777"/>
              <a:buNone/>
              <a:defRPr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939800" lvl="1" indent="-342900" algn="just">
              <a:lnSpc>
                <a:spcPct val="115000"/>
              </a:lnSpc>
              <a:spcBef>
                <a:spcPts val="0"/>
              </a:spcBef>
              <a:buSzPct val="77777"/>
              <a:buFont typeface="+mj-lt"/>
              <a:buAutoNum type="arabicPeriod" startAt="2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Qual o efeito de uma mudança numa constante de uma restrição?</a:t>
            </a:r>
          </a:p>
          <a:p>
            <a:pPr marL="596900" lvl="1" indent="0" algn="just">
              <a:lnSpc>
                <a:spcPct val="115000"/>
              </a:lnSpc>
              <a:spcBef>
                <a:spcPts val="0"/>
              </a:spcBef>
              <a:buSzPct val="77777"/>
              <a:buNone/>
              <a:defRPr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939800" lvl="1" indent="-342900" algn="just">
              <a:lnSpc>
                <a:spcPct val="115000"/>
              </a:lnSpc>
              <a:spcBef>
                <a:spcPts val="0"/>
              </a:spcBef>
              <a:buSzPct val="77777"/>
              <a:buFont typeface="+mj-lt"/>
              <a:buAutoNum type="arabicPeriod" startAt="3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Qual </a:t>
            </a:r>
            <a:r>
              <a:rPr lang="pt-BR" sz="1800" dirty="0">
                <a:solidFill>
                  <a:srgbClr val="000000"/>
                </a:solidFill>
              </a:rPr>
              <a:t>o efeito de uma mudança num coeficiente de uma restrição</a:t>
            </a:r>
            <a:r>
              <a:rPr lang="pt-BR" sz="1800" dirty="0" smtClean="0">
                <a:solidFill>
                  <a:srgbClr val="000000"/>
                </a:solidFill>
              </a:rPr>
              <a:t>?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54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294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 b="1" dirty="0" smtClean="0"/>
              <a:t>O método Simplex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3929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Existem </a:t>
            </a:r>
            <a:r>
              <a:rPr lang="pt-BR" sz="1800" dirty="0">
                <a:solidFill>
                  <a:srgbClr val="000000"/>
                </a:solidFill>
              </a:rPr>
              <a:t>dois tipos básicos de análise de sensibilidade.</a:t>
            </a:r>
          </a:p>
          <a:p>
            <a:pPr marL="120650" indent="0">
              <a:buNone/>
              <a:defRPr/>
            </a:pPr>
            <a:endParaRPr lang="pt-BR" sz="1800" dirty="0"/>
          </a:p>
          <a:p>
            <a:pPr marL="914400" lvl="1" indent="-317500" algn="just">
              <a:lnSpc>
                <a:spcPct val="115000"/>
              </a:lnSpc>
              <a:spcBef>
                <a:spcPts val="0"/>
              </a:spcBef>
              <a:buSzPct val="77777"/>
              <a:buFont typeface="Courier New"/>
              <a:buChar char="o"/>
              <a:defRPr/>
            </a:pPr>
            <a:r>
              <a:rPr lang="pt-BR" sz="1800" dirty="0">
                <a:solidFill>
                  <a:srgbClr val="000000"/>
                </a:solidFill>
              </a:rPr>
              <a:t>O primeiro estabelece limites inferiores e superiores para todos os coeficientes da função objetivo e para as constantes das restrições.</a:t>
            </a:r>
          </a:p>
          <a:p>
            <a:pPr marL="120650" indent="0">
              <a:buNone/>
              <a:defRPr/>
            </a:pPr>
            <a:endParaRPr lang="pt-BR" sz="1800" dirty="0"/>
          </a:p>
          <a:p>
            <a:pPr marL="914400" lvl="1" indent="-317500" algn="just">
              <a:lnSpc>
                <a:spcPct val="115000"/>
              </a:lnSpc>
              <a:spcBef>
                <a:spcPts val="0"/>
              </a:spcBef>
              <a:buSzPct val="77777"/>
              <a:buFont typeface="Courier New"/>
              <a:buChar char="o"/>
              <a:defRPr/>
            </a:pPr>
            <a:r>
              <a:rPr lang="pt-BR" sz="1800" dirty="0">
                <a:solidFill>
                  <a:srgbClr val="000000"/>
                </a:solidFill>
              </a:rPr>
              <a:t>O segundo verifica se mais de uma mudança simultânea em um problema altera a sua solução ótima</a:t>
            </a:r>
            <a:r>
              <a:rPr lang="pt-BR" sz="1800" dirty="0" smtClean="0">
                <a:solidFill>
                  <a:srgbClr val="000000"/>
                </a:solidFill>
              </a:rPr>
              <a:t>.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55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5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003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Considere </a:t>
            </a:r>
            <a:r>
              <a:rPr lang="pt-BR" sz="1800" dirty="0">
                <a:solidFill>
                  <a:srgbClr val="000000"/>
                </a:solidFill>
              </a:rPr>
              <a:t>o problema abaixo e sua solução </a:t>
            </a:r>
            <a:r>
              <a:rPr lang="pt-BR" sz="1800" dirty="0" smtClean="0">
                <a:solidFill>
                  <a:srgbClr val="000000"/>
                </a:solidFill>
              </a:rPr>
              <a:t>gráfica</a:t>
            </a:r>
          </a:p>
          <a:p>
            <a:pPr marL="91440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Max </a:t>
            </a:r>
            <a:r>
              <a:rPr lang="pt-BR" sz="1800" dirty="0">
                <a:solidFill>
                  <a:srgbClr val="000000"/>
                </a:solidFill>
              </a:rPr>
              <a:t>Z = 5x1 + 2x2</a:t>
            </a:r>
          </a:p>
          <a:p>
            <a:pPr marL="91440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pt-BR" sz="1800" dirty="0">
                <a:solidFill>
                  <a:srgbClr val="000000"/>
                </a:solidFill>
              </a:rPr>
              <a:t>Sujeito a:</a:t>
            </a:r>
          </a:p>
          <a:p>
            <a:pPr marL="91440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pt-BR" sz="1800" dirty="0">
                <a:solidFill>
                  <a:srgbClr val="000000"/>
                </a:solidFill>
              </a:rPr>
              <a:t>             4x1 + x2 ≤ 10  (A) </a:t>
            </a:r>
          </a:p>
          <a:p>
            <a:pPr marL="1371600" indent="45720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pt-BR" sz="1800" dirty="0">
                <a:solidFill>
                  <a:srgbClr val="000000"/>
                </a:solidFill>
              </a:rPr>
              <a:t> x1 + 2x2 ≤ 9 (B)</a:t>
            </a:r>
          </a:p>
          <a:p>
            <a:pPr marL="1371600" indent="45720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pt-BR" sz="1800">
                <a:solidFill>
                  <a:srgbClr val="000000"/>
                </a:solidFill>
              </a:rPr>
              <a:t>   </a:t>
            </a:r>
            <a:r>
              <a:rPr lang="pt-BR" sz="1800" smtClean="0">
                <a:solidFill>
                  <a:srgbClr val="000000"/>
                </a:solidFill>
              </a:rPr>
              <a:t>x1 ≥ </a:t>
            </a:r>
            <a:r>
              <a:rPr lang="pt-BR" sz="1800" dirty="0">
                <a:solidFill>
                  <a:srgbClr val="000000"/>
                </a:solidFill>
              </a:rPr>
              <a:t>0 e x2 ≥ </a:t>
            </a:r>
            <a:r>
              <a:rPr lang="pt-BR" sz="1800" dirty="0" smtClean="0">
                <a:solidFill>
                  <a:srgbClr val="000000"/>
                </a:solidFill>
              </a:rPr>
              <a:t>0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56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hape 281"/>
          <p:cNvSpPr>
            <a:spLocks noChangeArrowheads="1"/>
          </p:cNvSpPr>
          <p:nvPr/>
        </p:nvSpPr>
        <p:spPr bwMode="auto">
          <a:xfrm>
            <a:off x="2661741" y="3717032"/>
            <a:ext cx="4180880" cy="203427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658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1020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Na solução ótima, os valores de x1 e x2 são iguais para as duas equações das retas que limitam a solução. Portanto, resolvendo este sistema de equações poderemos encontrar a solução ótima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57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25874"/>
            <a:ext cx="4572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09731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322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A </a:t>
            </a:r>
            <a:r>
              <a:rPr lang="pt-BR" sz="1800" dirty="0">
                <a:solidFill>
                  <a:srgbClr val="000000"/>
                </a:solidFill>
              </a:rPr>
              <a:t>alteração em um dos coeficientes provoca uma alteração no coeficiente angular </a:t>
            </a:r>
            <a:r>
              <a:rPr lang="pt-BR" sz="1800" dirty="0" smtClean="0">
                <a:solidFill>
                  <a:srgbClr val="000000"/>
                </a:solidFill>
              </a:rPr>
              <a:t>da </a:t>
            </a:r>
            <a:r>
              <a:rPr lang="pt-BR" sz="1800" dirty="0">
                <a:solidFill>
                  <a:srgbClr val="000000"/>
                </a:solidFill>
              </a:rPr>
              <a:t>reta que define a função objetivo. </a:t>
            </a:r>
            <a:r>
              <a:rPr lang="pt-BR" sz="1800" dirty="0" smtClean="0">
                <a:solidFill>
                  <a:srgbClr val="000000"/>
                </a:solidFill>
              </a:rPr>
              <a:t>Podemos </a:t>
            </a:r>
            <a:r>
              <a:rPr lang="pt-BR" sz="1800" dirty="0">
                <a:solidFill>
                  <a:srgbClr val="000000"/>
                </a:solidFill>
              </a:rPr>
              <a:t>notar que se a variação na inclinação for pequena a solução ótima (valor das variáveis de decisão que produzem o maior valor da função objetivo) não sofrerá alteração. Devemos deixar claro que o valor máximo (Z) a ser produzido pela solução ótima será diferente, independentemente da manutenção da solução </a:t>
            </a:r>
            <a:r>
              <a:rPr lang="pt-BR" sz="1800" dirty="0" smtClean="0">
                <a:solidFill>
                  <a:srgbClr val="000000"/>
                </a:solidFill>
              </a:rPr>
              <a:t>ótima.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58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hape 315"/>
          <p:cNvSpPr>
            <a:spLocks noChangeArrowheads="1"/>
          </p:cNvSpPr>
          <p:nvPr/>
        </p:nvSpPr>
        <p:spPr bwMode="auto">
          <a:xfrm>
            <a:off x="2732082" y="3830242"/>
            <a:ext cx="4040197" cy="22630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32843" y="2276473"/>
            <a:ext cx="7038675" cy="923289"/>
          </a:xfrm>
          <a:prstGeom prst="rect">
            <a:avLst/>
          </a:prstGeom>
          <a:solidFill>
            <a:srgbClr val="F40A10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rtlCol="0" anchor="t" anchorCtr="0">
            <a:spAutoFit/>
          </a:bodyPr>
          <a:lstStyle/>
          <a:p>
            <a:pPr algn="just">
              <a:buSzPct val="25000"/>
            </a:pPr>
            <a:r>
              <a:rPr lang="pt-BR" sz="1800" b="1" dirty="0" smtClean="0">
                <a:solidFill>
                  <a:schemeClr val="bg1"/>
                </a:solidFill>
              </a:rPr>
              <a:t>Esta figura </a:t>
            </a:r>
            <a:r>
              <a:rPr lang="pt-BR" sz="1800" b="1" dirty="0">
                <a:solidFill>
                  <a:schemeClr val="bg1"/>
                </a:solidFill>
              </a:rPr>
              <a:t>mostra quanto a inclinação (área sombreada) da função objetivo pode mudar sem que a solução ótima seja alterada</a:t>
            </a:r>
            <a:endParaRPr lang="pt-BR" sz="1800" b="1" i="0" u="none" strike="noStrike" cap="none" baseline="0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9781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19765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As </a:t>
            </a:r>
            <a:r>
              <a:rPr lang="pt-BR" sz="1800" dirty="0">
                <a:solidFill>
                  <a:srgbClr val="000000"/>
                </a:solidFill>
              </a:rPr>
              <a:t>retas A, B e a função objetivo apresentadas na figura pertencem a uma mesma família de retas pois têm o ponto (11/7, 26/7) em comum, isto é, uma característica em comum, e a diferença ente elas está no coeficiente angular. Portanto, enquanto o coeficiente angular da função objetivo estiver entre os coeficientes das retas que determinam a solução ótima esta não se alterará. </a:t>
            </a:r>
            <a:r>
              <a:rPr lang="pt-BR" sz="1800" dirty="0" smtClean="0">
                <a:solidFill>
                  <a:srgbClr val="000000"/>
                </a:solidFill>
              </a:rPr>
              <a:t>Matematicamente, pode </a:t>
            </a:r>
            <a:r>
              <a:rPr lang="pt-BR" sz="1800" dirty="0">
                <a:solidFill>
                  <a:srgbClr val="000000"/>
                </a:solidFill>
              </a:rPr>
              <a:t>ser representado por</a:t>
            </a:r>
            <a:r>
              <a:rPr lang="pt-BR" sz="18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59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5220" y="3645024"/>
            <a:ext cx="53435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71525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O que é </a:t>
            </a:r>
            <a:r>
              <a:rPr lang="pt-BR" sz="3000" b="1" dirty="0" smtClean="0"/>
              <a:t>Análise de Sensibilidade</a:t>
            </a:r>
            <a:r>
              <a:rPr lang="x-none" sz="3000" b="1" smtClean="0"/>
              <a:t>?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4470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116666"/>
              <a:buFont typeface="Arial"/>
              <a:buChar char="•"/>
            </a:pPr>
            <a:r>
              <a:rPr lang="x-none" sz="1800" smtClean="0">
                <a:solidFill>
                  <a:srgbClr val="000000"/>
                </a:solidFill>
              </a:rPr>
              <a:t>É uma técnica que permite de forma controlada conduzir experimentos e investigações com o uso de um modelo de simulação.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139700" lvl="0" indent="0" algn="just" rtl="0">
              <a:spcBef>
                <a:spcPts val="600"/>
              </a:spcBef>
              <a:buClr>
                <a:schemeClr val="dk1"/>
              </a:buClr>
              <a:buSzPct val="116666"/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457200" lvl="0" indent="-317500" algn="just" rtl="0">
              <a:spcBef>
                <a:spcPts val="600"/>
              </a:spcBef>
              <a:buClr>
                <a:schemeClr val="dk1"/>
              </a:buClr>
              <a:buSzPct val="116666"/>
              <a:buFont typeface="Arial"/>
              <a:buChar char="•"/>
            </a:pPr>
            <a:r>
              <a:rPr lang="x-none" sz="1800" smtClean="0"/>
              <a:t>Análise </a:t>
            </a:r>
            <a:r>
              <a:rPr lang="x-none" sz="1800"/>
              <a:t>de sensibilidade (SA) é um método de determinar os fatores mais influentes em um sistema [Frank 1978, Hamby 1994</a:t>
            </a:r>
            <a:r>
              <a:rPr lang="x-none" sz="1800" smtClean="0"/>
              <a:t>].</a:t>
            </a:r>
            <a:endParaRPr lang="pt-BR" sz="1800" dirty="0" smtClean="0"/>
          </a:p>
          <a:p>
            <a:pPr marL="139700" lvl="0" indent="0" algn="just" rtl="0">
              <a:spcBef>
                <a:spcPts val="600"/>
              </a:spcBef>
              <a:buClr>
                <a:schemeClr val="dk1"/>
              </a:buClr>
              <a:buSzPct val="116666"/>
              <a:buNone/>
            </a:pPr>
            <a:endParaRPr lang="pt-BR" sz="1800" dirty="0" smtClean="0"/>
          </a:p>
          <a:p>
            <a:pPr marL="457200" indent="-317500" algn="just">
              <a:spcBef>
                <a:spcPts val="600"/>
              </a:spcBef>
              <a:buSzPct val="116666"/>
            </a:pPr>
            <a:r>
              <a:rPr lang="x-none" sz="1800"/>
              <a:t>A Análise de Sensibilidade consiste em </a:t>
            </a:r>
            <a:r>
              <a:rPr lang="x-none" sz="1800">
                <a:solidFill>
                  <a:srgbClr val="FF0000"/>
                </a:solidFill>
              </a:rPr>
              <a:t>estudar o efeito que a variação de um dado de entrada</a:t>
            </a:r>
            <a:r>
              <a:rPr lang="x-none" sz="1800"/>
              <a:t> pode ocasionar nos resultados. Quando uma pequena variação num parâmetro altera drasticamente a rentabilidade de um projeto, diz-se que o projeto é muito sensível a este parâmetro [Casarotto e Koppitke, 2000</a:t>
            </a:r>
            <a:r>
              <a:rPr lang="x-none" sz="1800" smtClean="0"/>
              <a:t>].</a:t>
            </a:r>
            <a:endParaRPr lang="pt-BR" sz="1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95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De </a:t>
            </a:r>
            <a:r>
              <a:rPr lang="pt-BR" sz="1800" dirty="0">
                <a:solidFill>
                  <a:srgbClr val="000000"/>
                </a:solidFill>
              </a:rPr>
              <a:t>uma forma geral, podemos obter o valor do coeficiente angular de uma função objetivo por Z = c1x1 + c2x2 ou </a:t>
            </a:r>
            <a:r>
              <a:rPr lang="pt-BR" sz="1800" dirty="0" smtClean="0">
                <a:solidFill>
                  <a:srgbClr val="000000"/>
                </a:solidFill>
              </a:rPr>
              <a:t>por: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>
              <a:solidFill>
                <a:srgbClr val="000000"/>
              </a:solidFill>
            </a:endParaRP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>
              <a:solidFill>
                <a:srgbClr val="000000"/>
              </a:solidFill>
            </a:endParaRP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>
              <a:solidFill>
                <a:srgbClr val="000000"/>
              </a:solidFill>
            </a:endParaRP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Isto </a:t>
            </a:r>
            <a:r>
              <a:rPr lang="pt-BR" sz="1800" dirty="0">
                <a:solidFill>
                  <a:srgbClr val="000000"/>
                </a:solidFill>
              </a:rPr>
              <a:t>é, o coeficiente angular é dado </a:t>
            </a:r>
            <a:r>
              <a:rPr lang="pt-BR" sz="1800" dirty="0" smtClean="0">
                <a:solidFill>
                  <a:srgbClr val="000000"/>
                </a:solidFill>
              </a:rPr>
              <a:t>por: </a:t>
            </a:r>
            <a:r>
              <a:rPr lang="pt-BR" sz="1800" dirty="0">
                <a:solidFill>
                  <a:srgbClr val="000000"/>
                </a:solidFill>
              </a:rPr>
              <a:t>– c1/c2. 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Logo</a:t>
            </a:r>
            <a:r>
              <a:rPr lang="pt-BR" sz="1800" dirty="0">
                <a:solidFill>
                  <a:srgbClr val="000000"/>
                </a:solidFill>
              </a:rPr>
              <a:t>, no caso, </a:t>
            </a:r>
            <a:r>
              <a:rPr lang="pt-BR" sz="1800" dirty="0" smtClean="0">
                <a:solidFill>
                  <a:srgbClr val="000000"/>
                </a:solidFill>
              </a:rPr>
              <a:t>queremos: - </a:t>
            </a:r>
            <a:r>
              <a:rPr lang="pt-BR" sz="1800" dirty="0">
                <a:solidFill>
                  <a:srgbClr val="000000"/>
                </a:solidFill>
              </a:rPr>
              <a:t>4 ≤ – c1/c2 ≤ - </a:t>
            </a:r>
            <a:r>
              <a:rPr lang="pt-BR" sz="1800" dirty="0" smtClean="0">
                <a:solidFill>
                  <a:srgbClr val="000000"/>
                </a:solidFill>
              </a:rPr>
              <a:t>0,5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60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hape 334"/>
          <p:cNvSpPr>
            <a:spLocks noChangeArrowheads="1"/>
          </p:cNvSpPr>
          <p:nvPr/>
        </p:nvSpPr>
        <p:spPr bwMode="auto">
          <a:xfrm>
            <a:off x="3629695" y="2820987"/>
            <a:ext cx="1884610" cy="7520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4737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1366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x-none" sz="1800" smtClean="0">
                <a:solidFill>
                  <a:srgbClr val="000000"/>
                </a:solidFill>
              </a:rPr>
              <a:t>A </a:t>
            </a:r>
            <a:r>
              <a:rPr lang="x-none" sz="1800">
                <a:solidFill>
                  <a:srgbClr val="000000"/>
                </a:solidFill>
              </a:rPr>
              <a:t>análise </a:t>
            </a:r>
            <a:r>
              <a:rPr lang="pt-BR" sz="1800" dirty="0" smtClean="0">
                <a:solidFill>
                  <a:srgbClr val="000000"/>
                </a:solidFill>
              </a:rPr>
              <a:t>feita</a:t>
            </a:r>
            <a:r>
              <a:rPr lang="x-none" sz="1800" smtClean="0">
                <a:solidFill>
                  <a:srgbClr val="000000"/>
                </a:solidFill>
              </a:rPr>
              <a:t> </a:t>
            </a:r>
            <a:r>
              <a:rPr lang="x-none" sz="1800">
                <a:solidFill>
                  <a:srgbClr val="000000"/>
                </a:solidFill>
              </a:rPr>
              <a:t>a seguir supõe que apenas um dos coeficientes da função objetivo pode sofrer alteração de cada vez. Supondo primeiramente  que apenas c1 sofrerá alteração, este poderá variar de 1 ≤ c1 ≤ 8. Matematicamente estes limites podem ser obtidos da seguinte </a:t>
            </a:r>
            <a:r>
              <a:rPr lang="x-none" sz="1800" smtClean="0">
                <a:solidFill>
                  <a:srgbClr val="000000"/>
                </a:solidFill>
              </a:rPr>
              <a:t>maneira</a:t>
            </a:r>
            <a:r>
              <a:rPr lang="pt-BR" sz="1800" dirty="0" smtClean="0">
                <a:solidFill>
                  <a:srgbClr val="000000"/>
                </a:solidFill>
              </a:rPr>
              <a:t>: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61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9837" y="3255615"/>
            <a:ext cx="41243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32547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938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Neste a tarefa foi facilitada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, pois existiam limites bem claros para a alteração do coeficiente angular, dado pelas duas retas das restrições. Contudo, nem sempre existem estes limites de forma clara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.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 smtClean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Considere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agora o problema a seguir, que difere do nosso problema original apenas pela alteração do coeficiente da variável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x</a:t>
            </a:r>
            <a:r>
              <a:rPr lang="pt-BR" sz="1400" baseline="-250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1.</a:t>
            </a: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endParaRPr lang="pt-BR" sz="1400" baseline="-25000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	Max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 = 15x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+ 2x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	Sujeito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a: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          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4x</a:t>
            </a:r>
            <a:r>
              <a:rPr lang="pt-B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+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≤ 10(A)	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	 	 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	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x</a:t>
            </a:r>
            <a:r>
              <a:rPr lang="pt-B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+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2x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≤ 9(B)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	 </a:t>
            </a:r>
            <a:endParaRPr lang="pt-BR" sz="1800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   	 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	x</a:t>
            </a:r>
            <a:r>
              <a:rPr lang="pt-BR" sz="12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1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≥ 0 e 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≥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0</a:t>
            </a:r>
            <a:endParaRPr lang="pt-BR" sz="1800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62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050" y="3695816"/>
            <a:ext cx="3001597" cy="26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74485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003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Assumindo agora que apenas c</a:t>
            </a:r>
            <a:r>
              <a:rPr lang="pt-BR" sz="1600" dirty="0" smtClean="0">
                <a:solidFill>
                  <a:srgbClr val="000000"/>
                </a:solidFill>
              </a:rPr>
              <a:t>2</a:t>
            </a:r>
            <a:r>
              <a:rPr lang="pt-BR" sz="1800" dirty="0" smtClean="0">
                <a:solidFill>
                  <a:srgbClr val="000000"/>
                </a:solidFill>
              </a:rPr>
              <a:t> sofrerá alteração, este poderá variar de 1,25 ≤ c</a:t>
            </a:r>
            <a:r>
              <a:rPr lang="pt-BR" sz="1600" dirty="0" smtClean="0">
                <a:solidFill>
                  <a:srgbClr val="000000"/>
                </a:solidFill>
              </a:rPr>
              <a:t>2</a:t>
            </a:r>
            <a:r>
              <a:rPr lang="pt-BR" sz="1800" dirty="0" smtClean="0">
                <a:solidFill>
                  <a:srgbClr val="000000"/>
                </a:solidFill>
              </a:rPr>
              <a:t> ≤ 10. Matematicamente estes limites podem ser obtidos da seguinte maneira: 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>
              <a:solidFill>
                <a:srgbClr val="000000"/>
              </a:solidFill>
            </a:endParaRP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     -</a:t>
            </a:r>
            <a:r>
              <a:rPr lang="pt-BR" sz="1800" dirty="0">
                <a:solidFill>
                  <a:srgbClr val="000000"/>
                </a:solidFill>
              </a:rPr>
              <a:t>4 ≤ -c</a:t>
            </a:r>
            <a:r>
              <a:rPr lang="pt-BR" sz="1600" dirty="0">
                <a:solidFill>
                  <a:srgbClr val="000000"/>
                </a:solidFill>
              </a:rPr>
              <a:t>1</a:t>
            </a:r>
            <a:r>
              <a:rPr lang="pt-BR" sz="1800" dirty="0">
                <a:solidFill>
                  <a:srgbClr val="000000"/>
                </a:solidFill>
              </a:rPr>
              <a:t>/c</a:t>
            </a:r>
            <a:r>
              <a:rPr lang="pt-BR" sz="1600" dirty="0">
                <a:solidFill>
                  <a:srgbClr val="000000"/>
                </a:solidFill>
              </a:rPr>
              <a:t>2</a:t>
            </a:r>
            <a:r>
              <a:rPr lang="pt-BR" sz="1800" dirty="0">
                <a:solidFill>
                  <a:srgbClr val="000000"/>
                </a:solidFill>
              </a:rPr>
              <a:t> ≤ - 0,5 para c</a:t>
            </a:r>
            <a:r>
              <a:rPr lang="pt-BR" sz="1600" dirty="0">
                <a:solidFill>
                  <a:srgbClr val="000000"/>
                </a:solidFill>
              </a:rPr>
              <a:t>1</a:t>
            </a:r>
            <a:r>
              <a:rPr lang="pt-BR" sz="1800" dirty="0">
                <a:solidFill>
                  <a:srgbClr val="000000"/>
                </a:solidFill>
              </a:rPr>
              <a:t> = 5 temos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 smtClean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63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2918" y="3501008"/>
            <a:ext cx="3867100" cy="228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59931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42334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representação gráfica deste novo problema é muito parecida com a anterior, já que os conjuntos de restrições (portanto, as soluções viáveis) são os mesmos para ambos os problemas. A figura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seguir mostra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o conjunto de soluções viáveis, bem como a solução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ótima.</a:t>
            </a: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endParaRPr lang="pt-BR" sz="18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Por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exemplo: se a função objetivo fosse dada por Z = -10x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+ 2x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, seu coeficiente angular seria igual a 5. Como estamos desejando maximizar a função objetivo, podemos facilmente notar que a solução ótima seria alterada de (5/2, 0), já que quanto mais aumentarmos x1 menor será o valor de Z devido ao coeficiente negativo de 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 Portanto, deveríamos minimizar 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e maximizar x</a:t>
            </a:r>
            <a:r>
              <a:rPr lang="pt-BR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, o que nos levaria a solução ótima de (0, 9/2) e um valor máximo de 9.</a:t>
            </a:r>
            <a:endParaRPr lang="pt-BR" sz="1800" dirty="0"/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 smtClean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64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20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0D0D0D"/>
                </a:solidFill>
              </a:rPr>
              <a:t>Alteração </a:t>
            </a:r>
            <a:r>
              <a:rPr lang="pt-BR" sz="2400" b="1" dirty="0">
                <a:solidFill>
                  <a:srgbClr val="0D0D0D"/>
                </a:solidFill>
              </a:rPr>
              <a:t>em um dos coeficientes da </a:t>
            </a:r>
            <a:r>
              <a:rPr lang="pt-BR" sz="2400" b="1" dirty="0" smtClean="0">
                <a:solidFill>
                  <a:srgbClr val="0D0D0D"/>
                </a:solidFill>
              </a:rPr>
              <a:t>F.O</a:t>
            </a:r>
            <a:endParaRPr lang="pt-BR" sz="3000" b="1" dirty="0" smtClean="0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65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1" y="1864512"/>
            <a:ext cx="4079528" cy="332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15743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200" b="1" dirty="0" smtClean="0">
                <a:solidFill>
                  <a:srgbClr val="0D0D0D"/>
                </a:solidFill>
              </a:rPr>
              <a:t>Alterando o valor da Constante de Restrição</a:t>
            </a:r>
            <a:endParaRPr lang="pt-BR" sz="22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640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i="1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Uma </a:t>
            </a:r>
            <a:r>
              <a:rPr lang="pt-BR" sz="1800" i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mudança em qualquer das constantes das restrições pode também alterar a solução ótima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de um problema.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Geralmente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acarreta uma alteração no conjunto de soluções viáveis, aumentando ou diminuindo o mesmo. </a:t>
            </a:r>
            <a:r>
              <a:rPr lang="pt-BR" sz="1800" i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 alteração resultante no valor da função objetivo devido ao incremento de uma unidade na constante de uma restrição é denominada preço-sombra (</a:t>
            </a:r>
            <a:r>
              <a:rPr lang="pt-BR" sz="1800" i="1" dirty="0" err="1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shadow</a:t>
            </a:r>
            <a:r>
              <a:rPr lang="pt-BR" sz="1800" i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pt-BR" sz="1800" i="1" dirty="0" err="1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price</a:t>
            </a:r>
            <a:r>
              <a:rPr lang="pt-BR" sz="1800" i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)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 A interpretação do preço-sombra é feita às vezes de custos ou receitas marginais, dependendo das variáveis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envolvidas.</a:t>
            </a:r>
            <a:endParaRPr lang="pt-BR" sz="1800" dirty="0" smtClean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66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902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84492"/>
            <a:ext cx="8229600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200" b="1" dirty="0">
                <a:solidFill>
                  <a:srgbClr val="0D0D0D"/>
                </a:solidFill>
              </a:rPr>
              <a:t>Alterando o valor da Constante de Restrição</a:t>
            </a:r>
            <a:endParaRPr lang="pt-BR" sz="22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817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Considere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o problema abaixo, onde alteramos o nosso problema inicial modificando o valor da constante da segunda restrição de 9 para 15.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  Max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 = 15x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+ 2x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  Sujeito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a: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	           4x</a:t>
            </a:r>
            <a:r>
              <a:rPr lang="pt-BR" sz="12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+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≤ 10 (A)	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	 	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        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x</a:t>
            </a:r>
            <a:r>
              <a:rPr lang="pt-BR" sz="12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+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2x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≤ 15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(B’)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	 </a:t>
            </a:r>
            <a:endParaRPr lang="pt-BR" sz="1800" b="1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   	   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      x</a:t>
            </a:r>
            <a:r>
              <a:rPr lang="pt-BR" sz="12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1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≥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0 e 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≥ 0</a:t>
            </a: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endParaRPr lang="pt-BR" sz="1800" dirty="0" smtClean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67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015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99880"/>
            <a:ext cx="8229600" cy="892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200" b="1" dirty="0">
                <a:solidFill>
                  <a:srgbClr val="0D0D0D"/>
                </a:solidFill>
              </a:rPr>
              <a:t>Alterando o valor da Constante de </a:t>
            </a:r>
            <a:r>
              <a:rPr lang="pt-BR" sz="2200" b="1" dirty="0" smtClean="0">
                <a:solidFill>
                  <a:srgbClr val="0D0D0D"/>
                </a:solidFill>
              </a:rPr>
              <a:t>Restrição</a:t>
            </a:r>
            <a:endParaRPr lang="pt-BR" sz="22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03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Figura mostra esta modificação graficamente, bem como a diferença no conjunto de soluções viáveis. Vale notar que esta mudança não alterou a solução ótima. A razão está no fato desta restrição não limitar a solução ótima. Neste caso as duas restrições que limitam a solução ótima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são: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buNone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4x</a:t>
            </a:r>
            <a:r>
              <a:rPr lang="pt-BR" sz="12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+ 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≤ 10 e 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1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≥ 0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.</a:t>
            </a:r>
            <a:endParaRPr lang="pt-BR" sz="1800" b="1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68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346" y="3356992"/>
            <a:ext cx="2902885" cy="238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61919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99880"/>
            <a:ext cx="8229600" cy="892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200" b="1" dirty="0">
                <a:solidFill>
                  <a:srgbClr val="0D0D0D"/>
                </a:solidFill>
              </a:rPr>
              <a:t>Alterando o valor da Constante de </a:t>
            </a:r>
            <a:r>
              <a:rPr lang="pt-BR" sz="2200" b="1" dirty="0" smtClean="0">
                <a:solidFill>
                  <a:srgbClr val="0D0D0D"/>
                </a:solidFill>
              </a:rPr>
              <a:t>Restrição</a:t>
            </a:r>
            <a:endParaRPr lang="pt-BR" sz="22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8025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Considere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agora o problema a seguir, em que alteramos a constante da primeira restrição de 10 para 15. Como esta restrição limita a solução ótima, seu valor será alterado.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  Max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 = 15x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+ 2x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  Sujeito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a: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          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4x</a:t>
            </a:r>
            <a:r>
              <a:rPr lang="pt-BR" sz="12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+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≤ 15 (A’)	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	 	    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+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2x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≤ 9 (B)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	 </a:t>
            </a:r>
            <a:endParaRPr lang="pt-BR" sz="1800" b="1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   	    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x</a:t>
            </a:r>
            <a:r>
              <a:rPr lang="pt-BR" sz="12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1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≥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0 e 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≥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0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pt-BR" sz="1800" b="1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figura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mostra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alteração do conjunto de soluções viáveis e da solução ótima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pt-BR" sz="1800" b="1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69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564904"/>
            <a:ext cx="352871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5870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O que é </a:t>
            </a:r>
            <a:r>
              <a:rPr lang="pt-BR" sz="3000" b="1" dirty="0" smtClean="0"/>
              <a:t>Análise de Sensibilidade</a:t>
            </a:r>
            <a:r>
              <a:rPr lang="x-none" sz="3000" b="1" smtClean="0"/>
              <a:t>?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400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spcBef>
                <a:spcPts val="600"/>
              </a:spcBef>
              <a:buSzPct val="116666"/>
            </a:pPr>
            <a:r>
              <a:rPr lang="x-none" sz="1800" smtClean="0"/>
              <a:t>Oda </a:t>
            </a:r>
            <a:r>
              <a:rPr lang="x-none" sz="1800"/>
              <a:t>et al. (2001) em seu estudo relata que na prática, a análise de sensibilidade deve ser feita para as variáveis que apresentam maior impacto nos custos, prazos ou outros resultados do projeto, ou seja, aquelas às quais o projeto é mais sensível.</a:t>
            </a:r>
            <a:endParaRPr lang="pt-BR" sz="1800" dirty="0"/>
          </a:p>
          <a:p>
            <a:pPr marL="139700" lvl="0" indent="0" algn="just">
              <a:spcBef>
                <a:spcPts val="600"/>
              </a:spcBef>
              <a:buSzPct val="116666"/>
              <a:buNone/>
            </a:pPr>
            <a:endParaRPr lang="pt-BR" sz="1800" dirty="0"/>
          </a:p>
          <a:p>
            <a:pPr marL="457200" lvl="0" indent="-317500" algn="just">
              <a:spcBef>
                <a:spcPts val="600"/>
              </a:spcBef>
              <a:buSzPct val="116666"/>
            </a:pPr>
            <a:r>
              <a:rPr lang="x-none" sz="1800">
                <a:solidFill>
                  <a:srgbClr val="000000"/>
                </a:solidFill>
              </a:rPr>
              <a:t>De acordo com Salles (2004), a Análise de Sensibilidade é o procedimento que verifica qual o impacto sofrido no cronograma de um projeto, por exemplo, quando varia um determinado parâmetro relevante do projeto, o tempo de execução de determinada atividade, por exemplo.</a:t>
            </a:r>
            <a:endParaRPr lang="pt-BR" sz="1800" dirty="0">
              <a:solidFill>
                <a:srgbClr val="000000"/>
              </a:solidFill>
            </a:endParaRPr>
          </a:p>
          <a:p>
            <a:pPr marL="139700" lvl="0" indent="0" algn="just">
              <a:spcBef>
                <a:spcPts val="600"/>
              </a:spcBef>
              <a:buSzPct val="116666"/>
              <a:buNone/>
            </a:pPr>
            <a:endParaRPr lang="pt-BR" sz="1800" dirty="0">
              <a:solidFill>
                <a:srgbClr val="000000"/>
              </a:solidFill>
            </a:endParaRPr>
          </a:p>
          <a:p>
            <a:pPr marL="457200" lvl="0" indent="-317500" algn="just">
              <a:spcBef>
                <a:spcPts val="600"/>
              </a:spcBef>
              <a:buSzPct val="116666"/>
            </a:pPr>
            <a:r>
              <a:rPr lang="x-none" sz="1800">
                <a:solidFill>
                  <a:srgbClr val="000000"/>
                </a:solidFill>
              </a:rPr>
              <a:t>Pode ser entendida como sendo o estudo da relação entre as variações no resultado de um modelo matemático e as diferentes fontes de variação dos dados de entrada do modelo. [Saltelli et al, 2008</a:t>
            </a:r>
            <a:r>
              <a:rPr lang="x-none" sz="1800" smtClean="0">
                <a:solidFill>
                  <a:srgbClr val="000000"/>
                </a:solidFill>
              </a:rPr>
              <a:t>].</a:t>
            </a:r>
            <a:endParaRPr lang="x-none" sz="180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292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99880"/>
            <a:ext cx="8229600" cy="892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200" b="1" dirty="0">
                <a:solidFill>
                  <a:srgbClr val="0D0D0D"/>
                </a:solidFill>
              </a:rPr>
              <a:t>Alterando o valor da Constante de </a:t>
            </a:r>
            <a:r>
              <a:rPr lang="pt-BR" sz="2200" b="1" dirty="0" smtClean="0">
                <a:solidFill>
                  <a:srgbClr val="0D0D0D"/>
                </a:solidFill>
              </a:rPr>
              <a:t>Restrição</a:t>
            </a:r>
            <a:endParaRPr lang="pt-BR" sz="22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914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alteração de cinco unidades da constante da primeira restrição provocou uma alteração no valor máximo da função objetivo de 37,5 para 56,25. Logo, o preço-sombra deste recurso pode ser obtido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como:</a:t>
            </a: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endParaRPr lang="pt-BR" sz="1800" b="1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139700" indent="0" algn="ctr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Preço-sombra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= (56,25-37,5)/5 =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3,75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Agora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se alterarmos em 26 unidades ao invés de 5 unidades a constante da primeira restrição (10 para 36) provoca uma alteração no valor máximo da função objetivo de 37,5 para 135. Logo, o preço-sombra deste recurso pode ser obtido como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: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139700" indent="0" algn="ctr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Preço-sombra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= (135 – 37,5)/26 =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3,75</a:t>
            </a:r>
            <a:endParaRPr lang="pt-BR" sz="1800" b="1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70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774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99880"/>
            <a:ext cx="8229600" cy="892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200" b="1" dirty="0">
                <a:solidFill>
                  <a:srgbClr val="0D0D0D"/>
                </a:solidFill>
              </a:rPr>
              <a:t>Alterando o valor da Constante de </a:t>
            </a:r>
            <a:r>
              <a:rPr lang="pt-BR" sz="2200" b="1" dirty="0" smtClean="0">
                <a:solidFill>
                  <a:srgbClr val="0D0D0D"/>
                </a:solidFill>
              </a:rPr>
              <a:t>Restrição</a:t>
            </a:r>
            <a:endParaRPr lang="pt-BR" sz="22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13394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Note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que o valor do preço sombra é o mesmo. Isto acontece dentro de um intervalo de valores apenas. A solução gráfica desta segunda alteração do problema original está representada a seguir.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29629"/>
              <a:buNone/>
              <a:defRPr/>
            </a:pPr>
            <a:endParaRPr lang="pt-BR" sz="18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71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548" y="3035854"/>
            <a:ext cx="4072904" cy="25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4380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99880"/>
            <a:ext cx="8229600" cy="892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200" b="1" dirty="0">
                <a:solidFill>
                  <a:srgbClr val="0D0D0D"/>
                </a:solidFill>
              </a:rPr>
              <a:t>Alterando o valor da Constante de </a:t>
            </a:r>
            <a:r>
              <a:rPr lang="pt-BR" sz="2200" b="1" dirty="0" smtClean="0">
                <a:solidFill>
                  <a:srgbClr val="0D0D0D"/>
                </a:solidFill>
              </a:rPr>
              <a:t>Restrição</a:t>
            </a:r>
            <a:endParaRPr lang="pt-BR" sz="22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3982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Fazendo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agora a terceira modificação no problema aumentando o valor da constante para 37 (qualquer número maior que 36), o modelo seria o apresentado a seguir e sua solução gráfica a apresentada na próxima figura.</a:t>
            </a:r>
          </a:p>
          <a:p>
            <a:pPr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  Max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 = 15x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+ 2x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  <a:p>
            <a:pPr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Sujeito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a:</a:t>
            </a:r>
          </a:p>
          <a:p>
            <a:pPr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          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4x</a:t>
            </a:r>
            <a:r>
              <a:rPr lang="pt-BR" sz="12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+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≤ 37 (D)	</a:t>
            </a:r>
          </a:p>
          <a:p>
            <a:pPr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	 	    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+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2x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≤ 9 (B)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	 </a:t>
            </a:r>
            <a:endParaRPr lang="pt-BR" sz="1800" b="1" dirty="0">
              <a:solidFill>
                <a:srgbClr val="000000"/>
              </a:solidFill>
              <a:latin typeface="Arial" charset="0"/>
              <a:cs typeface="Tahoma" pitchFamily="34" charset="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   	  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 x</a:t>
            </a:r>
            <a:r>
              <a:rPr lang="pt-BR" sz="12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1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≥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0 e x</a:t>
            </a:r>
            <a:r>
              <a:rPr lang="pt-BR" sz="12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2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 ≥ 0</a:t>
            </a: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endParaRPr lang="pt-BR" sz="18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Nesta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alteração o valor da função objetivo continuou o mesmo (135);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portanto,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Preço-sombra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= (135-135)/1 = </a:t>
            </a: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0</a:t>
            </a:r>
            <a:endParaRPr lang="pt-BR" sz="18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72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886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99880"/>
            <a:ext cx="8229600" cy="892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200" b="1" dirty="0">
                <a:solidFill>
                  <a:srgbClr val="0D0D0D"/>
                </a:solidFill>
              </a:rPr>
              <a:t>Alterando o valor da Constante de </a:t>
            </a:r>
            <a:r>
              <a:rPr lang="pt-BR" sz="2200" b="1" dirty="0" smtClean="0">
                <a:solidFill>
                  <a:srgbClr val="0D0D0D"/>
                </a:solidFill>
              </a:rPr>
              <a:t>Restrição</a:t>
            </a:r>
            <a:endParaRPr lang="pt-BR" sz="2200" b="1" dirty="0" smtClean="0"/>
          </a:p>
          <a:p>
            <a:endParaRPr lang="x-none" sz="3000" b="1"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73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671" y="1957086"/>
            <a:ext cx="5256659" cy="358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1036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848" y="399880"/>
            <a:ext cx="8229600" cy="892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>
              <a:buSzPct val="25000"/>
            </a:pPr>
            <a:r>
              <a:rPr lang="pt-BR" sz="2200" b="1" dirty="0">
                <a:solidFill>
                  <a:srgbClr val="0D0D0D"/>
                </a:solidFill>
              </a:rPr>
              <a:t>Alterando o valor da Constante de </a:t>
            </a:r>
            <a:r>
              <a:rPr lang="pt-BR" sz="2200" b="1" dirty="0" smtClean="0">
                <a:solidFill>
                  <a:srgbClr val="0D0D0D"/>
                </a:solidFill>
              </a:rPr>
              <a:t>Restrição</a:t>
            </a:r>
            <a:endParaRPr lang="pt-BR" sz="2200" b="1" dirty="0" smtClean="0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16579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29629"/>
              <a:defRPr/>
            </a:pP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Vale notar que a primeira restrição deixou de ser limitante da solução ótima. As restrições limitantes são agora x1 + 2x2 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≤ 9 e x1 ≥ 0. Podemos concluir que, enquanto a restrição continuar como limitante da solução ótima, o preço-sombra permanece o mesmo, tornando-se zero quando ela deixa de ser limitante da solução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Tahoma" pitchFamily="34" charset="0"/>
                <a:sym typeface="Arial" charset="0"/>
              </a:rPr>
              <a:t>ótima.</a:t>
            </a:r>
            <a:endParaRPr lang="pt-BR" sz="18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74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169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95536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Sumário</a:t>
            </a:r>
          </a:p>
          <a:p>
            <a:endParaRPr lang="x-none" sz="3000" b="1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68312" y="1451862"/>
            <a:ext cx="8229600" cy="1938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596900" lvl="0" indent="-4572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+mj-lt"/>
              <a:buAutoNum type="arabicPeriod" startAt="7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Métodos de Análise de Sensibilidade</a:t>
            </a:r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endParaRPr lang="pt-BR" sz="2000" dirty="0"/>
          </a:p>
          <a:p>
            <a:pPr marL="596900" lvl="0" indent="-4572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+mj-lt"/>
              <a:buAutoNum type="arabicPeriod" startAt="7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>O método Simplex</a:t>
            </a:r>
          </a:p>
          <a:p>
            <a:pPr marL="596900" lvl="0" indent="-457200" algn="just">
              <a:spcBef>
                <a:spcPts val="600"/>
              </a:spcBef>
              <a:buSzPct val="70000"/>
              <a:buFont typeface="+mj-lt"/>
              <a:buAutoNum type="arabicPeriod" startAt="7"/>
            </a:pPr>
            <a:endParaRPr lang="pt-BR" sz="2000" dirty="0"/>
          </a:p>
          <a:p>
            <a:pPr marL="596900" lvl="0" indent="-457200" algn="just">
              <a:spcBef>
                <a:spcPts val="600"/>
              </a:spcBef>
              <a:buClr>
                <a:srgbClr val="FF0000"/>
              </a:buClr>
              <a:buSzPct val="70000"/>
              <a:buFont typeface="+mj-lt"/>
              <a:buAutoNum type="arabicPeriod" startAt="7"/>
            </a:pPr>
            <a:r>
              <a:rPr lang="pt-BR" sz="2000" dirty="0" smtClean="0">
                <a:solidFill>
                  <a:srgbClr val="FF0000"/>
                </a:solidFill>
              </a:rPr>
              <a:t>Prática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75</a:t>
            </a:r>
            <a:endParaRPr lang="pt-B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365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468312" y="3087688"/>
            <a:ext cx="8229600" cy="250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76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9544" y="2492896"/>
            <a:ext cx="5544912" cy="1323399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rtlCol="0" anchor="t" anchorCtr="0">
            <a:spAutoFit/>
          </a:bodyPr>
          <a:lstStyle/>
          <a:p>
            <a:pPr marL="0" marR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8000" b="1" dirty="0" smtClean="0">
                <a:solidFill>
                  <a:srgbClr val="FF0000"/>
                </a:solidFill>
              </a:rPr>
              <a:t>PRÁTICA</a:t>
            </a:r>
            <a:endParaRPr lang="pt-BR" sz="8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93356"/>
            <a:ext cx="1821656" cy="16930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468312" y="1578052"/>
            <a:ext cx="8229600" cy="38671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16666"/>
            </a:pPr>
            <a:r>
              <a:rPr lang="pt-BR" sz="1800" dirty="0" smtClean="0"/>
              <a:t>Uma </a:t>
            </a:r>
            <a:r>
              <a:rPr lang="pt-BR" sz="1800" dirty="0"/>
              <a:t>empresa de comida canina produz dois tipos de rações: </a:t>
            </a:r>
            <a:r>
              <a:rPr lang="pt-BR" sz="1800" dirty="0" err="1"/>
              <a:t>Tobi</a:t>
            </a:r>
            <a:r>
              <a:rPr lang="pt-BR" sz="1800" dirty="0"/>
              <a:t> e </a:t>
            </a:r>
            <a:r>
              <a:rPr lang="pt-BR" sz="1800" dirty="0" err="1" smtClean="0"/>
              <a:t>Rex</a:t>
            </a:r>
            <a:r>
              <a:rPr lang="pt-BR" sz="1800" dirty="0" smtClean="0"/>
              <a:t>. Para </a:t>
            </a:r>
            <a:r>
              <a:rPr lang="pt-BR" sz="1800" dirty="0"/>
              <a:t>a manufatura das rações são utilizados cereais e carne. Sabe-se que</a:t>
            </a:r>
            <a:r>
              <a:rPr lang="pt-BR" sz="1800" dirty="0" smtClean="0"/>
              <a:t>: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/>
              <a:t>a </a:t>
            </a:r>
            <a:r>
              <a:rPr lang="pt-BR" sz="1800" dirty="0"/>
              <a:t>ração </a:t>
            </a:r>
            <a:r>
              <a:rPr lang="pt-BR" sz="1800" dirty="0" err="1"/>
              <a:t>Tobi</a:t>
            </a:r>
            <a:r>
              <a:rPr lang="pt-BR" sz="1800" dirty="0"/>
              <a:t> utiliza 5 kg de cereais e 1 kg de carne, e a ração </a:t>
            </a:r>
            <a:r>
              <a:rPr lang="pt-BR" sz="1800" dirty="0" err="1" smtClean="0"/>
              <a:t>Rex</a:t>
            </a:r>
            <a:r>
              <a:rPr lang="pt-BR" sz="1800" dirty="0" smtClean="0"/>
              <a:t> utiliza </a:t>
            </a:r>
            <a:r>
              <a:rPr lang="pt-BR" sz="1800" dirty="0"/>
              <a:t>4 kg de carne e 2 kg de </a:t>
            </a:r>
            <a:r>
              <a:rPr lang="pt-BR" sz="1800" dirty="0" smtClean="0"/>
              <a:t>cereais;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/>
              <a:t>o </a:t>
            </a:r>
            <a:r>
              <a:rPr lang="pt-BR" sz="1800" dirty="0"/>
              <a:t>pacote de ração </a:t>
            </a:r>
            <a:r>
              <a:rPr lang="pt-BR" sz="1800" dirty="0" err="1"/>
              <a:t>Tobi</a:t>
            </a:r>
            <a:r>
              <a:rPr lang="pt-BR" sz="1800" dirty="0"/>
              <a:t> custa $ 20 e o pacote de ração </a:t>
            </a:r>
            <a:r>
              <a:rPr lang="pt-BR" sz="1800" dirty="0" err="1"/>
              <a:t>Rex</a:t>
            </a:r>
            <a:r>
              <a:rPr lang="pt-BR" sz="1800" dirty="0"/>
              <a:t> custa $ </a:t>
            </a:r>
            <a:r>
              <a:rPr lang="pt-BR" sz="1800" dirty="0" smtClean="0"/>
              <a:t>30;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/>
              <a:t>o </a:t>
            </a:r>
            <a:r>
              <a:rPr lang="pt-BR" sz="1800" dirty="0"/>
              <a:t>kg de carne custa $ 4 e o kg de cereais custa $ </a:t>
            </a:r>
            <a:r>
              <a:rPr lang="pt-BR" sz="1800" dirty="0" smtClean="0"/>
              <a:t>1;</a:t>
            </a:r>
          </a:p>
          <a:p>
            <a:pPr marL="857250" lvl="1" indent="-317500" algn="just">
              <a:lnSpc>
                <a:spcPct val="115000"/>
              </a:lnSpc>
              <a:spcBef>
                <a:spcPts val="0"/>
              </a:spcBef>
              <a:buSzPct val="78000"/>
              <a:buFont typeface="Courier New" pitchFamily="49" charset="0"/>
              <a:buChar char="o"/>
            </a:pPr>
            <a:r>
              <a:rPr lang="pt-BR" sz="1800" dirty="0" smtClean="0"/>
              <a:t>estão </a:t>
            </a:r>
            <a:r>
              <a:rPr lang="pt-BR" sz="1800" dirty="0"/>
              <a:t>disponíveis por mês 10 000 kg de carne e 30 000 kg de cereais</a:t>
            </a:r>
            <a:r>
              <a:rPr lang="pt-BR" sz="1800" dirty="0" smtClean="0"/>
              <a:t>.</a:t>
            </a:r>
          </a:p>
          <a:p>
            <a:pPr marL="539750" lvl="1" indent="0" algn="just">
              <a:lnSpc>
                <a:spcPct val="115000"/>
              </a:lnSpc>
              <a:spcBef>
                <a:spcPts val="0"/>
              </a:spcBef>
              <a:buSzPct val="78000"/>
              <a:buNone/>
            </a:pPr>
            <a:endParaRPr lang="pt-BR" sz="1800" dirty="0" smtClean="0"/>
          </a:p>
          <a:p>
            <a:pPr>
              <a:buSzPct val="117000"/>
            </a:pPr>
            <a:r>
              <a:rPr lang="pt-BR" sz="1800" dirty="0" smtClean="0"/>
              <a:t>Deseja-se </a:t>
            </a:r>
            <a:r>
              <a:rPr lang="pt-BR" sz="1800" dirty="0"/>
              <a:t>saber qual a quantidade de cada ração a produzir de modo </a:t>
            </a:r>
            <a:r>
              <a:rPr lang="pt-BR" sz="1800" dirty="0" smtClean="0"/>
              <a:t>a maximizar </a:t>
            </a:r>
            <a:r>
              <a:rPr lang="pt-BR" sz="1800" dirty="0"/>
              <a:t>o </a:t>
            </a:r>
            <a:r>
              <a:rPr lang="pt-BR" sz="1800" dirty="0" smtClean="0"/>
              <a:t>lucro. Nosso </a:t>
            </a:r>
            <a:r>
              <a:rPr lang="pt-BR" sz="1800" dirty="0"/>
              <a:t>modelo deseja maximizar o lucro (</a:t>
            </a:r>
            <a:r>
              <a:rPr lang="pt-BR" sz="1800" i="1" dirty="0"/>
              <a:t>Z</a:t>
            </a:r>
            <a:r>
              <a:rPr lang="pt-BR" sz="1800" dirty="0"/>
              <a:t>) a partir da quantidade de </a:t>
            </a:r>
            <a:r>
              <a:rPr lang="pt-BR" sz="1800" dirty="0" smtClean="0"/>
              <a:t>ração </a:t>
            </a:r>
            <a:r>
              <a:rPr lang="pt-BR" sz="1800" dirty="0" err="1" smtClean="0"/>
              <a:t>Tobi</a:t>
            </a:r>
            <a:r>
              <a:rPr lang="pt-BR" sz="1800" dirty="0" smtClean="0"/>
              <a:t> </a:t>
            </a:r>
            <a:r>
              <a:rPr lang="pt-BR" sz="1800" dirty="0"/>
              <a:t>(</a:t>
            </a:r>
            <a:r>
              <a:rPr lang="pt-BR" sz="1800" i="1" dirty="0"/>
              <a:t>x</a:t>
            </a:r>
            <a:r>
              <a:rPr lang="pt-BR" sz="1800" dirty="0"/>
              <a:t>1) e de ração </a:t>
            </a:r>
            <a:r>
              <a:rPr lang="pt-BR" sz="1800" dirty="0" err="1"/>
              <a:t>Rex</a:t>
            </a:r>
            <a:r>
              <a:rPr lang="pt-BR" sz="1800" dirty="0"/>
              <a:t> (</a:t>
            </a:r>
            <a:r>
              <a:rPr lang="pt-BR" sz="1800" i="1" dirty="0"/>
              <a:t>x</a:t>
            </a:r>
            <a:r>
              <a:rPr lang="pt-BR" sz="1800" dirty="0"/>
              <a:t>2).</a:t>
            </a:r>
            <a:endParaRPr lang="x-none" sz="1800"/>
          </a:p>
        </p:txBody>
      </p: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 rtl="0">
              <a:spcBef>
                <a:spcPts val="600"/>
              </a:spcBef>
              <a:buSzPct val="36666"/>
              <a:buNone/>
            </a:pPr>
            <a:r>
              <a:rPr lang="pt-BR" sz="3000" b="1" dirty="0" smtClean="0">
                <a:solidFill>
                  <a:schemeClr val="dk1"/>
                </a:solidFill>
              </a:rPr>
              <a:t>Prática</a:t>
            </a:r>
            <a:endParaRPr lang="x-none" sz="3000" b="1">
              <a:solidFill>
                <a:schemeClr val="dk1"/>
              </a:solidFill>
            </a:endParaRPr>
          </a:p>
          <a:p>
            <a:endParaRPr lang="x-none" sz="3000" b="1">
              <a:solidFill>
                <a:schemeClr val="dk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77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116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 rtl="0">
              <a:spcBef>
                <a:spcPts val="600"/>
              </a:spcBef>
              <a:buSzPct val="36666"/>
              <a:buNone/>
            </a:pPr>
            <a:r>
              <a:rPr lang="pt-BR" sz="3000" b="1" dirty="0" smtClean="0">
                <a:solidFill>
                  <a:schemeClr val="dk1"/>
                </a:solidFill>
              </a:rPr>
              <a:t>Prática</a:t>
            </a:r>
            <a:endParaRPr lang="x-none" sz="3000" b="1">
              <a:solidFill>
                <a:schemeClr val="dk1"/>
              </a:solidFill>
            </a:endParaRPr>
          </a:p>
          <a:p>
            <a:endParaRPr lang="x-none" sz="3000" b="1">
              <a:solidFill>
                <a:schemeClr val="dk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78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490788"/>
            <a:ext cx="79152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66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468312" y="1628800"/>
            <a:ext cx="8229600" cy="42334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16666"/>
            </a:pPr>
            <a:r>
              <a:rPr lang="pt-BR" sz="1800" dirty="0"/>
              <a:t>BRESOLIN, C. S. </a:t>
            </a:r>
            <a:r>
              <a:rPr lang="pt-BR" sz="1800" b="1" dirty="0"/>
              <a:t>ANÁLISE DE SENSIBILIDADE APLICADA A UMA PLANTA TÉRMICA DE GERAÇÃO DE POTÊNCIA</a:t>
            </a:r>
            <a:r>
              <a:rPr lang="pt-BR" sz="1800" dirty="0"/>
              <a:t>. UNIVERSIDADE FEDERAL DO RIO GRANDE DO SUL. Porto Alegre, p. 85. 2005</a:t>
            </a:r>
            <a:r>
              <a:rPr lang="pt-BR" sz="1800" dirty="0" smtClean="0"/>
              <a:t>.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16666"/>
              <a:buNone/>
            </a:pPr>
            <a:endParaRPr lang="pt-BR" sz="1800" dirty="0" smtClean="0"/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16666"/>
            </a:pPr>
            <a:r>
              <a:rPr lang="pt-BR" sz="1800" dirty="0" smtClean="0"/>
              <a:t>JÚNIOR</a:t>
            </a:r>
            <a:r>
              <a:rPr lang="pt-BR" sz="1800" dirty="0"/>
              <a:t>, A. C. G.; SOUZA, M. J. F. </a:t>
            </a:r>
            <a:r>
              <a:rPr lang="pt-BR" sz="1800" b="1" dirty="0"/>
              <a:t>SOFTWARES DE OTIMIZAÇÃO: MANUAL DE REFERÊNCIA</a:t>
            </a:r>
            <a:r>
              <a:rPr lang="pt-BR" sz="1800" dirty="0"/>
              <a:t>. UNIVERSIDADE FEDERAL DE OURO PRETO. Ouro Preto, p. 72. 2004</a:t>
            </a:r>
            <a:r>
              <a:rPr lang="pt-BR" sz="1800" dirty="0" smtClean="0"/>
              <a:t>.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16666"/>
              <a:buNone/>
            </a:pPr>
            <a:endParaRPr lang="pt-BR" sz="18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17500" algn="just">
              <a:lnSpc>
                <a:spcPct val="115000"/>
              </a:lnSpc>
              <a:spcBef>
                <a:spcPts val="0"/>
              </a:spcBef>
              <a:buSzPct val="116666"/>
            </a:pP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LACHTERMACHER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, G. 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Pesquisa Operacional na Tomada de Decisões</a:t>
            </a: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: modelagem em Excel. São Paulo: Campus, 2006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139700" indent="0" algn="just">
              <a:lnSpc>
                <a:spcPct val="115000"/>
              </a:lnSpc>
              <a:spcBef>
                <a:spcPts val="0"/>
              </a:spcBef>
              <a:buSzPct val="116666"/>
              <a:buNone/>
            </a:pPr>
            <a:endParaRPr lang="pt-BR" sz="18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16666"/>
            </a:pPr>
            <a:r>
              <a:rPr lang="pt-BR" sz="1800" dirty="0"/>
              <a:t>MATOS, R. </a:t>
            </a:r>
            <a:r>
              <a:rPr lang="en-US" sz="1800" dirty="0"/>
              <a:t> </a:t>
            </a:r>
            <a:r>
              <a:rPr lang="en-US" sz="1800" b="1" dirty="0"/>
              <a:t>An automated approach for systems improvement through sensitivity analysis of Markov </a:t>
            </a:r>
            <a:r>
              <a:rPr lang="en-US" sz="1800" b="1" dirty="0" smtClean="0"/>
              <a:t>Chains</a:t>
            </a:r>
            <a:r>
              <a:rPr lang="en-US" sz="1800" dirty="0"/>
              <a:t>, UFPE </a:t>
            </a:r>
            <a:r>
              <a:rPr lang="en-US" sz="1800" dirty="0" err="1"/>
              <a:t>CIn</a:t>
            </a:r>
            <a:r>
              <a:rPr lang="en-US" sz="1800" dirty="0"/>
              <a:t>: </a:t>
            </a:r>
            <a:r>
              <a:rPr lang="en-US" sz="1800" dirty="0" smtClean="0"/>
              <a:t>2011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 rtl="0">
              <a:spcBef>
                <a:spcPts val="600"/>
              </a:spcBef>
              <a:buSzPct val="36666"/>
              <a:buNone/>
            </a:pPr>
            <a:r>
              <a:rPr lang="pt-BR" sz="3000" b="1" dirty="0" smtClean="0">
                <a:solidFill>
                  <a:schemeClr val="dk1"/>
                </a:solidFill>
              </a:rPr>
              <a:t>Referências</a:t>
            </a:r>
            <a:endParaRPr lang="x-none" sz="3000" b="1">
              <a:solidFill>
                <a:schemeClr val="dk1"/>
              </a:solidFill>
            </a:endParaRPr>
          </a:p>
          <a:p>
            <a:endParaRPr lang="x-none" sz="3000" b="1">
              <a:solidFill>
                <a:schemeClr val="dk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79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202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O que é </a:t>
            </a:r>
            <a:r>
              <a:rPr lang="pt-BR" sz="3000" b="1" dirty="0" smtClean="0"/>
              <a:t>Análise de Sensibilidade</a:t>
            </a:r>
            <a:r>
              <a:rPr lang="x-none" sz="3000" b="1" smtClean="0"/>
              <a:t>?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923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pt-BR" sz="2400" dirty="0" smtClean="0">
              <a:solidFill>
                <a:srgbClr val="0000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2400" smtClean="0">
                <a:solidFill>
                  <a:srgbClr val="000000"/>
                </a:solidFill>
              </a:rPr>
              <a:t>Em </a:t>
            </a:r>
            <a:r>
              <a:rPr lang="x-none" sz="2400">
                <a:solidFill>
                  <a:srgbClr val="000000"/>
                </a:solidFill>
              </a:rPr>
              <a:t>essência, a análise de sensibilidade responde a pergunta "O que faz a diferença nesta decisão</a:t>
            </a:r>
            <a:r>
              <a:rPr lang="x-none" sz="2400" smtClean="0">
                <a:solidFill>
                  <a:srgbClr val="000000"/>
                </a:solidFill>
              </a:rPr>
              <a:t>?"</a:t>
            </a:r>
            <a:endParaRPr lang="x-none" sz="2400">
              <a:solidFill>
                <a:srgbClr val="000000"/>
              </a:solidFill>
            </a:endParaRPr>
          </a:p>
          <a:p>
            <a:pPr marL="120650" indent="0"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120650" indent="0"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2400">
                <a:solidFill>
                  <a:srgbClr val="000000"/>
                </a:solidFill>
              </a:rPr>
              <a:t>Analisa o impacto que cada um dos parâmetros de um modelo pode causar em uma determinada métrica</a:t>
            </a:r>
            <a:r>
              <a:rPr lang="x-none" sz="2400" smtClean="0">
                <a:solidFill>
                  <a:srgbClr val="000000"/>
                </a:solidFill>
              </a:rPr>
              <a:t>.</a:t>
            </a:r>
            <a:endParaRPr lang="x-none" sz="240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49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1763713" y="1376362"/>
            <a:ext cx="5976900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468312" y="1628800"/>
            <a:ext cx="8229600" cy="13394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0"/>
              </a:spcBef>
              <a:buSzPct val="116666"/>
            </a:pPr>
            <a:r>
              <a:rPr lang="pt-BR" sz="1800" dirty="0"/>
              <a:t>WESTPHAL, F. S. </a:t>
            </a:r>
            <a:r>
              <a:rPr lang="pt-BR" sz="1800" b="1" dirty="0"/>
              <a:t>ANÁLISE DE INCERTEZAS E DE SENSIBILIDADE APLICADAS À SIMULAÇÃO DE DESEMPENHO ENERGÉTICO DE EDIFICAÇÕES COMERCIAIS</a:t>
            </a:r>
            <a:r>
              <a:rPr lang="pt-BR" sz="1800" dirty="0"/>
              <a:t>. UNIVERSIDADE FEDERAL DE SANTA CATARINA. Florianópolis, p. 147. 2007.</a:t>
            </a:r>
            <a:endParaRPr lang="pt-BR" sz="1800" b="1" dirty="0"/>
          </a:p>
        </p:txBody>
      </p: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l" rtl="0">
              <a:spcBef>
                <a:spcPts val="600"/>
              </a:spcBef>
              <a:buSzPct val="36666"/>
              <a:buNone/>
            </a:pPr>
            <a:r>
              <a:rPr lang="pt-BR" sz="3000" b="1" dirty="0" smtClean="0">
                <a:solidFill>
                  <a:schemeClr val="dk1"/>
                </a:solidFill>
              </a:rPr>
              <a:t>Referências</a:t>
            </a:r>
            <a:endParaRPr lang="x-none" sz="3000" b="1">
              <a:solidFill>
                <a:schemeClr val="dk1"/>
              </a:solidFill>
            </a:endParaRPr>
          </a:p>
          <a:p>
            <a:endParaRPr lang="x-none" sz="3000" b="1">
              <a:solidFill>
                <a:schemeClr val="dk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80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853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63713" y="1376362"/>
            <a:ext cx="5976936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95536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000" b="1"/>
              <a:t>O que é </a:t>
            </a:r>
            <a:r>
              <a:rPr lang="pt-BR" sz="3000" b="1" dirty="0" smtClean="0"/>
              <a:t>Análise de Sensibilidade</a:t>
            </a:r>
            <a:r>
              <a:rPr lang="x-none" sz="3000" b="1" smtClean="0"/>
              <a:t>?</a:t>
            </a:r>
            <a:endParaRPr lang="x-none" sz="3000" b="1"/>
          </a:p>
          <a:p>
            <a:endParaRPr lang="x-none" sz="30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10135"/>
            <a:ext cx="8229600" cy="2339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algn="just">
              <a:spcBef>
                <a:spcPts val="600"/>
              </a:spcBef>
              <a:buSzPct val="116666"/>
            </a:pPr>
            <a:r>
              <a:rPr lang="x-none" sz="1800" b="1" smtClean="0"/>
              <a:t>Análise Univariada</a:t>
            </a:r>
            <a:endParaRPr lang="pt-BR" sz="1800" b="1" dirty="0" smtClean="0"/>
          </a:p>
          <a:p>
            <a:pPr marL="857250" lvl="1" indent="-317500" algn="just">
              <a:spcBef>
                <a:spcPts val="600"/>
              </a:spcBef>
              <a:buSzPct val="78000"/>
              <a:buFont typeface="Courier New" pitchFamily="49" charset="0"/>
              <a:buChar char="o"/>
            </a:pPr>
            <a:r>
              <a:rPr lang="x-none" sz="1800"/>
              <a:t>Para avaliar a sensibilidade de um modelo e/ou projeto a uma determinada grandeza faz-se variar esta mantendo as demais </a:t>
            </a:r>
            <a:r>
              <a:rPr lang="x-none" sz="1800" smtClean="0"/>
              <a:t>constantes</a:t>
            </a:r>
            <a:endParaRPr lang="pt-BR" sz="1800" dirty="0"/>
          </a:p>
          <a:p>
            <a:pPr marL="539750" lvl="1" indent="0" algn="just">
              <a:spcBef>
                <a:spcPts val="600"/>
              </a:spcBef>
              <a:buSzPct val="116666"/>
              <a:buNone/>
            </a:pPr>
            <a:endParaRPr lang="pt-BR" sz="1800" b="1" dirty="0" smtClean="0"/>
          </a:p>
          <a:p>
            <a:pPr marL="457200" lvl="0" indent="-317500" algn="just">
              <a:spcBef>
                <a:spcPts val="600"/>
              </a:spcBef>
              <a:buSzPct val="116666"/>
            </a:pPr>
            <a:r>
              <a:rPr lang="x-none" sz="1800" b="1"/>
              <a:t>Análise </a:t>
            </a:r>
            <a:r>
              <a:rPr lang="x-none" sz="1800" b="1" smtClean="0"/>
              <a:t>Multivariada</a:t>
            </a:r>
            <a:endParaRPr lang="pt-BR" sz="1800" b="1" dirty="0" smtClean="0"/>
          </a:p>
          <a:p>
            <a:pPr marL="857250" lvl="1" indent="-317500" algn="just">
              <a:spcBef>
                <a:spcPts val="600"/>
              </a:spcBef>
              <a:buSzPct val="78000"/>
              <a:buFont typeface="Courier New" pitchFamily="49" charset="0"/>
              <a:buChar char="o"/>
            </a:pPr>
            <a:r>
              <a:rPr lang="x-none" sz="1800" smtClean="0"/>
              <a:t>Consiste </a:t>
            </a:r>
            <a:r>
              <a:rPr lang="x-none" sz="1800"/>
              <a:t>em variar mais do que uma grandeza em simultâneo</a:t>
            </a:r>
            <a:endParaRPr lang="x-none" sz="140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" y="6597384"/>
            <a:ext cx="7740649" cy="288000"/>
          </a:xfrm>
          <a:prstGeom prst="rect">
            <a:avLst/>
          </a:prstGeom>
          <a:solidFill>
            <a:srgbClr val="892A30"/>
          </a:solidFill>
          <a:ln>
            <a:solidFill>
              <a:srgbClr val="89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40648" y="6597384"/>
            <a:ext cx="1403351" cy="260616"/>
          </a:xfrm>
          <a:prstGeom prst="rect">
            <a:avLst/>
          </a:prstGeom>
          <a:solidFill>
            <a:srgbClr val="F4E8EA"/>
          </a:solidFill>
          <a:ln>
            <a:solidFill>
              <a:srgbClr val="F4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Data 4"/>
          <p:cNvSpPr>
            <a:spLocks noGrp="1"/>
          </p:cNvSpPr>
          <p:nvPr>
            <p:ph type="dt" idx="10"/>
          </p:nvPr>
        </p:nvSpPr>
        <p:spPr>
          <a:xfrm>
            <a:off x="422177" y="6552728"/>
            <a:ext cx="2133599" cy="332656"/>
          </a:xfrm>
        </p:spPr>
        <p:txBody>
          <a:bodyPr/>
          <a:lstStyle/>
          <a:p>
            <a:r>
              <a:rPr lang="pt-BR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de outubro de 2012</a:t>
            </a:r>
            <a:endParaRPr lang="pt-B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525345"/>
            <a:ext cx="2133599" cy="332656"/>
          </a:xfrm>
        </p:spPr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hape 163"/>
          <p:cNvSpPr/>
          <p:nvPr/>
        </p:nvSpPr>
        <p:spPr>
          <a:xfrm>
            <a:off x="6444208" y="4149080"/>
            <a:ext cx="2287984" cy="16113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" name="Shape 162"/>
          <p:cNvSpPr txBox="1"/>
          <p:nvPr/>
        </p:nvSpPr>
        <p:spPr>
          <a:xfrm>
            <a:off x="1199401" y="4382710"/>
            <a:ext cx="6745199" cy="114410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lnSpc>
                <a:spcPct val="115000"/>
              </a:lnSpc>
              <a:buClr>
                <a:srgbClr val="000000"/>
              </a:buClr>
              <a:buSzPct val="61111"/>
              <a:buFont typeface="Arial"/>
              <a:buNone/>
            </a:pPr>
            <a:r>
              <a:rPr lang="x-none" sz="2400" b="1" smtClean="0">
                <a:solidFill>
                  <a:schemeClr val="bg1"/>
                </a:solidFill>
              </a:rPr>
              <a:t>Assim </a:t>
            </a:r>
            <a:r>
              <a:rPr lang="x-none" sz="2400" b="1">
                <a:solidFill>
                  <a:schemeClr val="bg1"/>
                </a:solidFill>
              </a:rPr>
              <a:t>verifica-se até que ponto o </a:t>
            </a:r>
            <a:r>
              <a:rPr lang="x-none" sz="2400" b="1" smtClean="0">
                <a:solidFill>
                  <a:schemeClr val="bg1"/>
                </a:solidFill>
              </a:rPr>
              <a:t>projeto </a:t>
            </a:r>
            <a:r>
              <a:rPr lang="x-none" sz="2400" b="1">
                <a:solidFill>
                  <a:schemeClr val="bg1"/>
                </a:solidFill>
              </a:rPr>
              <a:t>é sensível a determinadas </a:t>
            </a:r>
            <a:r>
              <a:rPr lang="x-none" sz="2400" b="1" smtClean="0">
                <a:solidFill>
                  <a:schemeClr val="bg1"/>
                </a:solidFill>
              </a:rPr>
              <a:t>variáveis</a:t>
            </a:r>
            <a:endParaRPr lang="x-none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432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ap="flat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lIns="91425" tIns="45700" rIns="91425" bIns="45700" anchor="t" anchorCtr="0">
        <a:spAutoFit/>
      </a:bodyPr>
      <a:lstStyle>
        <a:defPPr marL="0" marR="0" indent="0" algn="l" rtl="0">
          <a:spcBef>
            <a:spcPts val="0"/>
          </a:spcBef>
          <a:spcAft>
            <a:spcPts val="0"/>
          </a:spcAft>
          <a:buSzPct val="25000"/>
          <a:buNone/>
          <a:defRPr sz="1800" b="0" i="0" u="none" strike="noStrike" cap="none" baseline="0">
            <a:latin typeface="Arial"/>
            <a:ea typeface="Arial"/>
            <a:cs typeface="Arial"/>
            <a:sym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4639</Words>
  <Application>Microsoft Office PowerPoint</Application>
  <PresentationFormat>Apresentação na tela (4:3)</PresentationFormat>
  <Paragraphs>664</Paragraphs>
  <Slides>80</Slides>
  <Notes>80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2" baseType="lpstr">
      <vt:lpstr/>
      <vt:lpstr>Equation</vt:lpstr>
      <vt:lpstr>Análise de Sensibilidade</vt:lpstr>
      <vt:lpstr>Sumário </vt:lpstr>
      <vt:lpstr>Sumário </vt:lpstr>
      <vt:lpstr>Sumário </vt:lpstr>
      <vt:lpstr>O que é Análise de Sensibilidade? </vt:lpstr>
      <vt:lpstr>O que é Análise de Sensibilidade? </vt:lpstr>
      <vt:lpstr>O que é Análise de Sensibilidade? </vt:lpstr>
      <vt:lpstr>O que é Análise de Sensibilidade? </vt:lpstr>
      <vt:lpstr>O que é Análise de Sensibilidade? </vt:lpstr>
      <vt:lpstr>Sumário </vt:lpstr>
      <vt:lpstr>Importância da Análise de Sensibilidade? </vt:lpstr>
      <vt:lpstr>Importância da Análise de Sensibilidade? </vt:lpstr>
      <vt:lpstr>Sumário </vt:lpstr>
      <vt:lpstr>Objetivos </vt:lpstr>
      <vt:lpstr>Sumário </vt:lpstr>
      <vt:lpstr>Aplicabilidade </vt:lpstr>
      <vt:lpstr>Sumário </vt:lpstr>
      <vt:lpstr>Softwares de Otimização </vt:lpstr>
      <vt:lpstr>Softwares de Otimização </vt:lpstr>
      <vt:lpstr>Softwares de Otimização </vt:lpstr>
      <vt:lpstr>Softwares de Otimização </vt:lpstr>
      <vt:lpstr>Softwares de Otimização </vt:lpstr>
      <vt:lpstr>Softwares de Otimização </vt:lpstr>
      <vt:lpstr>Sumário </vt:lpstr>
      <vt:lpstr>Técnicas Gráficas </vt:lpstr>
      <vt:lpstr>Diagrama de Tornado </vt:lpstr>
      <vt:lpstr>Diagrama de Tornado </vt:lpstr>
      <vt:lpstr>Diagrama de Radar </vt:lpstr>
      <vt:lpstr>Gráfico de Sensibilidade </vt:lpstr>
      <vt:lpstr>Gráfico de Sensibilidade </vt:lpstr>
      <vt:lpstr>Sumário </vt:lpstr>
      <vt:lpstr>Métodos de An. de Sensibilidade </vt:lpstr>
      <vt:lpstr>Métodos de An. de Sensibilidade </vt:lpstr>
      <vt:lpstr>Métodos de An. de Sensibilidade </vt:lpstr>
      <vt:lpstr>Método Diferencial </vt:lpstr>
      <vt:lpstr>Método Diferencial </vt:lpstr>
      <vt:lpstr>Método Diferencial </vt:lpstr>
      <vt:lpstr>Método de Monte Carlo </vt:lpstr>
      <vt:lpstr>Método de Monte Carlo </vt:lpstr>
      <vt:lpstr>Método de Monte Carlo </vt:lpstr>
      <vt:lpstr>AS em Avaliação de Desempenho </vt:lpstr>
      <vt:lpstr>AS em Avaliação de Desempenho </vt:lpstr>
      <vt:lpstr>Sensibilidade de métricas “clássicas” em CTMC </vt:lpstr>
      <vt:lpstr>Probabilidade de estado estacionário </vt:lpstr>
      <vt:lpstr>Probabilidade de estado estacionário </vt:lpstr>
      <vt:lpstr>Taxa de Reward </vt:lpstr>
      <vt:lpstr>Exemplo de utilização do Sharpe para AS </vt:lpstr>
      <vt:lpstr>Exemplo de utilização do Sharpe para AS </vt:lpstr>
      <vt:lpstr>Exemplo de utilização do Sharpe para AS </vt:lpstr>
      <vt:lpstr>Exemplo de utilização do Sharpe para AS </vt:lpstr>
      <vt:lpstr>Exemplo de utilização do Sharpe para AS </vt:lpstr>
      <vt:lpstr>Sumário </vt:lpstr>
      <vt:lpstr>O método Simplex </vt:lpstr>
      <vt:lpstr>O método Simplex </vt:lpstr>
      <vt:lpstr>O método Simplex </vt:lpstr>
      <vt:lpstr>Alteração em um dos coeficientes da F.O </vt:lpstr>
      <vt:lpstr>Alteração em um dos coeficientes da F.O </vt:lpstr>
      <vt:lpstr>Alteração em um dos coeficientes da F.O </vt:lpstr>
      <vt:lpstr>Alteração em um dos coeficientes da F.O </vt:lpstr>
      <vt:lpstr>Alteração em um dos coeficientes da F.O </vt:lpstr>
      <vt:lpstr>Alteração em um dos coeficientes da F.O </vt:lpstr>
      <vt:lpstr>Alteração em um dos coeficientes da F.O </vt:lpstr>
      <vt:lpstr>Alteração em um dos coeficientes da F.O </vt:lpstr>
      <vt:lpstr>Alteração em um dos coeficientes da F.O </vt:lpstr>
      <vt:lpstr>Alteração em um dos coeficientes da F.O </vt:lpstr>
      <vt:lpstr>Alterando o valor da Constante de Restrição </vt:lpstr>
      <vt:lpstr>Alterando o valor da Constante de Restrição </vt:lpstr>
      <vt:lpstr>Alterando o valor da Constante de Restrição </vt:lpstr>
      <vt:lpstr>Alterando o valor da Constante de Restrição </vt:lpstr>
      <vt:lpstr>Alterando o valor da Constante de Restrição </vt:lpstr>
      <vt:lpstr>Alterando o valor da Constante de Restrição </vt:lpstr>
      <vt:lpstr>Alterando o valor da Constante de Restrição </vt:lpstr>
      <vt:lpstr>Alterando o valor da Constante de Restrição </vt:lpstr>
      <vt:lpstr>Alterando o valor da Constante de Restrição </vt:lpstr>
      <vt:lpstr>Sumário </vt:lpstr>
      <vt:lpstr>Apresentação do PowerPoint</vt:lpstr>
      <vt:lpstr>Prática </vt:lpstr>
      <vt:lpstr>Prática </vt:lpstr>
      <vt:lpstr>Referências </vt:lpstr>
      <vt:lpstr>Referências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Simulação Transiente</dc:title>
  <dc:creator>Lubnnia</dc:creator>
  <cp:lastModifiedBy>Lubnnia</cp:lastModifiedBy>
  <cp:revision>178</cp:revision>
  <dcterms:modified xsi:type="dcterms:W3CDTF">2012-10-16T23:23:14Z</dcterms:modified>
</cp:coreProperties>
</file>