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1" r:id="rId4"/>
    <p:sldId id="307" r:id="rId5"/>
    <p:sldId id="308" r:id="rId6"/>
    <p:sldId id="262" r:id="rId7"/>
    <p:sldId id="309" r:id="rId8"/>
    <p:sldId id="288" r:id="rId9"/>
    <p:sldId id="305" r:id="rId10"/>
    <p:sldId id="264" r:id="rId11"/>
    <p:sldId id="265" r:id="rId12"/>
    <p:sldId id="292" r:id="rId13"/>
    <p:sldId id="290" r:id="rId14"/>
    <p:sldId id="291" r:id="rId15"/>
    <p:sldId id="294" r:id="rId16"/>
    <p:sldId id="310" r:id="rId17"/>
    <p:sldId id="311" r:id="rId18"/>
    <p:sldId id="312" r:id="rId19"/>
    <p:sldId id="266" r:id="rId20"/>
    <p:sldId id="313" r:id="rId21"/>
    <p:sldId id="314" r:id="rId22"/>
    <p:sldId id="315" r:id="rId23"/>
    <p:sldId id="316" r:id="rId24"/>
    <p:sldId id="293" r:id="rId25"/>
    <p:sldId id="317" r:id="rId26"/>
    <p:sldId id="258" r:id="rId27"/>
    <p:sldId id="259" r:id="rId28"/>
    <p:sldId id="269" r:id="rId29"/>
    <p:sldId id="295" r:id="rId30"/>
    <p:sldId id="299" r:id="rId31"/>
    <p:sldId id="260" r:id="rId32"/>
    <p:sldId id="286" r:id="rId33"/>
    <p:sldId id="296" r:id="rId34"/>
    <p:sldId id="297" r:id="rId35"/>
    <p:sldId id="304" r:id="rId36"/>
    <p:sldId id="261" r:id="rId37"/>
    <p:sldId id="303" r:id="rId38"/>
    <p:sldId id="318" r:id="rId39"/>
    <p:sldId id="263" r:id="rId40"/>
    <p:sldId id="275" r:id="rId41"/>
    <p:sldId id="279" r:id="rId42"/>
    <p:sldId id="282" r:id="rId43"/>
    <p:sldId id="320" r:id="rId44"/>
    <p:sldId id="280" r:id="rId45"/>
    <p:sldId id="281" r:id="rId46"/>
    <p:sldId id="273" r:id="rId4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17" autoAdjust="0"/>
  </p:normalViewPr>
  <p:slideViewPr>
    <p:cSldViewPr>
      <p:cViewPr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21.jpeg"/><Relationship Id="rId1" Type="http://schemas.openxmlformats.org/officeDocument/2006/relationships/image" Target="../media/image111.jpeg"/><Relationship Id="rId4" Type="http://schemas.openxmlformats.org/officeDocument/2006/relationships/image" Target="../media/image1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BBC30-09F7-43ED-8E3F-88C784D9326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F4E5B0F-D2F1-41D1-A708-FE52C8B69003}">
      <dgm:prSet phldrT="[Texto]"/>
      <dgm:spPr/>
      <dgm:t>
        <a:bodyPr/>
        <a:lstStyle/>
        <a:p>
          <a:pPr algn="ctr"/>
          <a:r>
            <a:rPr lang="pt-BR" dirty="0" smtClean="0"/>
            <a:t>Profiling</a:t>
          </a:r>
          <a:endParaRPr lang="pt-BR" dirty="0"/>
        </a:p>
      </dgm:t>
    </dgm:pt>
    <dgm:pt modelId="{E737533E-D824-4599-8E61-2DA80C778E9B}" type="parTrans" cxnId="{6F94872A-A365-4BF8-BECA-67FB62FAACC7}">
      <dgm:prSet/>
      <dgm:spPr/>
      <dgm:t>
        <a:bodyPr/>
        <a:lstStyle/>
        <a:p>
          <a:pPr algn="ctr"/>
          <a:endParaRPr lang="pt-BR"/>
        </a:p>
      </dgm:t>
    </dgm:pt>
    <dgm:pt modelId="{5747EB51-E82E-4DCB-8F61-5AF8AFBDEDAF}" type="sibTrans" cxnId="{6F94872A-A365-4BF8-BECA-67FB62FAACC7}">
      <dgm:prSet/>
      <dgm:spPr/>
      <dgm:t>
        <a:bodyPr/>
        <a:lstStyle/>
        <a:p>
          <a:pPr algn="ctr"/>
          <a:endParaRPr lang="pt-BR"/>
        </a:p>
      </dgm:t>
    </dgm:pt>
    <dgm:pt modelId="{7B1B8A49-7219-4EE1-B64E-A8D5C06765F6}" type="pres">
      <dgm:prSet presAssocID="{1D5BBC30-09F7-43ED-8E3F-88C784D932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8FC835-D82D-4D33-861F-5B6FF38E1D87}" type="pres">
      <dgm:prSet presAssocID="{6F4E5B0F-D2F1-41D1-A708-FE52C8B69003}" presName="parentLin" presStyleCnt="0"/>
      <dgm:spPr/>
    </dgm:pt>
    <dgm:pt modelId="{CC1DB53F-70D3-476D-8C24-D7B953F4F367}" type="pres">
      <dgm:prSet presAssocID="{6F4E5B0F-D2F1-41D1-A708-FE52C8B69003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EE06653B-2E6D-4689-A24D-DE45F3569DAB}" type="pres">
      <dgm:prSet presAssocID="{6F4E5B0F-D2F1-41D1-A708-FE52C8B69003}" presName="parentText" presStyleLbl="node1" presStyleIdx="0" presStyleCnt="1" custLinFactX="2296" custLinFactNeighborX="100000" custLinFactNeighborY="-4473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D8A828-3619-4DAD-9352-FBD9B0BD893E}" type="pres">
      <dgm:prSet presAssocID="{6F4E5B0F-D2F1-41D1-A708-FE52C8B69003}" presName="negativeSpace" presStyleCnt="0"/>
      <dgm:spPr/>
    </dgm:pt>
    <dgm:pt modelId="{92B62B34-74C2-4E75-B6FD-865E76C595BD}" type="pres">
      <dgm:prSet presAssocID="{6F4E5B0F-D2F1-41D1-A708-FE52C8B69003}" presName="childText" presStyleLbl="conFgAcc1" presStyleIdx="0" presStyleCnt="1" custScaleX="51786" custScaleY="25992" custLinFactNeighborX="2679" custLinFactNeighborY="21003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736DD93B-DEFE-40FC-8DFE-768D544FDBFF}" type="presOf" srcId="{6F4E5B0F-D2F1-41D1-A708-FE52C8B69003}" destId="{CC1DB53F-70D3-476D-8C24-D7B953F4F367}" srcOrd="0" destOrd="0" presId="urn:microsoft.com/office/officeart/2005/8/layout/list1"/>
    <dgm:cxn modelId="{8C2D1E09-6707-4A60-97E8-65BFF0D5EF8A}" type="presOf" srcId="{1D5BBC30-09F7-43ED-8E3F-88C784D93266}" destId="{7B1B8A49-7219-4EE1-B64E-A8D5C06765F6}" srcOrd="0" destOrd="0" presId="urn:microsoft.com/office/officeart/2005/8/layout/list1"/>
    <dgm:cxn modelId="{6F94872A-A365-4BF8-BECA-67FB62FAACC7}" srcId="{1D5BBC30-09F7-43ED-8E3F-88C784D93266}" destId="{6F4E5B0F-D2F1-41D1-A708-FE52C8B69003}" srcOrd="0" destOrd="0" parTransId="{E737533E-D824-4599-8E61-2DA80C778E9B}" sibTransId="{5747EB51-E82E-4DCB-8F61-5AF8AFBDEDAF}"/>
    <dgm:cxn modelId="{C2EC588E-7D92-454A-BF05-5C5D4AB98DC3}" type="presOf" srcId="{6F4E5B0F-D2F1-41D1-A708-FE52C8B69003}" destId="{EE06653B-2E6D-4689-A24D-DE45F3569DAB}" srcOrd="1" destOrd="0" presId="urn:microsoft.com/office/officeart/2005/8/layout/list1"/>
    <dgm:cxn modelId="{1403FE4A-325D-4A93-8D3A-3D2AC27929CA}" type="presParOf" srcId="{7B1B8A49-7219-4EE1-B64E-A8D5C06765F6}" destId="{3E8FC835-D82D-4D33-861F-5B6FF38E1D87}" srcOrd="0" destOrd="0" presId="urn:microsoft.com/office/officeart/2005/8/layout/list1"/>
    <dgm:cxn modelId="{D272397A-2063-4457-BECB-97D0B4518B30}" type="presParOf" srcId="{3E8FC835-D82D-4D33-861F-5B6FF38E1D87}" destId="{CC1DB53F-70D3-476D-8C24-D7B953F4F367}" srcOrd="0" destOrd="0" presId="urn:microsoft.com/office/officeart/2005/8/layout/list1"/>
    <dgm:cxn modelId="{E0DB79D3-072D-4DF5-896E-49D3ACFA5CAD}" type="presParOf" srcId="{3E8FC835-D82D-4D33-861F-5B6FF38E1D87}" destId="{EE06653B-2E6D-4689-A24D-DE45F3569DAB}" srcOrd="1" destOrd="0" presId="urn:microsoft.com/office/officeart/2005/8/layout/list1"/>
    <dgm:cxn modelId="{A04BD7D8-33B2-48A7-BD5E-B068F77DABDD}" type="presParOf" srcId="{7B1B8A49-7219-4EE1-B64E-A8D5C06765F6}" destId="{18D8A828-3619-4DAD-9352-FBD9B0BD893E}" srcOrd="1" destOrd="0" presId="urn:microsoft.com/office/officeart/2005/8/layout/list1"/>
    <dgm:cxn modelId="{74C5AF30-81BC-4972-B36E-6084FFC4B960}" type="presParOf" srcId="{7B1B8A49-7219-4EE1-B64E-A8D5C06765F6}" destId="{92B62B34-74C2-4E75-B6FD-865E76C595BD}" srcOrd="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F685D-B96F-448A-B804-08333B57C4C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D33A828-24BF-43FE-88DE-FDBD0278A26F}">
      <dgm:prSet phldrT="[Texto]"/>
      <dgm:spPr/>
      <dgm:t>
        <a:bodyPr/>
        <a:lstStyle/>
        <a:p>
          <a:r>
            <a:rPr lang="pt-BR" b="1" dirty="0" smtClean="0"/>
            <a:t>Program-counter sampling</a:t>
          </a:r>
          <a:endParaRPr lang="pt-BR" dirty="0"/>
        </a:p>
      </dgm:t>
    </dgm:pt>
    <dgm:pt modelId="{F74090D7-053C-4E92-9817-D538EDF337BB}" type="parTrans" cxnId="{38F3B095-CD83-4332-97DE-FE7E5C11CDA3}">
      <dgm:prSet/>
      <dgm:spPr/>
      <dgm:t>
        <a:bodyPr/>
        <a:lstStyle/>
        <a:p>
          <a:endParaRPr lang="pt-BR"/>
        </a:p>
      </dgm:t>
    </dgm:pt>
    <dgm:pt modelId="{A5E779BA-BC42-43E1-8048-EDE78DE9107B}" type="sibTrans" cxnId="{38F3B095-CD83-4332-97DE-FE7E5C11CDA3}">
      <dgm:prSet/>
      <dgm:spPr/>
      <dgm:t>
        <a:bodyPr/>
        <a:lstStyle/>
        <a:p>
          <a:endParaRPr lang="pt-BR"/>
        </a:p>
      </dgm:t>
    </dgm:pt>
    <dgm:pt modelId="{6D847650-9AF6-4311-B588-7193C58099D6}">
      <dgm:prSet phldrT="[Texto]"/>
      <dgm:spPr/>
      <dgm:t>
        <a:bodyPr/>
        <a:lstStyle/>
        <a:p>
          <a:r>
            <a:rPr lang="pt-BR" b="1" dirty="0" smtClean="0"/>
            <a:t>Instrumentação binária</a:t>
          </a:r>
          <a:endParaRPr lang="pt-BR" dirty="0"/>
        </a:p>
      </dgm:t>
    </dgm:pt>
    <dgm:pt modelId="{F6430BDB-875E-4678-87AD-465B4BE58345}" type="parTrans" cxnId="{D39BA7C0-F59E-40FC-9F32-4B4FE6E37F4E}">
      <dgm:prSet/>
      <dgm:spPr/>
      <dgm:t>
        <a:bodyPr/>
        <a:lstStyle/>
        <a:p>
          <a:endParaRPr lang="pt-BR"/>
        </a:p>
      </dgm:t>
    </dgm:pt>
    <dgm:pt modelId="{D7FD22B8-B7C4-4969-B8A1-857F5A9EA0F0}" type="sibTrans" cxnId="{D39BA7C0-F59E-40FC-9F32-4B4FE6E37F4E}">
      <dgm:prSet/>
      <dgm:spPr/>
      <dgm:t>
        <a:bodyPr/>
        <a:lstStyle/>
        <a:p>
          <a:endParaRPr lang="pt-BR"/>
        </a:p>
      </dgm:t>
    </dgm:pt>
    <dgm:pt modelId="{74B9F8C9-DD95-4F53-A7E4-4DB5E5F76F8E}">
      <dgm:prSet phldrT="[Texto]"/>
      <dgm:spPr/>
      <dgm:t>
        <a:bodyPr/>
        <a:lstStyle/>
        <a:p>
          <a:r>
            <a:rPr lang="pt-BR" b="1" dirty="0" smtClean="0"/>
            <a:t>Simulação</a:t>
          </a:r>
          <a:endParaRPr lang="pt-BR" b="1" dirty="0"/>
        </a:p>
      </dgm:t>
    </dgm:pt>
    <dgm:pt modelId="{C5364597-D75B-42E0-9033-62E2EE9D6A38}" type="parTrans" cxnId="{6238A4E0-030B-4836-BEB8-A8121B4F8F13}">
      <dgm:prSet/>
      <dgm:spPr/>
      <dgm:t>
        <a:bodyPr/>
        <a:lstStyle/>
        <a:p>
          <a:endParaRPr lang="pt-BR"/>
        </a:p>
      </dgm:t>
    </dgm:pt>
    <dgm:pt modelId="{403DF5FD-A28A-455D-97C0-3184FF6D8540}" type="sibTrans" cxnId="{6238A4E0-030B-4836-BEB8-A8121B4F8F13}">
      <dgm:prSet/>
      <dgm:spPr/>
      <dgm:t>
        <a:bodyPr/>
        <a:lstStyle/>
        <a:p>
          <a:endParaRPr lang="pt-BR"/>
        </a:p>
      </dgm:t>
    </dgm:pt>
    <dgm:pt modelId="{53346FAB-E9CE-4859-B050-0ABC8303EC9E}" type="pres">
      <dgm:prSet presAssocID="{F3BF685D-B96F-448A-B804-08333B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9750D41-A41E-42D9-AAA1-439D9F33F2B5}" type="pres">
      <dgm:prSet presAssocID="{AD33A828-24BF-43FE-88DE-FDBD0278A2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F7B785-A2E0-4D89-99E6-9C81EDF6CCE6}" type="pres">
      <dgm:prSet presAssocID="{A5E779BA-BC42-43E1-8048-EDE78DE9107B}" presName="spacer" presStyleCnt="0"/>
      <dgm:spPr/>
    </dgm:pt>
    <dgm:pt modelId="{668D82F4-3894-45E4-8FEF-B1E09DD6871C}" type="pres">
      <dgm:prSet presAssocID="{6D847650-9AF6-4311-B588-7193C58099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12BCA9-D294-4358-9F4F-F293537B2C40}" type="pres">
      <dgm:prSet presAssocID="{D7FD22B8-B7C4-4969-B8A1-857F5A9EA0F0}" presName="spacer" presStyleCnt="0"/>
      <dgm:spPr/>
    </dgm:pt>
    <dgm:pt modelId="{CA5EA2A1-2A11-409F-AC16-A0ECB67A481A}" type="pres">
      <dgm:prSet presAssocID="{74B9F8C9-DD95-4F53-A7E4-4DB5E5F76F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238A4E0-030B-4836-BEB8-A8121B4F8F13}" srcId="{F3BF685D-B96F-448A-B804-08333B57C4C7}" destId="{74B9F8C9-DD95-4F53-A7E4-4DB5E5F76F8E}" srcOrd="2" destOrd="0" parTransId="{C5364597-D75B-42E0-9033-62E2EE9D6A38}" sibTransId="{403DF5FD-A28A-455D-97C0-3184FF6D8540}"/>
    <dgm:cxn modelId="{115D31D9-8C36-46BB-8A13-6B625F76307C}" type="presOf" srcId="{74B9F8C9-DD95-4F53-A7E4-4DB5E5F76F8E}" destId="{CA5EA2A1-2A11-409F-AC16-A0ECB67A481A}" srcOrd="0" destOrd="0" presId="urn:microsoft.com/office/officeart/2005/8/layout/vList2"/>
    <dgm:cxn modelId="{A8AFA62A-09DF-4A7B-8F7E-8E6E74151D21}" type="presOf" srcId="{F3BF685D-B96F-448A-B804-08333B57C4C7}" destId="{53346FAB-E9CE-4859-B050-0ABC8303EC9E}" srcOrd="0" destOrd="0" presId="urn:microsoft.com/office/officeart/2005/8/layout/vList2"/>
    <dgm:cxn modelId="{38F3B095-CD83-4332-97DE-FE7E5C11CDA3}" srcId="{F3BF685D-B96F-448A-B804-08333B57C4C7}" destId="{AD33A828-24BF-43FE-88DE-FDBD0278A26F}" srcOrd="0" destOrd="0" parTransId="{F74090D7-053C-4E92-9817-D538EDF337BB}" sibTransId="{A5E779BA-BC42-43E1-8048-EDE78DE9107B}"/>
    <dgm:cxn modelId="{D39BA7C0-F59E-40FC-9F32-4B4FE6E37F4E}" srcId="{F3BF685D-B96F-448A-B804-08333B57C4C7}" destId="{6D847650-9AF6-4311-B588-7193C58099D6}" srcOrd="1" destOrd="0" parTransId="{F6430BDB-875E-4678-87AD-465B4BE58345}" sibTransId="{D7FD22B8-B7C4-4969-B8A1-857F5A9EA0F0}"/>
    <dgm:cxn modelId="{16E6A7ED-DE04-4685-97B5-C2464C56D363}" type="presOf" srcId="{6D847650-9AF6-4311-B588-7193C58099D6}" destId="{668D82F4-3894-45E4-8FEF-B1E09DD6871C}" srcOrd="0" destOrd="0" presId="urn:microsoft.com/office/officeart/2005/8/layout/vList2"/>
    <dgm:cxn modelId="{346FD4B3-4E66-4D7C-8B59-4431CB69EEF8}" type="presOf" srcId="{AD33A828-24BF-43FE-88DE-FDBD0278A26F}" destId="{49750D41-A41E-42D9-AAA1-439D9F33F2B5}" srcOrd="0" destOrd="0" presId="urn:microsoft.com/office/officeart/2005/8/layout/vList2"/>
    <dgm:cxn modelId="{91EC6254-AE1A-44F3-8961-48EF45B5BC42}" type="presParOf" srcId="{53346FAB-E9CE-4859-B050-0ABC8303EC9E}" destId="{49750D41-A41E-42D9-AAA1-439D9F33F2B5}" srcOrd="0" destOrd="0" presId="urn:microsoft.com/office/officeart/2005/8/layout/vList2"/>
    <dgm:cxn modelId="{2FDBA3F7-A0BA-4969-BDD5-E5F3573F3E08}" type="presParOf" srcId="{53346FAB-E9CE-4859-B050-0ABC8303EC9E}" destId="{13F7B785-A2E0-4D89-99E6-9C81EDF6CCE6}" srcOrd="1" destOrd="0" presId="urn:microsoft.com/office/officeart/2005/8/layout/vList2"/>
    <dgm:cxn modelId="{6C5D5F9A-1398-4566-931E-9CE33774BD76}" type="presParOf" srcId="{53346FAB-E9CE-4859-B050-0ABC8303EC9E}" destId="{668D82F4-3894-45E4-8FEF-B1E09DD6871C}" srcOrd="2" destOrd="0" presId="urn:microsoft.com/office/officeart/2005/8/layout/vList2"/>
    <dgm:cxn modelId="{1A9406E7-32F2-4913-9602-317747264DC3}" type="presParOf" srcId="{53346FAB-E9CE-4859-B050-0ABC8303EC9E}" destId="{D812BCA9-D294-4358-9F4F-F293537B2C40}" srcOrd="3" destOrd="0" presId="urn:microsoft.com/office/officeart/2005/8/layout/vList2"/>
    <dgm:cxn modelId="{54543051-9BE0-42C3-AFAE-F658D961F8D4}" type="presParOf" srcId="{53346FAB-E9CE-4859-B050-0ABC8303EC9E}" destId="{CA5EA2A1-2A11-409F-AC16-A0ECB67A481A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A60AA4-F987-4EA8-892C-5B59B8E9FD7C}" type="doc">
      <dgm:prSet loTypeId="urn:microsoft.com/office/officeart/2005/8/layout/vList4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FCBB99C3-56C6-470F-B6B5-02A47C4B8D5D}">
      <dgm:prSet phldrT="[Texto]"/>
      <dgm:spPr/>
      <dgm:t>
        <a:bodyPr/>
        <a:lstStyle/>
        <a:p>
          <a:r>
            <a:rPr lang="pt-BR" dirty="0" smtClean="0"/>
            <a:t>Memória</a:t>
          </a:r>
          <a:endParaRPr lang="pt-BR" dirty="0"/>
        </a:p>
      </dgm:t>
    </dgm:pt>
    <dgm:pt modelId="{5E442052-5795-4CEF-981C-18192BCEFA4C}" type="parTrans" cxnId="{ACFF5A77-691B-4AC2-A480-00B8F8D5C2C0}">
      <dgm:prSet/>
      <dgm:spPr/>
      <dgm:t>
        <a:bodyPr/>
        <a:lstStyle/>
        <a:p>
          <a:endParaRPr lang="pt-BR"/>
        </a:p>
      </dgm:t>
    </dgm:pt>
    <dgm:pt modelId="{59532DD4-6CA5-4D3B-8DA5-AC83C4EE4208}" type="sibTrans" cxnId="{ACFF5A77-691B-4AC2-A480-00B8F8D5C2C0}">
      <dgm:prSet/>
      <dgm:spPr/>
      <dgm:t>
        <a:bodyPr/>
        <a:lstStyle/>
        <a:p>
          <a:endParaRPr lang="pt-BR"/>
        </a:p>
      </dgm:t>
    </dgm:pt>
    <dgm:pt modelId="{8690A883-F151-4384-94B9-229896F1B8B1}">
      <dgm:prSet phldrT="[Texto]"/>
      <dgm:spPr/>
      <dgm:t>
        <a:bodyPr/>
        <a:lstStyle/>
        <a:p>
          <a:r>
            <a:rPr lang="pt-BR" dirty="0" smtClean="0"/>
            <a:t>Processador</a:t>
          </a:r>
          <a:endParaRPr lang="pt-BR" dirty="0"/>
        </a:p>
      </dgm:t>
    </dgm:pt>
    <dgm:pt modelId="{84A90D1B-2CF8-43DC-B026-FB2DBF4CAA43}" type="parTrans" cxnId="{B496BD13-58BD-4983-9E34-85BE7C158BC8}">
      <dgm:prSet/>
      <dgm:spPr/>
      <dgm:t>
        <a:bodyPr/>
        <a:lstStyle/>
        <a:p>
          <a:endParaRPr lang="pt-BR"/>
        </a:p>
      </dgm:t>
    </dgm:pt>
    <dgm:pt modelId="{9CB4C86D-13C2-4D76-86B4-8F1F060C024A}" type="sibTrans" cxnId="{B496BD13-58BD-4983-9E34-85BE7C158BC8}">
      <dgm:prSet/>
      <dgm:spPr/>
      <dgm:t>
        <a:bodyPr/>
        <a:lstStyle/>
        <a:p>
          <a:endParaRPr lang="pt-BR"/>
        </a:p>
      </dgm:t>
    </dgm:pt>
    <dgm:pt modelId="{5F3D064A-3F7C-4B8D-81AD-0DCBEF94440E}">
      <dgm:prSet phldrT="[Texto]"/>
      <dgm:spPr/>
      <dgm:t>
        <a:bodyPr/>
        <a:lstStyle/>
        <a:p>
          <a:r>
            <a:rPr lang="pt-BR" dirty="0" smtClean="0"/>
            <a:t>Thread</a:t>
          </a:r>
          <a:endParaRPr lang="pt-BR" dirty="0"/>
        </a:p>
      </dgm:t>
    </dgm:pt>
    <dgm:pt modelId="{B8B82BC0-8D73-45CF-93E7-824DFA47F232}" type="parTrans" cxnId="{9A0E19A9-8F7B-4875-9A0C-983CCF4476CA}">
      <dgm:prSet/>
      <dgm:spPr/>
      <dgm:t>
        <a:bodyPr/>
        <a:lstStyle/>
        <a:p>
          <a:endParaRPr lang="pt-BR"/>
        </a:p>
      </dgm:t>
    </dgm:pt>
    <dgm:pt modelId="{46835A20-FA6B-4587-A299-A8BAB07CFF5F}" type="sibTrans" cxnId="{9A0E19A9-8F7B-4875-9A0C-983CCF4476CA}">
      <dgm:prSet/>
      <dgm:spPr/>
      <dgm:t>
        <a:bodyPr/>
        <a:lstStyle/>
        <a:p>
          <a:endParaRPr lang="pt-BR"/>
        </a:p>
      </dgm:t>
    </dgm:pt>
    <dgm:pt modelId="{098D6891-1D1E-4581-A58E-1C7BF8925ACD}">
      <dgm:prSet phldrT="[Texto]"/>
      <dgm:spPr/>
      <dgm:t>
        <a:bodyPr/>
        <a:lstStyle/>
        <a:p>
          <a:r>
            <a:rPr lang="pt-BR" dirty="0" smtClean="0"/>
            <a:t>Sistema</a:t>
          </a:r>
          <a:endParaRPr lang="pt-BR" dirty="0"/>
        </a:p>
      </dgm:t>
    </dgm:pt>
    <dgm:pt modelId="{46482CFC-FFB1-4414-8DBD-13647203BDE7}" type="parTrans" cxnId="{5E8846E1-CC09-4BF6-A2DE-2CE81CD2EA44}">
      <dgm:prSet/>
      <dgm:spPr/>
      <dgm:t>
        <a:bodyPr/>
        <a:lstStyle/>
        <a:p>
          <a:endParaRPr lang="pt-BR"/>
        </a:p>
      </dgm:t>
    </dgm:pt>
    <dgm:pt modelId="{3634E498-5E80-4CF9-98A9-81A6E2EC9C02}" type="sibTrans" cxnId="{5E8846E1-CC09-4BF6-A2DE-2CE81CD2EA44}">
      <dgm:prSet/>
      <dgm:spPr/>
      <dgm:t>
        <a:bodyPr/>
        <a:lstStyle/>
        <a:p>
          <a:endParaRPr lang="pt-BR"/>
        </a:p>
      </dgm:t>
    </dgm:pt>
    <dgm:pt modelId="{4125222E-A8E2-4688-829C-AF7F087AA23A}" type="pres">
      <dgm:prSet presAssocID="{3DA60AA4-F987-4EA8-892C-5B59B8E9FD7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0BE4B7-102B-494B-AEFF-DB474293E8E4}" type="pres">
      <dgm:prSet presAssocID="{FCBB99C3-56C6-470F-B6B5-02A47C4B8D5D}" presName="comp" presStyleCnt="0"/>
      <dgm:spPr/>
    </dgm:pt>
    <dgm:pt modelId="{3C6E49EA-B913-4DC7-A879-70640D1325F3}" type="pres">
      <dgm:prSet presAssocID="{FCBB99C3-56C6-470F-B6B5-02A47C4B8D5D}" presName="box" presStyleLbl="node1" presStyleIdx="0" presStyleCnt="4"/>
      <dgm:spPr/>
      <dgm:t>
        <a:bodyPr/>
        <a:lstStyle/>
        <a:p>
          <a:endParaRPr lang="pt-BR"/>
        </a:p>
      </dgm:t>
    </dgm:pt>
    <dgm:pt modelId="{E3B6088B-320B-41C7-9BC9-E6EE8F1FD43C}" type="pres">
      <dgm:prSet presAssocID="{FCBB99C3-56C6-470F-B6B5-02A47C4B8D5D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19A5A15-CE8B-4C9C-BEC6-424558238453}" type="pres">
      <dgm:prSet presAssocID="{FCBB99C3-56C6-470F-B6B5-02A47C4B8D5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B4D07E-96BA-4A5E-8664-B13BC869B610}" type="pres">
      <dgm:prSet presAssocID="{59532DD4-6CA5-4D3B-8DA5-AC83C4EE4208}" presName="spacer" presStyleCnt="0"/>
      <dgm:spPr/>
    </dgm:pt>
    <dgm:pt modelId="{B4066EDB-A2A6-45F3-8A94-5825D6DB9777}" type="pres">
      <dgm:prSet presAssocID="{8690A883-F151-4384-94B9-229896F1B8B1}" presName="comp" presStyleCnt="0"/>
      <dgm:spPr/>
    </dgm:pt>
    <dgm:pt modelId="{09429B42-99BA-4D39-93CC-A86FF3C79FB4}" type="pres">
      <dgm:prSet presAssocID="{8690A883-F151-4384-94B9-229896F1B8B1}" presName="box" presStyleLbl="node1" presStyleIdx="1" presStyleCnt="4"/>
      <dgm:spPr/>
      <dgm:t>
        <a:bodyPr/>
        <a:lstStyle/>
        <a:p>
          <a:endParaRPr lang="pt-BR"/>
        </a:p>
      </dgm:t>
    </dgm:pt>
    <dgm:pt modelId="{9F20F28B-BA3D-4E49-BEA3-32B67347F131}" type="pres">
      <dgm:prSet presAssocID="{8690A883-F151-4384-94B9-229896F1B8B1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D39F300-A135-4536-A85C-23A4030AD3B3}" type="pres">
      <dgm:prSet presAssocID="{8690A883-F151-4384-94B9-229896F1B8B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2D960E-E7A4-4B3D-9692-FD2855805AF6}" type="pres">
      <dgm:prSet presAssocID="{9CB4C86D-13C2-4D76-86B4-8F1F060C024A}" presName="spacer" presStyleCnt="0"/>
      <dgm:spPr/>
    </dgm:pt>
    <dgm:pt modelId="{14142F66-4122-45E4-8AD6-B68FDBE55900}" type="pres">
      <dgm:prSet presAssocID="{5F3D064A-3F7C-4B8D-81AD-0DCBEF94440E}" presName="comp" presStyleCnt="0"/>
      <dgm:spPr/>
    </dgm:pt>
    <dgm:pt modelId="{54359980-42B7-4B55-BD28-4B9168DBD4BB}" type="pres">
      <dgm:prSet presAssocID="{5F3D064A-3F7C-4B8D-81AD-0DCBEF94440E}" presName="box" presStyleLbl="node1" presStyleIdx="2" presStyleCnt="4"/>
      <dgm:spPr/>
      <dgm:t>
        <a:bodyPr/>
        <a:lstStyle/>
        <a:p>
          <a:endParaRPr lang="pt-BR"/>
        </a:p>
      </dgm:t>
    </dgm:pt>
    <dgm:pt modelId="{309C0C9A-DDBF-44ED-B613-06F1E597DF7B}" type="pres">
      <dgm:prSet presAssocID="{5F3D064A-3F7C-4B8D-81AD-0DCBEF94440E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70DABE3-B1DF-480B-AADD-A1ACA915E4E3}" type="pres">
      <dgm:prSet presAssocID="{5F3D064A-3F7C-4B8D-81AD-0DCBEF94440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FDC570-1E70-4429-BAED-D60991F9C5A8}" type="pres">
      <dgm:prSet presAssocID="{46835A20-FA6B-4587-A299-A8BAB07CFF5F}" presName="spacer" presStyleCnt="0"/>
      <dgm:spPr/>
    </dgm:pt>
    <dgm:pt modelId="{9265D6B4-B9C2-4DF8-8A5F-C5294F97AA6B}" type="pres">
      <dgm:prSet presAssocID="{098D6891-1D1E-4581-A58E-1C7BF8925ACD}" presName="comp" presStyleCnt="0"/>
      <dgm:spPr/>
    </dgm:pt>
    <dgm:pt modelId="{EECA4CCD-AAFB-44A4-BED4-7411FB66EF6A}" type="pres">
      <dgm:prSet presAssocID="{098D6891-1D1E-4581-A58E-1C7BF8925ACD}" presName="box" presStyleLbl="node1" presStyleIdx="3" presStyleCnt="4"/>
      <dgm:spPr/>
      <dgm:t>
        <a:bodyPr/>
        <a:lstStyle/>
        <a:p>
          <a:endParaRPr lang="pt-BR"/>
        </a:p>
      </dgm:t>
    </dgm:pt>
    <dgm:pt modelId="{3C36452D-24D2-4AB2-BC95-518EA088B222}" type="pres">
      <dgm:prSet presAssocID="{098D6891-1D1E-4581-A58E-1C7BF8925ACD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4257325C-1BF8-41B5-BA1E-D1AC2E062284}" type="pres">
      <dgm:prSet presAssocID="{098D6891-1D1E-4581-A58E-1C7BF8925AC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D310F7-7C43-43E0-BE8D-5FB3F137BB8D}" type="presOf" srcId="{FCBB99C3-56C6-470F-B6B5-02A47C4B8D5D}" destId="{3C6E49EA-B913-4DC7-A879-70640D1325F3}" srcOrd="0" destOrd="0" presId="urn:microsoft.com/office/officeart/2005/8/layout/vList4#1"/>
    <dgm:cxn modelId="{49D52492-7D2E-4B8C-AC8F-6C696C2093EF}" type="presOf" srcId="{5F3D064A-3F7C-4B8D-81AD-0DCBEF94440E}" destId="{570DABE3-B1DF-480B-AADD-A1ACA915E4E3}" srcOrd="1" destOrd="0" presId="urn:microsoft.com/office/officeart/2005/8/layout/vList4#1"/>
    <dgm:cxn modelId="{9A0E19A9-8F7B-4875-9A0C-983CCF4476CA}" srcId="{3DA60AA4-F987-4EA8-892C-5B59B8E9FD7C}" destId="{5F3D064A-3F7C-4B8D-81AD-0DCBEF94440E}" srcOrd="2" destOrd="0" parTransId="{B8B82BC0-8D73-45CF-93E7-824DFA47F232}" sibTransId="{46835A20-FA6B-4587-A299-A8BAB07CFF5F}"/>
    <dgm:cxn modelId="{69330B3F-A76C-47E0-A995-14B96D0D537D}" type="presOf" srcId="{3DA60AA4-F987-4EA8-892C-5B59B8E9FD7C}" destId="{4125222E-A8E2-4688-829C-AF7F087AA23A}" srcOrd="0" destOrd="0" presId="urn:microsoft.com/office/officeart/2005/8/layout/vList4#1"/>
    <dgm:cxn modelId="{7E2C3DAD-B18C-4645-98CB-2D5835844B9C}" type="presOf" srcId="{5F3D064A-3F7C-4B8D-81AD-0DCBEF94440E}" destId="{54359980-42B7-4B55-BD28-4B9168DBD4BB}" srcOrd="0" destOrd="0" presId="urn:microsoft.com/office/officeart/2005/8/layout/vList4#1"/>
    <dgm:cxn modelId="{A41B230B-1E9B-49AF-AA2E-B08CC0BD26F9}" type="presOf" srcId="{8690A883-F151-4384-94B9-229896F1B8B1}" destId="{09429B42-99BA-4D39-93CC-A86FF3C79FB4}" srcOrd="0" destOrd="0" presId="urn:microsoft.com/office/officeart/2005/8/layout/vList4#1"/>
    <dgm:cxn modelId="{B496BD13-58BD-4983-9E34-85BE7C158BC8}" srcId="{3DA60AA4-F987-4EA8-892C-5B59B8E9FD7C}" destId="{8690A883-F151-4384-94B9-229896F1B8B1}" srcOrd="1" destOrd="0" parTransId="{84A90D1B-2CF8-43DC-B026-FB2DBF4CAA43}" sibTransId="{9CB4C86D-13C2-4D76-86B4-8F1F060C024A}"/>
    <dgm:cxn modelId="{57C2FAE5-7C94-410E-9E62-AAD30837B752}" type="presOf" srcId="{098D6891-1D1E-4581-A58E-1C7BF8925ACD}" destId="{4257325C-1BF8-41B5-BA1E-D1AC2E062284}" srcOrd="1" destOrd="0" presId="urn:microsoft.com/office/officeart/2005/8/layout/vList4#1"/>
    <dgm:cxn modelId="{A5074683-45F9-4149-8D10-2D8DAF629251}" type="presOf" srcId="{8690A883-F151-4384-94B9-229896F1B8B1}" destId="{2D39F300-A135-4536-A85C-23A4030AD3B3}" srcOrd="1" destOrd="0" presId="urn:microsoft.com/office/officeart/2005/8/layout/vList4#1"/>
    <dgm:cxn modelId="{0AD15C74-2C2D-4CDC-84BA-D3901AB6253F}" type="presOf" srcId="{FCBB99C3-56C6-470F-B6B5-02A47C4B8D5D}" destId="{D19A5A15-CE8B-4C9C-BEC6-424558238453}" srcOrd="1" destOrd="0" presId="urn:microsoft.com/office/officeart/2005/8/layout/vList4#1"/>
    <dgm:cxn modelId="{ACFF5A77-691B-4AC2-A480-00B8F8D5C2C0}" srcId="{3DA60AA4-F987-4EA8-892C-5B59B8E9FD7C}" destId="{FCBB99C3-56C6-470F-B6B5-02A47C4B8D5D}" srcOrd="0" destOrd="0" parTransId="{5E442052-5795-4CEF-981C-18192BCEFA4C}" sibTransId="{59532DD4-6CA5-4D3B-8DA5-AC83C4EE4208}"/>
    <dgm:cxn modelId="{BE5B82D3-9101-490F-B009-96D7AA1D5153}" type="presOf" srcId="{098D6891-1D1E-4581-A58E-1C7BF8925ACD}" destId="{EECA4CCD-AAFB-44A4-BED4-7411FB66EF6A}" srcOrd="0" destOrd="0" presId="urn:microsoft.com/office/officeart/2005/8/layout/vList4#1"/>
    <dgm:cxn modelId="{5E8846E1-CC09-4BF6-A2DE-2CE81CD2EA44}" srcId="{3DA60AA4-F987-4EA8-892C-5B59B8E9FD7C}" destId="{098D6891-1D1E-4581-A58E-1C7BF8925ACD}" srcOrd="3" destOrd="0" parTransId="{46482CFC-FFB1-4414-8DBD-13647203BDE7}" sibTransId="{3634E498-5E80-4CF9-98A9-81A6E2EC9C02}"/>
    <dgm:cxn modelId="{00372B69-426A-4128-B133-7AB88FFC60C7}" type="presParOf" srcId="{4125222E-A8E2-4688-829C-AF7F087AA23A}" destId="{740BE4B7-102B-494B-AEFF-DB474293E8E4}" srcOrd="0" destOrd="0" presId="urn:microsoft.com/office/officeart/2005/8/layout/vList4#1"/>
    <dgm:cxn modelId="{F0594C2D-2691-4B4A-8286-968E4664F985}" type="presParOf" srcId="{740BE4B7-102B-494B-AEFF-DB474293E8E4}" destId="{3C6E49EA-B913-4DC7-A879-70640D1325F3}" srcOrd="0" destOrd="0" presId="urn:microsoft.com/office/officeart/2005/8/layout/vList4#1"/>
    <dgm:cxn modelId="{DD93B630-B55A-414E-886E-37B7F748112F}" type="presParOf" srcId="{740BE4B7-102B-494B-AEFF-DB474293E8E4}" destId="{E3B6088B-320B-41C7-9BC9-E6EE8F1FD43C}" srcOrd="1" destOrd="0" presId="urn:microsoft.com/office/officeart/2005/8/layout/vList4#1"/>
    <dgm:cxn modelId="{EB4C86EE-3697-42B3-B46C-841B25BACE71}" type="presParOf" srcId="{740BE4B7-102B-494B-AEFF-DB474293E8E4}" destId="{D19A5A15-CE8B-4C9C-BEC6-424558238453}" srcOrd="2" destOrd="0" presId="urn:microsoft.com/office/officeart/2005/8/layout/vList4#1"/>
    <dgm:cxn modelId="{1E183E6A-87D9-4E9A-BCFC-34F853B98C38}" type="presParOf" srcId="{4125222E-A8E2-4688-829C-AF7F087AA23A}" destId="{E9B4D07E-96BA-4A5E-8664-B13BC869B610}" srcOrd="1" destOrd="0" presId="urn:microsoft.com/office/officeart/2005/8/layout/vList4#1"/>
    <dgm:cxn modelId="{2B8EC266-DD8F-4FAE-B5A3-12F595C2EC46}" type="presParOf" srcId="{4125222E-A8E2-4688-829C-AF7F087AA23A}" destId="{B4066EDB-A2A6-45F3-8A94-5825D6DB9777}" srcOrd="2" destOrd="0" presId="urn:microsoft.com/office/officeart/2005/8/layout/vList4#1"/>
    <dgm:cxn modelId="{9528B493-A16D-4187-8702-C5EDE33FC57C}" type="presParOf" srcId="{B4066EDB-A2A6-45F3-8A94-5825D6DB9777}" destId="{09429B42-99BA-4D39-93CC-A86FF3C79FB4}" srcOrd="0" destOrd="0" presId="urn:microsoft.com/office/officeart/2005/8/layout/vList4#1"/>
    <dgm:cxn modelId="{D2D34272-11A0-43DE-AC78-29AD38478E3B}" type="presParOf" srcId="{B4066EDB-A2A6-45F3-8A94-5825D6DB9777}" destId="{9F20F28B-BA3D-4E49-BEA3-32B67347F131}" srcOrd="1" destOrd="0" presId="urn:microsoft.com/office/officeart/2005/8/layout/vList4#1"/>
    <dgm:cxn modelId="{A44B9CEE-3B5D-40CA-A445-3F0061D4C07A}" type="presParOf" srcId="{B4066EDB-A2A6-45F3-8A94-5825D6DB9777}" destId="{2D39F300-A135-4536-A85C-23A4030AD3B3}" srcOrd="2" destOrd="0" presId="urn:microsoft.com/office/officeart/2005/8/layout/vList4#1"/>
    <dgm:cxn modelId="{FC87246F-B8FA-4633-988B-257035534E08}" type="presParOf" srcId="{4125222E-A8E2-4688-829C-AF7F087AA23A}" destId="{9A2D960E-E7A4-4B3D-9692-FD2855805AF6}" srcOrd="3" destOrd="0" presId="urn:microsoft.com/office/officeart/2005/8/layout/vList4#1"/>
    <dgm:cxn modelId="{DC62619E-589C-4E3C-8368-EB9651EAEF07}" type="presParOf" srcId="{4125222E-A8E2-4688-829C-AF7F087AA23A}" destId="{14142F66-4122-45E4-8AD6-B68FDBE55900}" srcOrd="4" destOrd="0" presId="urn:microsoft.com/office/officeart/2005/8/layout/vList4#1"/>
    <dgm:cxn modelId="{61736F88-A7AA-4F2A-BDEA-A4991B052195}" type="presParOf" srcId="{14142F66-4122-45E4-8AD6-B68FDBE55900}" destId="{54359980-42B7-4B55-BD28-4B9168DBD4BB}" srcOrd="0" destOrd="0" presId="urn:microsoft.com/office/officeart/2005/8/layout/vList4#1"/>
    <dgm:cxn modelId="{766AD844-E4DF-4724-87AB-AB8AFBE89C63}" type="presParOf" srcId="{14142F66-4122-45E4-8AD6-B68FDBE55900}" destId="{309C0C9A-DDBF-44ED-B613-06F1E597DF7B}" srcOrd="1" destOrd="0" presId="urn:microsoft.com/office/officeart/2005/8/layout/vList4#1"/>
    <dgm:cxn modelId="{C2AC4104-18D9-4330-85DB-D11BFC122B8C}" type="presParOf" srcId="{14142F66-4122-45E4-8AD6-B68FDBE55900}" destId="{570DABE3-B1DF-480B-AADD-A1ACA915E4E3}" srcOrd="2" destOrd="0" presId="urn:microsoft.com/office/officeart/2005/8/layout/vList4#1"/>
    <dgm:cxn modelId="{CA7120E1-6DFF-4A47-8B52-817CADE4E0AC}" type="presParOf" srcId="{4125222E-A8E2-4688-829C-AF7F087AA23A}" destId="{92FDC570-1E70-4429-BAED-D60991F9C5A8}" srcOrd="5" destOrd="0" presId="urn:microsoft.com/office/officeart/2005/8/layout/vList4#1"/>
    <dgm:cxn modelId="{04EAF5FD-329B-40BE-B7C4-FF63F06507D9}" type="presParOf" srcId="{4125222E-A8E2-4688-829C-AF7F087AA23A}" destId="{9265D6B4-B9C2-4DF8-8A5F-C5294F97AA6B}" srcOrd="6" destOrd="0" presId="urn:microsoft.com/office/officeart/2005/8/layout/vList4#1"/>
    <dgm:cxn modelId="{179964EB-8F27-4A3D-ABCC-980FBD43B1F8}" type="presParOf" srcId="{9265D6B4-B9C2-4DF8-8A5F-C5294F97AA6B}" destId="{EECA4CCD-AAFB-44A4-BED4-7411FB66EF6A}" srcOrd="0" destOrd="0" presId="urn:microsoft.com/office/officeart/2005/8/layout/vList4#1"/>
    <dgm:cxn modelId="{8978F8F3-908E-4DC7-B7F4-00AE7883420E}" type="presParOf" srcId="{9265D6B4-B9C2-4DF8-8A5F-C5294F97AA6B}" destId="{3C36452D-24D2-4AB2-BC95-518EA088B222}" srcOrd="1" destOrd="0" presId="urn:microsoft.com/office/officeart/2005/8/layout/vList4#1"/>
    <dgm:cxn modelId="{5BCE3994-4441-40F0-B154-F20E3C585119}" type="presParOf" srcId="{9265D6B4-B9C2-4DF8-8A5F-C5294F97AA6B}" destId="{4257325C-1BF8-41B5-BA1E-D1AC2E062284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0FC5B4-6A1B-4F80-B9CC-DAE78DE7C8E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5EB90BCF-B182-496A-80F3-24F2985CE704}">
      <dgm:prSet phldrT="[Texto]" custT="1"/>
      <dgm:spPr/>
      <dgm:t>
        <a:bodyPr/>
        <a:lstStyle/>
        <a:p>
          <a:r>
            <a:rPr lang="pt-BR" sz="2800" dirty="0" smtClean="0"/>
            <a:t>1</a:t>
          </a:r>
          <a:endParaRPr lang="pt-BR" sz="2800" dirty="0"/>
        </a:p>
      </dgm:t>
    </dgm:pt>
    <dgm:pt modelId="{5158696D-8CAE-4299-B34B-E21B2F28451A}" type="parTrans" cxnId="{88B65B3D-0D9C-4C66-865D-39AFA2E504CB}">
      <dgm:prSet/>
      <dgm:spPr/>
      <dgm:t>
        <a:bodyPr/>
        <a:lstStyle/>
        <a:p>
          <a:endParaRPr lang="pt-BR" sz="2800"/>
        </a:p>
      </dgm:t>
    </dgm:pt>
    <dgm:pt modelId="{A78C7C65-224C-4073-8610-7EE27054A331}" type="sibTrans" cxnId="{88B65B3D-0D9C-4C66-865D-39AFA2E504CB}">
      <dgm:prSet/>
      <dgm:spPr/>
      <dgm:t>
        <a:bodyPr/>
        <a:lstStyle/>
        <a:p>
          <a:endParaRPr lang="pt-BR" sz="2800"/>
        </a:p>
      </dgm:t>
    </dgm:pt>
    <dgm:pt modelId="{DA37ACCB-29D3-4796-94DB-637BDC930E50}">
      <dgm:prSet phldrT="[Texto]" custT="1"/>
      <dgm:spPr/>
      <dgm:t>
        <a:bodyPr/>
        <a:lstStyle/>
        <a:p>
          <a:r>
            <a:rPr lang="pt-BR" sz="2800" b="1" dirty="0" err="1" smtClean="0"/>
            <a:t>gcov</a:t>
          </a:r>
          <a:r>
            <a:rPr lang="pt-BR" sz="2800" b="1" dirty="0" smtClean="0"/>
            <a:t> arquivo.c (estatística geral)</a:t>
          </a:r>
          <a:endParaRPr lang="pt-BR" sz="2800" dirty="0"/>
        </a:p>
      </dgm:t>
    </dgm:pt>
    <dgm:pt modelId="{7DD54F63-9811-4B92-AC8A-4094CAA7AC0A}" type="parTrans" cxnId="{8183B037-2E0A-4B6D-BD51-C29BEB4B768B}">
      <dgm:prSet/>
      <dgm:spPr/>
      <dgm:t>
        <a:bodyPr/>
        <a:lstStyle/>
        <a:p>
          <a:endParaRPr lang="pt-BR" sz="2800"/>
        </a:p>
      </dgm:t>
    </dgm:pt>
    <dgm:pt modelId="{6F90D842-A3CB-4E98-83E5-BD5EFD1743CD}" type="sibTrans" cxnId="{8183B037-2E0A-4B6D-BD51-C29BEB4B768B}">
      <dgm:prSet/>
      <dgm:spPr/>
      <dgm:t>
        <a:bodyPr/>
        <a:lstStyle/>
        <a:p>
          <a:endParaRPr lang="pt-BR" sz="2800"/>
        </a:p>
      </dgm:t>
    </dgm:pt>
    <dgm:pt modelId="{0CD06C29-8D8B-4AD7-BD8B-01D3710F7FD9}">
      <dgm:prSet phldrT="[Texto]" custT="1"/>
      <dgm:spPr/>
      <dgm:t>
        <a:bodyPr/>
        <a:lstStyle/>
        <a:p>
          <a:r>
            <a:rPr lang="pt-BR" sz="2800" dirty="0" smtClean="0"/>
            <a:t>2</a:t>
          </a:r>
          <a:endParaRPr lang="pt-BR" sz="2800" dirty="0"/>
        </a:p>
      </dgm:t>
    </dgm:pt>
    <dgm:pt modelId="{611FCB5E-1C8D-4A5D-9727-7CC77D56789B}" type="parTrans" cxnId="{6F841BAB-ABAC-4721-A44E-090D951F85D0}">
      <dgm:prSet/>
      <dgm:spPr/>
      <dgm:t>
        <a:bodyPr/>
        <a:lstStyle/>
        <a:p>
          <a:endParaRPr lang="pt-BR" sz="2800"/>
        </a:p>
      </dgm:t>
    </dgm:pt>
    <dgm:pt modelId="{3949B82C-7675-4044-BCC6-53B52832DFDC}" type="sibTrans" cxnId="{6F841BAB-ABAC-4721-A44E-090D951F85D0}">
      <dgm:prSet/>
      <dgm:spPr/>
      <dgm:t>
        <a:bodyPr/>
        <a:lstStyle/>
        <a:p>
          <a:endParaRPr lang="pt-BR" sz="2800"/>
        </a:p>
      </dgm:t>
    </dgm:pt>
    <dgm:pt modelId="{9DEFEC94-0419-4032-B540-756FE90797DE}">
      <dgm:prSet phldrT="[Texto]" custT="1"/>
      <dgm:spPr/>
      <dgm:t>
        <a:bodyPr/>
        <a:lstStyle/>
        <a:p>
          <a:r>
            <a:rPr lang="pt-BR" sz="2800" b="1" dirty="0" err="1" smtClean="0"/>
            <a:t>gcov</a:t>
          </a:r>
          <a:r>
            <a:rPr lang="pt-BR" sz="2800" b="1" dirty="0" smtClean="0"/>
            <a:t> -</a:t>
          </a:r>
          <a:r>
            <a:rPr lang="pt-BR" sz="2800" b="1" dirty="0" err="1" smtClean="0"/>
            <a:t>fb</a:t>
          </a:r>
          <a:r>
            <a:rPr lang="pt-BR" sz="2800" b="1" dirty="0" smtClean="0"/>
            <a:t> arquivo.c (outras estatísticas)</a:t>
          </a:r>
          <a:endParaRPr lang="pt-BR" sz="2800" dirty="0"/>
        </a:p>
      </dgm:t>
    </dgm:pt>
    <dgm:pt modelId="{F89F0958-ED5A-4490-8553-DFA60F26A998}" type="parTrans" cxnId="{0105BC19-2CDB-4A4D-82F0-7A2D99AC68E4}">
      <dgm:prSet/>
      <dgm:spPr/>
      <dgm:t>
        <a:bodyPr/>
        <a:lstStyle/>
        <a:p>
          <a:endParaRPr lang="pt-BR" sz="2800"/>
        </a:p>
      </dgm:t>
    </dgm:pt>
    <dgm:pt modelId="{D94B73CA-A880-480E-92B2-A31E8B284369}" type="sibTrans" cxnId="{0105BC19-2CDB-4A4D-82F0-7A2D99AC68E4}">
      <dgm:prSet/>
      <dgm:spPr/>
      <dgm:t>
        <a:bodyPr/>
        <a:lstStyle/>
        <a:p>
          <a:endParaRPr lang="pt-BR" sz="2800"/>
        </a:p>
      </dgm:t>
    </dgm:pt>
    <dgm:pt modelId="{F8A8C99C-EEDF-468B-BE96-4B59CCC692C9}" type="pres">
      <dgm:prSet presAssocID="{440FC5B4-6A1B-4F80-B9CC-DAE78DE7C8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63DE79-A14E-4263-A95A-8327495341BF}" type="pres">
      <dgm:prSet presAssocID="{5EB90BCF-B182-496A-80F3-24F2985CE704}" presName="composite" presStyleCnt="0"/>
      <dgm:spPr/>
    </dgm:pt>
    <dgm:pt modelId="{458B6FA1-5BEB-4060-BB8E-7FD3AB8F7FB9}" type="pres">
      <dgm:prSet presAssocID="{5EB90BCF-B182-496A-80F3-24F2985CE70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F620A7-110B-43BF-80A0-55862C788A7D}" type="pres">
      <dgm:prSet presAssocID="{5EB90BCF-B182-496A-80F3-24F2985CE70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D53309-3C11-4BF6-A3E0-C37DEB03BE8C}" type="pres">
      <dgm:prSet presAssocID="{A78C7C65-224C-4073-8610-7EE27054A331}" presName="sp" presStyleCnt="0"/>
      <dgm:spPr/>
    </dgm:pt>
    <dgm:pt modelId="{1E26F1B5-4040-4503-A54F-367806609CC7}" type="pres">
      <dgm:prSet presAssocID="{0CD06C29-8D8B-4AD7-BD8B-01D3710F7FD9}" presName="composite" presStyleCnt="0"/>
      <dgm:spPr/>
    </dgm:pt>
    <dgm:pt modelId="{F6999B84-688F-48B8-96D8-8425C41C8356}" type="pres">
      <dgm:prSet presAssocID="{0CD06C29-8D8B-4AD7-BD8B-01D3710F7FD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CF0EDA-0D7B-4787-9B4A-EB252DDDBC4C}" type="pres">
      <dgm:prSet presAssocID="{0CD06C29-8D8B-4AD7-BD8B-01D3710F7FD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183B037-2E0A-4B6D-BD51-C29BEB4B768B}" srcId="{5EB90BCF-B182-496A-80F3-24F2985CE704}" destId="{DA37ACCB-29D3-4796-94DB-637BDC930E50}" srcOrd="0" destOrd="0" parTransId="{7DD54F63-9811-4B92-AC8A-4094CAA7AC0A}" sibTransId="{6F90D842-A3CB-4E98-83E5-BD5EFD1743CD}"/>
    <dgm:cxn modelId="{D854BF59-545E-449E-820C-0D174CDA2E6D}" type="presOf" srcId="{0CD06C29-8D8B-4AD7-BD8B-01D3710F7FD9}" destId="{F6999B84-688F-48B8-96D8-8425C41C8356}" srcOrd="0" destOrd="0" presId="urn:microsoft.com/office/officeart/2005/8/layout/chevron2"/>
    <dgm:cxn modelId="{39EF4E26-971D-4A00-B1B9-D117D4D5F9EA}" type="presOf" srcId="{5EB90BCF-B182-496A-80F3-24F2985CE704}" destId="{458B6FA1-5BEB-4060-BB8E-7FD3AB8F7FB9}" srcOrd="0" destOrd="0" presId="urn:microsoft.com/office/officeart/2005/8/layout/chevron2"/>
    <dgm:cxn modelId="{88B65B3D-0D9C-4C66-865D-39AFA2E504CB}" srcId="{440FC5B4-6A1B-4F80-B9CC-DAE78DE7C8EF}" destId="{5EB90BCF-B182-496A-80F3-24F2985CE704}" srcOrd="0" destOrd="0" parTransId="{5158696D-8CAE-4299-B34B-E21B2F28451A}" sibTransId="{A78C7C65-224C-4073-8610-7EE27054A331}"/>
    <dgm:cxn modelId="{1DDE204D-90AB-488F-8C02-D710B9424C5B}" type="presOf" srcId="{440FC5B4-6A1B-4F80-B9CC-DAE78DE7C8EF}" destId="{F8A8C99C-EEDF-468B-BE96-4B59CCC692C9}" srcOrd="0" destOrd="0" presId="urn:microsoft.com/office/officeart/2005/8/layout/chevron2"/>
    <dgm:cxn modelId="{EB7573A0-1778-4E92-8D86-B38A3A51A7A0}" type="presOf" srcId="{9DEFEC94-0419-4032-B540-756FE90797DE}" destId="{28CF0EDA-0D7B-4787-9B4A-EB252DDDBC4C}" srcOrd="0" destOrd="0" presId="urn:microsoft.com/office/officeart/2005/8/layout/chevron2"/>
    <dgm:cxn modelId="{0105BC19-2CDB-4A4D-82F0-7A2D99AC68E4}" srcId="{0CD06C29-8D8B-4AD7-BD8B-01D3710F7FD9}" destId="{9DEFEC94-0419-4032-B540-756FE90797DE}" srcOrd="0" destOrd="0" parTransId="{F89F0958-ED5A-4490-8553-DFA60F26A998}" sibTransId="{D94B73CA-A880-480E-92B2-A31E8B284369}"/>
    <dgm:cxn modelId="{0D6A5B60-CBF2-4C51-8D6F-90B206973F63}" type="presOf" srcId="{DA37ACCB-29D3-4796-94DB-637BDC930E50}" destId="{59F620A7-110B-43BF-80A0-55862C788A7D}" srcOrd="0" destOrd="0" presId="urn:microsoft.com/office/officeart/2005/8/layout/chevron2"/>
    <dgm:cxn modelId="{6F841BAB-ABAC-4721-A44E-090D951F85D0}" srcId="{440FC5B4-6A1B-4F80-B9CC-DAE78DE7C8EF}" destId="{0CD06C29-8D8B-4AD7-BD8B-01D3710F7FD9}" srcOrd="1" destOrd="0" parTransId="{611FCB5E-1C8D-4A5D-9727-7CC77D56789B}" sibTransId="{3949B82C-7675-4044-BCC6-53B52832DFDC}"/>
    <dgm:cxn modelId="{DEB92AA8-1CF6-4C85-963C-CD481DBE4B29}" type="presParOf" srcId="{F8A8C99C-EEDF-468B-BE96-4B59CCC692C9}" destId="{FD63DE79-A14E-4263-A95A-8327495341BF}" srcOrd="0" destOrd="0" presId="urn:microsoft.com/office/officeart/2005/8/layout/chevron2"/>
    <dgm:cxn modelId="{4C3892DE-FDC2-4FA5-855F-85897579D4AB}" type="presParOf" srcId="{FD63DE79-A14E-4263-A95A-8327495341BF}" destId="{458B6FA1-5BEB-4060-BB8E-7FD3AB8F7FB9}" srcOrd="0" destOrd="0" presId="urn:microsoft.com/office/officeart/2005/8/layout/chevron2"/>
    <dgm:cxn modelId="{7378DEA7-49A6-4C17-97E9-BBD989E08B5E}" type="presParOf" srcId="{FD63DE79-A14E-4263-A95A-8327495341BF}" destId="{59F620A7-110B-43BF-80A0-55862C788A7D}" srcOrd="1" destOrd="0" presId="urn:microsoft.com/office/officeart/2005/8/layout/chevron2"/>
    <dgm:cxn modelId="{35CEA350-EFE2-47A5-815D-C678EB258207}" type="presParOf" srcId="{F8A8C99C-EEDF-468B-BE96-4B59CCC692C9}" destId="{EDD53309-3C11-4BF6-A3E0-C37DEB03BE8C}" srcOrd="1" destOrd="0" presId="urn:microsoft.com/office/officeart/2005/8/layout/chevron2"/>
    <dgm:cxn modelId="{62C3F165-AB58-420D-A81C-2D55DD7A4FB7}" type="presParOf" srcId="{F8A8C99C-EEDF-468B-BE96-4B59CCC692C9}" destId="{1E26F1B5-4040-4503-A54F-367806609CC7}" srcOrd="2" destOrd="0" presId="urn:microsoft.com/office/officeart/2005/8/layout/chevron2"/>
    <dgm:cxn modelId="{7581174A-E4B6-4536-820D-A609FE363E1B}" type="presParOf" srcId="{1E26F1B5-4040-4503-A54F-367806609CC7}" destId="{F6999B84-688F-48B8-96D8-8425C41C8356}" srcOrd="0" destOrd="0" presId="urn:microsoft.com/office/officeart/2005/8/layout/chevron2"/>
    <dgm:cxn modelId="{6BFA711D-1C6A-484D-ABDE-595C41751983}" type="presParOf" srcId="{1E26F1B5-4040-4503-A54F-367806609CC7}" destId="{28CF0EDA-0D7B-4787-9B4A-EB252DDDBC4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50D41-A41E-42D9-AAA1-439D9F33F2B5}">
      <dsp:nvSpPr>
        <dsp:cNvPr id="0" name=""/>
        <dsp:cNvSpPr/>
      </dsp:nvSpPr>
      <dsp:spPr>
        <a:xfrm>
          <a:off x="0" y="164676"/>
          <a:ext cx="8229600" cy="12951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b="1" kern="1200" dirty="0" smtClean="0"/>
            <a:t>Program-counter sampling</a:t>
          </a:r>
          <a:endParaRPr lang="pt-BR" sz="5400" kern="1200" dirty="0"/>
        </a:p>
      </dsp:txBody>
      <dsp:txXfrm>
        <a:off x="63226" y="227902"/>
        <a:ext cx="8103148" cy="1168738"/>
      </dsp:txXfrm>
    </dsp:sp>
    <dsp:sp modelId="{668D82F4-3894-45E4-8FEF-B1E09DD6871C}">
      <dsp:nvSpPr>
        <dsp:cNvPr id="0" name=""/>
        <dsp:cNvSpPr/>
      </dsp:nvSpPr>
      <dsp:spPr>
        <a:xfrm>
          <a:off x="0" y="1615386"/>
          <a:ext cx="8229600" cy="129519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b="1" kern="1200" dirty="0" smtClean="0"/>
            <a:t>Instrumentação binária</a:t>
          </a:r>
          <a:endParaRPr lang="pt-BR" sz="5400" kern="1200" dirty="0"/>
        </a:p>
      </dsp:txBody>
      <dsp:txXfrm>
        <a:off x="63226" y="1678612"/>
        <a:ext cx="8103148" cy="1168738"/>
      </dsp:txXfrm>
    </dsp:sp>
    <dsp:sp modelId="{CA5EA2A1-2A11-409F-AC16-A0ECB67A481A}">
      <dsp:nvSpPr>
        <dsp:cNvPr id="0" name=""/>
        <dsp:cNvSpPr/>
      </dsp:nvSpPr>
      <dsp:spPr>
        <a:xfrm>
          <a:off x="0" y="3066096"/>
          <a:ext cx="8229600" cy="129519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b="1" kern="1200" dirty="0" smtClean="0"/>
            <a:t>Simulação</a:t>
          </a:r>
          <a:endParaRPr lang="pt-BR" sz="5400" b="1" kern="1200" dirty="0"/>
        </a:p>
      </dsp:txBody>
      <dsp:txXfrm>
        <a:off x="63226" y="3129322"/>
        <a:ext cx="8103148" cy="1168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E49EA-B913-4DC7-A879-70640D1325F3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Memória</a:t>
          </a:r>
          <a:endParaRPr lang="pt-BR" sz="4800" kern="1200" dirty="0"/>
        </a:p>
      </dsp:txBody>
      <dsp:txXfrm>
        <a:off x="1751113" y="0"/>
        <a:ext cx="6478486" cy="1051932"/>
      </dsp:txXfrm>
    </dsp:sp>
    <dsp:sp modelId="{E3B6088B-320B-41C7-9BC9-E6EE8F1FD43C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29B42-99BA-4D39-93CC-A86FF3C79FB4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Processador</a:t>
          </a:r>
          <a:endParaRPr lang="pt-BR" sz="4800" kern="1200" dirty="0"/>
        </a:p>
      </dsp:txBody>
      <dsp:txXfrm>
        <a:off x="1751113" y="1157126"/>
        <a:ext cx="6478486" cy="1051932"/>
      </dsp:txXfrm>
    </dsp:sp>
    <dsp:sp modelId="{9F20F28B-BA3D-4E49-BEA3-32B67347F131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59980-42B7-4B55-BD28-4B9168DBD4BB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Thread</a:t>
          </a:r>
          <a:endParaRPr lang="pt-BR" sz="4800" kern="1200" dirty="0"/>
        </a:p>
      </dsp:txBody>
      <dsp:txXfrm>
        <a:off x="1751113" y="2314252"/>
        <a:ext cx="6478486" cy="1051932"/>
      </dsp:txXfrm>
    </dsp:sp>
    <dsp:sp modelId="{309C0C9A-DDBF-44ED-B613-06F1E597DF7B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A4CCD-AAFB-44A4-BED4-7411FB66EF6A}">
      <dsp:nvSpPr>
        <dsp:cNvPr id="0" name=""/>
        <dsp:cNvSpPr/>
      </dsp:nvSpPr>
      <dsp:spPr>
        <a:xfrm>
          <a:off x="0" y="3471378"/>
          <a:ext cx="8229600" cy="105193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Sistema</a:t>
          </a:r>
          <a:endParaRPr lang="pt-BR" sz="4800" kern="1200" dirty="0"/>
        </a:p>
      </dsp:txBody>
      <dsp:txXfrm>
        <a:off x="1751113" y="3471378"/>
        <a:ext cx="6478486" cy="1051932"/>
      </dsp:txXfrm>
    </dsp:sp>
    <dsp:sp modelId="{3C36452D-24D2-4AB2-BC95-518EA088B222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B6FA1-5BEB-4060-BB8E-7FD3AB8F7FB9}">
      <dsp:nvSpPr>
        <dsp:cNvPr id="0" name=""/>
        <dsp:cNvSpPr/>
      </dsp:nvSpPr>
      <dsp:spPr>
        <a:xfrm rot="5400000">
          <a:off x="-183473" y="184751"/>
          <a:ext cx="1223156" cy="85620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1</a:t>
          </a:r>
          <a:endParaRPr lang="pt-BR" sz="2800" kern="1200" dirty="0"/>
        </a:p>
      </dsp:txBody>
      <dsp:txXfrm rot="-5400000">
        <a:off x="1" y="429383"/>
        <a:ext cx="856209" cy="366947"/>
      </dsp:txXfrm>
    </dsp:sp>
    <dsp:sp modelId="{59F620A7-110B-43BF-80A0-55862C788A7D}">
      <dsp:nvSpPr>
        <dsp:cNvPr id="0" name=""/>
        <dsp:cNvSpPr/>
      </dsp:nvSpPr>
      <dsp:spPr>
        <a:xfrm rot="5400000">
          <a:off x="3733228" y="-2875741"/>
          <a:ext cx="795469" cy="65495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err="1" smtClean="0"/>
            <a:t>gcov</a:t>
          </a:r>
          <a:r>
            <a:rPr lang="pt-BR" sz="2800" b="1" kern="1200" dirty="0" smtClean="0"/>
            <a:t> arquivo.c (estatística geral)</a:t>
          </a:r>
          <a:endParaRPr lang="pt-BR" sz="2800" kern="1200" dirty="0"/>
        </a:p>
      </dsp:txBody>
      <dsp:txXfrm rot="-5400000">
        <a:off x="856209" y="40110"/>
        <a:ext cx="6510676" cy="717805"/>
      </dsp:txXfrm>
    </dsp:sp>
    <dsp:sp modelId="{F6999B84-688F-48B8-96D8-8425C41C8356}">
      <dsp:nvSpPr>
        <dsp:cNvPr id="0" name=""/>
        <dsp:cNvSpPr/>
      </dsp:nvSpPr>
      <dsp:spPr>
        <a:xfrm rot="5400000">
          <a:off x="-183473" y="1102178"/>
          <a:ext cx="1223156" cy="856209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2</a:t>
          </a:r>
          <a:endParaRPr lang="pt-BR" sz="2800" kern="1200" dirty="0"/>
        </a:p>
      </dsp:txBody>
      <dsp:txXfrm rot="-5400000">
        <a:off x="1" y="1346810"/>
        <a:ext cx="856209" cy="366947"/>
      </dsp:txXfrm>
    </dsp:sp>
    <dsp:sp modelId="{28CF0EDA-0D7B-4787-9B4A-EB252DDDBC4C}">
      <dsp:nvSpPr>
        <dsp:cNvPr id="0" name=""/>
        <dsp:cNvSpPr/>
      </dsp:nvSpPr>
      <dsp:spPr>
        <a:xfrm rot="5400000">
          <a:off x="3733437" y="-1958522"/>
          <a:ext cx="795051" cy="65495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err="1" smtClean="0"/>
            <a:t>gcov</a:t>
          </a:r>
          <a:r>
            <a:rPr lang="pt-BR" sz="2800" b="1" kern="1200" dirty="0" smtClean="0"/>
            <a:t> -</a:t>
          </a:r>
          <a:r>
            <a:rPr lang="pt-BR" sz="2800" b="1" kern="1200" dirty="0" err="1" smtClean="0"/>
            <a:t>fb</a:t>
          </a:r>
          <a:r>
            <a:rPr lang="pt-BR" sz="2800" b="1" kern="1200" dirty="0" smtClean="0"/>
            <a:t> arquivo.c (outras estatísticas)</a:t>
          </a:r>
          <a:endParaRPr lang="pt-BR" sz="2800" kern="1200" dirty="0"/>
        </a:p>
      </dsp:txBody>
      <dsp:txXfrm rot="-5400000">
        <a:off x="856209" y="957517"/>
        <a:ext cx="6510697" cy="717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85FD-3AC9-4558-A679-510A24BB9868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4566-D00E-4F7C-9CA3-4F29DE2451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F4CF-A737-44F1-B379-145D4E4BD146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A2782-3334-458D-94FA-65C9B1C026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2FCC-92AA-4C81-9977-44A1D289FE3C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63420-4517-4354-8825-50F51E963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FA27-316F-4852-99F7-64C57E27332F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1E1B-4229-47D9-A0D7-DD41129BC8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FD5-165A-48F7-895E-E6CF83CD498D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78D2-8A01-4662-A6A4-33161D6488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E71C6-8F28-4DFC-A1E8-405DAB2931C2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F4A1E-4935-4B39-ABDA-AC263ED7B2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42FB-B731-40B5-BC97-5BD7E7C26253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509F1-3838-4BEC-BA2D-07AAB53E82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6BA34-64CD-4019-9C32-B621BDBED412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0485-4071-4100-BA7D-256237EA13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BE04-F68F-497F-8338-A2B43B8E631E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A8D7-999F-4CC0-AF97-627B553387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A3103-5ACF-4FEF-9B36-C0DFA98B2D47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15A5-5F8B-40DD-9659-65F378A79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F2EA-E7C0-41AD-9477-36F5214E8BF2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E8AF-4C0D-473E-8E1E-D81EF6CB07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4CC922-9523-4C23-AFC7-B71790FDFF6A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EF9121-1346-45CF-8680-24C59EB786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ware.intel.com/en-us/articles/intel-vtune-amplifier-xe/" TargetMode="External"/><Relationship Id="rId2" Type="http://schemas.openxmlformats.org/officeDocument/2006/relationships/hyperlink" Target="http://sourceware.org/binutils/docs/gprof/Sampling-Erro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szt.inf.elte.hu/~gsd/s/cikkek/profiling/profile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de Profiling</a:t>
            </a:r>
            <a:endParaRPr lang="pt-B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9484" y="4714884"/>
            <a:ext cx="2214548" cy="17526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Equipe: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Rosangela Melo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Diego Liberalquino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Rosiberto Santos</a:t>
            </a:r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de Profiling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087084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Program-counter sampling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837112"/>
          </a:xfrm>
        </p:spPr>
        <p:txBody>
          <a:bodyPr/>
          <a:lstStyle/>
          <a:p>
            <a:pPr algn="just" eaLnBrk="1" hangingPunct="1"/>
            <a:r>
              <a:rPr lang="pt-BR" sz="2400" dirty="0" smtClean="0"/>
              <a:t>Sampling é uma técnica de estatística qual um subconjunto de elementos da população é examinado através de uma seleção randômica;</a:t>
            </a:r>
          </a:p>
          <a:p>
            <a:pPr algn="just" eaLnBrk="1" hangingPunct="1"/>
            <a:r>
              <a:rPr lang="pt-BR" sz="2400" dirty="0" smtClean="0"/>
              <a:t>Como o sampling é um processo estatístico em qual as características de uma população são inferidas a partir de uma seleção randômica, então podemos está sujeito a erros aleatórios;</a:t>
            </a:r>
          </a:p>
          <a:p>
            <a:pPr algn="just" eaLnBrk="1" hangingPunct="1"/>
            <a:r>
              <a:rPr lang="pt-BR" sz="2400" dirty="0" smtClean="0"/>
              <a:t>As amostras da execução dos programas são coletadas em um fixo intervalo através de periódicas interrupções. O intervalo de confiança pode ser calculado.</a:t>
            </a:r>
          </a:p>
          <a:p>
            <a:pPr algn="just" eaLnBrk="1" hangingPunct="1">
              <a:buFont typeface="Arial" charset="0"/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3519496" cy="46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979613" y="6237288"/>
            <a:ext cx="402114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solidFill>
                  <a:schemeClr val="tx1"/>
                </a:solidFill>
              </a:rPr>
              <a:t>Figura </a:t>
            </a:r>
            <a:r>
              <a:rPr lang="pt-BR" sz="1200" b="1" dirty="0" smtClean="0">
                <a:solidFill>
                  <a:schemeClr val="tx1"/>
                </a:solidFill>
              </a:rPr>
              <a:t>1.</a:t>
            </a:r>
            <a:r>
              <a:rPr lang="pt-BR" sz="1200" dirty="0" smtClean="0">
                <a:solidFill>
                  <a:schemeClr val="tx1"/>
                </a:solidFill>
              </a:rPr>
              <a:t> </a:t>
            </a:r>
            <a:r>
              <a:rPr lang="pt-BR" sz="1200" dirty="0" err="1">
                <a:solidFill>
                  <a:schemeClr val="tx1"/>
                </a:solidFill>
              </a:rPr>
              <a:t>Program-couter</a:t>
            </a:r>
            <a:r>
              <a:rPr lang="pt-BR" sz="1200" dirty="0">
                <a:solidFill>
                  <a:schemeClr val="tx1"/>
                </a:solidFill>
              </a:rPr>
              <a:t> sampling funciona (COSMOS,2009)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Program-counter sampling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Program-counter sampling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844675"/>
            <a:ext cx="8064500" cy="4321175"/>
          </a:xfrm>
        </p:spPr>
        <p:txBody>
          <a:bodyPr/>
          <a:lstStyle/>
          <a:p>
            <a:pPr algn="just" eaLnBrk="1" hangingPunct="1">
              <a:buNone/>
            </a:pPr>
            <a:r>
              <a:rPr lang="pt-BR" sz="2400" b="1" dirty="0" smtClean="0"/>
              <a:t>Exemplo</a:t>
            </a:r>
            <a:r>
              <a:rPr lang="pt-BR" sz="2400" dirty="0" smtClean="0"/>
              <a:t>: </a:t>
            </a:r>
          </a:p>
          <a:p>
            <a:pPr algn="just" eaLnBrk="1" hangingPunct="1">
              <a:buFont typeface="Arial" charset="0"/>
              <a:buNone/>
            </a:pPr>
            <a:r>
              <a:rPr lang="pt-BR" sz="2400" dirty="0" smtClean="0"/>
              <a:t>	Suponha que usando uma ferramenta de amostragem que interrompe a execução do programa a cada </a:t>
            </a:r>
            <a:r>
              <a:rPr lang="pt-BR" sz="2400" b="1" dirty="0" err="1" smtClean="0"/>
              <a:t>Tc</a:t>
            </a:r>
            <a:r>
              <a:rPr lang="pt-BR" sz="2400" b="1" dirty="0" smtClean="0"/>
              <a:t> = 10ms. </a:t>
            </a:r>
            <a:r>
              <a:rPr lang="pt-BR" sz="2400" dirty="0" smtClean="0"/>
              <a:t>Incluindo o tempo requerido para a rotina de interrupção; o programa executa em um total de 8s. No total de n=800 (8000/10) amostras, apenas 12 vezes a sub-rotinas X ocorreu no momento das interrupções.</a:t>
            </a:r>
          </a:p>
          <a:p>
            <a:pPr algn="just" eaLnBrk="1" hangingPunct="1">
              <a:buFont typeface="Arial" charset="0"/>
              <a:buNone/>
            </a:pPr>
            <a:r>
              <a:rPr lang="pt-BR" sz="2400" dirty="0" smtClean="0"/>
              <a:t>	Qual é a fração de tempo total o programa gasta executando a sub-rotina X? 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5286388"/>
            <a:ext cx="26003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Program-counter sampling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250825" y="1916113"/>
            <a:ext cx="84645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BR" sz="2800" dirty="0">
                <a:latin typeface="+mn-lt"/>
                <a:cs typeface="Times New Roman" pitchFamily="18" charset="0"/>
              </a:rPr>
              <a:t>Calcular o intervalo de confiança com o nível de confiança de 99</a:t>
            </a:r>
            <a:r>
              <a:rPr lang="pt-BR" sz="2800" dirty="0" smtClean="0">
                <a:latin typeface="+mn-lt"/>
                <a:cs typeface="Times New Roman" pitchFamily="18" charset="0"/>
              </a:rPr>
              <a:t>%.</a:t>
            </a:r>
            <a:endParaRPr lang="pt-BR" sz="2800" dirty="0">
              <a:latin typeface="+mn-lt"/>
            </a:endParaRP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50825" y="4857760"/>
            <a:ext cx="86280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2800" dirty="0">
                <a:latin typeface="+mn-lt"/>
                <a:cs typeface="Times New Roman" pitchFamily="18" charset="0"/>
              </a:rPr>
              <a:t>Podemos estimar com  99% de confiança que em 8s da execução do   programa, o tempo gasto na execução da sub-rotina X está entre 31 e </a:t>
            </a:r>
            <a:r>
              <a:rPr lang="pt-BR" sz="2800" dirty="0" smtClean="0">
                <a:latin typeface="+mn-lt"/>
                <a:cs typeface="Times New Roman" pitchFamily="18" charset="0"/>
              </a:rPr>
              <a:t>209 milissegundos.</a:t>
            </a:r>
            <a:endParaRPr lang="pt-BR" sz="2800" dirty="0">
              <a:latin typeface="+mn-lt"/>
            </a:endParaRPr>
          </a:p>
        </p:txBody>
      </p:sp>
      <p:pic>
        <p:nvPicPr>
          <p:cNvPr id="9" name="Imagem 8" descr="exempl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143249"/>
            <a:ext cx="6000792" cy="1428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611188" y="1754244"/>
            <a:ext cx="7848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pt-BR" sz="2600" dirty="0" smtClean="0">
                <a:latin typeface="+mn-lt"/>
              </a:rPr>
              <a:t> Necessário </a:t>
            </a:r>
            <a:r>
              <a:rPr lang="pt-BR" sz="2600" dirty="0">
                <a:latin typeface="+mn-lt"/>
              </a:rPr>
              <a:t>um número grande de </a:t>
            </a:r>
            <a:r>
              <a:rPr lang="pt-BR" sz="2600" dirty="0" smtClean="0">
                <a:latin typeface="+mn-lt"/>
              </a:rPr>
              <a:t>amostras;</a:t>
            </a:r>
          </a:p>
          <a:p>
            <a:pPr algn="just">
              <a:buFont typeface="Arial" pitchFamily="34" charset="0"/>
              <a:buChar char="•"/>
              <a:defRPr/>
            </a:pPr>
            <a:endParaRPr lang="pt-BR" sz="26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2600" dirty="0" smtClean="0">
                <a:latin typeface="+mn-lt"/>
              </a:rPr>
              <a:t> Para obter mais amostras por evento: </a:t>
            </a:r>
            <a:r>
              <a:rPr lang="pt-BR" sz="2600" b="1" dirty="0" smtClean="0">
                <a:latin typeface="+mn-lt"/>
              </a:rPr>
              <a:t>longo período do tempo </a:t>
            </a:r>
            <a:r>
              <a:rPr lang="pt-BR" sz="2600" dirty="0" smtClean="0">
                <a:latin typeface="+mn-lt"/>
              </a:rPr>
              <a:t>ou </a:t>
            </a:r>
            <a:r>
              <a:rPr lang="pt-BR" sz="2600" b="1" dirty="0" smtClean="0">
                <a:latin typeface="+mn-lt"/>
              </a:rPr>
              <a:t>aumentar a taxa de amostra</a:t>
            </a:r>
            <a:r>
              <a:rPr lang="pt-BR" sz="2600" dirty="0" smtClean="0">
                <a:latin typeface="+mn-lt"/>
              </a:rPr>
              <a:t>;</a:t>
            </a:r>
          </a:p>
          <a:p>
            <a:pPr algn="just">
              <a:buFont typeface="Arial" pitchFamily="34" charset="0"/>
              <a:buChar char="•"/>
              <a:defRPr/>
            </a:pPr>
            <a:endParaRPr lang="pt-BR" sz="2600" dirty="0">
              <a:latin typeface="+mn-lt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2600" dirty="0" smtClean="0">
                <a:latin typeface="+mn-lt"/>
              </a:rPr>
              <a:t> Em </a:t>
            </a:r>
            <a:r>
              <a:rPr lang="pt-BR" sz="2600" dirty="0">
                <a:latin typeface="+mn-lt"/>
              </a:rPr>
              <a:t>algumas situações </a:t>
            </a:r>
            <a:r>
              <a:rPr lang="pt-BR" sz="2600" dirty="0" smtClean="0">
                <a:latin typeface="+mn-lt"/>
              </a:rPr>
              <a:t>pode-se deixar </a:t>
            </a:r>
            <a:r>
              <a:rPr lang="pt-BR" sz="2600" dirty="0">
                <a:latin typeface="+mn-lt"/>
              </a:rPr>
              <a:t>o programa executando em um longo período, mas em outros casos o programa tem uma duração </a:t>
            </a:r>
            <a:r>
              <a:rPr lang="pt-BR" sz="2600" dirty="0" smtClean="0">
                <a:latin typeface="+mn-lt"/>
              </a:rPr>
              <a:t>fixa;</a:t>
            </a:r>
            <a:endParaRPr lang="pt-BR" sz="2600" dirty="0">
              <a:latin typeface="+mn-lt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pt-BR" sz="2600" dirty="0">
              <a:latin typeface="+mn-lt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2600" dirty="0" smtClean="0">
                <a:latin typeface="+mn-lt"/>
              </a:rPr>
              <a:t> Aumentar </a:t>
            </a:r>
            <a:r>
              <a:rPr lang="pt-BR" sz="2600" dirty="0">
                <a:latin typeface="+mn-lt"/>
              </a:rPr>
              <a:t>a taxa da amostra, aumenta </a:t>
            </a:r>
            <a:r>
              <a:rPr lang="pt-BR" sz="2600" dirty="0" err="1" smtClean="0">
                <a:latin typeface="+mn-lt"/>
              </a:rPr>
              <a:t>Nr</a:t>
            </a:r>
            <a:r>
              <a:rPr lang="pt-BR" sz="2600" dirty="0" smtClean="0">
                <a:latin typeface="+mn-lt"/>
              </a:rPr>
              <a:t>. de </a:t>
            </a:r>
            <a:r>
              <a:rPr lang="pt-BR" sz="2600" dirty="0">
                <a:latin typeface="+mn-lt"/>
              </a:rPr>
              <a:t>vezes que a rotina de </a:t>
            </a:r>
            <a:r>
              <a:rPr lang="pt-BR" sz="2600" dirty="0" smtClean="0">
                <a:latin typeface="+mn-lt"/>
              </a:rPr>
              <a:t>interrupção(assíncronas) </a:t>
            </a:r>
            <a:r>
              <a:rPr lang="pt-BR" sz="2600" dirty="0">
                <a:latin typeface="+mn-lt"/>
              </a:rPr>
              <a:t>é executada, </a:t>
            </a:r>
            <a:r>
              <a:rPr lang="pt-BR" sz="2600" dirty="0" smtClean="0">
                <a:latin typeface="+mn-lt"/>
              </a:rPr>
              <a:t>gerando um número </a:t>
            </a:r>
            <a:r>
              <a:rPr lang="pt-BR" sz="2600" dirty="0">
                <a:latin typeface="+mn-lt"/>
              </a:rPr>
              <a:t>de perturbações no </a:t>
            </a:r>
            <a:r>
              <a:rPr lang="pt-BR" sz="2600" dirty="0" smtClean="0">
                <a:latin typeface="+mn-lt"/>
              </a:rPr>
              <a:t>programa.</a:t>
            </a:r>
            <a:r>
              <a:rPr lang="pt-BR" sz="2600" dirty="0" smtClean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pt-BR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Instrumentação binária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r>
              <a:rPr lang="pt-BR" dirty="0" smtClean="0"/>
              <a:t>Recebe programa como entrada</a:t>
            </a:r>
          </a:p>
          <a:p>
            <a:pPr lvl="1"/>
            <a:r>
              <a:rPr lang="pt-BR" dirty="0" smtClean="0"/>
              <a:t>Código Fonte;</a:t>
            </a:r>
          </a:p>
          <a:p>
            <a:pPr lvl="1"/>
            <a:r>
              <a:rPr lang="pt-BR" dirty="0" smtClean="0"/>
              <a:t>Código objeto;</a:t>
            </a:r>
          </a:p>
          <a:p>
            <a:pPr lvl="1"/>
            <a:r>
              <a:rPr lang="pt-BR" dirty="0" smtClean="0"/>
              <a:t>Informações de </a:t>
            </a:r>
            <a:r>
              <a:rPr lang="pt-BR" dirty="0" err="1" smtClean="0"/>
              <a:t>linkagem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 smtClean="0"/>
              <a:t>Saída</a:t>
            </a:r>
          </a:p>
          <a:p>
            <a:pPr lvl="1"/>
            <a:r>
              <a:rPr lang="pt-BR" dirty="0" smtClean="0"/>
              <a:t>Programa executável instrumentado.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529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Instrumentação binária</a:t>
            </a:r>
            <a:endParaRPr lang="pt-BR" dirty="0"/>
          </a:p>
        </p:txBody>
      </p:sp>
      <p:pic>
        <p:nvPicPr>
          <p:cNvPr id="2050" name="Picture 2" descr="\\freyja-linux\diego\Documents\mestrado\cin\disciplinas\topicosAvancadosAvalDesempenho\apresentacao\profiling\instrumentati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772816"/>
            <a:ext cx="7715304" cy="4728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87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Instrumentação binária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r>
              <a:rPr lang="pt-BR" dirty="0" smtClean="0"/>
              <a:t>Análise da Instrumentação</a:t>
            </a:r>
          </a:p>
          <a:p>
            <a:pPr lvl="1"/>
            <a:r>
              <a:rPr lang="pt-BR" dirty="0" smtClean="0"/>
              <a:t>Contagem de blocos;</a:t>
            </a:r>
          </a:p>
          <a:p>
            <a:pPr lvl="1"/>
            <a:r>
              <a:rPr lang="pt-BR" dirty="0" smtClean="0"/>
              <a:t>Grafo de chamadas.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69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Contagem de blocos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760538"/>
            <a:ext cx="8229600" cy="4883172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Usa como unidade básica um </a:t>
            </a:r>
            <a:r>
              <a:rPr lang="pt-BR" sz="2800" b="1" dirty="0" smtClean="0"/>
              <a:t>bloco de código</a:t>
            </a:r>
          </a:p>
          <a:p>
            <a:pPr marL="742950" lvl="2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Um </a:t>
            </a:r>
            <a:r>
              <a:rPr lang="pt-BR" sz="2000" dirty="0"/>
              <a:t>trecho </a:t>
            </a:r>
            <a:r>
              <a:rPr lang="pt-BR" sz="2000" dirty="0" smtClean="0"/>
              <a:t>do código executável com </a:t>
            </a:r>
            <a:r>
              <a:rPr lang="pt-BR" sz="2000" dirty="0"/>
              <a:t>um único ponto de entrada e único ponto de </a:t>
            </a:r>
            <a:r>
              <a:rPr lang="pt-BR" sz="2000" dirty="0" smtClean="0"/>
              <a:t>saída;</a:t>
            </a:r>
          </a:p>
          <a:p>
            <a:pPr marL="742950" lvl="2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Recebe como entrada um executável e produz: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Um executável instrumentado com uma rotina de análise no início e fim de cada bloco;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Uma tabela com endereços de cada bloco;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Uma tabela com contagens para cada endereço.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pt-BR" sz="2400" dirty="0" smtClean="0"/>
          </a:p>
        </p:txBody>
      </p:sp>
      <p:pic>
        <p:nvPicPr>
          <p:cNvPr id="4098" name="Picture 2" descr="\\freyja-linux\diego\Documents\mestrado\cin\disciplinas\topicosAvancadosAvalDesempenho\apresentacao\profiling\block-counting-tab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357694"/>
            <a:ext cx="2626387" cy="2131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740296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 smtClean="0"/>
              <a:t>O que é </a:t>
            </a:r>
            <a:r>
              <a:rPr lang="pt-BR" sz="2400" dirty="0" err="1" smtClean="0"/>
              <a:t>Profiling</a:t>
            </a:r>
            <a:r>
              <a:rPr lang="pt-BR" sz="2400" dirty="0" smtClean="0"/>
              <a:t>?</a:t>
            </a:r>
          </a:p>
          <a:p>
            <a:pPr eaLnBrk="1" hangingPunct="1">
              <a:defRPr/>
            </a:pPr>
            <a:r>
              <a:rPr lang="pt-BR" sz="2400" dirty="0" smtClean="0"/>
              <a:t>Como e onde utilizar?</a:t>
            </a:r>
          </a:p>
          <a:p>
            <a:pPr eaLnBrk="1" hangingPunct="1">
              <a:defRPr/>
            </a:pPr>
            <a:r>
              <a:rPr lang="pt-BR" sz="2400" dirty="0" smtClean="0"/>
              <a:t>Técnicas de Profiling</a:t>
            </a:r>
          </a:p>
          <a:p>
            <a:pPr lvl="1" eaLnBrk="1" hangingPunct="1">
              <a:defRPr/>
            </a:pPr>
            <a:r>
              <a:rPr lang="pt-BR" sz="2400" dirty="0" err="1" smtClean="0"/>
              <a:t>Program</a:t>
            </a:r>
            <a:r>
              <a:rPr lang="pt-BR" sz="2400" dirty="0" smtClean="0"/>
              <a:t> </a:t>
            </a:r>
            <a:r>
              <a:rPr lang="pt-BR" sz="2400" dirty="0" err="1" smtClean="0"/>
              <a:t>Counter</a:t>
            </a:r>
            <a:r>
              <a:rPr lang="pt-BR" sz="2400" dirty="0" smtClean="0"/>
              <a:t>  Sampling</a:t>
            </a:r>
          </a:p>
          <a:p>
            <a:pPr lvl="1" eaLnBrk="1" hangingPunct="1">
              <a:defRPr/>
            </a:pPr>
            <a:r>
              <a:rPr lang="pt-BR" sz="2400" dirty="0" smtClean="0"/>
              <a:t>Instrumentação Binária</a:t>
            </a:r>
          </a:p>
          <a:p>
            <a:pPr lvl="1" eaLnBrk="1" hangingPunct="1">
              <a:defRPr/>
            </a:pPr>
            <a:r>
              <a:rPr lang="pt-BR" sz="2400" dirty="0" smtClean="0"/>
              <a:t>Simulação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pt-BR" sz="2400" dirty="0" smtClean="0"/>
              <a:t>Comparação entre as Técnicas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pt-BR" sz="2400" dirty="0" err="1" smtClean="0"/>
              <a:t>Tracing</a:t>
            </a:r>
            <a:endParaRPr lang="pt-BR" sz="2400" dirty="0" smtClean="0"/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pt-BR" sz="2400" dirty="0" smtClean="0"/>
              <a:t>Ferramentas de Profiler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pt-BR" sz="2400" dirty="0" smtClean="0"/>
              <a:t>Prática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pt-BR" sz="2400" dirty="0" smtClean="0"/>
              <a:t>Referências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Grafo de Chamadas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60557"/>
            <a:ext cx="8229600" cy="4525963"/>
          </a:xfrm>
        </p:spPr>
        <p:txBody>
          <a:bodyPr/>
          <a:lstStyle/>
          <a:p>
            <a:r>
              <a:rPr lang="pt-BR" sz="2600" dirty="0" smtClean="0"/>
              <a:t>Permite coletar estatísticas mais detalhadas do fluxo de um programa</a:t>
            </a:r>
          </a:p>
          <a:p>
            <a:pPr lvl="1"/>
            <a:r>
              <a:rPr lang="pt-BR" sz="2000" dirty="0" smtClean="0"/>
              <a:t>Quantos desvios foram realizados de um bloco de origem para n destinos?</a:t>
            </a:r>
          </a:p>
          <a:p>
            <a:pPr lvl="1"/>
            <a:r>
              <a:rPr lang="pt-BR" sz="2000" dirty="0" smtClean="0"/>
              <a:t>Quantas chamadas de n blocos de origem foram feitas para um bloco destino?</a:t>
            </a:r>
          </a:p>
          <a:p>
            <a:r>
              <a:rPr lang="pt-BR" sz="2600" dirty="0" smtClean="0"/>
              <a:t>Constrói um grafo de controle de fluxo para o executável instrumentado</a:t>
            </a:r>
          </a:p>
          <a:p>
            <a:pPr lvl="1"/>
            <a:r>
              <a:rPr lang="pt-BR" sz="2000" dirty="0" smtClean="0"/>
              <a:t>Identifica caminhos possíveis entre blocos;</a:t>
            </a:r>
          </a:p>
          <a:p>
            <a:pPr lvl="1"/>
            <a:r>
              <a:rPr lang="pt-BR" sz="2000" dirty="0" smtClean="0"/>
              <a:t>Insere trechos de instrumentação para cada desvio encontrado no código binário;</a:t>
            </a:r>
          </a:p>
        </p:txBody>
      </p:sp>
    </p:spTree>
    <p:extLst>
      <p:ext uri="{BB962C8B-B14F-4D97-AF65-F5344CB8AC3E}">
        <p14:creationId xmlns="" xmlns:p14="http://schemas.microsoft.com/office/powerpoint/2010/main" val="1350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Grafo de Chamadas</a:t>
            </a:r>
            <a:endParaRPr lang="pt-BR" dirty="0"/>
          </a:p>
        </p:txBody>
      </p:sp>
      <p:pic>
        <p:nvPicPr>
          <p:cNvPr id="5122" name="Picture 2" descr="\\freyja-linux\diego\Documents\mestrado\cin\disciplinas\topicosAvancadosAvalDesempenho\apresentacao\profiling\call-graph-instrumentati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190477" cy="4133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90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Grafo de Chamadas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pt-BR" sz="2600" dirty="0" smtClean="0"/>
              <a:t>Dificuldades</a:t>
            </a:r>
            <a:endParaRPr lang="pt-BR" sz="2200" dirty="0" smtClean="0"/>
          </a:p>
          <a:p>
            <a:pPr lvl="1"/>
            <a:r>
              <a:rPr lang="pt-BR" sz="2200" dirty="0" smtClean="0"/>
              <a:t>Saltos indiretos: Exceções, </a:t>
            </a:r>
            <a:r>
              <a:rPr lang="pt-BR" sz="2200" dirty="0" err="1" smtClean="0"/>
              <a:t>longjmp</a:t>
            </a:r>
            <a:r>
              <a:rPr lang="pt-BR" sz="2200" dirty="0" smtClean="0"/>
              <a:t>();</a:t>
            </a:r>
          </a:p>
          <a:p>
            <a:pPr lvl="1"/>
            <a:r>
              <a:rPr lang="pt-BR" sz="2200" i="1" dirty="0" err="1" smtClean="0"/>
              <a:t>Condition</a:t>
            </a:r>
            <a:r>
              <a:rPr lang="pt-BR" sz="2200" i="1" dirty="0" smtClean="0"/>
              <a:t> </a:t>
            </a:r>
            <a:r>
              <a:rPr lang="pt-BR" sz="2200" i="1" dirty="0" err="1" smtClean="0"/>
              <a:t>codes</a:t>
            </a:r>
            <a:r>
              <a:rPr lang="pt-BR" sz="2200" i="1" dirty="0" smtClean="0"/>
              <a:t>;</a:t>
            </a:r>
          </a:p>
          <a:p>
            <a:pPr lvl="1"/>
            <a:r>
              <a:rPr lang="pt-BR" sz="2200" dirty="0" smtClean="0"/>
              <a:t>Mistura de código e dados;</a:t>
            </a:r>
          </a:p>
          <a:p>
            <a:pPr lvl="1"/>
            <a:r>
              <a:rPr lang="pt-BR" sz="2200" dirty="0" smtClean="0"/>
              <a:t>Código Independente de Posição.</a:t>
            </a:r>
          </a:p>
        </p:txBody>
      </p:sp>
    </p:spTree>
    <p:extLst>
      <p:ext uri="{BB962C8B-B14F-4D97-AF65-F5344CB8AC3E}">
        <p14:creationId xmlns="" xmlns:p14="http://schemas.microsoft.com/office/powerpoint/2010/main" val="4400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r>
              <a:rPr lang="pt-BR" sz="2800" dirty="0" smtClean="0"/>
              <a:t>Implementa uma máquina virtual que simula a arquitetura de um processador;</a:t>
            </a:r>
          </a:p>
          <a:p>
            <a:endParaRPr lang="pt-BR" sz="2800" dirty="0" smtClean="0"/>
          </a:p>
          <a:p>
            <a:r>
              <a:rPr lang="pt-BR" sz="2800" dirty="0" smtClean="0"/>
              <a:t>Coleta dados da instrumentação de acordo com as instruções executadas e registradores preenchidos.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29623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Comparação entre as Técnicas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2614469"/>
              </p:ext>
            </p:extLst>
          </p:nvPr>
        </p:nvGraphicFramePr>
        <p:xfrm>
          <a:off x="101900" y="2357430"/>
          <a:ext cx="8929717" cy="3471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784"/>
                <a:gridCol w="2561297"/>
                <a:gridCol w="2349318"/>
                <a:gridCol w="2349318"/>
              </a:tblGrid>
              <a:tr h="71204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PROGRAM-COUNTER</a:t>
                      </a:r>
                      <a:r>
                        <a:rPr lang="pt-BR" baseline="0" dirty="0" smtClean="0"/>
                        <a:t> SAMPLING</a:t>
                      </a:r>
                      <a:endParaRPr lang="pt-BR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INSTRUMENTAÇÃO BINÁRIA</a:t>
                      </a:r>
                      <a:endParaRPr lang="pt-BR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SIMULAÇÃO</a:t>
                      </a:r>
                      <a:endParaRPr lang="pt-BR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14743"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Saída</a:t>
                      </a:r>
                      <a:endParaRPr lang="pt-BR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Estrutura estatística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Contagem exata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Contagem exata</a:t>
                      </a:r>
                      <a:endParaRPr lang="pt-BR" sz="1700" dirty="0"/>
                    </a:p>
                  </a:txBody>
                  <a:tcPr/>
                </a:tc>
              </a:tr>
              <a:tr h="888459"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Overhead</a:t>
                      </a:r>
                      <a:endParaRPr lang="pt-BR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Rotina de serviço de interrupção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Instruções extra em cada bloco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Tradução e instrumentação de</a:t>
                      </a:r>
                      <a:r>
                        <a:rPr lang="pt-BR" sz="1700" baseline="0" dirty="0" smtClean="0"/>
                        <a:t> cada instrução </a:t>
                      </a:r>
                      <a:endParaRPr lang="pt-BR" sz="1700" dirty="0"/>
                    </a:p>
                  </a:txBody>
                  <a:tcPr/>
                </a:tc>
              </a:tr>
              <a:tr h="678135"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Perturbação</a:t>
                      </a:r>
                      <a:endParaRPr lang="pt-BR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Aleatoriamente Distribuída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alta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Alta</a:t>
                      </a:r>
                      <a:endParaRPr lang="pt-BR" sz="1700" dirty="0"/>
                    </a:p>
                  </a:txBody>
                  <a:tcPr/>
                </a:tc>
              </a:tr>
              <a:tr h="678135"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Repetitibilidade</a:t>
                      </a:r>
                      <a:endParaRPr lang="pt-BR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Dentro da variância estatística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perfeita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perfeita</a:t>
                      </a:r>
                      <a:endParaRPr lang="pt-BR" sz="17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r>
              <a:rPr lang="pt-BR" sz="2400" dirty="0" smtClean="0"/>
              <a:t>Como o profiler coleta dados?</a:t>
            </a:r>
            <a:endParaRPr lang="pt-BR" sz="2400" dirty="0"/>
          </a:p>
          <a:p>
            <a:pPr lvl="1"/>
            <a:r>
              <a:rPr lang="pt-BR" sz="2000" dirty="0" smtClean="0"/>
              <a:t>Registra execução de blocos de código;</a:t>
            </a:r>
          </a:p>
          <a:p>
            <a:pPr lvl="1"/>
            <a:r>
              <a:rPr lang="pt-BR" sz="2000" dirty="0" smtClean="0"/>
              <a:t>Verifica instruções de </a:t>
            </a:r>
            <a:r>
              <a:rPr lang="pt-BR" sz="2000" dirty="0" err="1" smtClean="0"/>
              <a:t>load</a:t>
            </a:r>
            <a:r>
              <a:rPr lang="pt-BR" sz="2000" dirty="0" smtClean="0"/>
              <a:t> e </a:t>
            </a:r>
            <a:r>
              <a:rPr lang="pt-BR" sz="2000" dirty="0" err="1" smtClean="0"/>
              <a:t>store</a:t>
            </a:r>
            <a:r>
              <a:rPr lang="pt-BR" sz="2000" dirty="0" smtClean="0"/>
              <a:t> executadas no bloco executado;</a:t>
            </a:r>
          </a:p>
          <a:p>
            <a:pPr lvl="1"/>
            <a:r>
              <a:rPr lang="pt-BR" sz="2000" dirty="0" smtClean="0"/>
              <a:t>Verifica segmentos de dados dentro da pilha de execução;</a:t>
            </a:r>
          </a:p>
          <a:p>
            <a:pPr lvl="1"/>
            <a:r>
              <a:rPr lang="pt-BR" sz="2000" dirty="0" smtClean="0"/>
              <a:t>Mantém registro dos dados modificados.</a:t>
            </a:r>
          </a:p>
        </p:txBody>
      </p:sp>
      <p:pic>
        <p:nvPicPr>
          <p:cNvPr id="6146" name="Picture 2" descr="\\freyja-linux\diego\Documents\mestrado\cin\disciplinas\topicosAvancadosAvalDesempenho\apresentacao\profiling\instruction-tr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7" y="3968526"/>
            <a:ext cx="2678063" cy="224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freyja-linux\diego\Documents\mestrado\cin\disciplinas\topicosAvancadosAvalDesempenho\apresentacao\profiling\trace-ite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98" y="3933056"/>
            <a:ext cx="5089863" cy="2277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6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Ferramentas Profiler – Módulos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83199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Ferramentas Profiler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28596" y="2143116"/>
            <a:ext cx="3571900" cy="3951288"/>
          </a:xfrm>
        </p:spPr>
        <p:txBody>
          <a:bodyPr numCol="1"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err="1" smtClean="0"/>
              <a:t>VTune</a:t>
            </a:r>
            <a:r>
              <a:rPr lang="pt-BR" sz="2800" dirty="0" smtClean="0"/>
              <a:t> Intel®;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err="1" smtClean="0"/>
              <a:t>CodeAnalyst</a:t>
            </a:r>
            <a:r>
              <a:rPr lang="pt-BR" sz="2800" dirty="0" smtClean="0"/>
              <a:t> AMD®;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err="1" smtClean="0"/>
              <a:t>AQtime</a:t>
            </a:r>
            <a:r>
              <a:rPr lang="pt-BR" sz="2800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err="1" smtClean="0"/>
              <a:t>ProDelphi</a:t>
            </a:r>
            <a:r>
              <a:rPr lang="pt-BR" sz="2800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err="1" smtClean="0"/>
              <a:t>YourKit</a:t>
            </a:r>
            <a:r>
              <a:rPr lang="pt-BR" sz="2800" dirty="0" smtClean="0"/>
              <a:t> Java;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4876" y="2174875"/>
            <a:ext cx="3355999" cy="3951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Profiler;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err="1" smtClean="0"/>
              <a:t>GpProfile</a:t>
            </a:r>
            <a:r>
              <a:rPr lang="pt-BR" sz="2800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err="1" smtClean="0"/>
              <a:t>SamplingProfiler</a:t>
            </a:r>
            <a:r>
              <a:rPr lang="pt-BR" sz="2800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err="1" smtClean="0"/>
              <a:t>Valgrind</a:t>
            </a:r>
            <a:r>
              <a:rPr lang="pt-BR" sz="2800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/>
              <a:t>VisualVM</a:t>
            </a:r>
            <a:r>
              <a:rPr lang="pt-BR" sz="2800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/>
              <a:t>Gprof.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VTune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Intel®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Ferramenta de análise estatística;</a:t>
            </a:r>
          </a:p>
          <a:p>
            <a:pPr algn="just" eaLnBrk="1" fontAlgn="auto" hangingPunct="1"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pt-BR" sz="2800" dirty="0" smtClean="0"/>
              <a:t>Recolhe amostras em intervalos regulares de tempo, determinando qual função consome mais recursos da CPU (baseado no tempo);</a:t>
            </a:r>
          </a:p>
          <a:p>
            <a:pPr algn="just" eaLnBrk="1" fontAlgn="auto" hangingPunct="1"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pt-BR" sz="2800" dirty="0" smtClean="0"/>
              <a:t>Determinando qual função causa a utilização mais ineficiente do processador (baseado em eventos);</a:t>
            </a:r>
          </a:p>
          <a:p>
            <a:pPr eaLnBrk="1" hangingPunct="1">
              <a:lnSpc>
                <a:spcPct val="110000"/>
              </a:lnSpc>
            </a:pPr>
            <a:r>
              <a:rPr lang="pt-BR" sz="2800" dirty="0" smtClean="0">
                <a:cs typeface="Arial" charset="0"/>
              </a:rPr>
              <a:t>Mede desempenho sem instrumentação.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VTune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Intel®</a:t>
            </a:r>
            <a:endParaRPr lang="pt-BR" dirty="0"/>
          </a:p>
        </p:txBody>
      </p:sp>
      <p:pic>
        <p:nvPicPr>
          <p:cNvPr id="5" name="Imagem 4" descr="vtu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4055120" cy="4857784"/>
          </a:xfrm>
          <a:prstGeom prst="rect">
            <a:avLst/>
          </a:prstGeom>
        </p:spPr>
      </p:pic>
      <p:pic>
        <p:nvPicPr>
          <p:cNvPr id="6" name="Imagem 5" descr="vtu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714488"/>
            <a:ext cx="6415837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642910" y="285728"/>
          <a:ext cx="7786742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 descr="0dv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2500306"/>
            <a:ext cx="357190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VTune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Intel®</a:t>
            </a:r>
            <a:endParaRPr lang="pt-BR" dirty="0"/>
          </a:p>
        </p:txBody>
      </p:sp>
      <p:pic>
        <p:nvPicPr>
          <p:cNvPr id="4" name="Imagem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1612"/>
            <a:ext cx="7929618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GProf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Escrita por </a:t>
            </a:r>
            <a:r>
              <a:rPr lang="pt-BR" sz="2800" dirty="0" err="1" smtClean="0"/>
              <a:t>Jay</a:t>
            </a:r>
            <a:r>
              <a:rPr lang="pt-BR" sz="2800" dirty="0" smtClean="0"/>
              <a:t> </a:t>
            </a:r>
            <a:r>
              <a:rPr lang="pt-BR" sz="2800" dirty="0" err="1" smtClean="0"/>
              <a:t>Fenlason</a:t>
            </a:r>
            <a:r>
              <a:rPr lang="pt-BR" sz="2800" dirty="0" smtClean="0"/>
              <a:t>, permite a análise da performance do algoritmo e exibe esses resultados na forma de grafo;</a:t>
            </a:r>
          </a:p>
          <a:p>
            <a:pPr algn="just" eaLnBrk="1" hangingPunct="1"/>
            <a:endParaRPr lang="pt-BR" sz="2800" dirty="0" smtClean="0"/>
          </a:p>
          <a:p>
            <a:pPr algn="just" eaLnBrk="1" hangingPunct="1"/>
            <a:r>
              <a:rPr lang="pt-BR" sz="2800" dirty="0" smtClean="0"/>
              <a:t>A análise realizada pelo GProf permite conhecer:</a:t>
            </a:r>
          </a:p>
          <a:p>
            <a:pPr lvl="1" eaLnBrk="1" hangingPunct="1"/>
            <a:r>
              <a:rPr lang="pt-BR" dirty="0" smtClean="0"/>
              <a:t>Quantidade de métodos existentes no código;</a:t>
            </a:r>
          </a:p>
          <a:p>
            <a:pPr lvl="1" eaLnBrk="1" hangingPunct="1"/>
            <a:r>
              <a:rPr lang="pt-BR" dirty="0" smtClean="0"/>
              <a:t>Número de chamadas de cada método ou função;</a:t>
            </a:r>
          </a:p>
          <a:p>
            <a:pPr lvl="1" eaLnBrk="1" hangingPunct="1"/>
            <a:r>
              <a:rPr lang="pt-BR" dirty="0" smtClean="0"/>
              <a:t>A porcentagem do tempo gasto para executar cada método ou função.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GProf – Passos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4727596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sz="2800" dirty="0" smtClean="0"/>
              <a:t>Compilar o programa acrescentando a </a:t>
            </a:r>
            <a:r>
              <a:rPr lang="pt-BR" sz="2800" dirty="0" err="1" smtClean="0"/>
              <a:t>flag</a:t>
            </a:r>
            <a:r>
              <a:rPr lang="pt-BR" sz="2800" dirty="0" smtClean="0"/>
              <a:t> de compilação, através do comando: </a:t>
            </a:r>
          </a:p>
          <a:p>
            <a:pPr algn="ctr" eaLnBrk="1" hangingPunct="1">
              <a:buNone/>
              <a:defRPr/>
            </a:pPr>
            <a:r>
              <a:rPr lang="pt-BR" sz="2800" dirty="0" smtClean="0"/>
              <a:t> </a:t>
            </a:r>
            <a:r>
              <a:rPr lang="pt-BR" sz="2800" i="1" dirty="0" smtClean="0"/>
              <a:t>	</a:t>
            </a:r>
            <a:r>
              <a:rPr lang="pt-BR" sz="2800" b="1" i="1" dirty="0" err="1" smtClean="0"/>
              <a:t>gcc</a:t>
            </a:r>
            <a:r>
              <a:rPr lang="pt-BR" sz="2800" b="1" i="1" dirty="0" smtClean="0"/>
              <a:t> -</a:t>
            </a:r>
            <a:r>
              <a:rPr lang="pt-BR" sz="2800" b="1" i="1" dirty="0" err="1" smtClean="0"/>
              <a:t>pg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codigo</a:t>
            </a:r>
            <a:r>
              <a:rPr lang="pt-BR" sz="2800" b="1" i="1" dirty="0" smtClean="0"/>
              <a:t>.c -o nome-exec</a:t>
            </a:r>
            <a:endParaRPr lang="pt-BR" sz="2800" b="1" dirty="0" smtClean="0"/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pt-BR" sz="2800" dirty="0" smtClean="0"/>
              <a:t>Após compilar deve-se executar o programa usando a linha de comando:</a:t>
            </a:r>
          </a:p>
          <a:p>
            <a:pPr marL="449263" lvl="1" indent="7938" algn="just" eaLnBrk="1" hangingPunct="1">
              <a:defRPr/>
            </a:pPr>
            <a:r>
              <a:rPr lang="pt-BR" b="1" i="1" dirty="0" smtClean="0"/>
              <a:t> Linux – ./nome-exec (args);</a:t>
            </a:r>
          </a:p>
          <a:p>
            <a:pPr marL="449263" lvl="1" indent="7938" algn="just" eaLnBrk="1" hangingPunct="1">
              <a:defRPr/>
            </a:pPr>
            <a:r>
              <a:rPr lang="pt-BR" b="1" i="1" dirty="0" smtClean="0"/>
              <a:t> Windows – nome-exec.</a:t>
            </a:r>
          </a:p>
          <a:p>
            <a:pPr marL="449263" lvl="1" indent="7938" algn="just" eaLnBrk="1" hangingPunct="1">
              <a:buNone/>
              <a:defRPr/>
            </a:pPr>
            <a:endParaRPr lang="pt-BR" sz="2000" b="1" i="1" dirty="0" smtClean="0"/>
          </a:p>
          <a:p>
            <a:pPr marL="449263" lvl="1" indent="7938" algn="just" eaLnBrk="1" hangingPunct="1">
              <a:buFont typeface="Arial" charset="0"/>
              <a:buNone/>
              <a:defRPr/>
            </a:pPr>
            <a:r>
              <a:rPr lang="pt-BR" dirty="0" smtClean="0"/>
              <a:t>É gerado um arquivo com nome default </a:t>
            </a:r>
            <a:r>
              <a:rPr lang="pt-BR" b="1" i="1" dirty="0" smtClean="0"/>
              <a:t>gmon.out</a:t>
            </a:r>
            <a:r>
              <a:rPr lang="pt-BR" dirty="0" smtClean="0"/>
              <a:t> que é interpretado pelo programa de profile.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GProf – Passos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5963"/>
          </a:xfrm>
          <a:noFill/>
        </p:spPr>
        <p:txBody>
          <a:bodyPr/>
          <a:lstStyle/>
          <a:p>
            <a:r>
              <a:rPr lang="pt-BR" sz="2800" dirty="0" smtClean="0"/>
              <a:t>Para visualizar a análise gerada pelo GProf pode-se usar o comando:  </a:t>
            </a:r>
          </a:p>
          <a:p>
            <a:endParaRPr lang="pt-BR" sz="2800" b="1" i="1" dirty="0" smtClean="0"/>
          </a:p>
          <a:p>
            <a:pPr lvl="1"/>
            <a:r>
              <a:rPr lang="pt-BR" b="1" i="1" dirty="0" smtClean="0"/>
              <a:t>Linux – gprof ./nome-exec (args);</a:t>
            </a:r>
          </a:p>
          <a:p>
            <a:pPr lvl="1"/>
            <a:r>
              <a:rPr lang="pt-BR" b="1" i="1" dirty="0" smtClean="0"/>
              <a:t>Windows – gprof –</a:t>
            </a:r>
            <a:r>
              <a:rPr lang="pt-BR" b="1" i="1" dirty="0" err="1" smtClean="0"/>
              <a:t>pq</a:t>
            </a:r>
            <a:r>
              <a:rPr lang="pt-BR" b="1" i="1" dirty="0" smtClean="0"/>
              <a:t> </a:t>
            </a:r>
            <a:r>
              <a:rPr lang="pt-BR" b="1" i="1" dirty="0" err="1" smtClean="0"/>
              <a:t>nome-exec</a:t>
            </a:r>
            <a:r>
              <a:rPr lang="pt-BR" b="1" i="1" dirty="0" smtClean="0"/>
              <a:t>.</a:t>
            </a:r>
          </a:p>
          <a:p>
            <a:pPr lvl="1"/>
            <a:endParaRPr lang="pt-BR" b="1" i="1" dirty="0" smtClean="0"/>
          </a:p>
          <a:p>
            <a:pPr marL="0" lvl="1" indent="0" algn="just">
              <a:buNone/>
            </a:pPr>
            <a:r>
              <a:rPr lang="pt-BR" dirty="0" smtClean="0"/>
              <a:t>Automaticamente o GProf irá interpretar o arquivo </a:t>
            </a:r>
            <a:r>
              <a:rPr lang="pt-BR" b="1" i="1" dirty="0" smtClean="0"/>
              <a:t>gmon.out</a:t>
            </a:r>
            <a:r>
              <a:rPr lang="pt-BR" dirty="0" smtClean="0"/>
              <a:t> juntamente com o executável do programa e irá imprimir na tela os resultados.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GProf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57200" y="4572008"/>
            <a:ext cx="82296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1600" dirty="0" smtClean="0">
                <a:latin typeface="+mn-lt"/>
                <a:cs typeface="+mn-cs"/>
              </a:rPr>
              <a:t>%time – percentual de tempo gasto;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Cumulative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seconds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tempo gasto pela função mais tempos das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funções acima da tabela;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1600" baseline="0" dirty="0" err="1" smtClean="0">
                <a:latin typeface="+mn-lt"/>
                <a:cs typeface="+mn-cs"/>
              </a:rPr>
              <a:t>Self</a:t>
            </a:r>
            <a:r>
              <a:rPr lang="pt-BR" sz="1600" dirty="0" smtClean="0">
                <a:latin typeface="+mn-lt"/>
                <a:cs typeface="+mn-cs"/>
              </a:rPr>
              <a:t> </a:t>
            </a:r>
            <a:r>
              <a:rPr lang="pt-BR" sz="1600" dirty="0" err="1" smtClean="0">
                <a:latin typeface="+mn-lt"/>
                <a:cs typeface="+mn-cs"/>
              </a:rPr>
              <a:t>seconds</a:t>
            </a:r>
            <a:r>
              <a:rPr lang="pt-BR" sz="1600" dirty="0" smtClean="0">
                <a:latin typeface="+mn-lt"/>
                <a:cs typeface="+mn-cs"/>
              </a:rPr>
              <a:t> – tempo gasto da função;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Calls</a:t>
            </a:r>
            <a:r>
              <a:rPr lang="pt-BR" sz="1600" dirty="0" smtClean="0">
                <a:latin typeface="+mn-lt"/>
                <a:cs typeface="+mn-cs"/>
              </a:rPr>
              <a:t> – 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De chamadas da função;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1600" baseline="0" dirty="0" err="1" smtClean="0">
                <a:latin typeface="+mn-lt"/>
                <a:cs typeface="+mn-cs"/>
              </a:rPr>
              <a:t>Self</a:t>
            </a:r>
            <a:r>
              <a:rPr lang="pt-BR" sz="1600" baseline="0" dirty="0" smtClean="0">
                <a:latin typeface="+mn-lt"/>
                <a:cs typeface="+mn-cs"/>
              </a:rPr>
              <a:t> </a:t>
            </a:r>
            <a:r>
              <a:rPr lang="pt-BR" sz="1600" baseline="0" dirty="0" err="1" smtClean="0">
                <a:latin typeface="+mn-lt"/>
                <a:cs typeface="+mn-cs"/>
              </a:rPr>
              <a:t>ms</a:t>
            </a:r>
            <a:r>
              <a:rPr lang="pt-BR" sz="1600" baseline="0" dirty="0" smtClean="0">
                <a:latin typeface="+mn-lt"/>
                <a:cs typeface="+mn-cs"/>
              </a:rPr>
              <a:t>/ </a:t>
            </a:r>
            <a:r>
              <a:rPr lang="pt-BR" sz="1600" baseline="0" dirty="0" err="1" smtClean="0">
                <a:latin typeface="+mn-lt"/>
                <a:cs typeface="+mn-cs"/>
              </a:rPr>
              <a:t>call</a:t>
            </a:r>
            <a:r>
              <a:rPr lang="pt-BR" sz="1600" baseline="0" dirty="0" smtClean="0">
                <a:latin typeface="+mn-lt"/>
                <a:cs typeface="+mn-cs"/>
              </a:rPr>
              <a:t> – tempo </a:t>
            </a:r>
            <a:r>
              <a:rPr lang="pt-BR" sz="1600" baseline="0" dirty="0" err="1" smtClean="0">
                <a:latin typeface="+mn-lt"/>
                <a:cs typeface="+mn-cs"/>
              </a:rPr>
              <a:t>milisec</a:t>
            </a:r>
            <a:r>
              <a:rPr lang="pt-BR" sz="1600" baseline="0" dirty="0" smtClean="0">
                <a:latin typeface="+mn-lt"/>
                <a:cs typeface="+mn-cs"/>
              </a:rPr>
              <a:t> para chamar a função;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</a:t>
            </a:r>
            <a:r>
              <a:rPr kumimoji="0" lang="pt-BR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pt-BR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tempo de chamada da função e descendentes em </a:t>
            </a:r>
            <a:r>
              <a:rPr kumimoji="0" lang="pt-BR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milisec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1600" baseline="0" dirty="0" err="1" smtClean="0">
                <a:latin typeface="+mn-lt"/>
                <a:cs typeface="+mn-cs"/>
              </a:rPr>
              <a:t>Name</a:t>
            </a:r>
            <a:r>
              <a:rPr lang="pt-BR" sz="1600" baseline="0" dirty="0" smtClean="0">
                <a:latin typeface="+mn-lt"/>
                <a:cs typeface="+mn-cs"/>
              </a:rPr>
              <a:t> – nome da função.</a:t>
            </a: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Espaço Reservado para Conteúdo 6" descr="g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7072362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GProf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pPr marL="0">
              <a:buNone/>
            </a:pPr>
            <a:r>
              <a:rPr lang="pt-BR" sz="2800" dirty="0" smtClean="0"/>
              <a:t>Para obter outras estatísticas devemos compilar o programa utilizando:</a:t>
            </a:r>
          </a:p>
          <a:p>
            <a:pPr algn="ctr">
              <a:buNone/>
            </a:pPr>
            <a:r>
              <a:rPr lang="pt-BR" sz="2600" b="1" dirty="0" err="1" smtClean="0"/>
              <a:t>gcc</a:t>
            </a:r>
            <a:r>
              <a:rPr lang="pt-BR" sz="2600" b="1" dirty="0" smtClean="0"/>
              <a:t> arquivo.c -o arquivo.exe -</a:t>
            </a:r>
            <a:r>
              <a:rPr lang="pt-BR" sz="2600" b="1" dirty="0" err="1" smtClean="0"/>
              <a:t>fprofile-arcs</a:t>
            </a:r>
            <a:r>
              <a:rPr lang="pt-BR" sz="2600" b="1" dirty="0" smtClean="0"/>
              <a:t> -</a:t>
            </a:r>
            <a:r>
              <a:rPr lang="pt-BR" sz="2600" b="1" dirty="0" err="1" smtClean="0"/>
              <a:t>ftest-coverage</a:t>
            </a:r>
            <a:endParaRPr lang="pt-BR" sz="2600" b="1" dirty="0" smtClean="0"/>
          </a:p>
          <a:p>
            <a:pPr>
              <a:buNone/>
            </a:pPr>
            <a:endParaRPr lang="pt-BR" sz="2600" b="1" dirty="0" smtClean="0"/>
          </a:p>
          <a:p>
            <a:pPr>
              <a:buNone/>
            </a:pPr>
            <a:r>
              <a:rPr lang="pt-BR" sz="2600" dirty="0" smtClean="0"/>
              <a:t>E para exibir...</a:t>
            </a:r>
            <a:endParaRPr lang="pt-BR" sz="2600" b="1" dirty="0" smtClean="0"/>
          </a:p>
          <a:p>
            <a:pPr algn="ctr">
              <a:buNone/>
            </a:pPr>
            <a:endParaRPr lang="pt-BR" sz="2600" b="1" dirty="0" smtClean="0"/>
          </a:p>
        </p:txBody>
      </p:sp>
      <p:graphicFrame>
        <p:nvGraphicFramePr>
          <p:cNvPr id="4" name="Diagrama 3"/>
          <p:cNvGraphicFramePr/>
          <p:nvPr/>
        </p:nvGraphicFramePr>
        <p:xfrm>
          <a:off x="571472" y="4357694"/>
          <a:ext cx="7405718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VisualVM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sz="2800" dirty="0" smtClean="0"/>
              <a:t>Ferramenta visual que integra várias ferramentas da suíte JDK.  Inclui:</a:t>
            </a:r>
          </a:p>
          <a:p>
            <a:pPr lvl="1" algn="just" eaLnBrk="1" hangingPunct="1">
              <a:defRPr/>
            </a:pPr>
            <a:r>
              <a:rPr lang="pt-BR" sz="2400" dirty="0" smtClean="0"/>
              <a:t>Monitoramento de CPU, memória e Threads;</a:t>
            </a:r>
          </a:p>
          <a:p>
            <a:pPr lvl="1" algn="just" eaLnBrk="1" hangingPunct="1">
              <a:defRPr/>
            </a:pPr>
            <a:r>
              <a:rPr lang="pt-BR" sz="2400" dirty="0" err="1" smtClean="0"/>
              <a:t>Profiling</a:t>
            </a:r>
            <a:r>
              <a:rPr lang="pt-BR" sz="2400" dirty="0" smtClean="0"/>
              <a:t> híbrido</a:t>
            </a:r>
          </a:p>
          <a:p>
            <a:pPr lvl="2" algn="just" eaLnBrk="1" hangingPunct="1">
              <a:defRPr/>
            </a:pPr>
            <a:r>
              <a:rPr lang="pt-BR" sz="2000" dirty="0" smtClean="0"/>
              <a:t>Simulação;</a:t>
            </a:r>
          </a:p>
          <a:p>
            <a:pPr lvl="2" algn="just" eaLnBrk="1" hangingPunct="1">
              <a:defRPr/>
            </a:pPr>
            <a:r>
              <a:rPr lang="pt-BR" sz="2000" dirty="0" smtClean="0"/>
              <a:t>Sampling;</a:t>
            </a:r>
          </a:p>
          <a:p>
            <a:pPr lvl="2" algn="just" eaLnBrk="1" hangingPunct="1">
              <a:defRPr/>
            </a:pPr>
            <a:r>
              <a:rPr lang="pt-BR" sz="2000" dirty="0" err="1" smtClean="0"/>
              <a:t>Block</a:t>
            </a:r>
            <a:r>
              <a:rPr lang="pt-BR" sz="2000" dirty="0" smtClean="0"/>
              <a:t> counting em tempo real;</a:t>
            </a:r>
          </a:p>
          <a:p>
            <a:pPr lvl="2" algn="just" eaLnBrk="1" hangingPunct="1">
              <a:defRPr/>
            </a:pPr>
            <a:r>
              <a:rPr lang="pt-BR" sz="2000" dirty="0" err="1" smtClean="0"/>
              <a:t>Call</a:t>
            </a:r>
            <a:r>
              <a:rPr lang="pt-BR" sz="2000" dirty="0" smtClean="0"/>
              <a:t> </a:t>
            </a:r>
            <a:r>
              <a:rPr lang="pt-BR" sz="2000" dirty="0" err="1" smtClean="0"/>
              <a:t>graph</a:t>
            </a:r>
            <a:r>
              <a:rPr lang="pt-BR" sz="2000" dirty="0" smtClean="0"/>
              <a:t> para snapshots de execução.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VisualVM</a:t>
            </a:r>
            <a:endParaRPr lang="pt-BR" dirty="0"/>
          </a:p>
        </p:txBody>
      </p:sp>
      <p:pic>
        <p:nvPicPr>
          <p:cNvPr id="4" name="Espaço Reservado para Conteúdo 3" descr="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8232807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VisualVM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40976"/>
            <a:ext cx="8496944" cy="4240352"/>
          </a:xfrm>
        </p:spPr>
      </p:pic>
    </p:spTree>
    <p:extLst>
      <p:ext uri="{BB962C8B-B14F-4D97-AF65-F5344CB8AC3E}">
        <p14:creationId xmlns="" xmlns:p14="http://schemas.microsoft.com/office/powerpoint/2010/main" val="13454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829708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Profiling X Avaliação de Desempenho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Os </a:t>
            </a:r>
            <a:r>
              <a:rPr lang="pt-BR" sz="2800" dirty="0" err="1" smtClean="0"/>
              <a:t>profilers</a:t>
            </a:r>
            <a:r>
              <a:rPr lang="pt-BR" sz="2800" dirty="0" smtClean="0"/>
              <a:t> auxiliam na avaliação de desempenho trazendo a identificação de pontos a serem melhorado nos programas  bem como a sugestão de  otimização dos  programas. Deixando-os com  </a:t>
            </a:r>
            <a:r>
              <a:rPr lang="pt-BR" sz="2800" dirty="0" smtClean="0"/>
              <a:t>a execução </a:t>
            </a:r>
            <a:r>
              <a:rPr lang="pt-BR" sz="2800" dirty="0" smtClean="0"/>
              <a:t>mais rápida e em alguns casos  com  menor tamanho  (COSMOS, 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profiling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 err="1" smtClean="0"/>
              <a:t>Profiling</a:t>
            </a:r>
            <a:r>
              <a:rPr lang="pt-BR" sz="2800" dirty="0" smtClean="0"/>
              <a:t> é uma técnica de </a:t>
            </a:r>
            <a:r>
              <a:rPr lang="pt-BR" sz="2800" b="1" dirty="0" smtClean="0"/>
              <a:t>análise dinâmica</a:t>
            </a:r>
            <a:endParaRPr lang="pt-BR" dirty="0"/>
          </a:p>
          <a:p>
            <a:pPr lvl="1" eaLnBrk="1" hangingPunct="1">
              <a:defRPr/>
            </a:pPr>
            <a:r>
              <a:rPr lang="pt-BR" sz="2400" dirty="0" smtClean="0"/>
              <a:t>Analisa um programa durante a sua execução;</a:t>
            </a:r>
          </a:p>
          <a:p>
            <a:pPr lvl="1" eaLnBrk="1" hangingPunct="1">
              <a:defRPr/>
            </a:pPr>
            <a:r>
              <a:rPr lang="pt-BR" sz="2400" dirty="0" smtClean="0"/>
              <a:t>Considera apenas um estado de todo o espaço de estados possíveis de um programa a cada intervalo de tempo;</a:t>
            </a:r>
          </a:p>
          <a:p>
            <a:pPr lvl="1" eaLnBrk="1" hangingPunct="1">
              <a:defRPr/>
            </a:pPr>
            <a:r>
              <a:rPr lang="pt-BR" sz="2400" dirty="0" smtClean="0"/>
              <a:t>Realiza análise das partes de um processo durante a sua execução</a:t>
            </a:r>
          </a:p>
          <a:p>
            <a:pPr lvl="2" eaLnBrk="1" hangingPunct="1">
              <a:defRPr/>
            </a:pPr>
            <a:r>
              <a:rPr lang="pt-BR" sz="2000" dirty="0" smtClean="0"/>
              <a:t>Tempo de CPU;</a:t>
            </a:r>
          </a:p>
          <a:p>
            <a:pPr lvl="2" eaLnBrk="1" hangingPunct="1">
              <a:defRPr/>
            </a:pPr>
            <a:r>
              <a:rPr lang="pt-BR" sz="2000" dirty="0" smtClean="0"/>
              <a:t>Memória e </a:t>
            </a:r>
            <a:r>
              <a:rPr lang="pt-BR" sz="2000" dirty="0" err="1" smtClean="0"/>
              <a:t>Cache</a:t>
            </a:r>
            <a:r>
              <a:rPr lang="pt-BR" sz="2000" dirty="0" smtClean="0"/>
              <a:t>;</a:t>
            </a:r>
          </a:p>
          <a:p>
            <a:pPr lvl="2" eaLnBrk="1" hangingPunct="1">
              <a:defRPr/>
            </a:pPr>
            <a:r>
              <a:rPr lang="pt-BR" sz="2000" dirty="0" smtClean="0"/>
              <a:t>Threads, Monitores e </a:t>
            </a:r>
            <a:r>
              <a:rPr lang="pt-BR" sz="2000" dirty="0" err="1" smtClean="0"/>
              <a:t>Mutexes</a:t>
            </a:r>
            <a:r>
              <a:rPr lang="pt-BR" sz="20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661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Profiling – Medição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 eaLnBrk="1" hangingPunct="1"/>
            <a:r>
              <a:rPr lang="pt-BR" sz="2800" dirty="0" smtClean="0"/>
              <a:t>É possível utilizar um </a:t>
            </a:r>
            <a:r>
              <a:rPr lang="pt-BR" sz="2800" dirty="0" err="1" smtClean="0"/>
              <a:t>profiler</a:t>
            </a:r>
            <a:r>
              <a:rPr lang="pt-BR" sz="2800" dirty="0" smtClean="0"/>
              <a:t> para medir:</a:t>
            </a:r>
          </a:p>
          <a:p>
            <a:pPr lvl="1" eaLnBrk="1" hangingPunct="1"/>
            <a:r>
              <a:rPr lang="pt-BR" dirty="0" smtClean="0"/>
              <a:t>A quantidade de vezes que determinado método é chamado;</a:t>
            </a:r>
          </a:p>
          <a:p>
            <a:pPr lvl="1" eaLnBrk="1" hangingPunct="1"/>
            <a:r>
              <a:rPr lang="pt-BR" dirty="0" smtClean="0"/>
              <a:t>Quantas vezes um método A chama um método B;</a:t>
            </a:r>
          </a:p>
          <a:p>
            <a:pPr lvl="1" eaLnBrk="1" hangingPunct="1"/>
            <a:r>
              <a:rPr lang="pt-BR" dirty="0" smtClean="0"/>
              <a:t>Qual o tempo gasto com a chamada de cada método;</a:t>
            </a:r>
          </a:p>
          <a:p>
            <a:pPr lvl="1" eaLnBrk="1" hangingPunct="1"/>
            <a:r>
              <a:rPr lang="pt-BR" dirty="0" smtClean="0"/>
              <a:t>Qual a memória alocada por um processo/thread.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Prática – VisualVM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pt-BR" sz="2800" dirty="0" smtClean="0"/>
              <a:t>Utilizar o VisualVM para analisar o comportamento de algoritmos de ordenação implementados em Java. 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Utilizar abordagens:</a:t>
            </a:r>
          </a:p>
          <a:p>
            <a:pPr lvl="1" eaLnBrk="1" hangingPunct="1"/>
            <a:r>
              <a:rPr lang="pt-BR" dirty="0" smtClean="0"/>
              <a:t>Instrumentação binária;</a:t>
            </a:r>
          </a:p>
          <a:p>
            <a:pPr lvl="1" eaLnBrk="1" hangingPunct="1"/>
            <a:r>
              <a:rPr lang="pt-BR" dirty="0" err="1" smtClean="0"/>
              <a:t>Program</a:t>
            </a:r>
            <a:r>
              <a:rPr lang="pt-BR" dirty="0" smtClean="0"/>
              <a:t> </a:t>
            </a:r>
            <a:r>
              <a:rPr lang="pt-BR" dirty="0" err="1" smtClean="0"/>
              <a:t>Counter</a:t>
            </a:r>
            <a:r>
              <a:rPr lang="pt-BR" dirty="0" smtClean="0"/>
              <a:t> Sampling.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 – Problema 1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 smtClean="0"/>
              <a:t>No grande templo de Brahma em </a:t>
            </a:r>
            <a:r>
              <a:rPr lang="pt-BR" sz="2000" dirty="0" err="1" smtClean="0"/>
              <a:t>Benares</a:t>
            </a:r>
            <a:r>
              <a:rPr lang="pt-BR" sz="2000" dirty="0" smtClean="0"/>
              <a:t>, numa bandeja de metal sob a cúpula que marca o centro do mundo, três agulhas de diamante servem de pilar a sessenta e quatro discos de ouro puro.</a:t>
            </a:r>
          </a:p>
          <a:p>
            <a:pPr marL="0" indent="0" algn="just">
              <a:buNone/>
            </a:pPr>
            <a:r>
              <a:rPr lang="pt-BR" sz="2000" dirty="0" smtClean="0"/>
              <a:t>Incansavelmente, os sacerdotes transferem os discos, um de cada vez, de agulha para agulha, obedecendo sempre à lei imutável de Brahma: </a:t>
            </a:r>
          </a:p>
          <a:p>
            <a:pPr marL="0" indent="0" algn="ctr">
              <a:buNone/>
            </a:pPr>
            <a:r>
              <a:rPr lang="pt-BR" sz="2000" b="1" i="1" dirty="0" smtClean="0"/>
              <a:t>“Nenhum disco se poderá sobrepor a um menor</a:t>
            </a:r>
            <a:r>
              <a:rPr lang="pt-BR" sz="2000" dirty="0" smtClean="0"/>
              <a:t> “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No início do mundo todos os sessenta e quatro discos de ouro, foram dispostos na primeira das três agulhas, constituindo a Torre de Brahma. No momento em que o menor dos discos for colocado de tal modo que se forme uma vez mais a Torre de Brahma numa agulha diferente da inicial, tanto a torre como o templo serão transformados em pó e o ribombar de um trovão assinalará o fim do mundo.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 – Problema 1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 noGrp="1"/>
          </p:cNvSpPr>
          <p:nvPr>
            <p:ph idx="1"/>
          </p:nvPr>
        </p:nvSpPr>
        <p:spPr bwMode="auto">
          <a:xfrm>
            <a:off x="457200" y="176055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Observação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 solução já esta implementada, mas foi identificado que tem um baixo desempenho.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pt-BR" sz="20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pt-BR" sz="20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Pede-se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Reescrever o programa que calcula o movimento de n=27 discos de acordo com as regras estabelecidas. Em seguida, analisar as duas soluções com a ferramenta de profile VisualVM e discorrer sobre os ganhos percebidos.</a:t>
            </a:r>
          </a:p>
        </p:txBody>
      </p:sp>
      <p:pic>
        <p:nvPicPr>
          <p:cNvPr id="7" name="Imagem 6" descr="brah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2633662"/>
            <a:ext cx="3905724" cy="2152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143875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 – Problema 2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88315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 smtClean="0"/>
              <a:t>Um homem tem um par de coelhos em um ambiente inteiramente fechado. Desejamos saber quantos pares de coelhos podem ser gerados deste par </a:t>
            </a:r>
            <a:r>
              <a:rPr lang="pt-BR" sz="2000" smtClean="0"/>
              <a:t>em 52 meses (4 </a:t>
            </a:r>
            <a:r>
              <a:rPr lang="pt-BR" sz="2000" dirty="0" smtClean="0"/>
              <a:t>anos), se de um modo natural a cada mês ocorre a produção de um par e um par começa a produzir coelhos quando completa dois meses de vida.</a:t>
            </a:r>
          </a:p>
          <a:p>
            <a:pPr marL="0" indent="0" algn="just">
              <a:buNone/>
            </a:pPr>
            <a:r>
              <a:rPr lang="pt-BR" sz="2000" b="1" dirty="0" smtClean="0"/>
              <a:t>Especificações: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No primeiro mês nasce somente um casal;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Casais amadurecem sexualmente após o segundo mês de vida;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Não há problemas genéticos no cruzamento consanguíneo;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Todos os meses, cada casal dá à luz a um novo casal;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Os coelhos nunca morrem;</a:t>
            </a:r>
          </a:p>
          <a:p>
            <a:pPr marL="457200" indent="-457200">
              <a:buNone/>
            </a:pPr>
            <a:endParaRPr lang="pt-BR" sz="2000" b="1" dirty="0" smtClean="0"/>
          </a:p>
          <a:p>
            <a:pPr marL="0" indent="0" algn="just" eaLnBrk="1" hangingPunct="1">
              <a:buNone/>
            </a:pPr>
            <a:r>
              <a:rPr lang="pt-BR" sz="2000" b="1" dirty="0" smtClean="0"/>
              <a:t>Observação</a:t>
            </a:r>
            <a:r>
              <a:rPr lang="pt-BR" sz="2000" dirty="0" smtClean="0"/>
              <a:t>: Uma solução já esta implementada, mas foi identificado que tem um baixo desempenho. </a:t>
            </a:r>
            <a:endParaRPr lang="pt-B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 – Problema 2 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pt-BR" sz="2000" b="1" dirty="0" smtClean="0"/>
              <a:t>Pede-se</a:t>
            </a:r>
            <a:r>
              <a:rPr lang="pt-BR" sz="2000" dirty="0" smtClean="0"/>
              <a:t>:</a:t>
            </a:r>
          </a:p>
          <a:p>
            <a:pPr marL="0" indent="0" algn="just" eaLnBrk="1" hangingPunct="1">
              <a:buNone/>
            </a:pPr>
            <a:r>
              <a:rPr lang="pt-BR" sz="2000" dirty="0" smtClean="0"/>
              <a:t>Reescrever o programa que calcula a quantidade de pares de coelho que podem ser gerados em 52 meses (4 anos) de acordo com as regras estabelecidas. Em seguida, analisar as duas soluções com a ferramenta de profile VisualVM e discorrer sobre os ganhos percebidos.</a:t>
            </a:r>
          </a:p>
          <a:p>
            <a:endParaRPr lang="pt-BR" sz="2000" dirty="0"/>
          </a:p>
        </p:txBody>
      </p:sp>
      <p:pic>
        <p:nvPicPr>
          <p:cNvPr id="7" name="Imagem 6" descr="coelh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00438"/>
            <a:ext cx="428200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31996"/>
            <a:ext cx="8435975" cy="4597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pt-BR" sz="1300" dirty="0" smtClean="0"/>
              <a:t>CHAVES, L. </a:t>
            </a:r>
            <a:r>
              <a:rPr lang="pt-BR" sz="1300" b="1" dirty="0" smtClean="0"/>
              <a:t>Dicas para facilitar a depuração de  programas</a:t>
            </a:r>
            <a:r>
              <a:rPr lang="pt-BR" sz="1300" dirty="0" smtClean="0"/>
              <a:t>. instituto de computação, Universidade estadual de campinas, 2010.</a:t>
            </a:r>
          </a:p>
          <a:p>
            <a:pPr marL="0" indent="-285750" eaLnBrk="1" hangingPunct="1">
              <a:spcBef>
                <a:spcPts val="0"/>
              </a:spcBef>
              <a:buNone/>
              <a:defRPr/>
            </a:pPr>
            <a:endParaRPr lang="en-US" sz="1300" dirty="0" smtClean="0"/>
          </a:p>
          <a:p>
            <a:pPr marL="0" indent="-285750" eaLnBrk="1" hangingPunct="1">
              <a:spcBef>
                <a:spcPts val="0"/>
              </a:spcBef>
              <a:buNone/>
              <a:defRPr/>
            </a:pPr>
            <a:r>
              <a:rPr lang="pt-BR" sz="1300" dirty="0" smtClean="0"/>
              <a:t>DURÃES, Gilvan M. SOARES, André C. B. GIOZZA, William F. </a:t>
            </a:r>
            <a:r>
              <a:rPr lang="pt-BR" sz="1300" b="1" dirty="0" smtClean="0"/>
              <a:t>Otimizando o Desempenho do </a:t>
            </a:r>
            <a:r>
              <a:rPr lang="pt-BR" sz="1300" b="1" dirty="0" err="1" smtClean="0"/>
              <a:t>SimRWA</a:t>
            </a:r>
            <a:r>
              <a:rPr lang="pt-BR" sz="1300" b="1" dirty="0" smtClean="0"/>
              <a:t> 2.0 </a:t>
            </a:r>
            <a:r>
              <a:rPr lang="pt-BR" sz="1300" b="1" dirty="0" err="1" smtClean="0"/>
              <a:t>usandoa</a:t>
            </a:r>
            <a:r>
              <a:rPr lang="pt-BR" sz="1300" b="1" dirty="0" smtClean="0"/>
              <a:t> Técnica de Profiler para Identificação de Gargalos</a:t>
            </a:r>
            <a:r>
              <a:rPr lang="pt-BR" sz="1300" dirty="0" smtClean="0"/>
              <a:t>. 2008.</a:t>
            </a:r>
          </a:p>
          <a:p>
            <a:pPr marL="0" indent="-285750" eaLnBrk="1" hangingPunct="1">
              <a:spcBef>
                <a:spcPts val="0"/>
              </a:spcBef>
              <a:buNone/>
              <a:defRPr/>
            </a:pPr>
            <a:endParaRPr lang="en-US" sz="1300" dirty="0" smtClean="0"/>
          </a:p>
          <a:p>
            <a:pPr marL="0" indent="-285750" eaLnBrk="1" hangingPunct="1">
              <a:spcBef>
                <a:spcPts val="0"/>
              </a:spcBef>
              <a:buNone/>
              <a:defRPr/>
            </a:pPr>
            <a:r>
              <a:rPr lang="en-US" sz="1300" dirty="0" smtClean="0"/>
              <a:t>GNU </a:t>
            </a:r>
            <a:r>
              <a:rPr lang="en-US" sz="1300" dirty="0" smtClean="0"/>
              <a:t>Gprof. </a:t>
            </a:r>
            <a:r>
              <a:rPr lang="pt-BR" sz="1300" b="1" dirty="0" smtClean="0"/>
              <a:t>Implementation </a:t>
            </a:r>
            <a:r>
              <a:rPr lang="pt-BR" sz="1300" b="1" dirty="0" err="1" smtClean="0"/>
              <a:t>of</a:t>
            </a:r>
            <a:r>
              <a:rPr lang="pt-BR" sz="1300" b="1" dirty="0" smtClean="0"/>
              <a:t> Profiling. </a:t>
            </a:r>
            <a:r>
              <a:rPr lang="en-US" sz="1300" dirty="0" smtClean="0"/>
              <a:t>Disponível em: &lt;</a:t>
            </a:r>
            <a:r>
              <a:rPr lang="en-US" sz="1300" dirty="0" smtClean="0">
                <a:hlinkClick r:id="rId2"/>
              </a:rPr>
              <a:t>http://sourceware.org/binutils/docs/gprof/Sampling-Error.html</a:t>
            </a:r>
            <a:r>
              <a:rPr lang="en-US" sz="1300" dirty="0" smtClean="0"/>
              <a:t>&gt;. Acesso em:  05 out. 2012.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pt-BR" sz="1300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1300" dirty="0" smtClean="0"/>
              <a:t>Intel </a:t>
            </a:r>
            <a:r>
              <a:rPr lang="en-US" sz="1300" dirty="0" err="1" smtClean="0"/>
              <a:t>VTune</a:t>
            </a:r>
            <a:r>
              <a:rPr lang="en-US" sz="1300" dirty="0" smtClean="0"/>
              <a:t> Amplifier XE 2011</a:t>
            </a:r>
            <a:r>
              <a:rPr lang="en-US" sz="1300" b="1" dirty="0" smtClean="0"/>
              <a:t>.</a:t>
            </a:r>
            <a:r>
              <a:rPr lang="en-US" sz="1300" dirty="0" smtClean="0"/>
              <a:t> Disponível em: &lt;</a:t>
            </a:r>
            <a:r>
              <a:rPr lang="en-US" sz="1300" dirty="0" smtClean="0">
                <a:hlinkClick r:id="rId3"/>
              </a:rPr>
              <a:t>http://software.intel.com/en-us/articles/intel-vtune-amplifier-xe/</a:t>
            </a:r>
            <a:r>
              <a:rPr lang="en-US" sz="1300" dirty="0" smtClean="0"/>
              <a:t>&gt;. Acesso em: 17 out. 2012.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pt-BR" sz="1300" dirty="0" smtClean="0"/>
          </a:p>
          <a:p>
            <a:pPr marL="0" indent="0">
              <a:buNone/>
            </a:pPr>
            <a:r>
              <a:rPr lang="en-US" sz="1300" dirty="0" smtClean="0"/>
              <a:t>JAIN, Raj</a:t>
            </a:r>
            <a:r>
              <a:rPr lang="en-US" sz="1300" b="1" dirty="0" smtClean="0"/>
              <a:t>. Art of Computer Systems Performance analysis Techniques For Experimental Design Measurements Simulation And Modeling</a:t>
            </a:r>
            <a:r>
              <a:rPr lang="en-US" sz="1300" dirty="0" smtClean="0"/>
              <a:t>. John Wiley &amp; Sons, Inc. ISBN: 0471503363,1991.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pt-BR" sz="1300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pt-BR" sz="1300" dirty="0" smtClean="0"/>
              <a:t>MACIEL, P. R. </a:t>
            </a:r>
            <a:r>
              <a:rPr lang="pt-BR" sz="1300" b="1" dirty="0" smtClean="0"/>
              <a:t>Material da disciplina avaliação de Desempenho</a:t>
            </a:r>
            <a:r>
              <a:rPr lang="pt-BR" sz="1300" dirty="0" smtClean="0"/>
              <a:t>, 2011.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pt-BR" sz="1300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1300" dirty="0" smtClean="0"/>
              <a:t>NETO, Heleno Pontes Bezerra. </a:t>
            </a:r>
            <a:r>
              <a:rPr lang="en-US" sz="1300" b="1" dirty="0" smtClean="0"/>
              <a:t>USO DA FERRAMENTA DE PROFILE GPROF.</a:t>
            </a:r>
            <a:r>
              <a:rPr lang="en-US" sz="1300" dirty="0" smtClean="0"/>
              <a:t> 2009.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pt-BR" sz="1300" dirty="0" smtClean="0"/>
          </a:p>
          <a:p>
            <a:pPr marL="0" indent="0">
              <a:buNone/>
            </a:pPr>
            <a:r>
              <a:rPr lang="pt-BR" sz="1300" dirty="0" smtClean="0"/>
              <a:t>PORKOLAB, </a:t>
            </a:r>
            <a:r>
              <a:rPr lang="pt-BR" sz="1300" dirty="0" err="1" smtClean="0"/>
              <a:t>Zoltan</a:t>
            </a:r>
            <a:r>
              <a:rPr lang="pt-BR" sz="1300" dirty="0" smtClean="0"/>
              <a:t>. MIHALICZA, </a:t>
            </a:r>
            <a:r>
              <a:rPr lang="pt-BR" sz="1300" dirty="0" err="1" smtClean="0"/>
              <a:t>Jozsef</a:t>
            </a:r>
            <a:r>
              <a:rPr lang="pt-BR" sz="1300" dirty="0" smtClean="0"/>
              <a:t>. PATAKI, Norbert. SIPOS, Adam. </a:t>
            </a:r>
            <a:r>
              <a:rPr lang="en-US" sz="1300" b="1" dirty="0" smtClean="0"/>
              <a:t>Analysis of </a:t>
            </a:r>
            <a:r>
              <a:rPr lang="en-US" sz="1300" b="1" dirty="0" err="1" smtClean="0"/>
              <a:t>Proling</a:t>
            </a:r>
            <a:r>
              <a:rPr lang="en-US" sz="1300" b="1" dirty="0" smtClean="0"/>
              <a:t> Techniques for C++ </a:t>
            </a:r>
            <a:r>
              <a:rPr lang="pt-BR" sz="1300" b="1" dirty="0" err="1" smtClean="0"/>
              <a:t>Template</a:t>
            </a:r>
            <a:r>
              <a:rPr lang="pt-BR" sz="1300" b="1" dirty="0" smtClean="0"/>
              <a:t> </a:t>
            </a:r>
            <a:r>
              <a:rPr lang="pt-BR" sz="1300" b="1" dirty="0" err="1" smtClean="0"/>
              <a:t>Metaprograms</a:t>
            </a:r>
            <a:r>
              <a:rPr lang="pt-BR" sz="1300" b="1" dirty="0" smtClean="0"/>
              <a:t>. </a:t>
            </a:r>
            <a:r>
              <a:rPr lang="pt-BR" sz="1300" dirty="0" smtClean="0"/>
              <a:t>2010. Disponível em: &lt;</a:t>
            </a:r>
            <a:r>
              <a:rPr lang="pt-BR" sz="1300" dirty="0" smtClean="0">
                <a:hlinkClick r:id="rId4"/>
              </a:rPr>
              <a:t>http://aszt.inf.elte.hu/~gsd/s/cikkek/profiling/profile.pdf</a:t>
            </a:r>
            <a:r>
              <a:rPr lang="pt-BR" sz="1300" dirty="0" smtClean="0"/>
              <a:t>&gt;. Acesso em: 16. out. 2012</a:t>
            </a:r>
            <a:r>
              <a:rPr lang="pt-BR" sz="1300" dirty="0" smtClean="0"/>
              <a:t>.</a:t>
            </a:r>
          </a:p>
          <a:p>
            <a:pPr marL="0" indent="0">
              <a:buNone/>
            </a:pPr>
            <a:endParaRPr lang="pt-BR" sz="1300" dirty="0" smtClean="0"/>
          </a:p>
          <a:p>
            <a:pPr marL="0" indent="0">
              <a:buNone/>
            </a:pPr>
            <a:endParaRPr lang="pt-BR" sz="1300" dirty="0" smtClean="0"/>
          </a:p>
          <a:p>
            <a:pPr marL="0" indent="0">
              <a:buNone/>
            </a:pPr>
            <a:endParaRPr lang="pt-BR" sz="1300" dirty="0" smtClean="0"/>
          </a:p>
          <a:p>
            <a:pPr marL="0" indent="-285750" eaLnBrk="1" hangingPunct="1">
              <a:spcBef>
                <a:spcPts val="0"/>
              </a:spcBef>
              <a:buNone/>
              <a:defRPr/>
            </a:pPr>
            <a:endParaRPr lang="en-US" sz="1300" dirty="0" smtClean="0"/>
          </a:p>
          <a:p>
            <a:pPr marL="0" indent="-285750" eaLnBrk="1" hangingPunct="1">
              <a:spcBef>
                <a:spcPts val="0"/>
              </a:spcBef>
              <a:buNone/>
              <a:defRPr/>
            </a:pPr>
            <a:endParaRPr lang="en-US" sz="1300" dirty="0" smtClean="0"/>
          </a:p>
          <a:p>
            <a:pPr marL="0" indent="-285750" eaLnBrk="1" hangingPunct="1">
              <a:spcBef>
                <a:spcPts val="0"/>
              </a:spcBef>
              <a:buNone/>
              <a:defRPr/>
            </a:pPr>
            <a:endParaRPr lang="en-US" sz="1300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pt-BR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profiling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 smtClean="0"/>
              <a:t>O que o profiler analisa</a:t>
            </a:r>
            <a:endParaRPr lang="pt-BR" dirty="0"/>
          </a:p>
          <a:p>
            <a:pPr lvl="1" eaLnBrk="1" hangingPunct="1">
              <a:defRPr/>
            </a:pPr>
            <a:r>
              <a:rPr lang="pt-BR" sz="2400" dirty="0" smtClean="0"/>
              <a:t>Chamadas de métodos;</a:t>
            </a:r>
          </a:p>
          <a:p>
            <a:pPr lvl="1" eaLnBrk="1" hangingPunct="1">
              <a:defRPr/>
            </a:pPr>
            <a:r>
              <a:rPr lang="pt-BR" sz="2400" dirty="0" smtClean="0"/>
              <a:t>Estruturas de </a:t>
            </a:r>
            <a:r>
              <a:rPr lang="pt-BR" sz="2400" dirty="0" err="1" smtClean="0"/>
              <a:t>Branch</a:t>
            </a:r>
            <a:endParaRPr lang="pt-BR" sz="2400" dirty="0" smtClean="0"/>
          </a:p>
          <a:p>
            <a:pPr lvl="2" eaLnBrk="1" hangingPunct="1">
              <a:defRPr/>
            </a:pPr>
            <a:r>
              <a:rPr lang="pt-BR" sz="2000" dirty="0" smtClean="0"/>
              <a:t>Loops (</a:t>
            </a:r>
            <a:r>
              <a:rPr lang="pt-BR" sz="2000" dirty="0" err="1" smtClean="0"/>
              <a:t>while</a:t>
            </a:r>
            <a:r>
              <a:rPr lang="pt-BR" sz="2000" dirty="0" smtClean="0"/>
              <a:t>, for, </a:t>
            </a:r>
            <a:r>
              <a:rPr lang="pt-BR" sz="2000" dirty="0" err="1" smtClean="0"/>
              <a:t>etc</a:t>
            </a:r>
            <a:r>
              <a:rPr lang="pt-BR" sz="2000" dirty="0" smtClean="0"/>
              <a:t>);</a:t>
            </a:r>
          </a:p>
          <a:p>
            <a:pPr lvl="2" eaLnBrk="1" hangingPunct="1">
              <a:defRPr/>
            </a:pPr>
            <a:r>
              <a:rPr lang="pt-BR" sz="2000" dirty="0" smtClean="0"/>
              <a:t>Estruturas de decisão (</a:t>
            </a:r>
            <a:r>
              <a:rPr lang="pt-BR" sz="2000" dirty="0" err="1" smtClean="0"/>
              <a:t>if-else</a:t>
            </a:r>
            <a:r>
              <a:rPr lang="pt-BR" sz="2000" dirty="0" smtClean="0"/>
              <a:t>);</a:t>
            </a:r>
            <a:endParaRPr lang="pt-BR" dirty="0" smtClean="0"/>
          </a:p>
          <a:p>
            <a:pPr lvl="1" eaLnBrk="1" hangingPunct="1">
              <a:defRPr/>
            </a:pPr>
            <a:r>
              <a:rPr lang="pt-BR" sz="2400" dirty="0" smtClean="0"/>
              <a:t>Chamadas ao sistema;</a:t>
            </a:r>
          </a:p>
          <a:p>
            <a:pPr lvl="1" eaLnBrk="1" hangingPunct="1">
              <a:defRPr/>
            </a:pPr>
            <a:r>
              <a:rPr lang="pt-BR" sz="2400" dirty="0" smtClean="0"/>
              <a:t>Acesso a memória</a:t>
            </a:r>
          </a:p>
          <a:p>
            <a:pPr lvl="2" eaLnBrk="1" hangingPunct="1">
              <a:defRPr/>
            </a:pPr>
            <a:r>
              <a:rPr lang="pt-BR" sz="2000" dirty="0" smtClean="0"/>
              <a:t>Pilha;</a:t>
            </a:r>
          </a:p>
          <a:p>
            <a:pPr lvl="2" eaLnBrk="1" hangingPunct="1">
              <a:defRPr/>
            </a:pPr>
            <a:r>
              <a:rPr lang="pt-BR" sz="2000" dirty="0" err="1" smtClean="0"/>
              <a:t>Heap</a:t>
            </a:r>
            <a:r>
              <a:rPr lang="pt-BR" sz="2000" dirty="0" smtClean="0"/>
              <a:t>.</a:t>
            </a:r>
          </a:p>
          <a:p>
            <a:pPr lvl="2" eaLnBrk="1" hangingPunct="1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2880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Profiling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pt-BR" sz="2400" dirty="0" smtClean="0"/>
              <a:t>Uma ferramenta de PROFILE permite a identificação de trechos que são bastante solicitados nos códigos (BEZERRA NETO, 2009);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pt-BR" sz="2400" dirty="0" smtClean="0"/>
          </a:p>
          <a:p>
            <a:pPr algn="just" eaLnBrk="1" hangingPunct="1">
              <a:buFont typeface="Arial" pitchFamily="34" charset="0"/>
              <a:buChar char="•"/>
            </a:pPr>
            <a:r>
              <a:rPr lang="pt-BR" sz="2400" dirty="0" smtClean="0"/>
              <a:t>Fornece um visão global do tempo de execução da  Aplicação (MACIEL, </a:t>
            </a:r>
            <a:r>
              <a:rPr lang="pt-BR" sz="2400" dirty="0" smtClean="0"/>
              <a:t>2011);</a:t>
            </a:r>
            <a:endParaRPr lang="pt-BR" sz="2400" dirty="0" smtClean="0"/>
          </a:p>
          <a:p>
            <a:pPr algn="just" eaLnBrk="1" hangingPunct="1">
              <a:buFont typeface="Arial" pitchFamily="34" charset="0"/>
              <a:buChar char="•"/>
            </a:pPr>
            <a:endParaRPr lang="pt-BR" sz="2400" dirty="0" smtClean="0"/>
          </a:p>
          <a:p>
            <a:pPr algn="just" eaLnBrk="1" hangingPunct="1">
              <a:buFont typeface="Arial" pitchFamily="34" charset="0"/>
              <a:buChar char="•"/>
            </a:pPr>
            <a:r>
              <a:rPr lang="pt-BR" sz="2400" dirty="0" smtClean="0"/>
              <a:t>É necessário o conhecimento não apenas do fluxo do programa, mas também dos trechos que demandam mais tempo.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profiling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r>
              <a:rPr lang="pt-BR" sz="2800" dirty="0" smtClean="0"/>
              <a:t>O profiler produz estatísticas sobre o programa que podem ser analisadas em tempo real.</a:t>
            </a:r>
            <a:endParaRPr lang="pt-BR" sz="2800" dirty="0"/>
          </a:p>
        </p:txBody>
      </p:sp>
      <p:pic>
        <p:nvPicPr>
          <p:cNvPr id="1026" name="Picture 2" descr="\\freyja-linux\diego\Documents\mestrado\cin\disciplinas\topicosAvancadosAvalDesempenho\apresentacao\profiling\screenshot-visualv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8048575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87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 onde utilizar?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1651"/>
            <a:ext cx="8362950" cy="4657745"/>
          </a:xfrm>
        </p:spPr>
        <p:txBody>
          <a:bodyPr rtlCol="0">
            <a:normAutofit fontScale="4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9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6400" b="1" dirty="0" smtClean="0"/>
              <a:t>Normalmente utilizados  para</a:t>
            </a:r>
            <a:r>
              <a:rPr lang="pt-BR" sz="6400" dirty="0" smtClean="0"/>
              <a:t>: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 smtClean="0"/>
              <a:t>	– Otimização no código;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 smtClean="0"/>
              <a:t>	– Encontrar mixes de instruções utilizadas;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 smtClean="0"/>
              <a:t>	– Estatísticas de desvios e de uso de registradores;</a:t>
            </a:r>
          </a:p>
          <a:p>
            <a:pPr marL="630238" lvl="1" indent="-274638" algn="just" eaLnBrk="1" fontAlgn="auto" hangingPunct="1">
              <a:spcAft>
                <a:spcPts val="0"/>
              </a:spcAft>
              <a:defRPr/>
            </a:pPr>
            <a:r>
              <a:rPr lang="pt-BR" sz="6500" dirty="0" smtClean="0"/>
              <a:t>Medir </a:t>
            </a:r>
            <a:r>
              <a:rPr lang="pt-BR" sz="6500" dirty="0"/>
              <a:t>quanto tempo, ou fração do tempo total, o sistema passa em um certo estado ou sub-rotina.</a:t>
            </a:r>
            <a:endParaRPr lang="pt-BR" sz="65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6400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6400" b="1" dirty="0" smtClean="0"/>
              <a:t>Comumente aceitam: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 smtClean="0"/>
              <a:t>	– Um programa executável como entrada;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 smtClean="0"/>
              <a:t>	– Decodificam e analisam as instruções do executável.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 onde utilizar?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740277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b="1" dirty="0" smtClean="0"/>
              <a:t>Adicionam código </a:t>
            </a:r>
            <a:r>
              <a:rPr lang="pt-BR" sz="2600" dirty="0" smtClean="0"/>
              <a:t>(</a:t>
            </a:r>
            <a:r>
              <a:rPr lang="pt-BR" sz="2600" dirty="0" err="1" smtClean="0"/>
              <a:t>probes</a:t>
            </a:r>
            <a:r>
              <a:rPr lang="pt-BR" sz="2600" dirty="0" smtClean="0"/>
              <a:t>) à aplicação a ser monitorada. Alguns adicionam o código (</a:t>
            </a:r>
            <a:r>
              <a:rPr lang="pt-BR" sz="2600" dirty="0" err="1" smtClean="0"/>
              <a:t>probes</a:t>
            </a:r>
            <a:r>
              <a:rPr lang="pt-BR" sz="2600" dirty="0" smtClean="0"/>
              <a:t>)  durante a compilação ou obtém amostras do contador de programa;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pt-BR" sz="20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b="1" dirty="0" smtClean="0"/>
              <a:t>Identificação e Ajustes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/>
              <a:t>	– Informações são utilizadas por programadores para identificar qual porção do programa consome uma grande fração do tempo total de execução;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/>
              <a:t>	– Os programadores podem ajustar seus códigos para conseguir uma melhor performance das aplicações.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4147</TotalTime>
  <Words>1918</Words>
  <Application>Microsoft Office PowerPoint</Application>
  <PresentationFormat>Apresentação na tela (4:3)</PresentationFormat>
  <Paragraphs>287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Técnicas de Profiling</vt:lpstr>
      <vt:lpstr>Roteiro</vt:lpstr>
      <vt:lpstr>Slide 3</vt:lpstr>
      <vt:lpstr>O que é profiling</vt:lpstr>
      <vt:lpstr>O que é profiling</vt:lpstr>
      <vt:lpstr>Profiling</vt:lpstr>
      <vt:lpstr>O que é profiling</vt:lpstr>
      <vt:lpstr>Como e onde utilizar?</vt:lpstr>
      <vt:lpstr>Como e onde utilizar?</vt:lpstr>
      <vt:lpstr>Técnicas de Profiling</vt:lpstr>
      <vt:lpstr>Program-counter sampling</vt:lpstr>
      <vt:lpstr>Program-counter sampling</vt:lpstr>
      <vt:lpstr>Program-counter sampling</vt:lpstr>
      <vt:lpstr>Program-counter sampling</vt:lpstr>
      <vt:lpstr>Considerações</vt:lpstr>
      <vt:lpstr>Instrumentação binária</vt:lpstr>
      <vt:lpstr>Instrumentação binária</vt:lpstr>
      <vt:lpstr>Instrumentação binária</vt:lpstr>
      <vt:lpstr>Contagem de blocos</vt:lpstr>
      <vt:lpstr>Grafo de Chamadas</vt:lpstr>
      <vt:lpstr>Grafo de Chamadas</vt:lpstr>
      <vt:lpstr>Grafo de Chamadas</vt:lpstr>
      <vt:lpstr>Simulação</vt:lpstr>
      <vt:lpstr>Comparação entre as Técnicas</vt:lpstr>
      <vt:lpstr>Tracing</vt:lpstr>
      <vt:lpstr>Ferramentas Profiler – Módulos</vt:lpstr>
      <vt:lpstr>Ferramentas Profiler</vt:lpstr>
      <vt:lpstr>VTune Intel®</vt:lpstr>
      <vt:lpstr>VTune Intel®</vt:lpstr>
      <vt:lpstr>VTune Intel®</vt:lpstr>
      <vt:lpstr>GProf</vt:lpstr>
      <vt:lpstr>GProf – Passos</vt:lpstr>
      <vt:lpstr>GProf – Passos</vt:lpstr>
      <vt:lpstr>GProf</vt:lpstr>
      <vt:lpstr>GProf</vt:lpstr>
      <vt:lpstr>VisualVM</vt:lpstr>
      <vt:lpstr>VisualVM</vt:lpstr>
      <vt:lpstr>VisualVM</vt:lpstr>
      <vt:lpstr>Profiling X Avaliação de Desempenho</vt:lpstr>
      <vt:lpstr>Profiling – Medição</vt:lpstr>
      <vt:lpstr>Prática – VisualVM</vt:lpstr>
      <vt:lpstr>Exercício – Problema 1</vt:lpstr>
      <vt:lpstr>Exercício – Problema 1</vt:lpstr>
      <vt:lpstr>Exercício – Problema 2 </vt:lpstr>
      <vt:lpstr>Exercício – Problema 2 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Profile</dc:title>
  <dc:creator>rosiberto</dc:creator>
  <cp:lastModifiedBy>rosiberto</cp:lastModifiedBy>
  <cp:revision>318</cp:revision>
  <dcterms:created xsi:type="dcterms:W3CDTF">2012-11-02T19:41:36Z</dcterms:created>
  <dcterms:modified xsi:type="dcterms:W3CDTF">2012-11-21T11:25:32Z</dcterms:modified>
</cp:coreProperties>
</file>