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8"/>
  </p:notesMasterIdLst>
  <p:sldIdLst>
    <p:sldId id="256" r:id="rId2"/>
    <p:sldId id="257" r:id="rId3"/>
    <p:sldId id="413" r:id="rId4"/>
    <p:sldId id="260" r:id="rId5"/>
    <p:sldId id="490" r:id="rId6"/>
    <p:sldId id="491" r:id="rId7"/>
    <p:sldId id="492" r:id="rId8"/>
    <p:sldId id="421" r:id="rId9"/>
    <p:sldId id="493" r:id="rId10"/>
    <p:sldId id="494" r:id="rId11"/>
    <p:sldId id="495" r:id="rId12"/>
    <p:sldId id="496" r:id="rId13"/>
    <p:sldId id="498" r:id="rId14"/>
    <p:sldId id="499" r:id="rId15"/>
    <p:sldId id="501" r:id="rId16"/>
    <p:sldId id="500" r:id="rId17"/>
    <p:sldId id="504" r:id="rId18"/>
    <p:sldId id="502" r:id="rId19"/>
    <p:sldId id="503" r:id="rId20"/>
    <p:sldId id="505" r:id="rId21"/>
    <p:sldId id="509" r:id="rId22"/>
    <p:sldId id="508" r:id="rId23"/>
    <p:sldId id="514" r:id="rId24"/>
    <p:sldId id="515" r:id="rId25"/>
    <p:sldId id="506" r:id="rId26"/>
    <p:sldId id="516" r:id="rId27"/>
    <p:sldId id="517" r:id="rId28"/>
    <p:sldId id="518" r:id="rId29"/>
    <p:sldId id="519" r:id="rId30"/>
    <p:sldId id="520" r:id="rId31"/>
    <p:sldId id="510" r:id="rId32"/>
    <p:sldId id="511" r:id="rId33"/>
    <p:sldId id="512" r:id="rId34"/>
    <p:sldId id="295" r:id="rId35"/>
    <p:sldId id="513" r:id="rId36"/>
    <p:sldId id="489" r:id="rId37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275FA"/>
    <a:srgbClr val="F40A10"/>
    <a:srgbClr val="DC22DC"/>
    <a:srgbClr val="FE5500"/>
    <a:srgbClr val="028FCE"/>
    <a:srgbClr val="3FA2E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A890477B-D024-4B51-ACE7-CD1E7A319895}">
  <a:tblStyle styleId="{A890477B-D024-4B51-ACE7-CD1E7A319895}" styleName="Table_0">
    <a:wholeTbl>
      <a:tcTxStyle b="off" i="off"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8FCFC"/>
          </a:solidFill>
        </a:fill>
      </a:tcStyle>
    </a:wholeTbl>
    <a:band1H>
      <a:tcStyle>
        <a:tcBdr/>
        <a:fill>
          <a:solidFill>
            <a:srgbClr val="F1F8F9"/>
          </a:solidFill>
        </a:fill>
      </a:tcStyle>
    </a:band1H>
    <a:band1V>
      <a:tcStyle>
        <a:tcBdr/>
        <a:fill>
          <a:solidFill>
            <a:srgbClr val="F1F8F9"/>
          </a:solidFill>
        </a:fill>
      </a:tcStyle>
    </a:band1V>
    <a:la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75A92225-6104-4A20-999C-0ACB4C0E59B2}" styleName="Table_1">
    <a:wholeTbl>
      <a:tcTxStyle b="off" i="off"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8FCFC"/>
          </a:solidFill>
        </a:fill>
      </a:tcStyle>
    </a:wholeTbl>
    <a:band1H>
      <a:tcStyle>
        <a:tcBdr/>
        <a:fill>
          <a:solidFill>
            <a:srgbClr val="F1F8F9"/>
          </a:solidFill>
        </a:fill>
      </a:tcStyle>
    </a:band1H>
    <a:band1V>
      <a:tcStyle>
        <a:tcBdr/>
        <a:fill>
          <a:solidFill>
            <a:srgbClr val="F1F8F9"/>
          </a:solidFill>
        </a:fill>
      </a:tcStyle>
    </a:band1V>
    <a:la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194CC3CE-BECA-4CC5-B71A-B77D699FDED1}" styleName="Table_2">
    <a:wholeTbl>
      <a:tcTxStyle b="off" i="off"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8FCFC"/>
          </a:solidFill>
        </a:fill>
      </a:tcStyle>
    </a:wholeTbl>
    <a:band1H>
      <a:tcStyle>
        <a:tcBdr/>
        <a:fill>
          <a:solidFill>
            <a:srgbClr val="F1F8F9"/>
          </a:solidFill>
        </a:fill>
      </a:tcStyle>
    </a:band1H>
    <a:band1V>
      <a:tcStyle>
        <a:tcBdr/>
        <a:fill>
          <a:solidFill>
            <a:srgbClr val="F1F8F9"/>
          </a:solidFill>
        </a:fill>
      </a:tcStyle>
    </a:band1V>
    <a:la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C0FABD7C-4E23-4B02-AC7F-CDF003B5F79E}" styleName="Table_3">
    <a:wholeTbl>
      <a:tcTxStyle b="off" i="off"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8FCFC"/>
          </a:solidFill>
        </a:fill>
      </a:tcStyle>
    </a:wholeTbl>
    <a:band1H>
      <a:tcStyle>
        <a:tcBdr/>
        <a:fill>
          <a:solidFill>
            <a:srgbClr val="F1F8F9"/>
          </a:solidFill>
        </a:fill>
      </a:tcStyle>
    </a:band1H>
    <a:band1V>
      <a:tcStyle>
        <a:tcBdr/>
        <a:fill>
          <a:solidFill>
            <a:srgbClr val="F1F8F9"/>
          </a:solidFill>
        </a:fill>
      </a:tcStyle>
    </a:band1V>
    <a:la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3C50D2B2-7BFE-45DE-9489-241E70404EFA}" styleName="Table_4">
    <a:wholeTbl>
      <a:tcTxStyle b="off" i="off"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8FCFC"/>
          </a:solidFill>
        </a:fill>
      </a:tcStyle>
    </a:wholeTbl>
    <a:band1H>
      <a:tcStyle>
        <a:tcBdr/>
        <a:fill>
          <a:solidFill>
            <a:srgbClr val="F1F8F9"/>
          </a:solidFill>
        </a:fill>
      </a:tcStyle>
    </a:band1H>
    <a:band1V>
      <a:tcStyle>
        <a:tcBdr/>
        <a:fill>
          <a:solidFill>
            <a:srgbClr val="F1F8F9"/>
          </a:solidFill>
        </a:fill>
      </a:tcStyle>
    </a:band1V>
    <a:la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A001C6D4-918B-479F-B373-A03B01384A55}" styleName="Table_5">
    <a:wholeTbl>
      <a:tcTxStyle b="off" i="off"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8FCFC"/>
          </a:solidFill>
        </a:fill>
      </a:tcStyle>
    </a:wholeTbl>
    <a:band1H>
      <a:tcStyle>
        <a:tcBdr/>
        <a:fill>
          <a:solidFill>
            <a:srgbClr val="F1F8F9"/>
          </a:solidFill>
        </a:fill>
      </a:tcStyle>
    </a:band1H>
    <a:band1V>
      <a:tcStyle>
        <a:tcBdr/>
        <a:fill>
          <a:solidFill>
            <a:srgbClr val="F1F8F9"/>
          </a:solidFill>
        </a:fill>
      </a:tcStyle>
    </a:band1V>
    <a:la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ADA2AB8A-562E-41FA-820D-8C86546A945C}" styleName="Table_6">
    <a:wholeTbl>
      <a:tcTxStyle b="off" i="off"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8FCFC"/>
          </a:solidFill>
        </a:fill>
      </a:tcStyle>
    </a:wholeTbl>
    <a:band1H>
      <a:tcStyle>
        <a:tcBdr/>
        <a:fill>
          <a:solidFill>
            <a:srgbClr val="F1F8F9"/>
          </a:solidFill>
        </a:fill>
      </a:tcStyle>
    </a:band1H>
    <a:band1V>
      <a:tcStyle>
        <a:tcBdr/>
        <a:fill>
          <a:solidFill>
            <a:srgbClr val="F1F8F9"/>
          </a:solidFill>
        </a:fill>
      </a:tcStyle>
    </a:band1V>
    <a:la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80A63318-6CCF-4029-AB16-CFCFCEB9E116}" styleName="Table_7">
    <a:wholeTbl>
      <a:tcTxStyle b="off" i="off"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8FCFC"/>
          </a:solidFill>
        </a:fill>
      </a:tcStyle>
    </a:wholeTbl>
    <a:band1H>
      <a:tcStyle>
        <a:tcBdr/>
        <a:fill>
          <a:solidFill>
            <a:srgbClr val="F1F8F9"/>
          </a:solidFill>
        </a:fill>
      </a:tcStyle>
    </a:band1H>
    <a:band1V>
      <a:tcStyle>
        <a:tcBdr/>
        <a:fill>
          <a:solidFill>
            <a:srgbClr val="F1F8F9"/>
          </a:solidFill>
        </a:fill>
      </a:tcStyle>
    </a:band1V>
    <a:la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056AF1A6-5C12-4C60-81EC-376D5F1D0299}" styleName="Table_8">
    <a:wholeTbl>
      <a:tcTxStyle b="off" i="off"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8FCFC"/>
          </a:solidFill>
        </a:fill>
      </a:tcStyle>
    </a:wholeTbl>
    <a:band1H>
      <a:tcStyle>
        <a:tcBdr/>
        <a:fill>
          <a:solidFill>
            <a:srgbClr val="F1F8F9"/>
          </a:solidFill>
        </a:fill>
      </a:tcStyle>
    </a:band1H>
    <a:band1V>
      <a:tcStyle>
        <a:tcBdr/>
        <a:fill>
          <a:solidFill>
            <a:srgbClr val="F1F8F9"/>
          </a:solidFill>
        </a:fill>
      </a:tcStyle>
    </a:band1V>
    <a:la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8F65BB60-4B2E-46FE-8252-ACE0605A24CD}" styleName="Table_9">
    <a:wholeTbl>
      <a:tcTxStyle b="off" i="off"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8FCFC"/>
          </a:solidFill>
        </a:fill>
      </a:tcStyle>
    </a:wholeTbl>
    <a:band1H>
      <a:tcStyle>
        <a:tcBdr/>
        <a:fill>
          <a:solidFill>
            <a:srgbClr val="F1F8F9"/>
          </a:solidFill>
        </a:fill>
      </a:tcStyle>
    </a:band1H>
    <a:band1V>
      <a:tcStyle>
        <a:tcBdr/>
        <a:fill>
          <a:solidFill>
            <a:srgbClr val="F1F8F9"/>
          </a:solidFill>
        </a:fill>
      </a:tcStyle>
    </a:band1V>
    <a:la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48316ADB-3473-4AA3-979E-1099487B31DD}" styleName="Table_10">
    <a:wholeTbl>
      <a:tcTxStyle b="off" i="off"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8FCFC"/>
          </a:solidFill>
        </a:fill>
      </a:tcStyle>
    </a:wholeTbl>
    <a:band1H>
      <a:tcStyle>
        <a:tcBdr/>
        <a:fill>
          <a:solidFill>
            <a:srgbClr val="F1F8F9"/>
          </a:solidFill>
        </a:fill>
      </a:tcStyle>
    </a:band1H>
    <a:band1V>
      <a:tcStyle>
        <a:tcBdr/>
        <a:fill>
          <a:solidFill>
            <a:srgbClr val="F1F8F9"/>
          </a:solidFill>
        </a:fill>
      </a:tcStyle>
    </a:band1V>
    <a:la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B6066B79-C2D9-4AC3-8E0F-508A31B2423C}" styleName="Table_11">
    <a:wholeTbl>
      <a:tcTxStyle b="off" i="off"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8FCFC"/>
          </a:solidFill>
        </a:fill>
      </a:tcStyle>
    </a:wholeTbl>
    <a:band1H>
      <a:tcStyle>
        <a:tcBdr/>
        <a:fill>
          <a:solidFill>
            <a:srgbClr val="F1F8F9"/>
          </a:solidFill>
        </a:fill>
      </a:tcStyle>
    </a:band1H>
    <a:band1V>
      <a:tcStyle>
        <a:tcBdr/>
        <a:fill>
          <a:solidFill>
            <a:srgbClr val="F1F8F9"/>
          </a:solidFill>
        </a:fill>
      </a:tcStyle>
    </a:band1V>
    <a:la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0466FC29-1D55-4521-948E-39398BAEDC44}" styleName="Table_12">
    <a:wholeTbl>
      <a:tcTxStyle b="off" i="off"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8FCFC"/>
          </a:solidFill>
        </a:fill>
      </a:tcStyle>
    </a:wholeTbl>
    <a:band1H>
      <a:tcStyle>
        <a:tcBdr/>
        <a:fill>
          <a:solidFill>
            <a:srgbClr val="F1F8F9"/>
          </a:solidFill>
        </a:fill>
      </a:tcStyle>
    </a:band1H>
    <a:band1V>
      <a:tcStyle>
        <a:tcBdr/>
        <a:fill>
          <a:solidFill>
            <a:srgbClr val="F1F8F9"/>
          </a:solidFill>
        </a:fill>
      </a:tcStyle>
    </a:band1V>
    <a:la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A9B72144-B9ED-4A93-9B4C-66640A567B98}" styleName="Table_13">
    <a:wholeTbl>
      <a:tcTxStyle b="off" i="off"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8FCFC"/>
          </a:solidFill>
        </a:fill>
      </a:tcStyle>
    </a:wholeTbl>
    <a:band1H>
      <a:tcStyle>
        <a:tcBdr/>
        <a:fill>
          <a:solidFill>
            <a:srgbClr val="F1F8F9"/>
          </a:solidFill>
        </a:fill>
      </a:tcStyle>
    </a:band1H>
    <a:band1V>
      <a:tcStyle>
        <a:tcBdr/>
        <a:fill>
          <a:solidFill>
            <a:srgbClr val="F1F8F9"/>
          </a:solidFill>
        </a:fill>
      </a:tcStyle>
    </a:band1V>
    <a:la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83E9318D-AB18-4786-9D4C-87F257176F6E}" styleName="Table_14">
    <a:wholeTbl>
      <a:tcTxStyle b="off" i="off"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8FCFC"/>
          </a:solidFill>
        </a:fill>
      </a:tcStyle>
    </a:wholeTbl>
    <a:band1H>
      <a:tcStyle>
        <a:tcBdr/>
        <a:fill>
          <a:solidFill>
            <a:srgbClr val="F1F8F9"/>
          </a:solidFill>
        </a:fill>
      </a:tcStyle>
    </a:band1H>
    <a:band1V>
      <a:tcStyle>
        <a:tcBdr/>
        <a:fill>
          <a:solidFill>
            <a:srgbClr val="F1F8F9"/>
          </a:solidFill>
        </a:fill>
      </a:tcStyle>
    </a:band1V>
    <a:la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DD56F62C-73E1-478D-AA22-4000BF4AD412}" styleName="Table_15">
    <a:wholeTbl>
      <a:tcTxStyle b="off" i="off"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8FCFC"/>
          </a:solidFill>
        </a:fill>
      </a:tcStyle>
    </a:wholeTbl>
    <a:band1H>
      <a:tcStyle>
        <a:tcBdr/>
        <a:fill>
          <a:solidFill>
            <a:srgbClr val="F1F8F9"/>
          </a:solidFill>
        </a:fill>
      </a:tcStyle>
    </a:band1H>
    <a:band1V>
      <a:tcStyle>
        <a:tcBdr/>
        <a:fill>
          <a:solidFill>
            <a:srgbClr val="F1F8F9"/>
          </a:solidFill>
        </a:fill>
      </a:tcStyle>
    </a:band1V>
    <a:la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EB8CC76F-0B0D-4064-8381-A5D269B883D1}" styleName="Table_16">
    <a:wholeTbl>
      <a:tcTxStyle b="off" i="off"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8FCFC"/>
          </a:solidFill>
        </a:fill>
      </a:tcStyle>
    </a:wholeTbl>
    <a:band1H>
      <a:tcStyle>
        <a:tcBdr/>
        <a:fill>
          <a:solidFill>
            <a:srgbClr val="F1F8F9"/>
          </a:solidFill>
        </a:fill>
      </a:tcStyle>
    </a:band1H>
    <a:band1V>
      <a:tcStyle>
        <a:tcBdr/>
        <a:fill>
          <a:solidFill>
            <a:srgbClr val="F1F8F9"/>
          </a:solidFill>
        </a:fill>
      </a:tcStyle>
    </a:band1V>
    <a:la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D557D813-EF7F-4FF7-8067-A9E86A3C95F1}" styleName="Table_17">
    <a:wholeTbl>
      <a:tcTxStyle b="off" i="off"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8FCFC"/>
          </a:solidFill>
        </a:fill>
      </a:tcStyle>
    </a:wholeTbl>
    <a:band1H>
      <a:tcStyle>
        <a:tcBdr/>
        <a:fill>
          <a:solidFill>
            <a:srgbClr val="F1F8F9"/>
          </a:solidFill>
        </a:fill>
      </a:tcStyle>
    </a:band1H>
    <a:band1V>
      <a:tcStyle>
        <a:tcBdr/>
        <a:fill>
          <a:solidFill>
            <a:srgbClr val="F1F8F9"/>
          </a:solidFill>
        </a:fill>
      </a:tcStyle>
    </a:band1V>
    <a:la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1FD78B3A-6BDB-4147-AA69-92D73B3E20B6}" styleName="Table_18">
    <a:wholeTbl>
      <a:tcTxStyle b="off" i="off"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8FCFC"/>
          </a:solidFill>
        </a:fill>
      </a:tcStyle>
    </a:wholeTbl>
    <a:band1H>
      <a:tcStyle>
        <a:tcBdr/>
        <a:fill>
          <a:solidFill>
            <a:srgbClr val="F1F8F9"/>
          </a:solidFill>
        </a:fill>
      </a:tcStyle>
    </a:band1H>
    <a:band1V>
      <a:tcStyle>
        <a:tcBdr/>
        <a:fill>
          <a:solidFill>
            <a:srgbClr val="F1F8F9"/>
          </a:solidFill>
        </a:fill>
      </a:tcStyle>
    </a:band1V>
    <a:la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6137E47B-EDD2-4578-9875-DCAE9F721C6E}" styleName="Table_19">
    <a:wholeTbl>
      <a:tcTxStyle b="off" i="off"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8FCFC"/>
          </a:solidFill>
        </a:fill>
      </a:tcStyle>
    </a:wholeTbl>
    <a:band1H>
      <a:tcStyle>
        <a:tcBdr/>
        <a:fill>
          <a:solidFill>
            <a:srgbClr val="F1F8F9"/>
          </a:solidFill>
        </a:fill>
      </a:tcStyle>
    </a:band1H>
    <a:band1V>
      <a:tcStyle>
        <a:tcBdr/>
        <a:fill>
          <a:solidFill>
            <a:srgbClr val="F1F8F9"/>
          </a:solidFill>
        </a:fill>
      </a:tcStyle>
    </a:band1V>
    <a:la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6ED93927-DC3E-4BEA-A4F7-4A3BB1AE393D}" styleName="Table_20">
    <a:wholeTbl>
      <a:tcTxStyle b="off" i="off"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8FCFC"/>
          </a:solidFill>
        </a:fill>
      </a:tcStyle>
    </a:wholeTbl>
    <a:band1H>
      <a:tcStyle>
        <a:tcBdr/>
        <a:fill>
          <a:solidFill>
            <a:srgbClr val="F1F8F9"/>
          </a:solidFill>
        </a:fill>
      </a:tcStyle>
    </a:band1H>
    <a:band1V>
      <a:tcStyle>
        <a:tcBdr/>
        <a:fill>
          <a:solidFill>
            <a:srgbClr val="F1F8F9"/>
          </a:solidFill>
        </a:fill>
      </a:tcStyle>
    </a:band1V>
    <a:la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Estilo Claro 1 - Ênfas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Estilo Claro 3 - Ênfas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Ênfas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Estilo Claro 1 - Ênfas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0756" autoAdjust="0"/>
  </p:normalViewPr>
  <p:slideViewPr>
    <p:cSldViewPr>
      <p:cViewPr varScale="1">
        <p:scale>
          <a:sx n="66" d="100"/>
          <a:sy n="66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54281822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600" dirty="0" smtClean="0"/>
              <a:t>Apesar de bastante semelhante à função printf(), </a:t>
            </a:r>
            <a:r>
              <a:rPr lang="pt-BR" sz="1600" dirty="0" err="1" smtClean="0"/>
              <a:t>printk</a:t>
            </a:r>
            <a:r>
              <a:rPr lang="pt-BR" sz="1600" dirty="0" smtClean="0"/>
              <a:t>() tem algumas diferenças;</a:t>
            </a:r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r>
              <a:rPr lang="pt-BR" dirty="0" smtClean="0"/>
              <a:t>Em tempo de compilação a macro é convertida para uma </a:t>
            </a:r>
            <a:r>
              <a:rPr lang="pt-BR" dirty="0" err="1" smtClean="0"/>
              <a:t>string</a:t>
            </a:r>
            <a:r>
              <a:rPr lang="pt-BR" dirty="0" smtClean="0"/>
              <a:t> de mensagem e incorporada à mensagem que será impressa.</a:t>
            </a:r>
            <a:endParaRPr dirty="0"/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r>
              <a:rPr lang="pt-BR" sz="1000" b="0" i="0" dirty="0" smtClean="0"/>
              <a:t>crash [ </a:t>
            </a:r>
            <a:r>
              <a:rPr lang="pt-BR" sz="1000" b="0" i="0" dirty="0" err="1" smtClean="0"/>
              <a:t>dumpfile</a:t>
            </a:r>
            <a:r>
              <a:rPr lang="pt-BR" sz="1000" b="0" i="0" dirty="0" smtClean="0"/>
              <a:t> ] -&gt; é um arquivo que mostra o momento exato que travou.</a:t>
            </a:r>
          </a:p>
          <a:p>
            <a:endParaRPr lang="pt-BR" sz="1000" b="0" i="0" u="non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</a:t>
            </a:r>
            <a:r>
              <a:rPr lang="pt-BR" sz="10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GNU </a:t>
            </a:r>
            <a:r>
              <a:rPr lang="pt-BR" sz="10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Debugger</a:t>
            </a:r>
            <a:r>
              <a:rPr lang="pt-BR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mais conhecido por </a:t>
            </a:r>
            <a:r>
              <a:rPr lang="pt-BR" sz="10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GDB</a:t>
            </a:r>
            <a:r>
              <a:rPr lang="pt-BR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é um </a:t>
            </a:r>
            <a:r>
              <a:rPr lang="pt-BR" sz="10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depurador</a:t>
            </a:r>
            <a:r>
              <a:rPr lang="pt-BR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ou </a:t>
            </a:r>
            <a:r>
              <a:rPr lang="pt-BR" sz="10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debugger</a:t>
            </a:r>
            <a:r>
              <a:rPr lang="pt-BR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do </a:t>
            </a:r>
            <a:r>
              <a:rPr lang="pt-BR" sz="10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projeto GNU</a:t>
            </a:r>
            <a:r>
              <a:rPr lang="pt-BR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Ele pode ser usado para depuração em muitos sistemas do tipo </a:t>
            </a:r>
            <a:r>
              <a:rPr lang="pt-BR" sz="10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Unix</a:t>
            </a:r>
            <a:r>
              <a:rPr lang="pt-BR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 suporta muitas </a:t>
            </a:r>
            <a:r>
              <a:rPr lang="pt-BR" sz="10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linguagens de programação</a:t>
            </a:r>
            <a:r>
              <a:rPr lang="pt-BR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como </a:t>
            </a:r>
            <a:r>
              <a:rPr lang="pt-BR" sz="10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</a:t>
            </a:r>
            <a:r>
              <a:rPr lang="pt-BR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pt-BR" sz="10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C++</a:t>
            </a:r>
            <a:r>
              <a:rPr lang="pt-BR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 </a:t>
            </a:r>
            <a:r>
              <a:rPr lang="pt-BR" sz="10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FORTRAN</a:t>
            </a:r>
            <a:r>
              <a:rPr lang="pt-BR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 lang="pt-BR" sz="1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 lang="pt-BR" sz="1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 lang="pt-BR" sz="1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 lang="pt-BR" sz="1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 lang="pt-BR" sz="1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r>
              <a:rPr lang="pt-BR" sz="1000" dirty="0" smtClean="0"/>
              <a:t>Traduz o script escrito pelo usuário para código C</a:t>
            </a:r>
          </a:p>
          <a:p>
            <a:r>
              <a:rPr lang="pt-BR" sz="1000" dirty="0" smtClean="0"/>
              <a:t>Compila o código em C para um módulo de </a:t>
            </a:r>
            <a:r>
              <a:rPr lang="pt-BR" sz="1000" dirty="0" err="1" smtClean="0"/>
              <a:t>kernel</a:t>
            </a:r>
            <a:r>
              <a:rPr lang="pt-BR" sz="1000" dirty="0" smtClean="0"/>
              <a:t> (.</a:t>
            </a:r>
            <a:r>
              <a:rPr lang="pt-BR" sz="1000" dirty="0" err="1" smtClean="0"/>
              <a:t>ko</a:t>
            </a:r>
            <a:r>
              <a:rPr lang="pt-BR" sz="1000" dirty="0" smtClean="0"/>
              <a:t>) </a:t>
            </a:r>
          </a:p>
          <a:p>
            <a:r>
              <a:rPr lang="pt-BR" sz="1000" dirty="0" smtClean="0"/>
              <a:t>Carrega o módulo </a:t>
            </a:r>
          </a:p>
          <a:p>
            <a:r>
              <a:rPr lang="pt-BR" sz="1000" dirty="0" smtClean="0"/>
              <a:t>Inicia os eventos, e executa os </a:t>
            </a:r>
            <a:r>
              <a:rPr lang="pt-BR" sz="1000" dirty="0" err="1" smtClean="0"/>
              <a:t>handlers</a:t>
            </a:r>
            <a:r>
              <a:rPr lang="pt-BR" sz="1000" dirty="0" smtClean="0"/>
              <a:t> toda vez que um evento é chamado (Normalmente imprimindo os resultados para a tela) </a:t>
            </a:r>
          </a:p>
          <a:p>
            <a:r>
              <a:rPr lang="pt-BR" sz="1000" dirty="0" smtClean="0"/>
              <a:t>A sessão termina, e o módulo é descarregado do </a:t>
            </a:r>
            <a:r>
              <a:rPr lang="pt-BR" sz="1000" dirty="0" err="1" smtClean="0"/>
              <a:t>kernel</a:t>
            </a:r>
            <a:endParaRPr lang="pt-BR" sz="1000" dirty="0" smtClean="0"/>
          </a:p>
          <a:p>
            <a:endParaRPr lang="pt-BR" sz="1000" dirty="0" smtClean="0"/>
          </a:p>
          <a:p>
            <a:r>
              <a:rPr lang="pt-BR" sz="1000" dirty="0" smtClean="0"/>
              <a:t>Todos os passos acima podem ser vistos na imagem a seguir, que também ilustra a relação com os arquivos de </a:t>
            </a:r>
            <a:r>
              <a:rPr lang="pt-BR" sz="1000" i="1" dirty="0" err="1" smtClean="0"/>
              <a:t>debuginfo</a:t>
            </a:r>
            <a:r>
              <a:rPr lang="pt-BR" sz="1000" dirty="0" smtClean="0"/>
              <a:t>, as bibliotecas, tapsets¹ e com o </a:t>
            </a:r>
            <a:r>
              <a:rPr lang="pt-BR" sz="1000" dirty="0" err="1" smtClean="0"/>
              <a:t>kernel</a:t>
            </a:r>
            <a:r>
              <a:rPr lang="pt-BR" sz="1000" dirty="0" smtClean="0"/>
              <a:t>.</a:t>
            </a:r>
          </a:p>
          <a:p>
            <a:endParaRPr lang="pt-BR" sz="1000" dirty="0" smtClean="0"/>
          </a:p>
          <a:p>
            <a:r>
              <a:rPr lang="pt-BR" sz="1000" dirty="0" smtClean="0"/>
              <a:t>Conjunto de scripts que ajudam o usuário a executar tarefas complexas como macros.</a:t>
            </a:r>
          </a:p>
          <a:p>
            <a:endParaRPr lang="pt-BR" sz="1000" dirty="0" smtClean="0"/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 lang="pt-BR" sz="1000" dirty="0" smtClean="0"/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 lang="pt-BR" sz="1000" dirty="0" smtClean="0"/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 lang="pt-BR" sz="1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r>
              <a:rPr lang="pt-BR" sz="1000" dirty="0" smtClean="0"/>
              <a:t>mostra um script simples que inclui uma definição de variável global e três análises separadas. A primeira análise é invocada quando o script é carregado pela primeira vez (a análise </a:t>
            </a:r>
            <a:r>
              <a:rPr lang="pt-BR" sz="1000" dirty="0" err="1" smtClean="0"/>
              <a:t>begin</a:t>
            </a:r>
            <a:r>
              <a:rPr lang="pt-BR" sz="1000" dirty="0" smtClean="0"/>
              <a:t> ). Nesta análise, você simplesmente emite uma mensagem de texto para indicar que o script está executando no </a:t>
            </a:r>
            <a:r>
              <a:rPr lang="pt-BR" sz="1000" dirty="0" err="1" smtClean="0"/>
              <a:t>kernel</a:t>
            </a:r>
            <a:r>
              <a:rPr lang="pt-BR" sz="1000" dirty="0" smtClean="0"/>
              <a:t>. Em seguida, você possui uma análise </a:t>
            </a:r>
            <a:r>
              <a:rPr lang="pt-BR" sz="1000" dirty="0" err="1" smtClean="0"/>
              <a:t>syscall</a:t>
            </a:r>
            <a:r>
              <a:rPr lang="pt-BR" sz="1000" dirty="0" smtClean="0"/>
              <a:t> . Observe o uso do curinga (*) aqui, que informa o </a:t>
            </a:r>
            <a:r>
              <a:rPr lang="pt-BR" sz="1000" dirty="0" err="1" smtClean="0"/>
              <a:t>SystemTap</a:t>
            </a:r>
            <a:r>
              <a:rPr lang="pt-BR" sz="1000" dirty="0" smtClean="0"/>
              <a:t> para monitorar todas as chamadas do sistema correspondentes. Quando a análise for disparada, você incrementa um elemento de </a:t>
            </a:r>
            <a:r>
              <a:rPr lang="pt-BR" sz="1000" dirty="0" err="1" smtClean="0"/>
              <a:t>array</a:t>
            </a:r>
            <a:r>
              <a:rPr lang="pt-BR" sz="1000" dirty="0" smtClean="0"/>
              <a:t> associativa para o PID e o nome de processo fornecidos. A análise final é uma análise de cronômetro. Esta análise é disparada após 10.000 milissegundos (10 segundos). O script para esta análise, então, emite os dados coletados (iterando por meio de cada um dos membros da matriz associativa). Quando todos os membros tiverem sido iterados, a chamada </a:t>
            </a:r>
            <a:r>
              <a:rPr lang="pt-BR" sz="1000" dirty="0" err="1" smtClean="0"/>
              <a:t>exit</a:t>
            </a:r>
            <a:r>
              <a:rPr lang="pt-BR" sz="1000" dirty="0" smtClean="0"/>
              <a:t> será realizada, o que faz com que o módulo seja descarregado e todos os processos de </a:t>
            </a:r>
            <a:r>
              <a:rPr lang="pt-BR" sz="1000" dirty="0" err="1" smtClean="0"/>
              <a:t>SystemTap</a:t>
            </a:r>
            <a:r>
              <a:rPr lang="pt-BR" sz="1000" dirty="0" smtClean="0"/>
              <a:t> sejam finalizados. </a:t>
            </a:r>
            <a:endParaRPr lang="pt-BR" sz="1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r>
              <a:rPr lang="pt-BR" sz="1000" dirty="0" smtClean="0"/>
              <a:t>Neste exemplo, você modifica um pouco seu último script para coletar dados da chamada de sistema para um único processo. Além disso, em vez de apenas capturar contagens, você captura a chamada de sistema específica que está sendo realizada para o seu processo de destino. Este exemplo testa o processo específico de interesse (neste caso, o </a:t>
            </a:r>
            <a:r>
              <a:rPr lang="pt-BR" sz="1000" dirty="0" err="1" smtClean="0"/>
              <a:t>daemon</a:t>
            </a:r>
            <a:r>
              <a:rPr lang="pt-BR" sz="1000" dirty="0" smtClean="0"/>
              <a:t> </a:t>
            </a:r>
            <a:r>
              <a:rPr lang="pt-BR" sz="1000" dirty="0" err="1" smtClean="0"/>
              <a:t>syslog</a:t>
            </a:r>
            <a:r>
              <a:rPr lang="pt-BR" sz="1000" dirty="0" smtClean="0"/>
              <a:t> ) e, em seguida, altera sua </a:t>
            </a:r>
            <a:r>
              <a:rPr lang="pt-BR" sz="1000" dirty="0" err="1" smtClean="0"/>
              <a:t>array</a:t>
            </a:r>
            <a:r>
              <a:rPr lang="pt-BR" sz="1000" dirty="0" smtClean="0"/>
              <a:t> associativa para mapear nomes de chamadas de sistema para contagens. Quando sua análise de cronômetro for disparada, emita a chamada de sistema e os dados da contagem</a:t>
            </a:r>
            <a:endParaRPr lang="pt-BR" sz="1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r>
              <a:rPr lang="pt-BR" sz="1000" dirty="0" smtClean="0"/>
              <a:t>Instâncias agregadas são uma excelente forma para capturar estatísticas sobre valores numéricos. Este método é eficiente e útil quando estiver capturando uma grande quantidade de dados. Neste exemplo, você coleta dados no recebimento e na transmissão de pacotes de rede. A Lista 8 define duas novas análises para capturar a E/S de rede. Cada análise captura o comprimento do pacote para um determinado nome de dispositivo de rede, PID e nome de processo. A análise de término, que é chamada se o usuário pressionar </a:t>
            </a:r>
            <a:r>
              <a:rPr lang="pt-BR" sz="1000" dirty="0" err="1" smtClean="0"/>
              <a:t>Ctrl</a:t>
            </a:r>
            <a:r>
              <a:rPr lang="pt-BR" sz="1000" dirty="0" smtClean="0"/>
              <a:t>-C, fornece os meios para emitir os dados capturados. Neste caso, você itera por meio do conteúdo do agregado </a:t>
            </a:r>
            <a:r>
              <a:rPr lang="pt-BR" sz="1000" dirty="0" err="1" smtClean="0"/>
              <a:t>recv</a:t>
            </a:r>
            <a:r>
              <a:rPr lang="pt-BR" sz="1000" dirty="0" smtClean="0"/>
              <a:t> , soma os comprimentos dos pacotes para cada </a:t>
            </a:r>
            <a:r>
              <a:rPr lang="pt-BR" sz="1000" dirty="0" err="1" smtClean="0"/>
              <a:t>tupla</a:t>
            </a:r>
            <a:r>
              <a:rPr lang="pt-BR" sz="1000" dirty="0" smtClean="0"/>
              <a:t> (nome do dispositivo, PID e nome do processo) e, em seguida, emite esses dados. Observe o extrator usado aqui para somar as </a:t>
            </a:r>
            <a:r>
              <a:rPr lang="pt-BR" sz="1000" dirty="0" err="1" smtClean="0"/>
              <a:t>tuplas</a:t>
            </a:r>
            <a:r>
              <a:rPr lang="pt-BR" sz="1000" dirty="0" smtClean="0"/>
              <a:t>: o extrator @</a:t>
            </a:r>
            <a:r>
              <a:rPr lang="pt-BR" sz="1000" dirty="0" err="1" smtClean="0"/>
              <a:t>count</a:t>
            </a:r>
            <a:r>
              <a:rPr lang="pt-BR" sz="1000" dirty="0" smtClean="0"/>
              <a:t> para capturar o número de comprimentos capturados (contagens de pacotes). Também é possível usar o extrator @</a:t>
            </a:r>
            <a:r>
              <a:rPr lang="pt-BR" sz="1000" dirty="0" err="1" smtClean="0"/>
              <a:t>sum</a:t>
            </a:r>
            <a:r>
              <a:rPr lang="pt-BR" sz="1000" dirty="0" smtClean="0"/>
              <a:t> para executar uma adição, o @</a:t>
            </a:r>
            <a:r>
              <a:rPr lang="pt-BR" sz="1000" dirty="0" err="1" smtClean="0"/>
              <a:t>min</a:t>
            </a:r>
            <a:r>
              <a:rPr lang="pt-BR" sz="1000" dirty="0" smtClean="0"/>
              <a:t> ou o @</a:t>
            </a:r>
            <a:r>
              <a:rPr lang="pt-BR" sz="1000" dirty="0" err="1" smtClean="0"/>
              <a:t>max</a:t>
            </a:r>
            <a:r>
              <a:rPr lang="pt-BR" sz="1000" dirty="0" smtClean="0"/>
              <a:t> para reunir os comprimentos mínimo ou máximo, respectivamente, assim como computar a média com o extrator @</a:t>
            </a:r>
            <a:r>
              <a:rPr lang="pt-BR" sz="1000" dirty="0" err="1" smtClean="0"/>
              <a:t>avg</a:t>
            </a:r>
            <a:r>
              <a:rPr lang="pt-BR" sz="1000" dirty="0" smtClean="0"/>
              <a:t> .</a:t>
            </a:r>
            <a:endParaRPr lang="pt-BR" sz="1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00" dirty="0" smtClean="0"/>
              <a:t> Este exemplo final explora como é fácil para o </a:t>
            </a:r>
            <a:r>
              <a:rPr lang="pt-BR" sz="1000" dirty="0" err="1" smtClean="0"/>
              <a:t>SystemTap</a:t>
            </a:r>
            <a:r>
              <a:rPr lang="pt-BR" sz="1000" dirty="0" smtClean="0"/>
              <a:t> apresentar dados em outros </a:t>
            </a:r>
            <a:r>
              <a:rPr lang="pt-BR" sz="1000" dirty="0" err="1" smtClean="0"/>
              <a:t>formatos—neste</a:t>
            </a:r>
            <a:r>
              <a:rPr lang="pt-BR" sz="1000" dirty="0" smtClean="0"/>
              <a:t> caso, um histograma. Retornando ao exemplo anterior, capture seus dados em um agregado chamado </a:t>
            </a:r>
            <a:r>
              <a:rPr lang="pt-BR" sz="1000" i="1" dirty="0" err="1" smtClean="0"/>
              <a:t>histogram</a:t>
            </a:r>
            <a:r>
              <a:rPr lang="pt-BR" sz="1000" dirty="0" smtClean="0"/>
              <a:t> (consulte a Lista 10). Em seguida, use o recebimento de </a:t>
            </a:r>
            <a:r>
              <a:rPr lang="pt-BR" sz="1000" dirty="0" err="1" smtClean="0"/>
              <a:t>netdev</a:t>
            </a:r>
            <a:r>
              <a:rPr lang="pt-BR" sz="1000" dirty="0" smtClean="0"/>
              <a:t> e transmita análises para capturar os dados de comprimento do pacote. Quando a análise é terminada, você emite os dados em um histograma usando o extrator @</a:t>
            </a:r>
            <a:r>
              <a:rPr lang="pt-BR" sz="1000" dirty="0" err="1" smtClean="0"/>
              <a:t>hist_log</a:t>
            </a:r>
            <a:r>
              <a:rPr lang="pt-BR" sz="1000" dirty="0" smtClean="0"/>
              <a:t> . </a:t>
            </a:r>
          </a:p>
          <a:p>
            <a:endParaRPr lang="pt-BR" sz="1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00" dirty="0" smtClean="0"/>
              <a:t> Este exemplo final explora como é fácil para o </a:t>
            </a:r>
            <a:r>
              <a:rPr lang="pt-BR" sz="1000" dirty="0" err="1" smtClean="0"/>
              <a:t>SystemTap</a:t>
            </a:r>
            <a:r>
              <a:rPr lang="pt-BR" sz="1000" dirty="0" smtClean="0"/>
              <a:t> apresentar dados em outros </a:t>
            </a:r>
            <a:r>
              <a:rPr lang="pt-BR" sz="1000" dirty="0" err="1" smtClean="0"/>
              <a:t>formatos—neste</a:t>
            </a:r>
            <a:r>
              <a:rPr lang="pt-BR" sz="1000" dirty="0" smtClean="0"/>
              <a:t> caso, um histograma. Retornando ao exemplo anterior, capture seus dados em um agregado chamado </a:t>
            </a:r>
            <a:r>
              <a:rPr lang="pt-BR" sz="1000" i="1" dirty="0" err="1" smtClean="0"/>
              <a:t>histogram</a:t>
            </a:r>
            <a:r>
              <a:rPr lang="pt-BR" sz="1000" dirty="0" smtClean="0"/>
              <a:t> (consulte a Lista 10). Em seguida, use o recebimento de </a:t>
            </a:r>
            <a:r>
              <a:rPr lang="pt-BR" sz="1000" dirty="0" err="1" smtClean="0"/>
              <a:t>netdev</a:t>
            </a:r>
            <a:r>
              <a:rPr lang="pt-BR" sz="1000" dirty="0" smtClean="0"/>
              <a:t> e transmita análises para capturar os dados de comprimento do pacote. Quando a análise é terminada, você emite os dados em um histograma usando o extrator @</a:t>
            </a:r>
            <a:r>
              <a:rPr lang="pt-BR" sz="1000" dirty="0" err="1" smtClean="0"/>
              <a:t>hist_log</a:t>
            </a:r>
            <a:r>
              <a:rPr lang="pt-BR" sz="1000" dirty="0" smtClean="0"/>
              <a:t> . </a:t>
            </a:r>
          </a:p>
          <a:p>
            <a:endParaRPr lang="pt-BR" sz="1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 lang="pt-BR" sz="1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Shape 4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412" name="Shape 4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 lang="pt-BR" sz="1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Shape 4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404" name="Shape 4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 dirty="0"/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smtClean="0"/>
              <a:t>28 de novembro de 2012</a:t>
            </a:r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x" type="vertTx">
  <p:cSld name="vertTx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 rot="5400000">
            <a:off x="2308949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1778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136525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smtClean="0"/>
              <a:t>28 de novembro de 2012</a:t>
            </a:r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itleAndTx" type="vertTitleAndTx">
  <p:cSld name="vertTitleAndTx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 rot="5400000">
            <a:off x="4732349" y="2171687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88"/>
            <a:ext cx="5851500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1778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136525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smtClean="0"/>
              <a:t>28 de novembro de 2012</a:t>
            </a:r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AndObj" type="txAndObj">
  <p:cSld name="txAndObj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1778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136525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1778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136525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smtClean="0"/>
              <a:t>28 de novembro de 2012</a:t>
            </a:r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" type="obj">
  <p:cSld name="obj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1778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136525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smtClean="0"/>
              <a:t>28 de novembro de 2012</a:t>
            </a:r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Head" type="secHead">
  <p:cSld name="secHead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1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4000" b="1" cap="small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Arial"/>
              <a:buNone/>
              <a:defRPr sz="2000"/>
            </a:lvl1pPr>
            <a:lvl2pPr marL="457200" indent="0" rtl="0">
              <a:buFont typeface="Arial"/>
              <a:buNone/>
              <a:defRPr sz="1800"/>
            </a:lvl2pPr>
            <a:lvl3pPr marL="914400" indent="0" rtl="0">
              <a:buFont typeface="Arial"/>
              <a:buNone/>
              <a:defRPr sz="1600"/>
            </a:lvl3pPr>
            <a:lvl4pPr marL="1371600" indent="0" rtl="0">
              <a:buFont typeface="Arial"/>
              <a:buNone/>
              <a:defRPr sz="1400"/>
            </a:lvl4pPr>
            <a:lvl5pPr marL="1828800" indent="0" rtl="0">
              <a:buFont typeface="Arial"/>
              <a:buNone/>
              <a:defRPr sz="1400"/>
            </a:lvl5pPr>
            <a:lvl6pPr marL="2286000" indent="0" rtl="0">
              <a:buFont typeface="Arial"/>
              <a:buNone/>
              <a:defRPr sz="1400"/>
            </a:lvl6pPr>
            <a:lvl7pPr marL="2743200" indent="0" rtl="0">
              <a:buFont typeface="Arial"/>
              <a:buNone/>
              <a:defRPr sz="1400"/>
            </a:lvl7pPr>
            <a:lvl8pPr marL="3200400" indent="0" rtl="0">
              <a:buFont typeface="Arial"/>
              <a:buNone/>
              <a:defRPr sz="1400"/>
            </a:lvl8pPr>
            <a:lvl9pPr marL="3657600" indent="0" rtl="0"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smtClean="0"/>
              <a:t>28 de novembro de 2012</a:t>
            </a: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Obj" type="twoObj">
  <p:cSld name="twoObj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smtClean="0"/>
              <a:t>28 de novembro de 2012</a:t>
            </a:r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TxTwoObj" type="twoTxTwoObj">
  <p:cSld name="twoTxTwoObj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099" cy="639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Arial"/>
              <a:buNone/>
              <a:defRPr sz="2400" b="1"/>
            </a:lvl1pPr>
            <a:lvl2pPr marL="457200" indent="0" rtl="0">
              <a:buFont typeface="Arial"/>
              <a:buNone/>
              <a:defRPr sz="2000" b="1"/>
            </a:lvl2pPr>
            <a:lvl3pPr marL="914400" indent="0" rtl="0">
              <a:buFont typeface="Arial"/>
              <a:buNone/>
              <a:defRPr sz="1800" b="1"/>
            </a:lvl3pPr>
            <a:lvl4pPr marL="1371600" indent="0" rtl="0">
              <a:buFont typeface="Arial"/>
              <a:buNone/>
              <a:defRPr sz="1600" b="1"/>
            </a:lvl4pPr>
            <a:lvl5pPr marL="1828800" indent="0" rtl="0">
              <a:buFont typeface="Arial"/>
              <a:buNone/>
              <a:defRPr sz="1600" b="1"/>
            </a:lvl5pPr>
            <a:lvl6pPr marL="2286000" indent="0" rtl="0">
              <a:buFont typeface="Arial"/>
              <a:buNone/>
              <a:defRPr sz="1600" b="1"/>
            </a:lvl6pPr>
            <a:lvl7pPr marL="2743200" indent="0" rtl="0">
              <a:buFont typeface="Arial"/>
              <a:buNone/>
              <a:defRPr sz="1600" b="1"/>
            </a:lvl7pPr>
            <a:lvl8pPr marL="3200400" indent="0" rtl="0">
              <a:buFont typeface="Arial"/>
              <a:buNone/>
              <a:defRPr sz="1600" b="1"/>
            </a:lvl8pPr>
            <a:lvl9pPr marL="3657600" indent="0" rtl="0"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099" cy="395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Arial"/>
              <a:buNone/>
              <a:defRPr sz="2400" b="1"/>
            </a:lvl1pPr>
            <a:lvl2pPr marL="457200" indent="0" rtl="0">
              <a:buFont typeface="Arial"/>
              <a:buNone/>
              <a:defRPr sz="2000" b="1"/>
            </a:lvl2pPr>
            <a:lvl3pPr marL="914400" indent="0" rtl="0">
              <a:buFont typeface="Arial"/>
              <a:buNone/>
              <a:defRPr sz="1800" b="1"/>
            </a:lvl3pPr>
            <a:lvl4pPr marL="1371600" indent="0" rtl="0">
              <a:buFont typeface="Arial"/>
              <a:buNone/>
              <a:defRPr sz="1600" b="1"/>
            </a:lvl4pPr>
            <a:lvl5pPr marL="1828800" indent="0" rtl="0">
              <a:buFont typeface="Arial"/>
              <a:buNone/>
              <a:defRPr sz="1600" b="1"/>
            </a:lvl5pPr>
            <a:lvl6pPr marL="2286000" indent="0" rtl="0">
              <a:buFont typeface="Arial"/>
              <a:buNone/>
              <a:defRPr sz="1600" b="1"/>
            </a:lvl6pPr>
            <a:lvl7pPr marL="2743200" indent="0" rtl="0">
              <a:buFont typeface="Arial"/>
              <a:buNone/>
              <a:defRPr sz="1600" b="1"/>
            </a:lvl7pPr>
            <a:lvl8pPr marL="3200400" indent="0" rtl="0">
              <a:buFont typeface="Arial"/>
              <a:buNone/>
              <a:defRPr sz="1600" b="1"/>
            </a:lvl8pPr>
            <a:lvl9pPr marL="3657600" indent="0" rtl="0"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smtClean="0"/>
              <a:t>28 de novembro de 2012</a:t>
            </a:r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smtClean="0"/>
              <a:t>28 de novembro de 2012</a:t>
            </a:r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smtClean="0"/>
              <a:t>28 de novembro de 2012</a:t>
            </a:r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Tx" type="objTx">
  <p:cSld name="objTx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99" cy="1161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699" cy="5852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99" cy="4691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Arial"/>
              <a:buNone/>
              <a:defRPr sz="1400"/>
            </a:lvl1pPr>
            <a:lvl2pPr marL="457200" indent="0" rtl="0">
              <a:buFont typeface="Arial"/>
              <a:buNone/>
              <a:defRPr sz="1200"/>
            </a:lvl2pPr>
            <a:lvl3pPr marL="914400" indent="0" rtl="0">
              <a:buFont typeface="Arial"/>
              <a:buNone/>
              <a:defRPr sz="1000"/>
            </a:lvl3pPr>
            <a:lvl4pPr marL="1371600" indent="0" rtl="0">
              <a:buFont typeface="Arial"/>
              <a:buNone/>
              <a:defRPr sz="900"/>
            </a:lvl4pPr>
            <a:lvl5pPr marL="1828800" indent="0" rtl="0">
              <a:buFont typeface="Arial"/>
              <a:buNone/>
              <a:defRPr sz="900"/>
            </a:lvl5pPr>
            <a:lvl6pPr marL="2286000" indent="0" rtl="0">
              <a:buFont typeface="Arial"/>
              <a:buNone/>
              <a:defRPr sz="900"/>
            </a:lvl6pPr>
            <a:lvl7pPr marL="2743200" indent="0" rtl="0">
              <a:buFont typeface="Arial"/>
              <a:buNone/>
              <a:defRPr sz="900"/>
            </a:lvl7pPr>
            <a:lvl8pPr marL="3200400" indent="0" rtl="0">
              <a:buFont typeface="Arial"/>
              <a:buNone/>
              <a:defRPr sz="900"/>
            </a:lvl8pPr>
            <a:lvl9pPr marL="3657600" indent="0" rtl="0"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smtClean="0"/>
              <a:t>28 de novembro de 2012</a:t>
            </a:r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x" type="picTx">
  <p:cSld name="picTx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buClr>
                <a:schemeClr val="dk1"/>
              </a:buClr>
              <a:buFont typeface="Arial"/>
              <a:buNone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buClr>
                <a:schemeClr val="dk1"/>
              </a:buClr>
              <a:buFont typeface="Arial"/>
              <a:buNone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buClr>
                <a:schemeClr val="dk1"/>
              </a:buClr>
              <a:buFont typeface="Arial"/>
              <a:buNone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Arial"/>
              <a:buNone/>
              <a:defRPr sz="1400"/>
            </a:lvl1pPr>
            <a:lvl2pPr marL="457200" indent="0" rtl="0">
              <a:buFont typeface="Arial"/>
              <a:buNone/>
              <a:defRPr sz="1200"/>
            </a:lvl2pPr>
            <a:lvl3pPr marL="914400" indent="0" rtl="0">
              <a:buFont typeface="Arial"/>
              <a:buNone/>
              <a:defRPr sz="1000"/>
            </a:lvl3pPr>
            <a:lvl4pPr marL="1371600" indent="0" rtl="0">
              <a:buFont typeface="Arial"/>
              <a:buNone/>
              <a:defRPr sz="900"/>
            </a:lvl4pPr>
            <a:lvl5pPr marL="1828800" indent="0" rtl="0">
              <a:buFont typeface="Arial"/>
              <a:buNone/>
              <a:defRPr sz="900"/>
            </a:lvl5pPr>
            <a:lvl6pPr marL="2286000" indent="0" rtl="0">
              <a:buFont typeface="Arial"/>
              <a:buNone/>
              <a:defRPr sz="900"/>
            </a:lvl6pPr>
            <a:lvl7pPr marL="2743200" indent="0" rtl="0">
              <a:buFont typeface="Arial"/>
              <a:buNone/>
              <a:defRPr sz="900"/>
            </a:lvl7pPr>
            <a:lvl8pPr marL="3200400" indent="0" rtl="0">
              <a:buFont typeface="Arial"/>
              <a:buNone/>
              <a:defRPr sz="900"/>
            </a:lvl8pPr>
            <a:lvl9pPr marL="3657600" indent="0" rtl="0"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smtClean="0"/>
              <a:t>28 de novembro de 2012</a:t>
            </a:r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1000" t="-1000" r="-1000" b="4000"/>
          </a:stretch>
        </a:blip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2222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778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136525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smtClean="0"/>
              <a:t>28 de novembro de 2012</a:t>
            </a:r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ddebs.ubuntu.com/pool/main/l/linux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ctrTitle"/>
          </p:nvPr>
        </p:nvSpPr>
        <p:spPr>
          <a:xfrm>
            <a:off x="685800" y="2203726"/>
            <a:ext cx="7772400" cy="132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lvl="0">
              <a:buSzPct val="25000"/>
            </a:pPr>
            <a:r>
              <a:rPr lang="pt-BR" sz="4000" b="1" dirty="0"/>
              <a:t>Instrumentação de </a:t>
            </a:r>
            <a:r>
              <a:rPr lang="pt-BR" sz="4000" b="1" dirty="0" err="1"/>
              <a:t>Kernel</a:t>
            </a:r>
            <a:r>
              <a:rPr lang="pt-BR" sz="4000" b="1" dirty="0"/>
              <a:t> de SO: </a:t>
            </a:r>
            <a:r>
              <a:rPr lang="pt-BR" sz="4000" b="1" dirty="0" err="1" smtClean="0"/>
              <a:t>SystemTap</a:t>
            </a:r>
            <a:endParaRPr lang="x-none" sz="4000" b="1" i="0" u="none" strike="noStrike" cap="none" baseline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Shape 90"/>
          <p:cNvSpPr txBox="1">
            <a:spLocks noGrp="1"/>
          </p:cNvSpPr>
          <p:nvPr>
            <p:ph type="subTitle" idx="1"/>
          </p:nvPr>
        </p:nvSpPr>
        <p:spPr>
          <a:xfrm>
            <a:off x="755650" y="4149725"/>
            <a:ext cx="6400799" cy="150293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x-none" sz="20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Professores:</a:t>
            </a:r>
            <a:r>
              <a:rPr lang="x-none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Paulo Maciel - Ricardo </a:t>
            </a:r>
            <a:r>
              <a:rPr lang="x-none" sz="2000" b="0" i="0" u="none" strike="noStrike" cap="none" baseline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Massa</a:t>
            </a:r>
            <a:endParaRPr lang="x-none" sz="20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x-none" sz="20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x-none" sz="20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Alunos: </a:t>
            </a:r>
            <a:r>
              <a:rPr lang="x-none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Alexsandro </a:t>
            </a:r>
            <a:r>
              <a:rPr lang="x-none" sz="2000" b="0" i="0" u="none" strike="noStrike" cap="none" baseline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Marques</a:t>
            </a:r>
            <a:endParaRPr lang="x-none" sz="20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x-none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Lubnnia Morais</a:t>
            </a:r>
          </a:p>
        </p:txBody>
      </p:sp>
      <p:sp>
        <p:nvSpPr>
          <p:cNvPr id="6" name="Retângulo 5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95536" y="338326"/>
            <a:ext cx="8229600" cy="10156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3000" b="1" dirty="0" smtClean="0"/>
              <a:t>Depuração do </a:t>
            </a:r>
            <a:r>
              <a:rPr lang="pt-BR" sz="3000" b="1" dirty="0" err="1" smtClean="0"/>
              <a:t>Kernel</a:t>
            </a:r>
            <a:endParaRPr lang="x-none" sz="3000" b="1"/>
          </a:p>
          <a:p>
            <a:endParaRPr lang="x-none" sz="3000" b="1"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710135"/>
            <a:ext cx="8229600" cy="19081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800" dirty="0" smtClean="0"/>
              <a:t>Os mecanismos de depuração do </a:t>
            </a:r>
            <a:r>
              <a:rPr lang="pt-BR" sz="1800" dirty="0" err="1" smtClean="0"/>
              <a:t>kernel</a:t>
            </a:r>
            <a:r>
              <a:rPr lang="pt-BR" sz="1800" dirty="0" smtClean="0"/>
              <a:t> não são os mesmos de um processo normal;</a:t>
            </a:r>
          </a:p>
          <a:p>
            <a:pPr marL="139700" lvl="0" indent="0" algn="just">
              <a:spcBef>
                <a:spcPts val="600"/>
              </a:spcBef>
              <a:buSzPct val="116666"/>
              <a:buNone/>
            </a:pPr>
            <a:endParaRPr lang="pt-BR" sz="1800" dirty="0" smtClean="0"/>
          </a:p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800" dirty="0" smtClean="0"/>
              <a:t>Quando </a:t>
            </a:r>
            <a:r>
              <a:rPr lang="pt-BR" sz="1800" dirty="0"/>
              <a:t>o </a:t>
            </a:r>
            <a:r>
              <a:rPr lang="pt-BR" sz="1800" dirty="0" err="1"/>
              <a:t>kernel</a:t>
            </a:r>
            <a:r>
              <a:rPr lang="pt-BR" sz="1800" dirty="0"/>
              <a:t> é congelado, logo não se tem mais um ambiente de execução que aceite entrada do teclado, saída para um monitor ou que continue a executar o </a:t>
            </a:r>
            <a:r>
              <a:rPr lang="pt-BR" sz="1800" dirty="0" err="1"/>
              <a:t>kernel</a:t>
            </a:r>
            <a:r>
              <a:rPr lang="pt-BR" sz="1800" dirty="0"/>
              <a:t> depois;</a:t>
            </a:r>
            <a:endParaRPr lang="pt-BR" sz="1800" b="1" dirty="0" smtClean="0"/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10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648379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95536" y="338326"/>
            <a:ext cx="8229600" cy="10156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3000" b="1" dirty="0" smtClean="0"/>
              <a:t>Depuração do </a:t>
            </a:r>
            <a:r>
              <a:rPr lang="pt-BR" sz="3000" b="1" dirty="0" err="1" smtClean="0"/>
              <a:t>Kernel</a:t>
            </a:r>
            <a:endParaRPr lang="x-none" sz="3000" b="1"/>
          </a:p>
          <a:p>
            <a:endParaRPr lang="x-none" sz="3000" b="1"/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11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Shape 122"/>
          <p:cNvSpPr txBox="1">
            <a:spLocks noGrp="1"/>
          </p:cNvSpPr>
          <p:nvPr>
            <p:ph type="body" idx="1"/>
          </p:nvPr>
        </p:nvSpPr>
        <p:spPr>
          <a:xfrm>
            <a:off x="2154560" y="2132856"/>
            <a:ext cx="4834880" cy="1191771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139700" lvl="0" indent="0" algn="ctr">
              <a:spcBef>
                <a:spcPts val="600"/>
              </a:spcBef>
              <a:buSzPct val="116666"/>
              <a:buNone/>
            </a:pPr>
            <a:r>
              <a:rPr lang="pt-BR" b="1" dirty="0" smtClean="0">
                <a:solidFill>
                  <a:schemeClr val="bg1"/>
                </a:solidFill>
              </a:rPr>
              <a:t>Então, como depurar o </a:t>
            </a:r>
            <a:r>
              <a:rPr lang="pt-BR" b="1" dirty="0" err="1" smtClean="0">
                <a:solidFill>
                  <a:schemeClr val="bg1"/>
                </a:solidFill>
              </a:rPr>
              <a:t>Kernel</a:t>
            </a:r>
            <a:r>
              <a:rPr lang="pt-BR" b="1" dirty="0" smtClean="0">
                <a:solidFill>
                  <a:schemeClr val="bg1"/>
                </a:solidFill>
              </a:rPr>
              <a:t>???</a:t>
            </a:r>
          </a:p>
        </p:txBody>
      </p:sp>
      <p:pic>
        <p:nvPicPr>
          <p:cNvPr id="3074" name="Picture 2" descr="C:\Users\Lubnnia\Desktop\duvid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19765" y="3212976"/>
            <a:ext cx="1066078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4104690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95536" y="338326"/>
            <a:ext cx="8229600" cy="10156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3000" b="1" dirty="0" smtClean="0"/>
              <a:t>Depuração do </a:t>
            </a:r>
            <a:r>
              <a:rPr lang="pt-BR" sz="3000" b="1" dirty="0" err="1" smtClean="0"/>
              <a:t>Kernel</a:t>
            </a:r>
            <a:endParaRPr lang="x-none" sz="3000" b="1"/>
          </a:p>
          <a:p>
            <a:endParaRPr lang="x-none" sz="3000" b="1"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710135"/>
            <a:ext cx="8229600" cy="363172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800" dirty="0"/>
              <a:t>Como não podemos parar o </a:t>
            </a:r>
            <a:r>
              <a:rPr lang="pt-BR" sz="1800" dirty="0" err="1"/>
              <a:t>kernel</a:t>
            </a:r>
            <a:r>
              <a:rPr lang="pt-BR" sz="1800" dirty="0"/>
              <a:t> a única maneira de depurá-lo é mudando o código</a:t>
            </a:r>
            <a:r>
              <a:rPr lang="pt-BR" sz="1800" dirty="0" smtClean="0"/>
              <a:t>;</a:t>
            </a:r>
          </a:p>
          <a:p>
            <a:pPr marL="139700" lvl="0" indent="0" algn="just">
              <a:spcBef>
                <a:spcPts val="600"/>
              </a:spcBef>
              <a:buSzPct val="116666"/>
              <a:buNone/>
            </a:pPr>
            <a:endParaRPr lang="pt-BR" sz="1800" dirty="0" smtClean="0"/>
          </a:p>
          <a:p>
            <a:pPr marL="457200" indent="-317500" algn="just">
              <a:spcBef>
                <a:spcPts val="600"/>
              </a:spcBef>
              <a:buSzPct val="116666"/>
            </a:pPr>
            <a:r>
              <a:rPr lang="pt-BR" sz="1800" dirty="0"/>
              <a:t>Edita -&gt; Compila -&gt; Testa -&gt; Repete</a:t>
            </a:r>
            <a:r>
              <a:rPr lang="pt-BR" sz="2000" dirty="0" smtClean="0"/>
              <a:t>;</a:t>
            </a:r>
          </a:p>
          <a:p>
            <a:pPr marL="139700" indent="0" algn="just">
              <a:spcBef>
                <a:spcPts val="600"/>
              </a:spcBef>
              <a:buSzPct val="116666"/>
              <a:buNone/>
            </a:pPr>
            <a:endParaRPr lang="pt-BR" sz="1800" dirty="0" smtClean="0"/>
          </a:p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800" b="1" dirty="0" smtClean="0"/>
              <a:t>Função </a:t>
            </a:r>
            <a:r>
              <a:rPr lang="pt-BR" sz="1800" b="1" dirty="0" err="1" smtClean="0"/>
              <a:t>printk</a:t>
            </a:r>
            <a:endParaRPr lang="pt-BR" sz="1800" b="1" dirty="0" smtClean="0"/>
          </a:p>
          <a:p>
            <a:pPr marL="857250" lvl="1" indent="-317500" algn="just">
              <a:spcBef>
                <a:spcPts val="600"/>
              </a:spcBef>
              <a:buSzPct val="75000"/>
              <a:buFont typeface="Courier New" pitchFamily="49" charset="0"/>
              <a:buChar char="o"/>
            </a:pPr>
            <a:r>
              <a:rPr lang="pt-BR" sz="1600" dirty="0" smtClean="0"/>
              <a:t>Impressões </a:t>
            </a:r>
            <a:r>
              <a:rPr lang="pt-BR" sz="1600" dirty="0"/>
              <a:t>em pontos estratégicos do </a:t>
            </a:r>
            <a:r>
              <a:rPr lang="pt-BR" sz="1600" dirty="0" smtClean="0"/>
              <a:t>código;</a:t>
            </a:r>
          </a:p>
          <a:p>
            <a:pPr marL="857250" lvl="1" indent="-317500" algn="just">
              <a:spcBef>
                <a:spcPts val="600"/>
              </a:spcBef>
              <a:buSzPct val="75000"/>
              <a:buFont typeface="Courier New" pitchFamily="49" charset="0"/>
              <a:buChar char="o"/>
            </a:pPr>
            <a:r>
              <a:rPr lang="pt-BR" sz="1600" dirty="0" smtClean="0"/>
              <a:t>Equivalente </a:t>
            </a:r>
            <a:r>
              <a:rPr lang="pt-BR" sz="1600" dirty="0"/>
              <a:t>a função printf</a:t>
            </a:r>
            <a:r>
              <a:rPr lang="pt-BR" sz="1600" dirty="0" smtClean="0"/>
              <a:t>();</a:t>
            </a:r>
          </a:p>
          <a:p>
            <a:pPr marL="857250" lvl="1" indent="-317500" algn="just">
              <a:spcBef>
                <a:spcPts val="600"/>
              </a:spcBef>
              <a:buSzPct val="75000"/>
              <a:buFont typeface="Courier New" pitchFamily="49" charset="0"/>
              <a:buChar char="o"/>
            </a:pPr>
            <a:r>
              <a:rPr lang="pt-BR" sz="1600" dirty="0" smtClean="0"/>
              <a:t>Possibilidade </a:t>
            </a:r>
            <a:r>
              <a:rPr lang="pt-BR" sz="1600" dirty="0"/>
              <a:t>classificar as mensagem de acordo com sua </a:t>
            </a:r>
            <a:r>
              <a:rPr lang="pt-BR" sz="1600" b="1" dirty="0"/>
              <a:t>gravidade</a:t>
            </a:r>
            <a:r>
              <a:rPr lang="pt-BR" sz="1600" dirty="0"/>
              <a:t> </a:t>
            </a:r>
            <a:r>
              <a:rPr lang="pt-BR" sz="1600" b="1" dirty="0" smtClean="0"/>
              <a:t>associando diferentes níveis </a:t>
            </a:r>
            <a:r>
              <a:rPr lang="pt-BR" sz="1600" b="1" dirty="0"/>
              <a:t>e prioridades as </a:t>
            </a:r>
            <a:r>
              <a:rPr lang="pt-BR" sz="1600" b="1" dirty="0" smtClean="0"/>
              <a:t>mensagens</a:t>
            </a:r>
            <a:r>
              <a:rPr lang="pt-BR" sz="1600" dirty="0" smtClean="0"/>
              <a:t>;</a:t>
            </a:r>
          </a:p>
          <a:p>
            <a:pPr marL="857250" lvl="1" indent="-317500" algn="just">
              <a:spcBef>
                <a:spcPts val="600"/>
              </a:spcBef>
              <a:buSzPct val="75000"/>
              <a:buFont typeface="Courier New" pitchFamily="49" charset="0"/>
              <a:buChar char="o"/>
            </a:pPr>
            <a:r>
              <a:rPr lang="pt-BR" sz="1600" dirty="0" smtClean="0"/>
              <a:t>Uso </a:t>
            </a:r>
            <a:r>
              <a:rPr lang="pt-BR" sz="1600" dirty="0"/>
              <a:t>de macros </a:t>
            </a:r>
            <a:r>
              <a:rPr lang="pt-BR" sz="1600" dirty="0" smtClean="0"/>
              <a:t>(definidas no </a:t>
            </a:r>
            <a:r>
              <a:rPr lang="pt-BR" sz="1600" dirty="0"/>
              <a:t>arquivo de cabeçalho </a:t>
            </a:r>
            <a:r>
              <a:rPr lang="pt-BR" sz="1600" b="1" i="1" dirty="0" smtClean="0"/>
              <a:t>“</a:t>
            </a:r>
            <a:r>
              <a:rPr lang="pt-BR" sz="1600" b="1" i="1" dirty="0" err="1" smtClean="0"/>
              <a:t>linux</a:t>
            </a:r>
            <a:r>
              <a:rPr lang="pt-BR" sz="1600" b="1" i="1" dirty="0" smtClean="0"/>
              <a:t>/</a:t>
            </a:r>
            <a:r>
              <a:rPr lang="pt-BR" sz="1600" b="1" i="1" dirty="0" err="1" smtClean="0"/>
              <a:t>kernel.h</a:t>
            </a:r>
            <a:r>
              <a:rPr lang="pt-BR" sz="1600" b="1" i="1" dirty="0" smtClean="0"/>
              <a:t>”</a:t>
            </a:r>
            <a:r>
              <a:rPr lang="pt-BR" sz="1600" dirty="0" smtClean="0"/>
              <a:t>);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12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17082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95536" y="338326"/>
            <a:ext cx="8229600" cy="10156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3000" b="1" dirty="0" smtClean="0"/>
              <a:t>Depuração do </a:t>
            </a:r>
            <a:r>
              <a:rPr lang="pt-BR" sz="3000" b="1" dirty="0" err="1" smtClean="0"/>
              <a:t>Kernel</a:t>
            </a:r>
            <a:endParaRPr lang="x-none" sz="3000" b="1"/>
          </a:p>
          <a:p>
            <a:endParaRPr lang="x-none" sz="3000" b="1"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710135"/>
            <a:ext cx="8229600" cy="4077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600" b="1" dirty="0"/>
              <a:t>KERN_EMERG</a:t>
            </a:r>
            <a:r>
              <a:rPr lang="pt-BR" sz="1600" dirty="0"/>
              <a:t> - Indicando uma mensagem de </a:t>
            </a:r>
            <a:r>
              <a:rPr lang="pt-BR" sz="1600" dirty="0" smtClean="0"/>
              <a:t>emergência.</a:t>
            </a:r>
          </a:p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600" b="1" dirty="0" smtClean="0"/>
              <a:t>KERN_ALERT</a:t>
            </a:r>
            <a:r>
              <a:rPr lang="pt-BR" sz="1600" dirty="0" smtClean="0"/>
              <a:t> </a:t>
            </a:r>
            <a:r>
              <a:rPr lang="pt-BR" sz="1600" dirty="0"/>
              <a:t>- Indicando uma </a:t>
            </a:r>
            <a:r>
              <a:rPr lang="pt-BR" sz="1600" dirty="0" smtClean="0"/>
              <a:t>situação </a:t>
            </a:r>
            <a:r>
              <a:rPr lang="pt-BR" sz="1600" dirty="0"/>
              <a:t>que necessita de ação </a:t>
            </a:r>
            <a:r>
              <a:rPr lang="pt-BR" sz="1600" dirty="0" smtClean="0"/>
              <a:t>imediata.</a:t>
            </a:r>
          </a:p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600" b="1" dirty="0" smtClean="0"/>
              <a:t>KERN_CRIT</a:t>
            </a:r>
            <a:r>
              <a:rPr lang="pt-BR" sz="1600" dirty="0" smtClean="0"/>
              <a:t> </a:t>
            </a:r>
            <a:r>
              <a:rPr lang="pt-BR" sz="1600" dirty="0"/>
              <a:t>- Aponta uma condição crítica, geralmente relacionada a falhas </a:t>
            </a:r>
            <a:r>
              <a:rPr lang="pt-BR" sz="1600" dirty="0" smtClean="0"/>
              <a:t>graves hardware </a:t>
            </a:r>
            <a:r>
              <a:rPr lang="pt-BR" sz="1600" dirty="0"/>
              <a:t>ou </a:t>
            </a:r>
            <a:r>
              <a:rPr lang="pt-BR" sz="1600" dirty="0" smtClean="0"/>
              <a:t>software.</a:t>
            </a:r>
          </a:p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600" b="1" dirty="0" smtClean="0"/>
              <a:t>KERN_ERR</a:t>
            </a:r>
            <a:r>
              <a:rPr lang="pt-BR" sz="1600" dirty="0" smtClean="0"/>
              <a:t> </a:t>
            </a:r>
            <a:r>
              <a:rPr lang="pt-BR" sz="1600" dirty="0"/>
              <a:t>- Indica que algum erro ocorreu, geralmente drivers comunicam falhas de hardware </a:t>
            </a:r>
            <a:r>
              <a:rPr lang="pt-BR" sz="1600" dirty="0" smtClean="0"/>
              <a:t>através </a:t>
            </a:r>
            <a:r>
              <a:rPr lang="pt-BR" sz="1600" dirty="0"/>
              <a:t>dessa </a:t>
            </a:r>
            <a:r>
              <a:rPr lang="pt-BR" sz="1600" dirty="0" smtClean="0"/>
              <a:t>macro.</a:t>
            </a:r>
          </a:p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600" b="1" dirty="0" smtClean="0"/>
              <a:t>KERN_WARNING</a:t>
            </a:r>
            <a:r>
              <a:rPr lang="pt-BR" sz="1600" dirty="0" smtClean="0"/>
              <a:t> </a:t>
            </a:r>
            <a:r>
              <a:rPr lang="pt-BR" sz="1600" dirty="0"/>
              <a:t>- Usada para reportar situações problemáticas que não prejudicam muito o </a:t>
            </a:r>
            <a:r>
              <a:rPr lang="pt-BR" sz="1600" dirty="0" smtClean="0"/>
              <a:t>sistema.</a:t>
            </a:r>
          </a:p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600" b="1" dirty="0" smtClean="0"/>
              <a:t>KERN_NOTICE</a:t>
            </a:r>
            <a:r>
              <a:rPr lang="pt-BR" sz="1600" dirty="0" smtClean="0"/>
              <a:t> </a:t>
            </a:r>
            <a:r>
              <a:rPr lang="pt-BR" sz="1600" dirty="0"/>
              <a:t>- Geralmente para situações que, apesar de normais, merecem </a:t>
            </a:r>
            <a:r>
              <a:rPr lang="pt-BR" sz="1600" dirty="0" smtClean="0"/>
              <a:t>atenção.</a:t>
            </a:r>
          </a:p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600" b="1" dirty="0" smtClean="0"/>
              <a:t>KERN_INFO</a:t>
            </a:r>
            <a:r>
              <a:rPr lang="pt-BR" sz="1600" dirty="0" smtClean="0"/>
              <a:t> </a:t>
            </a:r>
            <a:r>
              <a:rPr lang="pt-BR" sz="1600" dirty="0"/>
              <a:t>- Mensagens meramente informativas, indicando o estado do hardware ou de </a:t>
            </a:r>
            <a:r>
              <a:rPr lang="pt-BR" sz="1600" dirty="0" smtClean="0"/>
              <a:t>variáveis.</a:t>
            </a:r>
          </a:p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600" b="1" dirty="0" smtClean="0"/>
              <a:t>KERN_DEBUG</a:t>
            </a:r>
            <a:r>
              <a:rPr lang="pt-BR" sz="1600" dirty="0" smtClean="0"/>
              <a:t> </a:t>
            </a:r>
            <a:r>
              <a:rPr lang="pt-BR" sz="1600" dirty="0"/>
              <a:t>- Mensagens de debug para rastrear em que ponto do </a:t>
            </a:r>
            <a:r>
              <a:rPr lang="pt-BR" sz="1600" dirty="0" smtClean="0"/>
              <a:t>código </a:t>
            </a:r>
            <a:r>
              <a:rPr lang="pt-BR" sz="1600" dirty="0"/>
              <a:t>a aplicação se encontra</a:t>
            </a:r>
            <a:r>
              <a:rPr lang="pt-BR" sz="1600" dirty="0" smtClean="0"/>
              <a:t>.</a:t>
            </a:r>
            <a:endParaRPr lang="pt-BR" sz="1800" dirty="0" smtClean="0"/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13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032893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95536" y="338326"/>
            <a:ext cx="8229600" cy="10156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3000" b="1" dirty="0" smtClean="0"/>
              <a:t>Depuração do </a:t>
            </a:r>
            <a:r>
              <a:rPr lang="pt-BR" sz="3000" b="1" dirty="0" err="1" smtClean="0"/>
              <a:t>Kernel</a:t>
            </a:r>
            <a:endParaRPr lang="x-none" sz="3000" b="1"/>
          </a:p>
          <a:p>
            <a:endParaRPr lang="x-none" sz="3000" b="1"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710135"/>
            <a:ext cx="8229600" cy="301617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800" b="1" dirty="0" smtClean="0"/>
              <a:t>Sintaxe:</a:t>
            </a:r>
            <a:endParaRPr lang="pt-BR" sz="1600" b="1" dirty="0" smtClean="0"/>
          </a:p>
          <a:p>
            <a:pPr marL="857250" lvl="1" indent="-317500" algn="just">
              <a:spcBef>
                <a:spcPts val="600"/>
              </a:spcBef>
              <a:buSzPct val="75000"/>
              <a:buFont typeface="Courier New" pitchFamily="49" charset="0"/>
              <a:buChar char="o"/>
            </a:pPr>
            <a:r>
              <a:rPr lang="pt-BR" sz="1600" dirty="0" err="1" smtClean="0"/>
              <a:t>printk</a:t>
            </a:r>
            <a:r>
              <a:rPr lang="pt-BR" sz="1600" dirty="0" smtClean="0"/>
              <a:t>(MACRO “MENSAGEM”, &lt; variáveis &gt; );</a:t>
            </a:r>
          </a:p>
          <a:p>
            <a:pPr marL="539750" lvl="1" indent="0" algn="just">
              <a:spcBef>
                <a:spcPts val="600"/>
              </a:spcBef>
              <a:buSzPct val="75000"/>
              <a:buNone/>
            </a:pPr>
            <a:endParaRPr lang="pt-BR" sz="1600" dirty="0"/>
          </a:p>
          <a:p>
            <a:pPr marL="482600" indent="-342900" algn="just">
              <a:spcBef>
                <a:spcPts val="600"/>
              </a:spcBef>
              <a:buSzPct val="117000"/>
              <a:buFont typeface="Arial" pitchFamily="34" charset="0"/>
              <a:buChar char="•"/>
            </a:pPr>
            <a:r>
              <a:rPr lang="pt-BR" sz="1800" dirty="0" smtClean="0"/>
              <a:t>Ex.:</a:t>
            </a:r>
          </a:p>
          <a:p>
            <a:pPr marL="882650" lvl="1" indent="-342900" algn="just">
              <a:spcBef>
                <a:spcPts val="600"/>
              </a:spcBef>
              <a:buSzPct val="75000"/>
              <a:buFont typeface="Courier New" pitchFamily="49" charset="0"/>
              <a:buChar char="o"/>
            </a:pPr>
            <a:r>
              <a:rPr lang="pt-BR" sz="1600" dirty="0" err="1"/>
              <a:t>printk</a:t>
            </a:r>
            <a:r>
              <a:rPr lang="pt-BR" sz="1600" dirty="0"/>
              <a:t>(KERN_INFO </a:t>
            </a:r>
            <a:r>
              <a:rPr lang="pt-BR" sz="1600" dirty="0" smtClean="0"/>
              <a:t>“Iniciando </a:t>
            </a:r>
            <a:r>
              <a:rPr lang="pt-BR" sz="1600" dirty="0"/>
              <a:t>o </a:t>
            </a:r>
            <a:r>
              <a:rPr lang="pt-BR" sz="1600" dirty="0" smtClean="0"/>
              <a:t>módulo </a:t>
            </a:r>
            <a:r>
              <a:rPr lang="pt-BR" sz="1600" dirty="0"/>
              <a:t>em modo de </a:t>
            </a:r>
            <a:r>
              <a:rPr lang="pt-BR" sz="1600" dirty="0" smtClean="0"/>
              <a:t>DEBUG\n”);</a:t>
            </a:r>
          </a:p>
          <a:p>
            <a:pPr marL="539750" lvl="1" indent="0" algn="just">
              <a:spcBef>
                <a:spcPts val="600"/>
              </a:spcBef>
              <a:buSzPct val="75000"/>
              <a:buNone/>
            </a:pPr>
            <a:endParaRPr lang="pt-BR" sz="1600" dirty="0" smtClean="0"/>
          </a:p>
          <a:p>
            <a:pPr marL="425450" indent="-285750" algn="just">
              <a:spcBef>
                <a:spcPts val="600"/>
              </a:spcBef>
              <a:buSzPct val="117000"/>
              <a:buFont typeface="Arial" pitchFamily="34" charset="0"/>
              <a:buChar char="•"/>
            </a:pPr>
            <a:r>
              <a:rPr lang="pt-BR" sz="1800" dirty="0" smtClean="0"/>
              <a:t>Ocorrência de Crash</a:t>
            </a:r>
          </a:p>
          <a:p>
            <a:pPr marL="825500" lvl="1" indent="-285750" algn="just">
              <a:spcBef>
                <a:spcPts val="600"/>
              </a:spcBef>
              <a:buSzPct val="75000"/>
              <a:buFont typeface="Courier New" pitchFamily="49" charset="0"/>
              <a:buChar char="o"/>
            </a:pPr>
            <a:r>
              <a:rPr lang="pt-BR" sz="1600" dirty="0" smtClean="0"/>
              <a:t>Como investigar uma máquina que está travada?;</a:t>
            </a:r>
          </a:p>
          <a:p>
            <a:pPr marL="825500" lvl="1" indent="-285750" algn="just">
              <a:spcBef>
                <a:spcPts val="600"/>
              </a:spcBef>
              <a:buSzPct val="75000"/>
              <a:buFont typeface="Courier New" pitchFamily="49" charset="0"/>
              <a:buChar char="o"/>
            </a:pPr>
            <a:r>
              <a:rPr lang="pt-BR" sz="1600" dirty="0" smtClean="0"/>
              <a:t>Deve-se ter muito cuidado ao depurar o </a:t>
            </a:r>
            <a:r>
              <a:rPr lang="pt-BR" sz="1600" dirty="0" err="1" smtClean="0"/>
              <a:t>kernel</a:t>
            </a:r>
            <a:r>
              <a:rPr lang="pt-BR" sz="1600" dirty="0" smtClean="0"/>
              <a:t>;</a:t>
            </a:r>
            <a:endParaRPr lang="pt-BR" sz="1400" dirty="0" smtClean="0"/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14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464608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95536" y="338326"/>
            <a:ext cx="8229600" cy="10156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3000" b="1" dirty="0" smtClean="0"/>
              <a:t>Depuração do </a:t>
            </a:r>
            <a:r>
              <a:rPr lang="pt-BR" sz="3000" b="1" dirty="0" err="1" smtClean="0"/>
              <a:t>Kernel</a:t>
            </a:r>
            <a:endParaRPr lang="x-none" sz="3000" b="1"/>
          </a:p>
          <a:p>
            <a:endParaRPr lang="x-none" sz="3000" b="1"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710135"/>
            <a:ext cx="8229600" cy="380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800" b="1" dirty="0" smtClean="0"/>
              <a:t>CRASH</a:t>
            </a:r>
            <a:endParaRPr lang="pt-BR" sz="1600" b="1" dirty="0" smtClean="0"/>
          </a:p>
          <a:p>
            <a:pPr marL="857250" lvl="1" indent="-317500" algn="just">
              <a:spcBef>
                <a:spcPts val="600"/>
              </a:spcBef>
              <a:buSzPct val="75000"/>
              <a:buFont typeface="Courier New" pitchFamily="49" charset="0"/>
              <a:buChar char="o"/>
            </a:pPr>
            <a:r>
              <a:rPr lang="pt-BR" sz="1600" dirty="0" smtClean="0"/>
              <a:t>Ferramenta que analisa dados sobre o crash do Linux;</a:t>
            </a:r>
          </a:p>
          <a:p>
            <a:pPr marL="857250" lvl="1" indent="-317500" algn="just">
              <a:spcBef>
                <a:spcPts val="600"/>
              </a:spcBef>
              <a:buSzPct val="75000"/>
              <a:buFont typeface="Courier New" pitchFamily="49" charset="0"/>
              <a:buChar char="o"/>
            </a:pPr>
            <a:r>
              <a:rPr lang="pt-BR" sz="1600" dirty="0" smtClean="0"/>
              <a:t>Consulta estado imediato do sistema;</a:t>
            </a:r>
          </a:p>
          <a:p>
            <a:pPr marL="857250" lvl="1" indent="-317500" algn="just">
              <a:spcBef>
                <a:spcPts val="600"/>
              </a:spcBef>
              <a:buSzPct val="75000"/>
              <a:buFont typeface="Courier New" pitchFamily="49" charset="0"/>
              <a:buChar char="o"/>
            </a:pPr>
            <a:r>
              <a:rPr lang="pt-BR" sz="1600" dirty="0" smtClean="0"/>
              <a:t>É baseado no comando crash do SVR4 UNIX, posteriormente foi melhorado devido a fusão com o depurador </a:t>
            </a:r>
            <a:r>
              <a:rPr lang="pt-BR" sz="1600" b="1" i="1" dirty="0" err="1" smtClean="0"/>
              <a:t>gdb</a:t>
            </a:r>
            <a:r>
              <a:rPr lang="pt-BR" sz="1600" b="1" i="1" dirty="0" smtClean="0"/>
              <a:t> (</a:t>
            </a:r>
            <a:r>
              <a:rPr lang="pt-BR" sz="1600" b="1" i="1" dirty="0"/>
              <a:t>GNU </a:t>
            </a:r>
            <a:r>
              <a:rPr lang="pt-BR" sz="1600" b="1" i="1" dirty="0" err="1"/>
              <a:t>Debugger</a:t>
            </a:r>
            <a:r>
              <a:rPr lang="pt-BR" sz="1600" b="1" i="1" dirty="0" smtClean="0"/>
              <a:t>)</a:t>
            </a:r>
            <a:r>
              <a:rPr lang="pt-BR" sz="1600" dirty="0" smtClean="0"/>
              <a:t>;</a:t>
            </a:r>
          </a:p>
          <a:p>
            <a:pPr marL="857250" lvl="1" indent="-317500" algn="just">
              <a:spcBef>
                <a:spcPts val="600"/>
              </a:spcBef>
              <a:buSzPct val="75000"/>
              <a:buFont typeface="Courier New" pitchFamily="49" charset="0"/>
              <a:buChar char="o"/>
            </a:pPr>
            <a:r>
              <a:rPr lang="pt-BR" sz="1600" b="1" dirty="0" smtClean="0"/>
              <a:t>crash</a:t>
            </a:r>
            <a:r>
              <a:rPr lang="pt-BR" sz="1600" dirty="0" smtClean="0"/>
              <a:t> </a:t>
            </a:r>
            <a:r>
              <a:rPr lang="pt-BR" sz="1600" b="1" i="1" dirty="0" smtClean="0"/>
              <a:t>[ </a:t>
            </a:r>
            <a:r>
              <a:rPr lang="pt-BR" sz="1600" b="1" i="1" dirty="0" err="1"/>
              <a:t>dumpfile</a:t>
            </a:r>
            <a:r>
              <a:rPr lang="pt-BR" sz="1600" b="1" i="1" dirty="0"/>
              <a:t> </a:t>
            </a:r>
            <a:r>
              <a:rPr lang="pt-BR" sz="1600" b="1" i="1" dirty="0" smtClean="0"/>
              <a:t>];</a:t>
            </a:r>
          </a:p>
          <a:p>
            <a:pPr marL="539750" lvl="1" indent="0" algn="just">
              <a:spcBef>
                <a:spcPts val="600"/>
              </a:spcBef>
              <a:buSzPct val="75000"/>
              <a:buNone/>
            </a:pPr>
            <a:endParaRPr lang="pt-BR" sz="1600" b="1" i="1" dirty="0" smtClean="0"/>
          </a:p>
          <a:p>
            <a:pPr marL="482600" indent="-342900" algn="just">
              <a:spcBef>
                <a:spcPts val="600"/>
              </a:spcBef>
              <a:buSzPct val="117000"/>
              <a:buFont typeface="Arial" pitchFamily="34" charset="0"/>
              <a:buChar char="•"/>
            </a:pPr>
            <a:r>
              <a:rPr lang="pt-BR" sz="1800" b="1" dirty="0" smtClean="0"/>
              <a:t>GNU </a:t>
            </a:r>
            <a:r>
              <a:rPr lang="pt-BR" sz="1800" b="1" dirty="0" err="1" smtClean="0"/>
              <a:t>Debugger</a:t>
            </a:r>
            <a:endParaRPr lang="pt-BR" sz="1800" b="1" dirty="0" smtClean="0"/>
          </a:p>
          <a:p>
            <a:pPr marL="882650" lvl="1" indent="-342900" algn="just">
              <a:spcBef>
                <a:spcPts val="600"/>
              </a:spcBef>
              <a:buSzPct val="75000"/>
              <a:buFont typeface="Courier New" pitchFamily="49" charset="0"/>
              <a:buChar char="o"/>
            </a:pPr>
            <a:r>
              <a:rPr lang="pt-BR" sz="1600" dirty="0" smtClean="0"/>
              <a:t>Identifica problema no código-fonte de um programa em execução;</a:t>
            </a:r>
          </a:p>
          <a:p>
            <a:pPr marL="882650" lvl="1" indent="-342900" algn="just">
              <a:spcBef>
                <a:spcPts val="600"/>
              </a:spcBef>
              <a:buSzPct val="75000"/>
              <a:buFont typeface="Courier New" pitchFamily="49" charset="0"/>
              <a:buChar char="o"/>
            </a:pPr>
            <a:r>
              <a:rPr lang="pt-BR" sz="1600" dirty="0" smtClean="0"/>
              <a:t>Suporta diversas linguagens de programação: C, C++, FORTRAN, JAVA, PASCAL, PYTHON.</a:t>
            </a:r>
          </a:p>
          <a:p>
            <a:pPr marL="882650" lvl="1" indent="-342900" algn="just">
              <a:spcBef>
                <a:spcPts val="600"/>
              </a:spcBef>
              <a:buSzPct val="75000"/>
              <a:buFont typeface="Courier New" pitchFamily="49" charset="0"/>
              <a:buChar char="o"/>
            </a:pPr>
            <a:r>
              <a:rPr lang="pt-BR" sz="1600" dirty="0" smtClean="0"/>
              <a:t>Não possui uma interface gráfica;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15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C:\Users\Lubnnia\Desktop\ferrament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5090" y="1052736"/>
            <a:ext cx="1620912" cy="1620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1791047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395536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3000" b="1"/>
              <a:t>Sumário</a:t>
            </a:r>
          </a:p>
          <a:p>
            <a:endParaRPr lang="x-none" sz="3000" b="1"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68312" y="1451862"/>
            <a:ext cx="8229600" cy="347783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lvl="0" indent="-317500" algn="just" rtl="0">
              <a:spcBef>
                <a:spcPts val="600"/>
              </a:spcBef>
              <a:buClr>
                <a:schemeClr val="bg1">
                  <a:lumMod val="75000"/>
                </a:schemeClr>
              </a:buClr>
              <a:buSzPct val="70000"/>
              <a:buFont typeface="Arial"/>
              <a:buAutoNum type="arabicPeriod"/>
            </a:pPr>
            <a:r>
              <a:rPr lang="pt-BR" sz="2000" dirty="0" smtClean="0">
                <a:solidFill>
                  <a:schemeClr val="bg1">
                    <a:lumMod val="85000"/>
                  </a:schemeClr>
                </a:solidFill>
              </a:rPr>
              <a:t>O que é </a:t>
            </a:r>
            <a:r>
              <a:rPr lang="pt-BR" sz="2000" dirty="0" err="1" smtClean="0">
                <a:solidFill>
                  <a:schemeClr val="bg1">
                    <a:lumMod val="85000"/>
                  </a:schemeClr>
                </a:solidFill>
              </a:rPr>
              <a:t>Kernel</a:t>
            </a:r>
            <a:r>
              <a:rPr lang="x-none" sz="2000" smtClean="0">
                <a:solidFill>
                  <a:schemeClr val="bg1">
                    <a:lumMod val="85000"/>
                  </a:schemeClr>
                </a:solidFill>
              </a:rPr>
              <a:t>?</a:t>
            </a:r>
            <a:endParaRPr lang="pt-BR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457200" lvl="0" indent="-317500" algn="just" rtl="0">
              <a:spcBef>
                <a:spcPts val="600"/>
              </a:spcBef>
              <a:buClr>
                <a:schemeClr val="dk1"/>
              </a:buClr>
              <a:buSzPct val="70000"/>
              <a:buFont typeface="Arial"/>
              <a:buAutoNum type="arabicPeriod"/>
            </a:pPr>
            <a:endParaRPr lang="pt-BR" sz="2000" dirty="0">
              <a:solidFill>
                <a:srgbClr val="FF0000"/>
              </a:solidFill>
            </a:endParaRPr>
          </a:p>
          <a:p>
            <a:pPr marL="457200" lvl="0" indent="-317500" algn="just">
              <a:spcBef>
                <a:spcPts val="600"/>
              </a:spcBef>
              <a:buClr>
                <a:schemeClr val="bg1">
                  <a:lumMod val="75000"/>
                </a:schemeClr>
              </a:buClr>
              <a:buSzPct val="70000"/>
              <a:buFont typeface="Arial"/>
              <a:buAutoNum type="arabicPeriod"/>
            </a:pPr>
            <a:r>
              <a:rPr lang="pt-BR" sz="2000" dirty="0">
                <a:solidFill>
                  <a:srgbClr val="D9D9D9"/>
                </a:solidFill>
              </a:rPr>
              <a:t>Depuração de </a:t>
            </a:r>
            <a:r>
              <a:rPr lang="pt-BR" sz="2000" dirty="0" err="1">
                <a:solidFill>
                  <a:srgbClr val="D9D9D9"/>
                </a:solidFill>
              </a:rPr>
              <a:t>Kernel</a:t>
            </a:r>
            <a:endParaRPr lang="pt-BR" sz="2000" dirty="0" smtClean="0">
              <a:solidFill>
                <a:srgbClr val="FF0000"/>
              </a:solidFill>
            </a:endParaRPr>
          </a:p>
          <a:p>
            <a:pPr marL="457200" lvl="0" indent="-317500" algn="just" rtl="0">
              <a:spcBef>
                <a:spcPts val="600"/>
              </a:spcBef>
              <a:buClr>
                <a:schemeClr val="dk1"/>
              </a:buClr>
              <a:buSzPct val="70000"/>
              <a:buFont typeface="Arial"/>
              <a:buAutoNum type="arabicPeriod"/>
            </a:pPr>
            <a:endParaRPr lang="pt-BR" sz="2000" dirty="0">
              <a:solidFill>
                <a:srgbClr val="D9D9D9"/>
              </a:solidFill>
            </a:endParaRPr>
          </a:p>
          <a:p>
            <a:pPr marL="457200" lvl="0" indent="-317500" algn="just" rtl="0">
              <a:spcBef>
                <a:spcPts val="600"/>
              </a:spcBef>
              <a:buClr>
                <a:srgbClr val="FF0000"/>
              </a:buClr>
              <a:buSzPct val="70000"/>
              <a:buFont typeface="Arial"/>
              <a:buAutoNum type="arabicPeriod"/>
            </a:pPr>
            <a:r>
              <a:rPr lang="pt-BR" sz="2000" dirty="0" smtClean="0">
                <a:solidFill>
                  <a:srgbClr val="FF0000"/>
                </a:solidFill>
              </a:rPr>
              <a:t>O que é </a:t>
            </a:r>
            <a:r>
              <a:rPr lang="pt-BR" sz="2000" dirty="0" err="1" smtClean="0">
                <a:solidFill>
                  <a:srgbClr val="FF0000"/>
                </a:solidFill>
              </a:rPr>
              <a:t>SystemTap</a:t>
            </a:r>
            <a:r>
              <a:rPr lang="pt-BR" sz="2000" dirty="0" smtClean="0">
                <a:solidFill>
                  <a:srgbClr val="FF0000"/>
                </a:solidFill>
              </a:rPr>
              <a:t>?</a:t>
            </a:r>
          </a:p>
          <a:p>
            <a:pPr marL="457200" lvl="0" indent="-317500" algn="just" rtl="0">
              <a:spcBef>
                <a:spcPts val="600"/>
              </a:spcBef>
              <a:buClr>
                <a:schemeClr val="dk1"/>
              </a:buClr>
              <a:buSzPct val="70000"/>
              <a:buFont typeface="Arial"/>
              <a:buAutoNum type="arabicPeriod"/>
            </a:pPr>
            <a:endParaRPr lang="pt-BR" sz="2000" dirty="0">
              <a:solidFill>
                <a:srgbClr val="D9D9D9"/>
              </a:solidFill>
            </a:endParaRPr>
          </a:p>
          <a:p>
            <a:pPr marL="457200" lvl="0" indent="-317500" algn="just" rtl="0">
              <a:spcBef>
                <a:spcPts val="600"/>
              </a:spcBef>
              <a:buClr>
                <a:schemeClr val="bg1">
                  <a:lumMod val="75000"/>
                </a:schemeClr>
              </a:buClr>
              <a:buSzPct val="70000"/>
              <a:buFont typeface="Arial"/>
              <a:buAutoNum type="arabicPeriod"/>
            </a:pPr>
            <a:r>
              <a:rPr lang="pt-BR" sz="2000" dirty="0" smtClean="0">
                <a:solidFill>
                  <a:srgbClr val="D9D9D9"/>
                </a:solidFill>
              </a:rPr>
              <a:t>Conclusão</a:t>
            </a:r>
          </a:p>
          <a:p>
            <a:pPr marL="457200" lvl="0" indent="-317500" algn="just" rtl="0">
              <a:spcBef>
                <a:spcPts val="600"/>
              </a:spcBef>
              <a:buClr>
                <a:schemeClr val="dk1"/>
              </a:buClr>
              <a:buSzPct val="70000"/>
              <a:buFont typeface="Arial"/>
              <a:buAutoNum type="arabicPeriod"/>
            </a:pPr>
            <a:endParaRPr lang="pt-BR" sz="2000" dirty="0">
              <a:solidFill>
                <a:srgbClr val="D9D9D9"/>
              </a:solidFill>
            </a:endParaRPr>
          </a:p>
          <a:p>
            <a:pPr marL="457200" lvl="0" indent="-317500" algn="just" rtl="0">
              <a:spcBef>
                <a:spcPts val="600"/>
              </a:spcBef>
              <a:buClr>
                <a:schemeClr val="bg1">
                  <a:lumMod val="75000"/>
                </a:schemeClr>
              </a:buClr>
              <a:buSzPct val="70000"/>
              <a:buFont typeface="Arial"/>
              <a:buAutoNum type="arabicPeriod"/>
            </a:pPr>
            <a:r>
              <a:rPr lang="pt-BR" sz="2000" dirty="0" smtClean="0">
                <a:solidFill>
                  <a:srgbClr val="D9D9D9"/>
                </a:solidFill>
              </a:rPr>
              <a:t>Prática</a:t>
            </a:r>
            <a:endParaRPr lang="x-none" sz="2000">
              <a:solidFill>
                <a:srgbClr val="D9D9D9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16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806439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95536" y="338326"/>
            <a:ext cx="8229600" cy="10156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3000" b="1" dirty="0" smtClean="0"/>
              <a:t>O que é </a:t>
            </a:r>
            <a:r>
              <a:rPr lang="pt-BR" sz="3000" b="1" dirty="0" err="1" smtClean="0"/>
              <a:t>SystemTap</a:t>
            </a:r>
            <a:r>
              <a:rPr lang="pt-BR" sz="3000" b="1" dirty="0" smtClean="0"/>
              <a:t>?</a:t>
            </a:r>
            <a:endParaRPr lang="x-none" sz="3000" b="1"/>
          </a:p>
          <a:p>
            <a:endParaRPr lang="x-none" sz="3000" b="1"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710135"/>
            <a:ext cx="8229600" cy="360094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800" dirty="0" err="1" smtClean="0"/>
              <a:t>SystemTap</a:t>
            </a:r>
            <a:r>
              <a:rPr lang="pt-BR" sz="1800" dirty="0" smtClean="0"/>
              <a:t> foi lançado </a:t>
            </a:r>
            <a:r>
              <a:rPr lang="pt-BR" sz="1800" dirty="0"/>
              <a:t>em 2005 no RedHat Enterprise </a:t>
            </a:r>
            <a:r>
              <a:rPr lang="pt-BR" sz="1800" dirty="0" smtClean="0"/>
              <a:t>Linux;</a:t>
            </a:r>
          </a:p>
          <a:p>
            <a:pPr marL="139700" lvl="0" indent="0" algn="just">
              <a:spcBef>
                <a:spcPts val="600"/>
              </a:spcBef>
              <a:buSzPct val="116666"/>
              <a:buNone/>
            </a:pPr>
            <a:endParaRPr lang="pt-BR" sz="1800" dirty="0"/>
          </a:p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800" dirty="0" smtClean="0"/>
              <a:t>Depois </a:t>
            </a:r>
            <a:r>
              <a:rPr lang="pt-BR" sz="1800" dirty="0"/>
              <a:t>de 4 anos em desenvolvimento, </a:t>
            </a:r>
            <a:r>
              <a:rPr lang="pt-BR" sz="1800" dirty="0" smtClean="0"/>
              <a:t>foi lançada o </a:t>
            </a:r>
            <a:r>
              <a:rPr lang="pt-BR" sz="1800" dirty="0" err="1"/>
              <a:t>SystemTap</a:t>
            </a:r>
            <a:r>
              <a:rPr lang="pt-BR" sz="1800" dirty="0"/>
              <a:t> </a:t>
            </a:r>
            <a:r>
              <a:rPr lang="pt-BR" sz="1800" dirty="0" smtClean="0"/>
              <a:t>1.0;</a:t>
            </a:r>
          </a:p>
          <a:p>
            <a:pPr marL="139700" lvl="0" indent="0" algn="just">
              <a:spcBef>
                <a:spcPts val="600"/>
              </a:spcBef>
              <a:buSzPct val="116666"/>
              <a:buNone/>
            </a:pPr>
            <a:endParaRPr lang="pt-BR" sz="1800" dirty="0"/>
          </a:p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800" dirty="0" smtClean="0"/>
              <a:t>A partir de 2011 o </a:t>
            </a:r>
            <a:r>
              <a:rPr lang="pt-BR" sz="1800" dirty="0" err="1" smtClean="0"/>
              <a:t>SystemTap</a:t>
            </a:r>
            <a:r>
              <a:rPr lang="pt-BR" sz="1800" dirty="0" smtClean="0"/>
              <a:t> é totalmente suportado em todas as distribuições Linux;</a:t>
            </a:r>
          </a:p>
          <a:p>
            <a:pPr marL="139700" lvl="0" indent="0" algn="just">
              <a:spcBef>
                <a:spcPts val="600"/>
              </a:spcBef>
              <a:buSzPct val="116666"/>
              <a:buNone/>
            </a:pPr>
            <a:endParaRPr lang="pt-BR" sz="1800" dirty="0"/>
          </a:p>
          <a:p>
            <a:pPr marL="457200" indent="-317500" algn="just">
              <a:spcBef>
                <a:spcPts val="600"/>
              </a:spcBef>
              <a:buSzPct val="116666"/>
            </a:pPr>
            <a:r>
              <a:rPr lang="pt-BR" sz="1800" dirty="0" err="1"/>
              <a:t>SystemTap</a:t>
            </a:r>
            <a:r>
              <a:rPr lang="pt-BR" sz="1800" dirty="0"/>
              <a:t> (STAP) é uma ferramenta para o sistema operacional Linux que permite que desenvolvedores e administradores de sistemas possam </a:t>
            </a:r>
            <a:r>
              <a:rPr lang="pt-BR" sz="1800" b="1" dirty="0">
                <a:solidFill>
                  <a:srgbClr val="FF0000"/>
                </a:solidFill>
              </a:rPr>
              <a:t>investigar o comportamento do </a:t>
            </a:r>
            <a:r>
              <a:rPr lang="pt-BR" sz="1800" b="1" dirty="0" err="1">
                <a:solidFill>
                  <a:srgbClr val="FF0000"/>
                </a:solidFill>
              </a:rPr>
              <a:t>kernel</a:t>
            </a:r>
            <a:r>
              <a:rPr lang="pt-BR" sz="1800" dirty="0"/>
              <a:t> e até mesmo aplicações do espaço do usuário</a:t>
            </a:r>
            <a:r>
              <a:rPr lang="pt-BR" sz="1800" dirty="0" smtClean="0"/>
              <a:t>;</a:t>
            </a:r>
            <a:endParaRPr lang="pt-BR" sz="1800" dirty="0"/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17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7" name="Picture 3" descr="C:\Users\Lubnnia\Desktop\Imagem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4328" y="980728"/>
            <a:ext cx="1428750" cy="134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3424944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95536" y="338326"/>
            <a:ext cx="8229600" cy="10156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3000" b="1" dirty="0" smtClean="0"/>
              <a:t>O que é </a:t>
            </a:r>
            <a:r>
              <a:rPr lang="pt-BR" sz="3000" b="1" dirty="0" err="1" smtClean="0"/>
              <a:t>SystemTap</a:t>
            </a:r>
            <a:r>
              <a:rPr lang="pt-BR" sz="3000" b="1" dirty="0" smtClean="0"/>
              <a:t>?</a:t>
            </a:r>
            <a:endParaRPr lang="x-none" sz="3000" b="1"/>
          </a:p>
          <a:p>
            <a:endParaRPr lang="x-none" sz="3000" b="1"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710135"/>
            <a:ext cx="8229600" cy="26160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800" dirty="0" smtClean="0"/>
              <a:t>Tem como objetivo </a:t>
            </a:r>
            <a:r>
              <a:rPr lang="pt-BR" sz="1800" b="1" dirty="0" smtClean="0">
                <a:solidFill>
                  <a:srgbClr val="FF0000"/>
                </a:solidFill>
              </a:rPr>
              <a:t>descobrir erros,</a:t>
            </a:r>
            <a:r>
              <a:rPr lang="pt-BR" sz="1800" dirty="0" smtClean="0">
                <a:solidFill>
                  <a:srgbClr val="FF0000"/>
                </a:solidFill>
              </a:rPr>
              <a:t> </a:t>
            </a:r>
            <a:r>
              <a:rPr lang="pt-BR" sz="1800" b="1" dirty="0" smtClean="0">
                <a:solidFill>
                  <a:srgbClr val="FF0000"/>
                </a:solidFill>
              </a:rPr>
              <a:t>problemas de desempenho</a:t>
            </a:r>
            <a:r>
              <a:rPr lang="pt-BR" sz="1800" dirty="0" smtClean="0"/>
              <a:t> ou apenas para entender como o </a:t>
            </a:r>
            <a:r>
              <a:rPr lang="pt-BR" sz="1800" b="1" dirty="0" smtClean="0">
                <a:solidFill>
                  <a:srgbClr val="FF0000"/>
                </a:solidFill>
              </a:rPr>
              <a:t>sistema funciona</a:t>
            </a:r>
            <a:r>
              <a:rPr lang="pt-BR" sz="1800" dirty="0" smtClean="0"/>
              <a:t>;</a:t>
            </a:r>
          </a:p>
          <a:p>
            <a:pPr marL="139700" lvl="0" indent="0" algn="just">
              <a:spcBef>
                <a:spcPts val="600"/>
              </a:spcBef>
              <a:buSzPct val="116666"/>
              <a:buNone/>
            </a:pPr>
            <a:endParaRPr lang="pt-BR" sz="1800" dirty="0" smtClean="0"/>
          </a:p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800" dirty="0" err="1" smtClean="0"/>
              <a:t>SystemTap</a:t>
            </a:r>
            <a:r>
              <a:rPr lang="pt-BR" sz="1800" dirty="0" smtClean="0"/>
              <a:t> foi criado por um consórcio que inclui a Hitachi, IBM, Intel®, Oracle® e RedHat;</a:t>
            </a:r>
          </a:p>
          <a:p>
            <a:pPr marL="139700" lvl="0" indent="0" algn="just">
              <a:spcBef>
                <a:spcPts val="600"/>
              </a:spcBef>
              <a:buSzPct val="116666"/>
              <a:buNone/>
            </a:pPr>
            <a:endParaRPr lang="pt-BR" sz="1800" dirty="0" smtClean="0"/>
          </a:p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800" dirty="0" smtClean="0"/>
              <a:t>Não precisa reconstruir, reinstalar o </a:t>
            </a:r>
            <a:r>
              <a:rPr lang="pt-BR" sz="1800" dirty="0" err="1" smtClean="0"/>
              <a:t>kernel</a:t>
            </a:r>
            <a:r>
              <a:rPr lang="pt-BR" sz="1800" dirty="0" smtClean="0"/>
              <a:t> e reinicializá-lo para obter dados vitais;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18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228752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95536" y="338326"/>
            <a:ext cx="8229600" cy="10156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3000" b="1" dirty="0" smtClean="0"/>
              <a:t>O que é </a:t>
            </a:r>
            <a:r>
              <a:rPr lang="pt-BR" sz="3000" b="1" dirty="0" err="1" smtClean="0"/>
              <a:t>SystemTap</a:t>
            </a:r>
            <a:r>
              <a:rPr lang="pt-BR" sz="3000" b="1" dirty="0" smtClean="0"/>
              <a:t>?</a:t>
            </a:r>
            <a:endParaRPr lang="x-none" sz="3000" b="1"/>
          </a:p>
          <a:p>
            <a:endParaRPr lang="x-none" sz="3000" b="1"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710135"/>
            <a:ext cx="8229600" cy="42472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800" dirty="0" err="1" smtClean="0"/>
              <a:t>SystemTap</a:t>
            </a:r>
            <a:r>
              <a:rPr lang="pt-BR" sz="1800" dirty="0" smtClean="0"/>
              <a:t> é uma ferramenta que faz </a:t>
            </a:r>
            <a:r>
              <a:rPr lang="pt-BR" sz="1800" b="1" i="1" dirty="0" smtClean="0"/>
              <a:t>trace;</a:t>
            </a:r>
          </a:p>
          <a:p>
            <a:pPr marL="857250" lvl="1" indent="-317500" algn="just">
              <a:spcBef>
                <a:spcPts val="600"/>
              </a:spcBef>
              <a:buSzPct val="75000"/>
              <a:buFont typeface="Courier New" pitchFamily="49" charset="0"/>
              <a:buChar char="o"/>
            </a:pPr>
            <a:r>
              <a:rPr lang="pt-BR" sz="1600" dirty="0" smtClean="0"/>
              <a:t>O depurador executa </a:t>
            </a:r>
            <a:r>
              <a:rPr lang="pt-BR" sz="1600" dirty="0"/>
              <a:t>um conjunto de instruções no local desejado </a:t>
            </a:r>
            <a:r>
              <a:rPr lang="pt-BR" sz="1600" dirty="0" smtClean="0"/>
              <a:t>(breakpoint</a:t>
            </a:r>
            <a:r>
              <a:rPr lang="pt-BR" sz="1600" dirty="0"/>
              <a:t>), e </a:t>
            </a:r>
            <a:r>
              <a:rPr lang="pt-BR" sz="1600" dirty="0" smtClean="0"/>
              <a:t>deixa </a:t>
            </a:r>
            <a:r>
              <a:rPr lang="pt-BR" sz="1600" dirty="0"/>
              <a:t>o </a:t>
            </a:r>
            <a:r>
              <a:rPr lang="pt-BR" sz="1600" dirty="0" err="1"/>
              <a:t>kernel</a:t>
            </a:r>
            <a:r>
              <a:rPr lang="pt-BR" sz="1600" dirty="0"/>
              <a:t> continuar sua execução </a:t>
            </a:r>
            <a:r>
              <a:rPr lang="pt-BR" sz="1600" dirty="0" smtClean="0"/>
              <a:t>normal;</a:t>
            </a:r>
          </a:p>
          <a:p>
            <a:pPr marL="857250" lvl="1" indent="-317500" algn="just">
              <a:spcBef>
                <a:spcPts val="600"/>
              </a:spcBef>
              <a:buSzPct val="75000"/>
              <a:buFont typeface="Courier New" pitchFamily="49" charset="0"/>
              <a:buChar char="o"/>
            </a:pPr>
            <a:r>
              <a:rPr lang="pt-BR" sz="1600" dirty="0" smtClean="0"/>
              <a:t>Não é necessário reinicializar a máquina;</a:t>
            </a:r>
            <a:endParaRPr lang="pt-BR" sz="1800" dirty="0" smtClean="0"/>
          </a:p>
          <a:p>
            <a:pPr marL="139700" lvl="0" indent="0" algn="just">
              <a:spcBef>
                <a:spcPts val="600"/>
              </a:spcBef>
              <a:buSzPct val="116666"/>
              <a:buNone/>
            </a:pPr>
            <a:endParaRPr lang="pt-BR" sz="1800" dirty="0"/>
          </a:p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800" dirty="0" smtClean="0"/>
              <a:t>Eventos e </a:t>
            </a:r>
            <a:r>
              <a:rPr lang="pt-BR" sz="1800" dirty="0" err="1" smtClean="0"/>
              <a:t>Handlers</a:t>
            </a:r>
            <a:r>
              <a:rPr lang="pt-BR" sz="1800" dirty="0" smtClean="0"/>
              <a:t>;</a:t>
            </a:r>
          </a:p>
          <a:p>
            <a:pPr marL="857250" lvl="1" indent="-317500" algn="just">
              <a:spcBef>
                <a:spcPts val="600"/>
              </a:spcBef>
              <a:buSzPct val="75000"/>
              <a:buFont typeface="Courier New" pitchFamily="49" charset="0"/>
              <a:buChar char="o"/>
            </a:pPr>
            <a:r>
              <a:rPr lang="pt-BR" sz="1600" b="1" dirty="0" smtClean="0"/>
              <a:t>Eventos são breakpoints</a:t>
            </a:r>
            <a:r>
              <a:rPr lang="pt-BR" sz="1600" dirty="0" smtClean="0"/>
              <a:t>, em que o usuário define no sistema onde ele quer que o evento seja gerado. Os </a:t>
            </a:r>
            <a:r>
              <a:rPr lang="pt-BR" sz="1600" dirty="0"/>
              <a:t>eventos são também chamados de </a:t>
            </a:r>
            <a:r>
              <a:rPr lang="pt-BR" sz="1600" b="1" dirty="0"/>
              <a:t>pontos de prova</a:t>
            </a:r>
            <a:r>
              <a:rPr lang="pt-BR" sz="1600" dirty="0"/>
              <a:t> (</a:t>
            </a:r>
            <a:r>
              <a:rPr lang="pt-BR" sz="1600" dirty="0" err="1"/>
              <a:t>probe</a:t>
            </a:r>
            <a:r>
              <a:rPr lang="pt-BR" sz="1600" dirty="0"/>
              <a:t> points</a:t>
            </a:r>
            <a:r>
              <a:rPr lang="pt-BR" sz="1600" dirty="0" smtClean="0"/>
              <a:t>);</a:t>
            </a:r>
            <a:endParaRPr lang="pt-BR" sz="1600" dirty="0"/>
          </a:p>
          <a:p>
            <a:pPr marL="857250" lvl="1" indent="-317500" algn="just">
              <a:spcBef>
                <a:spcPts val="600"/>
              </a:spcBef>
              <a:buSzPct val="75000"/>
              <a:buFont typeface="Courier New" pitchFamily="49" charset="0"/>
              <a:buChar char="o"/>
            </a:pPr>
            <a:r>
              <a:rPr lang="pt-BR" sz="1600" b="1" dirty="0" err="1" smtClean="0"/>
              <a:t>Handlers</a:t>
            </a:r>
            <a:r>
              <a:rPr lang="pt-BR" sz="1600" b="1" dirty="0" smtClean="0"/>
              <a:t> são funções</a:t>
            </a:r>
            <a:r>
              <a:rPr lang="pt-BR" sz="1600" dirty="0" smtClean="0"/>
              <a:t> que o </a:t>
            </a:r>
            <a:r>
              <a:rPr lang="pt-BR" sz="1600" dirty="0" err="1" smtClean="0"/>
              <a:t>kernel</a:t>
            </a:r>
            <a:r>
              <a:rPr lang="pt-BR" sz="1600" dirty="0" smtClean="0"/>
              <a:t> executa toda vez que passa por um determinado evento. Essas funções tem como objetivo capturar dados e grava-los em variáveis ou imprimir na tela para posterior análise;</a:t>
            </a:r>
          </a:p>
          <a:p>
            <a:pPr marL="857250" lvl="1" indent="-317500" algn="just">
              <a:spcBef>
                <a:spcPts val="600"/>
              </a:spcBef>
              <a:buSzPct val="75000"/>
              <a:buFont typeface="Courier New" pitchFamily="49" charset="0"/>
              <a:buChar char="o"/>
            </a:pPr>
            <a:r>
              <a:rPr lang="pt-BR" sz="1600" dirty="0" smtClean="0"/>
              <a:t>Os </a:t>
            </a:r>
            <a:r>
              <a:rPr lang="pt-BR" sz="1600" dirty="0" err="1" smtClean="0"/>
              <a:t>handlers</a:t>
            </a:r>
            <a:r>
              <a:rPr lang="pt-BR" sz="1600" dirty="0" smtClean="0"/>
              <a:t> </a:t>
            </a:r>
            <a:r>
              <a:rPr lang="pt-BR" sz="1600" dirty="0"/>
              <a:t>são escritos em uma linguagem própria que parece algo entre AWK e C, e é capaz de fazer basicamente tudo o que o C </a:t>
            </a:r>
            <a:r>
              <a:rPr lang="pt-BR" sz="1600" dirty="0" smtClean="0"/>
              <a:t>permite;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19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656665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395536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3000" b="1"/>
              <a:t>Sumário</a:t>
            </a:r>
          </a:p>
          <a:p>
            <a:endParaRPr lang="x-none" sz="3000" b="1"/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468312" y="1451862"/>
            <a:ext cx="8229600" cy="347783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lvl="0" indent="-317500" algn="just" rtl="0">
              <a:spcBef>
                <a:spcPts val="600"/>
              </a:spcBef>
              <a:buClr>
                <a:schemeClr val="dk1"/>
              </a:buClr>
              <a:buSzPct val="70000"/>
              <a:buFont typeface="Arial"/>
              <a:buAutoNum type="arabicPeriod"/>
            </a:pPr>
            <a:r>
              <a:rPr lang="x-none" sz="2000"/>
              <a:t>O que é </a:t>
            </a:r>
            <a:r>
              <a:rPr lang="pt-BR" sz="2000" dirty="0" err="1" smtClean="0"/>
              <a:t>Kernel</a:t>
            </a:r>
            <a:r>
              <a:rPr lang="x-none" sz="2000" smtClean="0"/>
              <a:t>?</a:t>
            </a:r>
            <a:endParaRPr lang="pt-BR" sz="2000" dirty="0"/>
          </a:p>
          <a:p>
            <a:pPr marL="457200" lvl="0" indent="-317500" algn="just" rtl="0">
              <a:spcBef>
                <a:spcPts val="600"/>
              </a:spcBef>
              <a:buClr>
                <a:schemeClr val="dk1"/>
              </a:buClr>
              <a:buSzPct val="70000"/>
              <a:buFont typeface="Arial"/>
              <a:buAutoNum type="arabicPeriod"/>
            </a:pPr>
            <a:endParaRPr lang="pt-BR" sz="2000" dirty="0" smtClean="0"/>
          </a:p>
          <a:p>
            <a:pPr marL="457200" lvl="0" indent="-317500" algn="just">
              <a:spcBef>
                <a:spcPts val="600"/>
              </a:spcBef>
              <a:buSzPct val="70000"/>
              <a:buFont typeface="Arial"/>
              <a:buAutoNum type="arabicPeriod"/>
            </a:pPr>
            <a:r>
              <a:rPr lang="pt-BR" sz="2000" dirty="0" smtClean="0"/>
              <a:t>Depuração de </a:t>
            </a:r>
            <a:r>
              <a:rPr lang="pt-BR" sz="2000" dirty="0" err="1" smtClean="0"/>
              <a:t>Kernel</a:t>
            </a:r>
            <a:endParaRPr lang="pt-BR" sz="2000" dirty="0" smtClean="0"/>
          </a:p>
          <a:p>
            <a:pPr marL="457200" indent="-317500" algn="just">
              <a:spcBef>
                <a:spcPts val="600"/>
              </a:spcBef>
              <a:buSzPct val="70000"/>
              <a:buFont typeface="Arial"/>
              <a:buAutoNum type="arabicPeriod"/>
            </a:pPr>
            <a:endParaRPr lang="pt-BR" sz="2000" dirty="0" smtClean="0"/>
          </a:p>
          <a:p>
            <a:pPr marL="457200" indent="-317500" algn="just">
              <a:spcBef>
                <a:spcPts val="600"/>
              </a:spcBef>
              <a:buSzPct val="70000"/>
              <a:buFont typeface="Arial"/>
              <a:buAutoNum type="arabicPeriod"/>
            </a:pPr>
            <a:r>
              <a:rPr lang="pt-BR" sz="2000" dirty="0" smtClean="0"/>
              <a:t>O que é </a:t>
            </a:r>
            <a:r>
              <a:rPr lang="pt-BR" sz="2000" dirty="0" err="1" smtClean="0"/>
              <a:t>SystemTap</a:t>
            </a:r>
            <a:r>
              <a:rPr lang="pt-BR" sz="2000" dirty="0" smtClean="0"/>
              <a:t>?</a:t>
            </a:r>
          </a:p>
          <a:p>
            <a:pPr marL="457200" indent="-317500" algn="just">
              <a:spcBef>
                <a:spcPts val="600"/>
              </a:spcBef>
              <a:buSzPct val="70000"/>
              <a:buFont typeface="Arial"/>
              <a:buAutoNum type="arabicPeriod"/>
            </a:pPr>
            <a:endParaRPr lang="pt-BR" sz="2000" dirty="0" smtClean="0"/>
          </a:p>
          <a:p>
            <a:pPr marL="457200" lvl="0" indent="-317500" algn="just">
              <a:spcBef>
                <a:spcPts val="600"/>
              </a:spcBef>
              <a:buSzPct val="70000"/>
              <a:buFont typeface="Arial"/>
              <a:buAutoNum type="arabicPeriod"/>
            </a:pPr>
            <a:r>
              <a:rPr lang="pt-BR" sz="2000" dirty="0" smtClean="0"/>
              <a:t>Conclusão</a:t>
            </a:r>
            <a:endParaRPr lang="x-none" sz="2000"/>
          </a:p>
          <a:p>
            <a:pPr marL="457200" indent="-317500" algn="just">
              <a:spcBef>
                <a:spcPts val="600"/>
              </a:spcBef>
              <a:buSzPct val="70000"/>
              <a:buFont typeface="Arial"/>
              <a:buAutoNum type="arabicPeriod"/>
            </a:pPr>
            <a:endParaRPr lang="pt-BR" sz="2000" dirty="0" smtClean="0"/>
          </a:p>
          <a:p>
            <a:pPr marL="457200" lvl="0" indent="-317500" algn="just">
              <a:spcBef>
                <a:spcPts val="600"/>
              </a:spcBef>
              <a:buSzPct val="70000"/>
              <a:buFont typeface="Arial"/>
              <a:buAutoNum type="arabicPeriod"/>
            </a:pPr>
            <a:r>
              <a:rPr lang="pt-BR" sz="2000" dirty="0" smtClean="0"/>
              <a:t>Prática</a:t>
            </a:r>
            <a:endParaRPr lang="x-none" sz="2000"/>
          </a:p>
        </p:txBody>
      </p:sp>
      <p:sp>
        <p:nvSpPr>
          <p:cNvPr id="17" name="Retângulo 16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9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pt-BR" sz="12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95536" y="338326"/>
            <a:ext cx="8229600" cy="10156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3000" b="1" dirty="0" smtClean="0"/>
              <a:t>O que é </a:t>
            </a:r>
            <a:r>
              <a:rPr lang="pt-BR" sz="3000" b="1" dirty="0" err="1" smtClean="0"/>
              <a:t>SystemTap</a:t>
            </a:r>
            <a:r>
              <a:rPr lang="pt-BR" sz="3000" b="1" dirty="0" smtClean="0"/>
              <a:t>?</a:t>
            </a:r>
            <a:endParaRPr lang="x-none" sz="3000" b="1"/>
          </a:p>
          <a:p>
            <a:endParaRPr lang="x-none" sz="3000" b="1"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710135"/>
            <a:ext cx="8229600" cy="13541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800" dirty="0" smtClean="0"/>
              <a:t>O </a:t>
            </a:r>
            <a:r>
              <a:rPr lang="pt-BR" sz="1800" dirty="0" err="1"/>
              <a:t>SystemTap</a:t>
            </a:r>
            <a:r>
              <a:rPr lang="pt-BR" sz="1800" dirty="0"/>
              <a:t> tem uma </a:t>
            </a:r>
            <a:r>
              <a:rPr lang="pt-BR" sz="1800" dirty="0" smtClean="0"/>
              <a:t>interface de </a:t>
            </a:r>
            <a:r>
              <a:rPr lang="pt-BR" sz="1800" dirty="0"/>
              <a:t>linha de comando chamada </a:t>
            </a:r>
            <a:r>
              <a:rPr lang="pt-BR" sz="1800" b="1" dirty="0" err="1" smtClean="0"/>
              <a:t>stap</a:t>
            </a:r>
            <a:r>
              <a:rPr lang="pt-BR" sz="1800" b="1" dirty="0" smtClean="0"/>
              <a:t>;</a:t>
            </a:r>
            <a:endParaRPr lang="pt-BR" sz="1800" b="1" dirty="0"/>
          </a:p>
          <a:p>
            <a:pPr marL="139700" lvl="0" indent="0" algn="just">
              <a:spcBef>
                <a:spcPts val="600"/>
              </a:spcBef>
              <a:buSzPct val="116666"/>
              <a:buNone/>
            </a:pPr>
            <a:endParaRPr lang="pt-BR" sz="1800" b="1" dirty="0" smtClean="0"/>
          </a:p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800" dirty="0" smtClean="0"/>
              <a:t>Utiliza </a:t>
            </a:r>
            <a:r>
              <a:rPr lang="pt-BR" sz="1800" dirty="0"/>
              <a:t>um arquivo de texto simples (um script) como entrada e gera saída de texto </a:t>
            </a:r>
            <a:r>
              <a:rPr lang="pt-BR" sz="1800" dirty="0" smtClean="0"/>
              <a:t>simples</a:t>
            </a:r>
            <a:r>
              <a:rPr lang="pt-BR" sz="1800" dirty="0"/>
              <a:t>;</a:t>
            </a:r>
            <a:endParaRPr lang="pt-BR" sz="1800" dirty="0" smtClean="0"/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20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913698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95536" y="338326"/>
            <a:ext cx="8229600" cy="10156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3000" b="1" dirty="0" smtClean="0"/>
              <a:t>O que é </a:t>
            </a:r>
            <a:r>
              <a:rPr lang="pt-BR" sz="3000" b="1" dirty="0" err="1" smtClean="0"/>
              <a:t>SystemTap</a:t>
            </a:r>
            <a:r>
              <a:rPr lang="pt-BR" sz="3000" b="1" dirty="0" smtClean="0"/>
              <a:t>?</a:t>
            </a:r>
            <a:endParaRPr lang="x-none" sz="3000" b="1"/>
          </a:p>
          <a:p>
            <a:endParaRPr lang="x-none" sz="3000" b="1"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710135"/>
            <a:ext cx="8229600" cy="344705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800" dirty="0"/>
              <a:t>Instalando o </a:t>
            </a:r>
            <a:r>
              <a:rPr lang="pt-BR" sz="1800" dirty="0" err="1"/>
              <a:t>SystemTap</a:t>
            </a:r>
            <a:endParaRPr lang="pt-BR" sz="1800" dirty="0"/>
          </a:p>
          <a:p>
            <a:pPr marL="857250" lvl="1" indent="-317500" algn="just">
              <a:spcBef>
                <a:spcPts val="600"/>
              </a:spcBef>
              <a:buSzPct val="75000"/>
              <a:buFont typeface="Courier New" pitchFamily="49" charset="0"/>
              <a:buChar char="o"/>
            </a:pPr>
            <a:r>
              <a:rPr lang="pt-BR" sz="1600" dirty="0"/>
              <a:t>Pacote </a:t>
            </a:r>
            <a:r>
              <a:rPr lang="pt-BR" sz="1600" dirty="0" err="1"/>
              <a:t>Systemtap</a:t>
            </a:r>
            <a:r>
              <a:rPr lang="pt-BR" sz="1600" dirty="0"/>
              <a:t> </a:t>
            </a:r>
            <a:r>
              <a:rPr lang="pt-BR" sz="1600" b="1" i="1" dirty="0"/>
              <a:t>(</a:t>
            </a:r>
            <a:r>
              <a:rPr lang="pt-BR" sz="1600" b="1" i="1" dirty="0" err="1"/>
              <a:t>sudo</a:t>
            </a:r>
            <a:r>
              <a:rPr lang="pt-BR" sz="1600" b="1" i="1" dirty="0"/>
              <a:t> </a:t>
            </a:r>
            <a:r>
              <a:rPr lang="pt-BR" sz="1600" b="1" i="1" dirty="0" err="1"/>
              <a:t>apt-get</a:t>
            </a:r>
            <a:r>
              <a:rPr lang="pt-BR" sz="1600" b="1" i="1" dirty="0"/>
              <a:t> </a:t>
            </a:r>
            <a:r>
              <a:rPr lang="pt-BR" sz="1600" b="1" i="1" dirty="0" err="1"/>
              <a:t>install</a:t>
            </a:r>
            <a:r>
              <a:rPr lang="pt-BR" sz="1600" b="1" i="1" dirty="0"/>
              <a:t> </a:t>
            </a:r>
            <a:r>
              <a:rPr lang="pt-BR" sz="1600" b="1" i="1" dirty="0" err="1"/>
              <a:t>systemtap</a:t>
            </a:r>
            <a:r>
              <a:rPr lang="pt-BR" sz="1600" b="1" i="1" dirty="0"/>
              <a:t>)</a:t>
            </a:r>
            <a:r>
              <a:rPr lang="pt-BR" sz="1600" dirty="0"/>
              <a:t>;</a:t>
            </a:r>
          </a:p>
          <a:p>
            <a:pPr marL="857250" lvl="1" indent="-317500" algn="just">
              <a:spcBef>
                <a:spcPts val="600"/>
              </a:spcBef>
              <a:buSzPct val="75000"/>
              <a:buFont typeface="Courier New" pitchFamily="49" charset="0"/>
              <a:buChar char="o"/>
            </a:pPr>
            <a:r>
              <a:rPr lang="pt-BR" sz="1600" dirty="0"/>
              <a:t>Pacote </a:t>
            </a:r>
            <a:r>
              <a:rPr lang="pt-BR" sz="1600" dirty="0" err="1"/>
              <a:t>kernel</a:t>
            </a:r>
            <a:r>
              <a:rPr lang="pt-BR" sz="1600" dirty="0"/>
              <a:t> debug </a:t>
            </a:r>
            <a:r>
              <a:rPr lang="pt-BR" sz="1600" dirty="0" err="1" smtClean="0"/>
              <a:t>info</a:t>
            </a:r>
            <a:endParaRPr lang="pt-BR" sz="1600" dirty="0" smtClean="0"/>
          </a:p>
          <a:p>
            <a:pPr marL="1257300" lvl="2" indent="-317500" algn="just">
              <a:spcBef>
                <a:spcPts val="600"/>
              </a:spcBef>
              <a:buSzPct val="75000"/>
              <a:buFont typeface="Wingdings" pitchFamily="2" charset="2"/>
              <a:buChar char="§"/>
            </a:pPr>
            <a:r>
              <a:rPr lang="pt-BR" sz="1600" b="1" dirty="0" err="1" smtClean="0"/>
              <a:t>s</a:t>
            </a:r>
            <a:r>
              <a:rPr lang="pt-BR" sz="1600" b="1" i="1" dirty="0" err="1" smtClean="0"/>
              <a:t>udo</a:t>
            </a:r>
            <a:r>
              <a:rPr lang="pt-BR" sz="1600" b="1" i="1" dirty="0" smtClean="0"/>
              <a:t> </a:t>
            </a:r>
            <a:r>
              <a:rPr lang="pt-BR" sz="1600" b="1" i="1" dirty="0" err="1"/>
              <a:t>apt-get</a:t>
            </a:r>
            <a:r>
              <a:rPr lang="pt-BR" sz="1600" b="1" i="1" dirty="0"/>
              <a:t> </a:t>
            </a:r>
            <a:r>
              <a:rPr lang="pt-BR" sz="1600" b="1" i="1" dirty="0" err="1"/>
              <a:t>install</a:t>
            </a:r>
            <a:r>
              <a:rPr lang="pt-BR" sz="1600" b="1" i="1" dirty="0"/>
              <a:t> </a:t>
            </a:r>
            <a:r>
              <a:rPr lang="pt-BR" sz="1600" b="1" i="1" dirty="0" err="1"/>
              <a:t>linux</a:t>
            </a:r>
            <a:r>
              <a:rPr lang="pt-BR" sz="1600" b="1" i="1" dirty="0"/>
              <a:t>-</a:t>
            </a:r>
            <a:r>
              <a:rPr lang="pt-BR" sz="1600" b="1" i="1" dirty="0" err="1"/>
              <a:t>image</a:t>
            </a:r>
            <a:r>
              <a:rPr lang="pt-BR" sz="1600" b="1" i="1" dirty="0"/>
              <a:t>-debug-</a:t>
            </a:r>
            <a:r>
              <a:rPr lang="pt-BR" sz="1600" b="1" i="1" dirty="0" err="1"/>
              <a:t>generic</a:t>
            </a:r>
            <a:endParaRPr lang="pt-BR" sz="1600" b="1" dirty="0"/>
          </a:p>
          <a:p>
            <a:pPr marL="1257300" lvl="2" indent="-317500" algn="just">
              <a:spcBef>
                <a:spcPts val="600"/>
              </a:spcBef>
              <a:buSzPct val="75000"/>
              <a:buFont typeface="Wingdings" pitchFamily="2" charset="2"/>
              <a:buChar char="§"/>
            </a:pPr>
            <a:r>
              <a:rPr lang="pt-BR" sz="1600" dirty="0"/>
              <a:t>A partir da execução de linha de comando </a:t>
            </a:r>
            <a:r>
              <a:rPr lang="pt-BR" sz="1600" b="1" dirty="0" err="1" smtClean="0"/>
              <a:t>uname</a:t>
            </a:r>
            <a:r>
              <a:rPr lang="pt-BR" sz="1600" b="1" smtClean="0"/>
              <a:t> -</a:t>
            </a:r>
            <a:r>
              <a:rPr lang="pt-BR" sz="1600" b="1" dirty="0"/>
              <a:t>r</a:t>
            </a:r>
            <a:r>
              <a:rPr lang="pt-BR" sz="1600" dirty="0"/>
              <a:t> para encontrar a sua versão do </a:t>
            </a:r>
            <a:r>
              <a:rPr lang="pt-BR" sz="1600" dirty="0" err="1"/>
              <a:t>kernel</a:t>
            </a:r>
            <a:r>
              <a:rPr lang="pt-BR" sz="1600" dirty="0"/>
              <a:t> atual em execução;</a:t>
            </a:r>
          </a:p>
          <a:p>
            <a:pPr marL="1257300" lvl="2" indent="-317500" algn="just">
              <a:spcBef>
                <a:spcPts val="600"/>
              </a:spcBef>
              <a:buSzPct val="75000"/>
              <a:buFont typeface="Wingdings" pitchFamily="2" charset="2"/>
              <a:buChar char="§"/>
            </a:pPr>
            <a:r>
              <a:rPr lang="pt-BR" sz="1600" b="1" i="1" dirty="0" err="1"/>
              <a:t>sudo</a:t>
            </a:r>
            <a:r>
              <a:rPr lang="pt-BR" sz="1600" b="1" i="1" dirty="0"/>
              <a:t> </a:t>
            </a:r>
            <a:r>
              <a:rPr lang="pt-BR" sz="1600" b="1" i="1" dirty="0" err="1"/>
              <a:t>dpkg</a:t>
            </a:r>
            <a:r>
              <a:rPr lang="pt-BR" sz="1600" b="1" i="1" dirty="0"/>
              <a:t> -i </a:t>
            </a:r>
            <a:r>
              <a:rPr lang="pt-BR" sz="1600" b="1" i="1" dirty="0" err="1"/>
              <a:t>ddeb_imagem</a:t>
            </a:r>
            <a:r>
              <a:rPr lang="pt-BR" sz="1600" b="1" i="1" dirty="0"/>
              <a:t>_ </a:t>
            </a:r>
            <a:r>
              <a:rPr lang="pt-BR" sz="1600" b="1" i="1" dirty="0" err="1"/>
              <a:t>que_voce_baixou</a:t>
            </a:r>
            <a:r>
              <a:rPr lang="pt-BR" sz="1600" b="1" dirty="0"/>
              <a:t> </a:t>
            </a:r>
            <a:r>
              <a:rPr lang="pt-BR" sz="1600" dirty="0"/>
              <a:t>(exemplo </a:t>
            </a:r>
            <a:r>
              <a:rPr lang="pt-BR" sz="1600" i="1" dirty="0"/>
              <a:t>linux-image-2.6.32-22-generic-bgsym_2.6.32-22.33_amd64.ddeb</a:t>
            </a:r>
            <a:r>
              <a:rPr lang="pt-BR" sz="1600" dirty="0"/>
              <a:t>) </a:t>
            </a:r>
          </a:p>
          <a:p>
            <a:pPr marL="1257300" lvl="2" indent="-317500" algn="just">
              <a:spcBef>
                <a:spcPts val="600"/>
              </a:spcBef>
              <a:buSzPct val="75000"/>
              <a:buFont typeface="Wingdings" pitchFamily="2" charset="2"/>
              <a:buChar char="§"/>
            </a:pPr>
            <a:r>
              <a:rPr lang="pt-BR" sz="1600" b="1" dirty="0"/>
              <a:t>link</a:t>
            </a:r>
            <a:r>
              <a:rPr lang="pt-BR" sz="1600" dirty="0"/>
              <a:t> </a:t>
            </a:r>
            <a:r>
              <a:rPr lang="pt-BR" sz="1600" dirty="0">
                <a:hlinkClick r:id="rId3"/>
              </a:rPr>
              <a:t>http://ddebs.ubuntu.com/pool/main/l/linux/</a:t>
            </a:r>
            <a:endParaRPr lang="pt-BR" sz="1600" dirty="0"/>
          </a:p>
          <a:p>
            <a:pPr marL="1257300" lvl="2" indent="-317500" algn="just">
              <a:spcBef>
                <a:spcPts val="600"/>
              </a:spcBef>
              <a:buSzPct val="75000"/>
              <a:buFont typeface="Wingdings" pitchFamily="2" charset="2"/>
              <a:buChar char="§"/>
            </a:pPr>
            <a:r>
              <a:rPr lang="pt-BR" sz="1600" b="1" i="1" dirty="0" err="1"/>
              <a:t>sudo</a:t>
            </a:r>
            <a:r>
              <a:rPr lang="pt-BR" sz="1600" b="1" i="1" dirty="0"/>
              <a:t> </a:t>
            </a:r>
            <a:r>
              <a:rPr lang="pt-BR" sz="1600" b="1" i="1" dirty="0" err="1"/>
              <a:t>apt-get</a:t>
            </a:r>
            <a:r>
              <a:rPr lang="pt-BR" sz="1600" b="1" i="1" dirty="0"/>
              <a:t> </a:t>
            </a:r>
            <a:r>
              <a:rPr lang="pt-BR" sz="1600" b="1" i="1" dirty="0" err="1"/>
              <a:t>install</a:t>
            </a:r>
            <a:r>
              <a:rPr lang="pt-BR" sz="1600" b="1" i="1" dirty="0"/>
              <a:t> </a:t>
            </a:r>
            <a:r>
              <a:rPr lang="pt-BR" sz="1600" b="1" i="1" dirty="0" err="1"/>
              <a:t>elfutils</a:t>
            </a:r>
            <a:endParaRPr lang="pt-BR" sz="1600" b="1" i="1" dirty="0"/>
          </a:p>
          <a:p>
            <a:pPr marL="1257300" lvl="2" indent="-317500" algn="just">
              <a:spcBef>
                <a:spcPts val="600"/>
              </a:spcBef>
              <a:buSzPct val="75000"/>
              <a:buFont typeface="Wingdings" pitchFamily="2" charset="2"/>
              <a:buChar char="§"/>
            </a:pPr>
            <a:r>
              <a:rPr lang="pt-BR" sz="1600" i="1" dirty="0"/>
              <a:t>Testar o </a:t>
            </a:r>
            <a:r>
              <a:rPr lang="pt-BR" sz="1600" i="1" dirty="0" err="1"/>
              <a:t>kernel</a:t>
            </a:r>
            <a:r>
              <a:rPr lang="pt-BR" sz="1600" i="1" dirty="0"/>
              <a:t> </a:t>
            </a:r>
            <a:r>
              <a:rPr lang="pt-BR" sz="1600" b="1" i="1" dirty="0"/>
              <a:t>: </a:t>
            </a:r>
            <a:r>
              <a:rPr lang="pt-BR" sz="1600" b="1" dirty="0" err="1"/>
              <a:t>sudo</a:t>
            </a:r>
            <a:r>
              <a:rPr lang="pt-BR" sz="1600" b="1" dirty="0"/>
              <a:t> </a:t>
            </a:r>
            <a:r>
              <a:rPr lang="pt-BR" sz="1600" b="1" dirty="0" err="1"/>
              <a:t>stap</a:t>
            </a:r>
            <a:r>
              <a:rPr lang="pt-BR" sz="1600" b="1" dirty="0"/>
              <a:t> -</a:t>
            </a:r>
            <a:r>
              <a:rPr lang="pt-BR" sz="1600" b="1" dirty="0" err="1"/>
              <a:t>ve</a:t>
            </a:r>
            <a:r>
              <a:rPr lang="pt-BR" sz="1600" b="1" dirty="0"/>
              <a:t> '</a:t>
            </a:r>
            <a:r>
              <a:rPr lang="pt-BR" sz="1600" b="1" dirty="0" err="1"/>
              <a:t>probe</a:t>
            </a:r>
            <a:r>
              <a:rPr lang="pt-BR" sz="1600" b="1" dirty="0"/>
              <a:t> </a:t>
            </a:r>
            <a:r>
              <a:rPr lang="pt-BR" sz="1600" b="1" dirty="0" err="1"/>
              <a:t>begin</a:t>
            </a:r>
            <a:r>
              <a:rPr lang="pt-BR" sz="1600" b="1" dirty="0"/>
              <a:t> { log("</a:t>
            </a:r>
            <a:r>
              <a:rPr lang="pt-BR" sz="1600" b="1" dirty="0" err="1"/>
              <a:t>hello</a:t>
            </a:r>
            <a:r>
              <a:rPr lang="pt-BR" sz="1600" b="1" dirty="0"/>
              <a:t> world") </a:t>
            </a:r>
            <a:r>
              <a:rPr lang="pt-BR" sz="1600" b="1" dirty="0" err="1"/>
              <a:t>exit</a:t>
            </a:r>
            <a:r>
              <a:rPr lang="pt-BR" sz="1600" b="1" dirty="0"/>
              <a:t>() </a:t>
            </a:r>
            <a:r>
              <a:rPr lang="pt-BR" sz="1600" b="1" dirty="0" smtClean="0"/>
              <a:t>}'</a:t>
            </a:r>
            <a:endParaRPr lang="pt-BR" sz="1600" b="1" i="1" dirty="0"/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21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968981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95536" y="338326"/>
            <a:ext cx="8229600" cy="10156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3000" b="1" dirty="0" smtClean="0"/>
              <a:t>O que é </a:t>
            </a:r>
            <a:r>
              <a:rPr lang="pt-BR" sz="3000" b="1" dirty="0" err="1" smtClean="0"/>
              <a:t>SystemTap</a:t>
            </a:r>
            <a:r>
              <a:rPr lang="pt-BR" sz="3000" b="1" dirty="0" smtClean="0"/>
              <a:t>?</a:t>
            </a:r>
            <a:endParaRPr lang="x-none" sz="3000" b="1"/>
          </a:p>
          <a:p>
            <a:endParaRPr lang="x-none" sz="3000" b="1"/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22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645787" y="5425520"/>
            <a:ext cx="3852427" cy="307736"/>
          </a:xfrm>
          <a:prstGeom prst="rect">
            <a:avLst/>
          </a:prstGeom>
          <a:noFill/>
          <a:ln w="9525" cap="flat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rtlCol="0" anchor="t" anchorCtr="0">
            <a:spAutoFit/>
          </a:bodyPr>
          <a:lstStyle/>
          <a:p>
            <a:pPr algn="ctr"/>
            <a:r>
              <a:rPr lang="pt-BR" b="1" i="0" u="none" strike="noStrike" cap="none" baseline="0" dirty="0" smtClean="0">
                <a:sym typeface="Arial"/>
              </a:rPr>
              <a:t>Figura 2: Funcionamento do </a:t>
            </a:r>
            <a:r>
              <a:rPr lang="pt-BR" b="1" i="0" u="none" strike="noStrike" cap="none" baseline="0" dirty="0" err="1" smtClean="0">
                <a:sym typeface="Arial"/>
              </a:rPr>
              <a:t>SystemTap</a:t>
            </a:r>
            <a:endParaRPr lang="pt-BR" b="1" i="0" u="none" strike="noStrike" cap="none" baseline="0" dirty="0">
              <a:sym typeface="Arial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39568" y="1463594"/>
            <a:ext cx="4864865" cy="3930811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36003" y="1052736"/>
            <a:ext cx="2159733" cy="830956"/>
          </a:xfrm>
          <a:prstGeom prst="borderCallout1">
            <a:avLst>
              <a:gd name="adj1" fmla="val 44046"/>
              <a:gd name="adj2" fmla="val 107270"/>
              <a:gd name="adj3" fmla="val 208742"/>
              <a:gd name="adj4" fmla="val 203016"/>
            </a:avLst>
          </a:prstGeom>
          <a:solidFill>
            <a:srgbClr val="FE5500"/>
          </a:solidFill>
          <a:ln w="9525" cap="flat">
            <a:solidFill>
              <a:srgbClr val="FE55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rtlCol="0" anchor="t" anchorCtr="0">
            <a:spAutoFit/>
          </a:bodyPr>
          <a:lstStyle/>
          <a:p>
            <a:pPr algn="ctr"/>
            <a:r>
              <a:rPr lang="pt-BR" sz="1600" b="1" dirty="0" smtClean="0">
                <a:solidFill>
                  <a:srgbClr val="FFFF00"/>
                </a:solidFill>
              </a:rPr>
              <a:t>Traduz o script escrito pelo usuário para o código C</a:t>
            </a:r>
            <a:endParaRPr lang="pt-BR" sz="1600" b="1" i="0" u="none" strike="noStrike" cap="none" baseline="0" dirty="0" smtClean="0">
              <a:solidFill>
                <a:srgbClr val="FFFF00"/>
              </a:solidFill>
              <a:sym typeface="Arial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36003" y="3750172"/>
            <a:ext cx="2312133" cy="830956"/>
          </a:xfrm>
          <a:prstGeom prst="borderCallout1">
            <a:avLst>
              <a:gd name="adj1" fmla="val -10974"/>
              <a:gd name="adj2" fmla="val 57834"/>
              <a:gd name="adj3" fmla="val -33997"/>
              <a:gd name="adj4" fmla="val 92513"/>
            </a:avLst>
          </a:prstGeom>
          <a:solidFill>
            <a:srgbClr val="DC22DC"/>
          </a:solidFill>
          <a:ln w="9525" cap="flat">
            <a:solidFill>
              <a:srgbClr val="DC22DC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rtlCol="0" anchor="t" anchorCtr="0">
            <a:spAutoFit/>
          </a:bodyPr>
          <a:lstStyle/>
          <a:p>
            <a:pPr algn="ctr"/>
            <a:r>
              <a:rPr lang="pt-BR" sz="1600" b="1" dirty="0" smtClean="0">
                <a:solidFill>
                  <a:srgbClr val="FFFF00"/>
                </a:solidFill>
              </a:rPr>
              <a:t>Compila o código em C para um módulo de </a:t>
            </a:r>
            <a:r>
              <a:rPr lang="pt-BR" sz="1600" b="1" dirty="0" err="1" smtClean="0">
                <a:solidFill>
                  <a:srgbClr val="FFFF00"/>
                </a:solidFill>
              </a:rPr>
              <a:t>kernel</a:t>
            </a:r>
            <a:r>
              <a:rPr lang="pt-BR" sz="1600" b="1" dirty="0" smtClean="0">
                <a:solidFill>
                  <a:srgbClr val="FFFF00"/>
                </a:solidFill>
              </a:rPr>
              <a:t> (.</a:t>
            </a:r>
            <a:r>
              <a:rPr lang="pt-BR" sz="1600" b="1" dirty="0" err="1" smtClean="0">
                <a:solidFill>
                  <a:srgbClr val="FFFF00"/>
                </a:solidFill>
              </a:rPr>
              <a:t>ko</a:t>
            </a:r>
            <a:r>
              <a:rPr lang="pt-BR" sz="1600" b="1" dirty="0" smtClean="0">
                <a:solidFill>
                  <a:srgbClr val="FFFF00"/>
                </a:solidFill>
              </a:rPr>
              <a:t>)</a:t>
            </a:r>
            <a:endParaRPr lang="pt-BR" sz="1600" b="1" i="0" u="none" strike="noStrike" cap="none" baseline="0" dirty="0" smtClean="0">
              <a:solidFill>
                <a:srgbClr val="FFFF00"/>
              </a:solidFill>
              <a:sym typeface="Arial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220072" y="332656"/>
            <a:ext cx="3816424" cy="830956"/>
          </a:xfrm>
          <a:prstGeom prst="borderCallout1">
            <a:avLst>
              <a:gd name="adj1" fmla="val 122293"/>
              <a:gd name="adj2" fmla="val 12586"/>
              <a:gd name="adj3" fmla="val 438155"/>
              <a:gd name="adj4" fmla="val -10093"/>
            </a:avLst>
          </a:prstGeom>
          <a:solidFill>
            <a:srgbClr val="F40A10"/>
          </a:solidFill>
          <a:ln w="9525" cap="flat">
            <a:solidFill>
              <a:srgbClr val="F40A1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rtlCol="0" anchor="t" anchorCtr="0">
            <a:spAutoFit/>
          </a:bodyPr>
          <a:lstStyle/>
          <a:p>
            <a:pPr algn="ctr"/>
            <a:r>
              <a:rPr lang="pt-BR" sz="1600" b="1" dirty="0" smtClean="0">
                <a:solidFill>
                  <a:srgbClr val="FFFF00"/>
                </a:solidFill>
              </a:rPr>
              <a:t>Carrega os módulos, inicia os eventos e executa os </a:t>
            </a:r>
            <a:r>
              <a:rPr lang="pt-BR" sz="1600" b="1" dirty="0" err="1" smtClean="0">
                <a:solidFill>
                  <a:srgbClr val="FFFF00"/>
                </a:solidFill>
              </a:rPr>
              <a:t>handlers</a:t>
            </a:r>
            <a:r>
              <a:rPr lang="pt-BR" sz="1600" b="1" dirty="0" smtClean="0">
                <a:solidFill>
                  <a:srgbClr val="FFFF00"/>
                </a:solidFill>
              </a:rPr>
              <a:t> imprimindo os resultados na tela</a:t>
            </a:r>
            <a:endParaRPr lang="pt-BR" sz="1600" b="1" i="0" u="none" strike="noStrike" cap="none" baseline="0" dirty="0" smtClean="0">
              <a:solidFill>
                <a:srgbClr val="FFFF00"/>
              </a:solidFill>
              <a:sym typeface="Arial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6372199" y="4840785"/>
            <a:ext cx="2664297" cy="830956"/>
          </a:xfrm>
          <a:prstGeom prst="borderCallout1">
            <a:avLst>
              <a:gd name="adj1" fmla="val 44616"/>
              <a:gd name="adj2" fmla="val -8265"/>
              <a:gd name="adj3" fmla="val -19814"/>
              <a:gd name="adj4" fmla="val -45574"/>
            </a:avLst>
          </a:prstGeom>
          <a:solidFill>
            <a:srgbClr val="3275FA"/>
          </a:solidFill>
          <a:ln w="9525" cap="flat">
            <a:solidFill>
              <a:srgbClr val="3275F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rtlCol="0" anchor="t" anchorCtr="0">
            <a:spAutoFit/>
          </a:bodyPr>
          <a:lstStyle/>
          <a:p>
            <a:pPr algn="ctr"/>
            <a:r>
              <a:rPr lang="pt-BR" sz="1600" b="1" dirty="0" smtClean="0">
                <a:solidFill>
                  <a:srgbClr val="FFFF00"/>
                </a:solidFill>
              </a:rPr>
              <a:t>A sessão termina e o módulo é descarregado do </a:t>
            </a:r>
            <a:r>
              <a:rPr lang="pt-BR" sz="1600" b="1" dirty="0" err="1" smtClean="0">
                <a:solidFill>
                  <a:srgbClr val="FFFF00"/>
                </a:solidFill>
              </a:rPr>
              <a:t>kernel</a:t>
            </a:r>
            <a:endParaRPr lang="pt-BR" sz="1600" b="1" i="0" u="none" strike="noStrike" cap="none" baseline="0" dirty="0" smtClean="0">
              <a:solidFill>
                <a:srgbClr val="FFFF00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3501945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7" grpId="0" animBg="1"/>
      <p:bldP spid="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95536" y="338326"/>
            <a:ext cx="8229600" cy="10156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3000" b="1" dirty="0" smtClean="0"/>
              <a:t>Padrões de Análise</a:t>
            </a:r>
            <a:endParaRPr lang="x-none" sz="3000" b="1"/>
          </a:p>
          <a:p>
            <a:endParaRPr lang="x-none" sz="3000" b="1"/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23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492770" y="5497528"/>
            <a:ext cx="4158461" cy="307736"/>
          </a:xfrm>
          <a:prstGeom prst="rect">
            <a:avLst/>
          </a:prstGeom>
          <a:noFill/>
          <a:ln w="9525" cap="flat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rtlCol="0" anchor="t" anchorCtr="0">
            <a:spAutoFit/>
          </a:bodyPr>
          <a:lstStyle/>
          <a:p>
            <a:pPr algn="ctr"/>
            <a:r>
              <a:rPr lang="pt-BR" b="1" i="0" u="none" strike="noStrike" cap="none" baseline="0" dirty="0" smtClean="0">
                <a:sym typeface="Arial"/>
              </a:rPr>
              <a:t>Figura 3: Padrões</a:t>
            </a:r>
            <a:r>
              <a:rPr lang="pt-BR" b="1" i="0" u="none" strike="noStrike" cap="none" dirty="0" smtClean="0">
                <a:sym typeface="Arial"/>
              </a:rPr>
              <a:t> de Análise </a:t>
            </a:r>
            <a:r>
              <a:rPr lang="pt-BR" b="1" i="0" u="none" strike="noStrike" cap="none" baseline="0" dirty="0" smtClean="0">
                <a:sym typeface="Arial"/>
              </a:rPr>
              <a:t>do </a:t>
            </a:r>
            <a:r>
              <a:rPr lang="pt-BR" b="1" i="0" u="none" strike="noStrike" cap="none" baseline="0" dirty="0" err="1" smtClean="0">
                <a:sym typeface="Arial"/>
              </a:rPr>
              <a:t>SystemTap</a:t>
            </a:r>
            <a:endParaRPr lang="pt-BR" b="1" i="0" u="none" strike="noStrike" cap="none" baseline="0" dirty="0">
              <a:sym typeface="Arial"/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2948" y="1071546"/>
            <a:ext cx="8038105" cy="4353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57682691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95536" y="369103"/>
            <a:ext cx="8229600" cy="95406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2400" b="1" dirty="0" smtClean="0"/>
              <a:t>Elementos de Linguagem do </a:t>
            </a:r>
            <a:r>
              <a:rPr lang="pt-BR" sz="2400" b="1" dirty="0" err="1" smtClean="0"/>
              <a:t>SystemTap</a:t>
            </a:r>
            <a:endParaRPr lang="x-none" sz="2400" b="1"/>
          </a:p>
          <a:p>
            <a:endParaRPr lang="x-none" sz="3000" b="1"/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24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276746" y="5497528"/>
            <a:ext cx="4590509" cy="307736"/>
          </a:xfrm>
          <a:prstGeom prst="rect">
            <a:avLst/>
          </a:prstGeom>
          <a:noFill/>
          <a:ln w="9525" cap="flat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rtlCol="0" anchor="t" anchorCtr="0">
            <a:spAutoFit/>
          </a:bodyPr>
          <a:lstStyle/>
          <a:p>
            <a:pPr algn="ctr"/>
            <a:r>
              <a:rPr lang="pt-BR" b="1" i="0" u="none" strike="noStrike" cap="none" baseline="0" dirty="0" smtClean="0">
                <a:sym typeface="Arial"/>
              </a:rPr>
              <a:t>Figura </a:t>
            </a:r>
            <a:r>
              <a:rPr lang="pt-BR" b="1" dirty="0"/>
              <a:t>4</a:t>
            </a:r>
            <a:r>
              <a:rPr lang="pt-BR" b="1" i="0" u="none" strike="noStrike" cap="none" baseline="0" dirty="0" smtClean="0">
                <a:sym typeface="Arial"/>
              </a:rPr>
              <a:t>: Elementos de Linguagem</a:t>
            </a:r>
            <a:r>
              <a:rPr lang="pt-BR" b="1" i="0" u="none" strike="noStrike" cap="none" dirty="0" smtClean="0">
                <a:sym typeface="Arial"/>
              </a:rPr>
              <a:t> </a:t>
            </a:r>
            <a:r>
              <a:rPr lang="pt-BR" b="1" i="0" u="none" strike="noStrike" cap="none" baseline="0" dirty="0" smtClean="0">
                <a:sym typeface="Arial"/>
              </a:rPr>
              <a:t>do </a:t>
            </a:r>
            <a:r>
              <a:rPr lang="pt-BR" b="1" i="0" u="none" strike="noStrike" cap="none" baseline="0" dirty="0" err="1" smtClean="0">
                <a:sym typeface="Arial"/>
              </a:rPr>
              <a:t>SystemTap</a:t>
            </a:r>
            <a:endParaRPr lang="pt-BR" b="1" i="0" u="none" strike="noStrike" cap="none" baseline="0" dirty="0">
              <a:sym typeface="Arial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6632" y="1247771"/>
            <a:ext cx="8390736" cy="4125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16002084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95536" y="338326"/>
            <a:ext cx="8229600" cy="10156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3000" b="1" dirty="0" smtClean="0"/>
              <a:t>O que é </a:t>
            </a:r>
            <a:r>
              <a:rPr lang="pt-BR" sz="3000" b="1" dirty="0" err="1" smtClean="0"/>
              <a:t>SystemTap</a:t>
            </a:r>
            <a:r>
              <a:rPr lang="pt-BR" sz="3000" b="1" dirty="0" smtClean="0"/>
              <a:t>?</a:t>
            </a:r>
            <a:endParaRPr lang="x-none" sz="3000" b="1"/>
          </a:p>
          <a:p>
            <a:endParaRPr lang="x-none" sz="3000" b="1"/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25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412776"/>
            <a:ext cx="4250779" cy="3595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03548" y="5425520"/>
            <a:ext cx="8136904" cy="307736"/>
          </a:xfrm>
          <a:prstGeom prst="rect">
            <a:avLst/>
          </a:prstGeom>
          <a:noFill/>
          <a:ln w="9525" cap="flat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rtlCol="0" anchor="t" anchorCtr="0">
            <a:spAutoFit/>
          </a:bodyPr>
          <a:lstStyle/>
          <a:p>
            <a:pPr algn="ctr"/>
            <a:r>
              <a:rPr lang="pt-BR" b="1" i="0" u="none" strike="noStrike" cap="none" baseline="0" dirty="0" smtClean="0">
                <a:sym typeface="Arial"/>
              </a:rPr>
              <a:t>Figura 5: E</a:t>
            </a:r>
            <a:r>
              <a:rPr lang="pt-BR" b="1" dirty="0" smtClean="0"/>
              <a:t>xemplo que informa </a:t>
            </a:r>
            <a:r>
              <a:rPr lang="pt-BR" b="1" dirty="0"/>
              <a:t>o </a:t>
            </a:r>
            <a:r>
              <a:rPr lang="pt-BR" b="1" dirty="0" smtClean="0"/>
              <a:t>tempo gasto </a:t>
            </a:r>
            <a:r>
              <a:rPr lang="pt-BR" b="1" dirty="0"/>
              <a:t>em uma chamada de sistemas </a:t>
            </a:r>
            <a:r>
              <a:rPr lang="pt-BR" b="1" dirty="0" smtClean="0"/>
              <a:t>do tipo </a:t>
            </a:r>
            <a:r>
              <a:rPr lang="pt-BR" b="1" dirty="0"/>
              <a:t>open</a:t>
            </a:r>
            <a:endParaRPr lang="pt-BR" b="1" i="0" u="none" strike="noStrike" cap="none" baseline="0" dirty="0">
              <a:sym typeface="Arial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5148064" y="4293096"/>
            <a:ext cx="1512168" cy="584735"/>
          </a:xfrm>
          <a:prstGeom prst="borderCallout1">
            <a:avLst>
              <a:gd name="adj1" fmla="val 18750"/>
              <a:gd name="adj2" fmla="val -8333"/>
              <a:gd name="adj3" fmla="val -78374"/>
              <a:gd name="adj4" fmla="val -68568"/>
            </a:avLst>
          </a:prstGeom>
          <a:solidFill>
            <a:srgbClr val="F40A10"/>
          </a:solidFill>
          <a:ln w="9525" cap="flat">
            <a:solidFill>
              <a:srgbClr val="F40A1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rtlCol="0" anchor="t" anchorCtr="0">
            <a:spAutoFit/>
          </a:bodyPr>
          <a:lstStyle/>
          <a:p>
            <a:pPr marL="0" marR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1600" b="1" i="0" u="none" strike="noStrike" cap="none" baseline="0" dirty="0" smtClean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Sequência de números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395536" y="4000728"/>
            <a:ext cx="1512168" cy="584735"/>
          </a:xfrm>
          <a:prstGeom prst="borderCallout1">
            <a:avLst>
              <a:gd name="adj1" fmla="val 44046"/>
              <a:gd name="adj2" fmla="val 107270"/>
              <a:gd name="adj3" fmla="val -30082"/>
              <a:gd name="adj4" fmla="val 159082"/>
            </a:avLst>
          </a:prstGeom>
          <a:solidFill>
            <a:srgbClr val="0070C0"/>
          </a:solidFill>
          <a:ln w="9525" cap="flat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rtlCol="0" anchor="t" anchorCtr="0">
            <a:spAutoFit/>
          </a:bodyPr>
          <a:lstStyle/>
          <a:p>
            <a:pPr marL="0" marR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1600" b="1" i="0" u="none" strike="noStrike" cap="none" baseline="0" dirty="0" smtClean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Sequência de caracteres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5906454" y="2204864"/>
            <a:ext cx="2914018" cy="584735"/>
          </a:xfrm>
          <a:prstGeom prst="borderCallout1">
            <a:avLst>
              <a:gd name="adj1" fmla="val 18750"/>
              <a:gd name="adj2" fmla="val -8333"/>
              <a:gd name="adj3" fmla="val 99124"/>
              <a:gd name="adj4" fmla="val -43231"/>
            </a:avLst>
          </a:prstGeom>
          <a:solidFill>
            <a:srgbClr val="7030A0"/>
          </a:solidFill>
          <a:ln w="9525" cap="flat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rtlCol="0" anchor="t" anchorCtr="0">
            <a:spAutoFit/>
          </a:bodyPr>
          <a:lstStyle/>
          <a:p>
            <a:pPr algn="ctr"/>
            <a:r>
              <a:rPr lang="pt-BR" sz="1600" b="1" dirty="0" smtClean="0">
                <a:solidFill>
                  <a:srgbClr val="FFFF00"/>
                </a:solidFill>
              </a:rPr>
              <a:t>Identificador </a:t>
            </a:r>
            <a:r>
              <a:rPr lang="pt-BR" sz="1600" b="1" dirty="0">
                <a:solidFill>
                  <a:srgbClr val="FFFF00"/>
                </a:solidFill>
              </a:rPr>
              <a:t>da sequência</a:t>
            </a:r>
          </a:p>
          <a:p>
            <a:pPr algn="ctr"/>
            <a:r>
              <a:rPr lang="pt-BR" sz="1600" b="1" dirty="0">
                <a:solidFill>
                  <a:srgbClr val="FFFF00"/>
                </a:solidFill>
              </a:rPr>
              <a:t>em execução</a:t>
            </a:r>
            <a:endParaRPr lang="pt-BR" sz="1600" b="1" i="0" u="none" strike="noStrike" cap="none" baseline="0" dirty="0" smtClean="0">
              <a:solidFill>
                <a:srgbClr val="FFFF00"/>
              </a:solidFill>
              <a:sym typeface="Arial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503548" y="1712421"/>
            <a:ext cx="1512168" cy="1323399"/>
          </a:xfrm>
          <a:prstGeom prst="borderCallout1">
            <a:avLst>
              <a:gd name="adj1" fmla="val 44046"/>
              <a:gd name="adj2" fmla="val 107270"/>
              <a:gd name="adj3" fmla="val 142394"/>
              <a:gd name="adj4" fmla="val 183092"/>
            </a:avLst>
          </a:prstGeom>
          <a:solidFill>
            <a:srgbClr val="00B050"/>
          </a:solidFill>
          <a:ln w="9525" cap="flat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rtlCol="0" anchor="t" anchorCtr="0">
            <a:spAutoFit/>
          </a:bodyPr>
          <a:lstStyle/>
          <a:p>
            <a:pPr algn="ctr"/>
            <a:r>
              <a:rPr lang="pt-BR" sz="1600" b="1" dirty="0" smtClean="0">
                <a:solidFill>
                  <a:srgbClr val="FFFF00"/>
                </a:solidFill>
              </a:rPr>
              <a:t>Identificador </a:t>
            </a:r>
            <a:r>
              <a:rPr lang="pt-BR" sz="1600" b="1" dirty="0">
                <a:solidFill>
                  <a:srgbClr val="FFFF00"/>
                </a:solidFill>
              </a:rPr>
              <a:t>do grupo de</a:t>
            </a:r>
          </a:p>
          <a:p>
            <a:pPr algn="ctr"/>
            <a:r>
              <a:rPr lang="pt-BR" sz="1600" b="1" dirty="0">
                <a:solidFill>
                  <a:srgbClr val="FFFF00"/>
                </a:solidFill>
              </a:rPr>
              <a:t>tarefas da sequência em execução</a:t>
            </a:r>
            <a:endParaRPr lang="pt-BR" sz="1600" b="1" i="0" u="none" strike="noStrike" cap="none" baseline="0" dirty="0" smtClean="0">
              <a:solidFill>
                <a:srgbClr val="FFFF00"/>
              </a:solidFill>
              <a:sym typeface="Arial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2699792" y="4860489"/>
            <a:ext cx="2376264" cy="584735"/>
          </a:xfrm>
          <a:prstGeom prst="borderCallout1">
            <a:avLst>
              <a:gd name="adj1" fmla="val -20345"/>
              <a:gd name="adj2" fmla="val 40980"/>
              <a:gd name="adj3" fmla="val -112870"/>
              <a:gd name="adj4" fmla="val 52128"/>
            </a:avLst>
          </a:prstGeom>
          <a:solidFill>
            <a:schemeClr val="tx1"/>
          </a:solidFill>
          <a:ln w="9525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rtlCol="0" anchor="t" anchorCtr="0">
            <a:spAutoFit/>
          </a:bodyPr>
          <a:lstStyle/>
          <a:p>
            <a:pPr algn="ctr"/>
            <a:r>
              <a:rPr lang="pt-BR" sz="1600" b="1" dirty="0">
                <a:solidFill>
                  <a:srgbClr val="FFFF00"/>
                </a:solidFill>
              </a:rPr>
              <a:t>N</a:t>
            </a:r>
            <a:r>
              <a:rPr lang="pt-BR" sz="1600" b="1" dirty="0" smtClean="0">
                <a:solidFill>
                  <a:srgbClr val="FFFF00"/>
                </a:solidFill>
              </a:rPr>
              <a:t>ome </a:t>
            </a:r>
            <a:r>
              <a:rPr lang="pt-BR" sz="1600" b="1" dirty="0">
                <a:solidFill>
                  <a:srgbClr val="FFFF00"/>
                </a:solidFill>
              </a:rPr>
              <a:t>da sequência</a:t>
            </a:r>
          </a:p>
          <a:p>
            <a:pPr algn="ctr"/>
            <a:r>
              <a:rPr lang="pt-BR" sz="1600" b="1" dirty="0">
                <a:solidFill>
                  <a:srgbClr val="FFFF00"/>
                </a:solidFill>
              </a:rPr>
              <a:t>em execução</a:t>
            </a:r>
            <a:endParaRPr lang="pt-BR" sz="1600" b="1" i="0" u="none" strike="noStrike" cap="none" baseline="0" dirty="0" smtClean="0">
              <a:solidFill>
                <a:srgbClr val="FFFF00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4873340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7" grpId="0" animBg="1"/>
      <p:bldP spid="19" grpId="0" animBg="1"/>
      <p:bldP spid="2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95536" y="30777"/>
            <a:ext cx="8229600" cy="129262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spAutoFit/>
          </a:bodyPr>
          <a:lstStyle/>
          <a:p>
            <a:pPr lvl="0" algn="l">
              <a:buSzPct val="25000"/>
            </a:pPr>
            <a:r>
              <a:rPr lang="pt-BR" sz="2400" b="1" dirty="0" smtClean="0"/>
              <a:t>Monitorando todas as chamadas de sistema (</a:t>
            </a:r>
            <a:r>
              <a:rPr lang="pt-BR" sz="2400" b="1" dirty="0" err="1" smtClean="0"/>
              <a:t>profile.stp</a:t>
            </a:r>
            <a:r>
              <a:rPr lang="pt-BR" sz="2400" b="1" dirty="0" smtClean="0"/>
              <a:t>)</a:t>
            </a:r>
            <a:endParaRPr lang="x-none" sz="2400" b="1" smtClean="0"/>
          </a:p>
          <a:p>
            <a:endParaRPr lang="x-none" sz="3000" b="1"/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26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4000504"/>
            <a:ext cx="7429552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1142984"/>
            <a:ext cx="7786742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26372026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95536" y="265963"/>
            <a:ext cx="8229600" cy="70784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spAutoFit/>
          </a:bodyPr>
          <a:lstStyle/>
          <a:p>
            <a:pPr lvl="0" algn="l">
              <a:buSzPct val="25000"/>
            </a:pPr>
            <a:r>
              <a:rPr lang="pt-BR" sz="2000" b="1" dirty="0" smtClean="0"/>
              <a:t>Novo script de monitoramento de chamada de sistema (</a:t>
            </a:r>
            <a:r>
              <a:rPr lang="pt-BR" sz="2000" b="1" dirty="0" err="1" smtClean="0"/>
              <a:t>syslog_profile</a:t>
            </a:r>
            <a:r>
              <a:rPr lang="pt-BR" sz="2000" b="1" dirty="0" smtClean="0"/>
              <a:t>.</a:t>
            </a:r>
            <a:r>
              <a:rPr lang="pt-BR" sz="2000" b="1" dirty="0" err="1" smtClean="0"/>
              <a:t>stp</a:t>
            </a:r>
            <a:r>
              <a:rPr lang="pt-BR" sz="2000" b="1" dirty="0" smtClean="0"/>
              <a:t>)</a:t>
            </a:r>
            <a:endParaRPr lang="x-none" sz="3000" b="1"/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27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285860"/>
            <a:ext cx="7858180" cy="340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7290" y="4786322"/>
            <a:ext cx="6000792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68323796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95536" y="61555"/>
            <a:ext cx="8229600" cy="83095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spAutoFit/>
          </a:bodyPr>
          <a:lstStyle/>
          <a:p>
            <a:pPr lvl="0" algn="l">
              <a:buSzPct val="25000"/>
            </a:pPr>
            <a:r>
              <a:rPr lang="pt-BR" sz="2400" b="1" dirty="0" smtClean="0"/>
              <a:t>Reunindo dados de comprimento do pacote de rede (net.</a:t>
            </a:r>
            <a:r>
              <a:rPr lang="pt-BR" sz="2400" b="1" dirty="0" err="1" smtClean="0"/>
              <a:t>stp</a:t>
            </a:r>
            <a:r>
              <a:rPr lang="pt-BR" sz="2400" b="1" dirty="0" smtClean="0"/>
              <a:t>)</a:t>
            </a:r>
            <a:endParaRPr lang="x-none" sz="3000" b="1"/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28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071547"/>
            <a:ext cx="8215370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4714884"/>
            <a:ext cx="7572428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63989368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95536" y="61555"/>
            <a:ext cx="8229600" cy="83095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spAutoFit/>
          </a:bodyPr>
          <a:lstStyle/>
          <a:p>
            <a:pPr lvl="0" algn="l">
              <a:buSzPct val="25000"/>
            </a:pPr>
            <a:r>
              <a:rPr lang="pt-BR" sz="2400" b="1" dirty="0" smtClean="0"/>
              <a:t>Capturando e apresentando dados do histograma (</a:t>
            </a:r>
            <a:r>
              <a:rPr lang="pt-BR" sz="2400" b="1" dirty="0" err="1" smtClean="0"/>
              <a:t>nethist</a:t>
            </a:r>
            <a:r>
              <a:rPr lang="pt-BR" sz="2400" b="1" dirty="0" smtClean="0"/>
              <a:t>.</a:t>
            </a:r>
            <a:r>
              <a:rPr lang="pt-BR" sz="2400" b="1" dirty="0" err="1" smtClean="0"/>
              <a:t>stp</a:t>
            </a:r>
            <a:r>
              <a:rPr lang="pt-BR" sz="2400" b="1" dirty="0" smtClean="0"/>
              <a:t>)</a:t>
            </a:r>
            <a:endParaRPr lang="x-none" sz="3000" b="1"/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29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214422"/>
            <a:ext cx="6858048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3857628"/>
            <a:ext cx="6929486" cy="2000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40779750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395536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3000" b="1"/>
              <a:t>Sumário</a:t>
            </a:r>
          </a:p>
          <a:p>
            <a:endParaRPr lang="x-none" sz="3000" b="1"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68312" y="1451862"/>
            <a:ext cx="8229600" cy="347783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lvl="0" indent="-317500" algn="just" rtl="0">
              <a:spcBef>
                <a:spcPts val="600"/>
              </a:spcBef>
              <a:buClr>
                <a:srgbClr val="FF0000"/>
              </a:buClr>
              <a:buSzPct val="70000"/>
              <a:buFont typeface="Arial"/>
              <a:buAutoNum type="arabicPeriod"/>
            </a:pPr>
            <a:r>
              <a:rPr lang="pt-BR" sz="2000" dirty="0" smtClean="0">
                <a:solidFill>
                  <a:srgbClr val="FF0000"/>
                </a:solidFill>
              </a:rPr>
              <a:t>O que é </a:t>
            </a:r>
            <a:r>
              <a:rPr lang="pt-BR" sz="2000" dirty="0" err="1" smtClean="0">
                <a:solidFill>
                  <a:srgbClr val="FF0000"/>
                </a:solidFill>
              </a:rPr>
              <a:t>Kernel</a:t>
            </a:r>
            <a:r>
              <a:rPr lang="x-none" sz="2000" smtClean="0">
                <a:solidFill>
                  <a:srgbClr val="FF0000"/>
                </a:solidFill>
              </a:rPr>
              <a:t>?</a:t>
            </a:r>
            <a:endParaRPr lang="pt-BR" sz="2000" dirty="0" smtClean="0">
              <a:solidFill>
                <a:srgbClr val="FF0000"/>
              </a:solidFill>
            </a:endParaRPr>
          </a:p>
          <a:p>
            <a:pPr marL="457200" lvl="0" indent="-317500" algn="just" rtl="0">
              <a:spcBef>
                <a:spcPts val="600"/>
              </a:spcBef>
              <a:buClr>
                <a:schemeClr val="dk1"/>
              </a:buClr>
              <a:buSzPct val="70000"/>
              <a:buFont typeface="Arial"/>
              <a:buAutoNum type="arabicPeriod"/>
            </a:pPr>
            <a:endParaRPr lang="pt-BR" sz="2000" dirty="0">
              <a:solidFill>
                <a:srgbClr val="FF0000"/>
              </a:solidFill>
            </a:endParaRPr>
          </a:p>
          <a:p>
            <a:pPr marL="457200" lvl="0" indent="-317500" algn="just" rtl="0">
              <a:spcBef>
                <a:spcPts val="600"/>
              </a:spcBef>
              <a:buClr>
                <a:schemeClr val="bg1">
                  <a:lumMod val="75000"/>
                </a:schemeClr>
              </a:buClr>
              <a:buSzPct val="70000"/>
              <a:buFont typeface="Arial"/>
              <a:buAutoNum type="arabicPeriod"/>
            </a:pPr>
            <a:r>
              <a:rPr lang="pt-BR" sz="2000" dirty="0" smtClean="0">
                <a:solidFill>
                  <a:srgbClr val="D9D9D9"/>
                </a:solidFill>
              </a:rPr>
              <a:t>Depuração de </a:t>
            </a:r>
            <a:r>
              <a:rPr lang="pt-BR" sz="2000" dirty="0" err="1" smtClean="0">
                <a:solidFill>
                  <a:srgbClr val="D9D9D9"/>
                </a:solidFill>
              </a:rPr>
              <a:t>Kernel</a:t>
            </a:r>
            <a:endParaRPr lang="pt-BR" sz="2000" dirty="0" smtClean="0">
              <a:solidFill>
                <a:srgbClr val="D9D9D9"/>
              </a:solidFill>
            </a:endParaRPr>
          </a:p>
          <a:p>
            <a:pPr marL="457200" lvl="0" indent="-317500" algn="just" rtl="0">
              <a:spcBef>
                <a:spcPts val="600"/>
              </a:spcBef>
              <a:buClr>
                <a:schemeClr val="dk1"/>
              </a:buClr>
              <a:buSzPct val="70000"/>
              <a:buFont typeface="Arial"/>
              <a:buAutoNum type="arabicPeriod"/>
            </a:pPr>
            <a:endParaRPr lang="pt-BR" sz="2000" dirty="0">
              <a:solidFill>
                <a:srgbClr val="D9D9D9"/>
              </a:solidFill>
            </a:endParaRPr>
          </a:p>
          <a:p>
            <a:pPr marL="457200" lvl="0" indent="-317500" algn="just" rtl="0">
              <a:spcBef>
                <a:spcPts val="600"/>
              </a:spcBef>
              <a:buClr>
                <a:schemeClr val="bg1">
                  <a:lumMod val="75000"/>
                </a:schemeClr>
              </a:buClr>
              <a:buSzPct val="70000"/>
              <a:buFont typeface="Arial"/>
              <a:buAutoNum type="arabicPeriod"/>
            </a:pPr>
            <a:r>
              <a:rPr lang="pt-BR" sz="2000" dirty="0" smtClean="0">
                <a:solidFill>
                  <a:srgbClr val="D9D9D9"/>
                </a:solidFill>
              </a:rPr>
              <a:t>O que é </a:t>
            </a:r>
            <a:r>
              <a:rPr lang="pt-BR" sz="2000" dirty="0" err="1" smtClean="0">
                <a:solidFill>
                  <a:srgbClr val="D9D9D9"/>
                </a:solidFill>
              </a:rPr>
              <a:t>SystemTap</a:t>
            </a:r>
            <a:r>
              <a:rPr lang="pt-BR" sz="2000" dirty="0" smtClean="0">
                <a:solidFill>
                  <a:srgbClr val="D9D9D9"/>
                </a:solidFill>
              </a:rPr>
              <a:t>?</a:t>
            </a:r>
          </a:p>
          <a:p>
            <a:pPr marL="457200" lvl="0" indent="-317500" algn="just" rtl="0">
              <a:spcBef>
                <a:spcPts val="600"/>
              </a:spcBef>
              <a:buClr>
                <a:schemeClr val="dk1"/>
              </a:buClr>
              <a:buSzPct val="70000"/>
              <a:buFont typeface="Arial"/>
              <a:buAutoNum type="arabicPeriod"/>
            </a:pPr>
            <a:endParaRPr lang="pt-BR" sz="2000" dirty="0">
              <a:solidFill>
                <a:srgbClr val="D9D9D9"/>
              </a:solidFill>
            </a:endParaRPr>
          </a:p>
          <a:p>
            <a:pPr marL="457200" lvl="0" indent="-317500" algn="just" rtl="0">
              <a:spcBef>
                <a:spcPts val="600"/>
              </a:spcBef>
              <a:buClr>
                <a:schemeClr val="bg1">
                  <a:lumMod val="75000"/>
                </a:schemeClr>
              </a:buClr>
              <a:buSzPct val="70000"/>
              <a:buFont typeface="Arial"/>
              <a:buAutoNum type="arabicPeriod"/>
            </a:pPr>
            <a:r>
              <a:rPr lang="pt-BR" sz="2000" dirty="0" smtClean="0">
                <a:solidFill>
                  <a:srgbClr val="D9D9D9"/>
                </a:solidFill>
              </a:rPr>
              <a:t>Conclusão</a:t>
            </a:r>
          </a:p>
          <a:p>
            <a:pPr marL="457200" lvl="0" indent="-317500" algn="just" rtl="0">
              <a:spcBef>
                <a:spcPts val="600"/>
              </a:spcBef>
              <a:buClr>
                <a:schemeClr val="dk1"/>
              </a:buClr>
              <a:buSzPct val="70000"/>
              <a:buFont typeface="Arial"/>
              <a:buAutoNum type="arabicPeriod"/>
            </a:pPr>
            <a:endParaRPr lang="pt-BR" sz="2000" dirty="0">
              <a:solidFill>
                <a:srgbClr val="D9D9D9"/>
              </a:solidFill>
            </a:endParaRPr>
          </a:p>
          <a:p>
            <a:pPr marL="457200" lvl="0" indent="-317500" algn="just" rtl="0">
              <a:spcBef>
                <a:spcPts val="600"/>
              </a:spcBef>
              <a:buClr>
                <a:schemeClr val="bg1">
                  <a:lumMod val="75000"/>
                </a:schemeClr>
              </a:buClr>
              <a:buSzPct val="70000"/>
              <a:buFont typeface="Arial"/>
              <a:buAutoNum type="arabicPeriod"/>
            </a:pPr>
            <a:r>
              <a:rPr lang="pt-BR" sz="2000" dirty="0" smtClean="0">
                <a:solidFill>
                  <a:srgbClr val="D9D9D9"/>
                </a:solidFill>
              </a:rPr>
              <a:t>Prática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3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348668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95536" y="61555"/>
            <a:ext cx="8229600" cy="46162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spAutoFit/>
          </a:bodyPr>
          <a:lstStyle/>
          <a:p>
            <a:pPr lvl="0" algn="l">
              <a:buSzPct val="25000"/>
            </a:pPr>
            <a:r>
              <a:rPr lang="pt-BR" sz="2400" b="1" dirty="0" err="1" smtClean="0"/>
              <a:t>socket-trace</a:t>
            </a:r>
            <a:endParaRPr lang="x-none" sz="3000" b="1"/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29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071546"/>
            <a:ext cx="7072362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2714620"/>
            <a:ext cx="6286544" cy="346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40779750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395536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3000" b="1"/>
              <a:t>Sumário</a:t>
            </a:r>
          </a:p>
          <a:p>
            <a:endParaRPr lang="x-none" sz="3000" b="1"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68312" y="1451862"/>
            <a:ext cx="8229600" cy="347783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lvl="0" indent="-317500" algn="just" rtl="0">
              <a:spcBef>
                <a:spcPts val="600"/>
              </a:spcBef>
              <a:buClr>
                <a:schemeClr val="bg1">
                  <a:lumMod val="75000"/>
                </a:schemeClr>
              </a:buClr>
              <a:buSzPct val="70000"/>
              <a:buFont typeface="Arial"/>
              <a:buAutoNum type="arabicPeriod"/>
            </a:pPr>
            <a:r>
              <a:rPr lang="pt-BR" sz="2000" dirty="0" smtClean="0">
                <a:solidFill>
                  <a:schemeClr val="bg1">
                    <a:lumMod val="85000"/>
                  </a:schemeClr>
                </a:solidFill>
              </a:rPr>
              <a:t>O que é </a:t>
            </a:r>
            <a:r>
              <a:rPr lang="pt-BR" sz="2000" dirty="0" err="1" smtClean="0">
                <a:solidFill>
                  <a:schemeClr val="bg1">
                    <a:lumMod val="85000"/>
                  </a:schemeClr>
                </a:solidFill>
              </a:rPr>
              <a:t>Kernel</a:t>
            </a:r>
            <a:r>
              <a:rPr lang="x-none" sz="2000" smtClean="0">
                <a:solidFill>
                  <a:schemeClr val="bg1">
                    <a:lumMod val="85000"/>
                  </a:schemeClr>
                </a:solidFill>
              </a:rPr>
              <a:t>?</a:t>
            </a:r>
            <a:endParaRPr lang="pt-BR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457200" lvl="0" indent="-317500" algn="just" rtl="0">
              <a:spcBef>
                <a:spcPts val="600"/>
              </a:spcBef>
              <a:buClr>
                <a:schemeClr val="dk1"/>
              </a:buClr>
              <a:buSzPct val="70000"/>
              <a:buFont typeface="Arial"/>
              <a:buAutoNum type="arabicPeriod"/>
            </a:pPr>
            <a:endParaRPr lang="pt-BR" sz="2000" dirty="0">
              <a:solidFill>
                <a:srgbClr val="FF0000"/>
              </a:solidFill>
            </a:endParaRPr>
          </a:p>
          <a:p>
            <a:pPr marL="457200" lvl="0" indent="-317500" algn="just">
              <a:spcBef>
                <a:spcPts val="600"/>
              </a:spcBef>
              <a:buClr>
                <a:schemeClr val="bg1">
                  <a:lumMod val="75000"/>
                </a:schemeClr>
              </a:buClr>
              <a:buSzPct val="70000"/>
              <a:buFont typeface="Arial"/>
              <a:buAutoNum type="arabicPeriod"/>
            </a:pPr>
            <a:r>
              <a:rPr lang="pt-BR" sz="2000" dirty="0">
                <a:solidFill>
                  <a:srgbClr val="D9D9D9"/>
                </a:solidFill>
              </a:rPr>
              <a:t>Depuração de </a:t>
            </a:r>
            <a:r>
              <a:rPr lang="pt-BR" sz="2000" dirty="0" err="1">
                <a:solidFill>
                  <a:srgbClr val="D9D9D9"/>
                </a:solidFill>
              </a:rPr>
              <a:t>Kernel</a:t>
            </a:r>
            <a:endParaRPr lang="pt-BR" sz="2000" dirty="0" smtClean="0">
              <a:solidFill>
                <a:srgbClr val="FF0000"/>
              </a:solidFill>
            </a:endParaRPr>
          </a:p>
          <a:p>
            <a:pPr marL="457200" lvl="0" indent="-317500" algn="just" rtl="0">
              <a:spcBef>
                <a:spcPts val="600"/>
              </a:spcBef>
              <a:buClr>
                <a:schemeClr val="dk1"/>
              </a:buClr>
              <a:buSzPct val="70000"/>
              <a:buFont typeface="Arial"/>
              <a:buAutoNum type="arabicPeriod"/>
            </a:pPr>
            <a:endParaRPr lang="pt-BR" sz="2000" dirty="0">
              <a:solidFill>
                <a:srgbClr val="D9D9D9"/>
              </a:solidFill>
            </a:endParaRPr>
          </a:p>
          <a:p>
            <a:pPr marL="457200" lvl="0" indent="-317500" algn="just" rtl="0">
              <a:spcBef>
                <a:spcPts val="600"/>
              </a:spcBef>
              <a:buClr>
                <a:schemeClr val="bg1">
                  <a:lumMod val="75000"/>
                </a:schemeClr>
              </a:buClr>
              <a:buSzPct val="70000"/>
              <a:buFont typeface="Arial"/>
              <a:buAutoNum type="arabicPeriod"/>
            </a:pPr>
            <a:r>
              <a:rPr lang="pt-BR" sz="2000" dirty="0" smtClean="0">
                <a:solidFill>
                  <a:schemeClr val="bg1">
                    <a:lumMod val="85000"/>
                  </a:schemeClr>
                </a:solidFill>
              </a:rPr>
              <a:t>O que é </a:t>
            </a:r>
            <a:r>
              <a:rPr lang="pt-BR" sz="2000" dirty="0" err="1" smtClean="0">
                <a:solidFill>
                  <a:schemeClr val="bg1">
                    <a:lumMod val="85000"/>
                  </a:schemeClr>
                </a:solidFill>
              </a:rPr>
              <a:t>SystemTap</a:t>
            </a:r>
            <a:r>
              <a:rPr lang="pt-BR" sz="2000" dirty="0" smtClean="0">
                <a:solidFill>
                  <a:schemeClr val="bg1">
                    <a:lumMod val="85000"/>
                  </a:schemeClr>
                </a:solidFill>
              </a:rPr>
              <a:t>?</a:t>
            </a:r>
          </a:p>
          <a:p>
            <a:pPr marL="457200" lvl="0" indent="-317500" algn="just" rtl="0">
              <a:spcBef>
                <a:spcPts val="600"/>
              </a:spcBef>
              <a:buClr>
                <a:schemeClr val="dk1"/>
              </a:buClr>
              <a:buSzPct val="70000"/>
              <a:buFont typeface="Arial"/>
              <a:buAutoNum type="arabicPeriod"/>
            </a:pPr>
            <a:endParaRPr lang="pt-BR" sz="2000" dirty="0">
              <a:solidFill>
                <a:srgbClr val="D9D9D9"/>
              </a:solidFill>
            </a:endParaRPr>
          </a:p>
          <a:p>
            <a:pPr marL="457200" lvl="0" indent="-317500" algn="just" rtl="0">
              <a:spcBef>
                <a:spcPts val="600"/>
              </a:spcBef>
              <a:buClr>
                <a:srgbClr val="FF0000"/>
              </a:buClr>
              <a:buSzPct val="70000"/>
              <a:buFont typeface="Arial"/>
              <a:buAutoNum type="arabicPeriod"/>
            </a:pPr>
            <a:r>
              <a:rPr lang="pt-BR" sz="2000" dirty="0" smtClean="0">
                <a:solidFill>
                  <a:srgbClr val="FF0000"/>
                </a:solidFill>
              </a:rPr>
              <a:t>Conclusão</a:t>
            </a:r>
          </a:p>
          <a:p>
            <a:pPr marL="457200" lvl="0" indent="-317500" algn="just" rtl="0">
              <a:spcBef>
                <a:spcPts val="600"/>
              </a:spcBef>
              <a:buClr>
                <a:schemeClr val="dk1"/>
              </a:buClr>
              <a:buSzPct val="70000"/>
              <a:buFont typeface="Arial"/>
              <a:buAutoNum type="arabicPeriod"/>
            </a:pPr>
            <a:endParaRPr lang="pt-BR" sz="2000" dirty="0">
              <a:solidFill>
                <a:srgbClr val="D9D9D9"/>
              </a:solidFill>
            </a:endParaRPr>
          </a:p>
          <a:p>
            <a:pPr marL="457200" lvl="0" indent="-317500" algn="just" rtl="0">
              <a:spcBef>
                <a:spcPts val="600"/>
              </a:spcBef>
              <a:buClr>
                <a:schemeClr val="bg1">
                  <a:lumMod val="75000"/>
                </a:schemeClr>
              </a:buClr>
              <a:buSzPct val="70000"/>
              <a:buFont typeface="Arial"/>
              <a:buAutoNum type="arabicPeriod"/>
            </a:pPr>
            <a:r>
              <a:rPr lang="pt-BR" sz="2000" dirty="0" smtClean="0">
                <a:solidFill>
                  <a:srgbClr val="D9D9D9"/>
                </a:solidFill>
              </a:rPr>
              <a:t>Prática</a:t>
            </a:r>
            <a:endParaRPr lang="x-none" sz="2000">
              <a:solidFill>
                <a:srgbClr val="D9D9D9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30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924082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95536" y="338326"/>
            <a:ext cx="8229600" cy="10156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3000" b="1" dirty="0" smtClean="0"/>
              <a:t>Conclusão</a:t>
            </a:r>
            <a:endParaRPr lang="x-none" sz="3000" b="1"/>
          </a:p>
          <a:p>
            <a:endParaRPr lang="x-none" sz="3000" b="1"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710135"/>
            <a:ext cx="8229600" cy="19081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800" dirty="0" smtClean="0"/>
              <a:t>Com </a:t>
            </a:r>
            <a:r>
              <a:rPr lang="pt-BR" sz="1800" dirty="0"/>
              <a:t>o </a:t>
            </a:r>
            <a:r>
              <a:rPr lang="pt-BR" sz="1800" dirty="0" err="1"/>
              <a:t>SystemTap</a:t>
            </a:r>
            <a:r>
              <a:rPr lang="pt-BR" sz="1800" dirty="0"/>
              <a:t> você pode </a:t>
            </a:r>
            <a:r>
              <a:rPr lang="pt-BR" sz="1800" dirty="0" smtClean="0"/>
              <a:t>ter uma </a:t>
            </a:r>
            <a:r>
              <a:rPr lang="pt-BR" sz="1800" dirty="0"/>
              <a:t>visão completa dos </a:t>
            </a:r>
            <a:r>
              <a:rPr lang="pt-BR" sz="1800" dirty="0" smtClean="0"/>
              <a:t>trabalhos internos </a:t>
            </a:r>
            <a:r>
              <a:rPr lang="pt-BR" sz="1800" dirty="0"/>
              <a:t>do sistema </a:t>
            </a:r>
            <a:r>
              <a:rPr lang="pt-BR" sz="1800" dirty="0" smtClean="0"/>
              <a:t>operacional;</a:t>
            </a:r>
          </a:p>
          <a:p>
            <a:pPr marL="139700" lvl="0" indent="0" algn="just">
              <a:spcBef>
                <a:spcPts val="600"/>
              </a:spcBef>
              <a:buSzPct val="116666"/>
              <a:buNone/>
            </a:pPr>
            <a:endParaRPr lang="pt-BR" sz="1800" dirty="0"/>
          </a:p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800" dirty="0" smtClean="0"/>
              <a:t>Essa tecnologia captura somente os </a:t>
            </a:r>
            <a:r>
              <a:rPr lang="pt-BR" sz="1800" dirty="0"/>
              <a:t>dados que realmente resolvem </a:t>
            </a:r>
            <a:r>
              <a:rPr lang="pt-BR" sz="1800" dirty="0" smtClean="0"/>
              <a:t>o problema</a:t>
            </a:r>
            <a:r>
              <a:rPr lang="pt-BR" sz="1800" dirty="0"/>
              <a:t>, diferentemente do </a:t>
            </a:r>
            <a:r>
              <a:rPr lang="pt-BR" sz="1800" dirty="0" smtClean="0"/>
              <a:t>rastreamento estático</a:t>
            </a:r>
            <a:r>
              <a:rPr lang="pt-BR" sz="1800" dirty="0"/>
              <a:t>, que </a:t>
            </a:r>
            <a:r>
              <a:rPr lang="pt-BR" sz="1800" dirty="0" smtClean="0"/>
              <a:t>geralmente retorna </a:t>
            </a:r>
            <a:r>
              <a:rPr lang="pt-BR" sz="1800" dirty="0"/>
              <a:t>muito mais informações </a:t>
            </a:r>
            <a:r>
              <a:rPr lang="pt-BR" sz="1800" dirty="0" smtClean="0"/>
              <a:t>do que </a:t>
            </a:r>
            <a:r>
              <a:rPr lang="pt-BR" sz="1800" dirty="0"/>
              <a:t>o </a:t>
            </a:r>
            <a:r>
              <a:rPr lang="pt-BR" sz="1800" dirty="0" smtClean="0"/>
              <a:t>necessário;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31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976242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395536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3000" b="1"/>
              <a:t>Sumário</a:t>
            </a:r>
          </a:p>
          <a:p>
            <a:endParaRPr lang="x-none" sz="3000" b="1"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68312" y="1451862"/>
            <a:ext cx="8229600" cy="347783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lvl="0" indent="-317500" algn="just" rtl="0">
              <a:spcBef>
                <a:spcPts val="600"/>
              </a:spcBef>
              <a:buClr>
                <a:schemeClr val="bg1">
                  <a:lumMod val="75000"/>
                </a:schemeClr>
              </a:buClr>
              <a:buSzPct val="70000"/>
              <a:buFont typeface="Arial"/>
              <a:buAutoNum type="arabicPeriod"/>
            </a:pPr>
            <a:r>
              <a:rPr lang="pt-BR" sz="2000" dirty="0" smtClean="0">
                <a:solidFill>
                  <a:schemeClr val="bg1">
                    <a:lumMod val="85000"/>
                  </a:schemeClr>
                </a:solidFill>
              </a:rPr>
              <a:t>O que é </a:t>
            </a:r>
            <a:r>
              <a:rPr lang="pt-BR" sz="2000" dirty="0" err="1" smtClean="0">
                <a:solidFill>
                  <a:schemeClr val="bg1">
                    <a:lumMod val="85000"/>
                  </a:schemeClr>
                </a:solidFill>
              </a:rPr>
              <a:t>Kernel</a:t>
            </a:r>
            <a:r>
              <a:rPr lang="x-none" sz="2000" smtClean="0">
                <a:solidFill>
                  <a:schemeClr val="bg1">
                    <a:lumMod val="85000"/>
                  </a:schemeClr>
                </a:solidFill>
              </a:rPr>
              <a:t>?</a:t>
            </a:r>
            <a:endParaRPr lang="pt-BR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457200" lvl="0" indent="-317500" algn="just" rtl="0">
              <a:spcBef>
                <a:spcPts val="600"/>
              </a:spcBef>
              <a:buClr>
                <a:schemeClr val="dk1"/>
              </a:buClr>
              <a:buSzPct val="70000"/>
              <a:buFont typeface="Arial"/>
              <a:buAutoNum type="arabicPeriod"/>
            </a:pPr>
            <a:endParaRPr lang="pt-BR" sz="2000" dirty="0">
              <a:solidFill>
                <a:srgbClr val="FF0000"/>
              </a:solidFill>
            </a:endParaRPr>
          </a:p>
          <a:p>
            <a:pPr marL="457200" lvl="0" indent="-317500" algn="just">
              <a:spcBef>
                <a:spcPts val="600"/>
              </a:spcBef>
              <a:buClr>
                <a:schemeClr val="bg1">
                  <a:lumMod val="75000"/>
                </a:schemeClr>
              </a:buClr>
              <a:buSzPct val="70000"/>
              <a:buFont typeface="Arial"/>
              <a:buAutoNum type="arabicPeriod"/>
            </a:pPr>
            <a:r>
              <a:rPr lang="pt-BR" sz="2000" dirty="0">
                <a:solidFill>
                  <a:srgbClr val="D9D9D9"/>
                </a:solidFill>
              </a:rPr>
              <a:t>Depuração de </a:t>
            </a:r>
            <a:r>
              <a:rPr lang="pt-BR" sz="2000" dirty="0" err="1">
                <a:solidFill>
                  <a:srgbClr val="D9D9D9"/>
                </a:solidFill>
              </a:rPr>
              <a:t>Kernel</a:t>
            </a:r>
            <a:endParaRPr lang="pt-BR" sz="2000" dirty="0" smtClean="0">
              <a:solidFill>
                <a:srgbClr val="FF0000"/>
              </a:solidFill>
            </a:endParaRPr>
          </a:p>
          <a:p>
            <a:pPr marL="457200" lvl="0" indent="-317500" algn="just" rtl="0">
              <a:spcBef>
                <a:spcPts val="600"/>
              </a:spcBef>
              <a:buClr>
                <a:schemeClr val="dk1"/>
              </a:buClr>
              <a:buSzPct val="70000"/>
              <a:buFont typeface="Arial"/>
              <a:buAutoNum type="arabicPeriod"/>
            </a:pPr>
            <a:endParaRPr lang="pt-BR" sz="2000" dirty="0">
              <a:solidFill>
                <a:srgbClr val="D9D9D9"/>
              </a:solidFill>
            </a:endParaRPr>
          </a:p>
          <a:p>
            <a:pPr marL="457200" lvl="0" indent="-317500" algn="just" rtl="0">
              <a:spcBef>
                <a:spcPts val="600"/>
              </a:spcBef>
              <a:buClr>
                <a:schemeClr val="bg1">
                  <a:lumMod val="75000"/>
                </a:schemeClr>
              </a:buClr>
              <a:buSzPct val="70000"/>
              <a:buFont typeface="Arial"/>
              <a:buAutoNum type="arabicPeriod"/>
            </a:pPr>
            <a:r>
              <a:rPr lang="pt-BR" sz="2000" dirty="0" smtClean="0">
                <a:solidFill>
                  <a:schemeClr val="bg1">
                    <a:lumMod val="85000"/>
                  </a:schemeClr>
                </a:solidFill>
              </a:rPr>
              <a:t>O que é </a:t>
            </a:r>
            <a:r>
              <a:rPr lang="pt-BR" sz="2000" dirty="0" err="1" smtClean="0">
                <a:solidFill>
                  <a:schemeClr val="bg1">
                    <a:lumMod val="85000"/>
                  </a:schemeClr>
                </a:solidFill>
              </a:rPr>
              <a:t>SystemTap</a:t>
            </a:r>
            <a:r>
              <a:rPr lang="pt-BR" sz="2000" dirty="0" smtClean="0">
                <a:solidFill>
                  <a:schemeClr val="bg1">
                    <a:lumMod val="85000"/>
                  </a:schemeClr>
                </a:solidFill>
              </a:rPr>
              <a:t>?</a:t>
            </a:r>
          </a:p>
          <a:p>
            <a:pPr marL="457200" lvl="0" indent="-317500" algn="just" rtl="0">
              <a:spcBef>
                <a:spcPts val="600"/>
              </a:spcBef>
              <a:buClr>
                <a:schemeClr val="dk1"/>
              </a:buClr>
              <a:buSzPct val="70000"/>
              <a:buFont typeface="Arial"/>
              <a:buAutoNum type="arabicPeriod"/>
            </a:pPr>
            <a:endParaRPr lang="pt-BR" sz="2000" dirty="0">
              <a:solidFill>
                <a:srgbClr val="D9D9D9"/>
              </a:solidFill>
            </a:endParaRPr>
          </a:p>
          <a:p>
            <a:pPr marL="457200" lvl="0" indent="-317500" algn="just" rtl="0">
              <a:spcBef>
                <a:spcPts val="600"/>
              </a:spcBef>
              <a:buClr>
                <a:schemeClr val="bg1">
                  <a:lumMod val="75000"/>
                </a:schemeClr>
              </a:buClr>
              <a:buSzPct val="70000"/>
              <a:buFont typeface="Arial"/>
              <a:buAutoNum type="arabicPeriod"/>
            </a:pPr>
            <a:r>
              <a:rPr lang="pt-BR" sz="2000" dirty="0" smtClean="0">
                <a:solidFill>
                  <a:schemeClr val="bg1">
                    <a:lumMod val="85000"/>
                  </a:schemeClr>
                </a:solidFill>
              </a:rPr>
              <a:t>Conclusão</a:t>
            </a:r>
          </a:p>
          <a:p>
            <a:pPr marL="457200" lvl="0" indent="-317500" algn="just" rtl="0">
              <a:spcBef>
                <a:spcPts val="600"/>
              </a:spcBef>
              <a:buClr>
                <a:schemeClr val="dk1"/>
              </a:buClr>
              <a:buSzPct val="70000"/>
              <a:buFont typeface="Arial"/>
              <a:buAutoNum type="arabicPeriod"/>
            </a:pPr>
            <a:endParaRPr lang="pt-BR" sz="2000" dirty="0">
              <a:solidFill>
                <a:srgbClr val="D9D9D9"/>
              </a:solidFill>
            </a:endParaRPr>
          </a:p>
          <a:p>
            <a:pPr marL="457200" lvl="0" indent="-317500" algn="just" rtl="0">
              <a:spcBef>
                <a:spcPts val="600"/>
              </a:spcBef>
              <a:buClr>
                <a:srgbClr val="FF0000"/>
              </a:buClr>
              <a:buSzPct val="70000"/>
              <a:buFont typeface="Arial"/>
              <a:buAutoNum type="arabicPeriod"/>
            </a:pPr>
            <a:r>
              <a:rPr lang="pt-BR" sz="2000" dirty="0" smtClean="0">
                <a:solidFill>
                  <a:srgbClr val="FF0000"/>
                </a:solidFill>
              </a:rPr>
              <a:t>Prática</a:t>
            </a:r>
            <a:endParaRPr lang="x-none" sz="2000">
              <a:solidFill>
                <a:srgbClr val="FF0000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32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365292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/>
          <p:nvPr/>
        </p:nvSpPr>
        <p:spPr>
          <a:xfrm>
            <a:off x="468312" y="3087688"/>
            <a:ext cx="8229600" cy="2501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33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799544" y="2492896"/>
            <a:ext cx="5544912" cy="1323399"/>
          </a:xfrm>
          <a:prstGeom prst="rect">
            <a:avLst/>
          </a:prstGeom>
          <a:noFill/>
          <a:ln w="9525" cap="flat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rtlCol="0" anchor="t" anchorCtr="0">
            <a:spAutoFit/>
          </a:bodyPr>
          <a:lstStyle/>
          <a:p>
            <a:pPr marL="0" marR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8000" b="1" dirty="0" smtClean="0">
                <a:solidFill>
                  <a:srgbClr val="FF0000"/>
                </a:solidFill>
              </a:rPr>
              <a:t>PRÁTICA</a:t>
            </a:r>
            <a:endParaRPr lang="pt-BR" sz="8000" b="1" i="0" u="none" strike="noStrike" cap="none" baseline="0" dirty="0">
              <a:solidFill>
                <a:srgbClr val="FF0000"/>
              </a:solidFill>
              <a:sym typeface="Arial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76256" y="3993356"/>
            <a:ext cx="1821656" cy="1693069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95536" y="338326"/>
            <a:ext cx="8229600" cy="10156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3000" b="1" dirty="0" smtClean="0"/>
              <a:t>Prática</a:t>
            </a:r>
            <a:endParaRPr lang="x-none" sz="3000" b="1"/>
          </a:p>
          <a:p>
            <a:endParaRPr lang="x-none" sz="3000" b="1"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710135"/>
            <a:ext cx="8229600" cy="23390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82600" lvl="0" indent="-342900" algn="just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pt-BR" sz="1800" dirty="0" smtClean="0"/>
              <a:t>Explique como funciona a ferramenta </a:t>
            </a:r>
            <a:r>
              <a:rPr lang="pt-BR" sz="1800" dirty="0" err="1" smtClean="0"/>
              <a:t>SystemTap</a:t>
            </a:r>
            <a:r>
              <a:rPr lang="pt-BR" sz="1800" dirty="0" smtClean="0"/>
              <a:t> e quais as vantagens na utilização da mesma em relação a função </a:t>
            </a:r>
            <a:r>
              <a:rPr lang="pt-BR" sz="1800" dirty="0" err="1" smtClean="0"/>
              <a:t>printk</a:t>
            </a:r>
            <a:r>
              <a:rPr lang="pt-BR" sz="1800" dirty="0"/>
              <a:t>.</a:t>
            </a:r>
            <a:endParaRPr lang="pt-BR" sz="1800" dirty="0" smtClean="0"/>
          </a:p>
          <a:p>
            <a:pPr marL="482600" lvl="0" indent="-342900" algn="just">
              <a:spcBef>
                <a:spcPts val="600"/>
              </a:spcBef>
              <a:buSzPct val="100000"/>
              <a:buFont typeface="+mj-lt"/>
              <a:buAutoNum type="arabicPeriod"/>
            </a:pPr>
            <a:endParaRPr lang="pt-BR" sz="1800" dirty="0" smtClean="0"/>
          </a:p>
          <a:p>
            <a:pPr marL="482600" lvl="0" indent="-342900" algn="just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pt-BR" sz="1800" dirty="0" smtClean="0"/>
              <a:t>O que são </a:t>
            </a:r>
            <a:r>
              <a:rPr lang="pt-BR" sz="1800" dirty="0" err="1" smtClean="0"/>
              <a:t>Tapsets</a:t>
            </a:r>
            <a:r>
              <a:rPr lang="pt-BR" sz="1800" dirty="0" smtClean="0"/>
              <a:t>?</a:t>
            </a:r>
          </a:p>
          <a:p>
            <a:pPr marL="482600" lvl="0" indent="-342900" algn="just">
              <a:spcBef>
                <a:spcPts val="600"/>
              </a:spcBef>
              <a:buSzPct val="100000"/>
              <a:buFont typeface="+mj-lt"/>
              <a:buAutoNum type="arabicPeriod"/>
            </a:pPr>
            <a:endParaRPr lang="pt-BR" sz="1800" dirty="0" smtClean="0"/>
          </a:p>
          <a:p>
            <a:pPr marL="482600" lvl="0" indent="-342900" algn="just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pt-BR" sz="1800" dirty="0" smtClean="0"/>
              <a:t>Elabore um script</a:t>
            </a:r>
            <a:r>
              <a:rPr lang="pt-BR" sz="1800" dirty="0"/>
              <a:t> </a:t>
            </a:r>
            <a:r>
              <a:rPr lang="pt-BR" sz="1800" dirty="0" smtClean="0"/>
              <a:t>que escreva uma mensagem e em seguida termine a execução.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34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712474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Shape 399"/>
          <p:cNvSpPr txBox="1">
            <a:spLocks noGrp="1"/>
          </p:cNvSpPr>
          <p:nvPr>
            <p:ph type="body" idx="1"/>
          </p:nvPr>
        </p:nvSpPr>
        <p:spPr>
          <a:xfrm>
            <a:off x="468312" y="1556792"/>
            <a:ext cx="8229600" cy="43396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lvl="0" indent="-317500" algn="just">
              <a:lnSpc>
                <a:spcPct val="115000"/>
              </a:lnSpc>
              <a:spcBef>
                <a:spcPts val="0"/>
              </a:spcBef>
              <a:buSzPct val="116666"/>
            </a:pPr>
            <a:r>
              <a:rPr lang="pt-BR" sz="1600" dirty="0"/>
              <a:t>BEST, S. Um olhar sobre o </a:t>
            </a:r>
            <a:r>
              <a:rPr lang="pt-BR" sz="1600" dirty="0" err="1"/>
              <a:t>kernel</a:t>
            </a:r>
            <a:r>
              <a:rPr lang="pt-BR" sz="1600" dirty="0"/>
              <a:t> Linux usando o </a:t>
            </a:r>
            <a:r>
              <a:rPr lang="pt-BR" sz="1600" dirty="0" err="1"/>
              <a:t>SystemTap</a:t>
            </a:r>
            <a:r>
              <a:rPr lang="pt-BR" sz="1600" dirty="0"/>
              <a:t>. </a:t>
            </a:r>
            <a:r>
              <a:rPr lang="pt-BR" sz="1600" b="1" dirty="0"/>
              <a:t>Linux Magazine</a:t>
            </a:r>
            <a:r>
              <a:rPr lang="pt-BR" sz="1600" dirty="0"/>
              <a:t>, n. 81, p. 4, Agosto </a:t>
            </a:r>
            <a:r>
              <a:rPr lang="pt-BR" sz="1600" dirty="0" smtClean="0"/>
              <a:t>2011.</a:t>
            </a:r>
          </a:p>
          <a:p>
            <a:pPr marL="139700" lvl="0" indent="0" algn="just">
              <a:lnSpc>
                <a:spcPct val="115000"/>
              </a:lnSpc>
              <a:spcBef>
                <a:spcPts val="0"/>
              </a:spcBef>
              <a:buSzPct val="116666"/>
              <a:buNone/>
            </a:pPr>
            <a:endParaRPr lang="pt-BR" sz="1600" dirty="0" smtClean="0"/>
          </a:p>
          <a:p>
            <a:pPr marL="457200" lvl="0" indent="-317500" algn="just">
              <a:lnSpc>
                <a:spcPct val="115000"/>
              </a:lnSpc>
              <a:spcBef>
                <a:spcPts val="0"/>
              </a:spcBef>
              <a:buSzPct val="116666"/>
            </a:pPr>
            <a:r>
              <a:rPr lang="pt-BR" sz="1600" dirty="0"/>
              <a:t>KUNST, E.-K.; QUADE, J. Depuração do </a:t>
            </a:r>
            <a:r>
              <a:rPr lang="pt-BR" sz="1600" dirty="0" err="1"/>
              <a:t>Kernel</a:t>
            </a:r>
            <a:r>
              <a:rPr lang="pt-BR" sz="1600" dirty="0"/>
              <a:t> Linux: O poder da depuração. </a:t>
            </a:r>
            <a:r>
              <a:rPr lang="pt-BR" sz="1600" b="1" dirty="0"/>
              <a:t>Linux Magazine</a:t>
            </a:r>
            <a:r>
              <a:rPr lang="pt-BR" sz="1600" dirty="0"/>
              <a:t>, n. 91, p. 5, Junho 2012</a:t>
            </a:r>
            <a:r>
              <a:rPr lang="pt-BR" sz="1600" dirty="0" smtClean="0"/>
              <a:t>.</a:t>
            </a:r>
          </a:p>
          <a:p>
            <a:pPr marL="139700" lvl="0" indent="0" algn="just">
              <a:lnSpc>
                <a:spcPct val="115000"/>
              </a:lnSpc>
              <a:spcBef>
                <a:spcPts val="0"/>
              </a:spcBef>
              <a:buSzPct val="116666"/>
              <a:buNone/>
            </a:pPr>
            <a:endParaRPr lang="pt-BR" sz="1600" dirty="0" smtClean="0"/>
          </a:p>
          <a:p>
            <a:pPr marL="457200" lvl="0" indent="-317500" algn="just">
              <a:lnSpc>
                <a:spcPct val="115000"/>
              </a:lnSpc>
              <a:spcBef>
                <a:spcPts val="0"/>
              </a:spcBef>
              <a:buSzPct val="116666"/>
            </a:pPr>
            <a:r>
              <a:rPr lang="pt-BR" sz="1600" dirty="0"/>
              <a:t>LEITÃO, B. Introdução ao </a:t>
            </a:r>
            <a:r>
              <a:rPr lang="pt-BR" sz="1600" dirty="0" err="1"/>
              <a:t>SystemTap</a:t>
            </a:r>
            <a:r>
              <a:rPr lang="pt-BR" sz="1600" dirty="0"/>
              <a:t> - Parte 1, 2010. </a:t>
            </a:r>
            <a:r>
              <a:rPr lang="pt-BR" sz="1600" dirty="0" err="1"/>
              <a:t>Disponivel</a:t>
            </a:r>
            <a:r>
              <a:rPr lang="pt-BR" sz="1600" dirty="0"/>
              <a:t> em: &lt;https://www.ibm.com/developerworks/br/local/linux/l-systemtap-1/index.html&gt;. Acesso em: 19 Novembro 2012</a:t>
            </a:r>
            <a:r>
              <a:rPr lang="pt-BR" sz="1600" dirty="0" smtClean="0"/>
              <a:t>.</a:t>
            </a:r>
          </a:p>
          <a:p>
            <a:pPr marL="139700" lvl="0" indent="0" algn="just">
              <a:lnSpc>
                <a:spcPct val="115000"/>
              </a:lnSpc>
              <a:spcBef>
                <a:spcPts val="0"/>
              </a:spcBef>
              <a:buSzPct val="116666"/>
              <a:buNone/>
            </a:pPr>
            <a:endParaRPr lang="pt-BR" sz="1600" dirty="0" smtClean="0"/>
          </a:p>
          <a:p>
            <a:pPr marL="457200" lvl="0" indent="-317500" algn="just">
              <a:lnSpc>
                <a:spcPct val="115000"/>
              </a:lnSpc>
              <a:spcBef>
                <a:spcPts val="0"/>
              </a:spcBef>
              <a:buSzPct val="116666"/>
            </a:pPr>
            <a:r>
              <a:rPr lang="pt-BR" sz="1600" dirty="0"/>
              <a:t>SCHERF, T. Estatísticas e Monitoramento: Análise Detalhada. </a:t>
            </a:r>
            <a:r>
              <a:rPr lang="pt-BR" sz="1600" b="1" dirty="0"/>
              <a:t>Linux Magazine</a:t>
            </a:r>
            <a:r>
              <a:rPr lang="pt-BR" sz="1600" dirty="0"/>
              <a:t>, n. 75, p. 6, Fevereiro 2011</a:t>
            </a:r>
            <a:r>
              <a:rPr lang="pt-BR" sz="1600" dirty="0" smtClean="0"/>
              <a:t>.</a:t>
            </a:r>
          </a:p>
          <a:p>
            <a:pPr marL="139700" lvl="0" indent="0" algn="just">
              <a:lnSpc>
                <a:spcPct val="115000"/>
              </a:lnSpc>
              <a:spcBef>
                <a:spcPts val="0"/>
              </a:spcBef>
              <a:buSzPct val="116666"/>
              <a:buNone/>
            </a:pPr>
            <a:endParaRPr lang="pt-BR" sz="1600" b="1" dirty="0"/>
          </a:p>
          <a:p>
            <a:pPr marL="457200" lvl="0" indent="-317500" algn="just">
              <a:lnSpc>
                <a:spcPct val="115000"/>
              </a:lnSpc>
              <a:spcBef>
                <a:spcPts val="0"/>
              </a:spcBef>
              <a:buSzPct val="116666"/>
            </a:pPr>
            <a:r>
              <a:rPr lang="pt-BR" sz="1600" dirty="0"/>
              <a:t>SITE do projeto </a:t>
            </a:r>
            <a:r>
              <a:rPr lang="pt-BR" sz="1600" dirty="0" err="1"/>
              <a:t>SystemTap</a:t>
            </a:r>
            <a:r>
              <a:rPr lang="pt-BR" sz="1600" dirty="0"/>
              <a:t>. </a:t>
            </a:r>
            <a:r>
              <a:rPr lang="pt-BR" sz="1600" b="1" dirty="0" err="1"/>
              <a:t>SystemTap</a:t>
            </a:r>
            <a:r>
              <a:rPr lang="pt-BR" sz="1600" dirty="0"/>
              <a:t>. </a:t>
            </a:r>
            <a:r>
              <a:rPr lang="pt-BR" sz="1600" dirty="0" err="1"/>
              <a:t>Disponivel</a:t>
            </a:r>
            <a:r>
              <a:rPr lang="pt-BR" sz="1600" dirty="0"/>
              <a:t> em: &lt;http://sourceware.org/systemtap/&gt;. Acesso em: 20 novembro 2012.</a:t>
            </a:r>
            <a:endParaRPr lang="pt-BR" sz="1600" b="1" dirty="0"/>
          </a:p>
        </p:txBody>
      </p:sp>
      <p:sp>
        <p:nvSpPr>
          <p:cNvPr id="400" name="Shape 400"/>
          <p:cNvSpPr txBox="1">
            <a:spLocks noGrp="1"/>
          </p:cNvSpPr>
          <p:nvPr>
            <p:ph type="title"/>
          </p:nvPr>
        </p:nvSpPr>
        <p:spPr>
          <a:xfrm>
            <a:off x="457200" y="338326"/>
            <a:ext cx="8229600" cy="10156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lvl="0" algn="l" rtl="0">
              <a:spcBef>
                <a:spcPts val="600"/>
              </a:spcBef>
              <a:buSzPct val="36666"/>
              <a:buNone/>
            </a:pPr>
            <a:r>
              <a:rPr lang="pt-BR" sz="3000" b="1" dirty="0" smtClean="0">
                <a:solidFill>
                  <a:schemeClr val="dk1"/>
                </a:solidFill>
              </a:rPr>
              <a:t>Referências</a:t>
            </a:r>
            <a:endParaRPr lang="x-none" sz="3000" b="1">
              <a:solidFill>
                <a:schemeClr val="dk1"/>
              </a:solidFill>
            </a:endParaRPr>
          </a:p>
          <a:p>
            <a:endParaRPr lang="x-none" sz="3000" b="1">
              <a:solidFill>
                <a:schemeClr val="dk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35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168535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95536" y="338326"/>
            <a:ext cx="8229600" cy="10156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3000" b="1"/>
              <a:t>O que é </a:t>
            </a:r>
            <a:r>
              <a:rPr lang="pt-BR" sz="3000" b="1" dirty="0" err="1" smtClean="0"/>
              <a:t>Kernel</a:t>
            </a:r>
            <a:r>
              <a:rPr lang="x-none" sz="3000" b="1" smtClean="0"/>
              <a:t>?</a:t>
            </a:r>
            <a:endParaRPr lang="x-none" sz="3000" b="1"/>
          </a:p>
          <a:p>
            <a:endParaRPr lang="x-none" sz="3000" b="1"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710135"/>
            <a:ext cx="8229600" cy="38779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800" dirty="0"/>
              <a:t>Independente de qual seja, todo sistema operacional possui um </a:t>
            </a:r>
            <a:r>
              <a:rPr lang="pt-BR" sz="1800" b="1" dirty="0" err="1" smtClean="0"/>
              <a:t>kernel</a:t>
            </a:r>
            <a:r>
              <a:rPr lang="pt-BR" sz="1800" dirty="0" smtClean="0"/>
              <a:t>;</a:t>
            </a:r>
          </a:p>
          <a:p>
            <a:pPr marL="139700" lvl="0" indent="0" algn="just">
              <a:spcBef>
                <a:spcPts val="600"/>
              </a:spcBef>
              <a:buSzPct val="116666"/>
              <a:buNone/>
            </a:pPr>
            <a:endParaRPr lang="pt-BR" sz="1800" dirty="0">
              <a:solidFill>
                <a:srgbClr val="000000"/>
              </a:solidFill>
            </a:endParaRPr>
          </a:p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800" dirty="0" err="1"/>
              <a:t>Kernel</a:t>
            </a:r>
            <a:r>
              <a:rPr lang="pt-BR" sz="1800" dirty="0"/>
              <a:t> pode ser entendido com uma série de arquivos escritos em </a:t>
            </a:r>
            <a:r>
              <a:rPr lang="pt-BR" sz="1800" b="1" dirty="0"/>
              <a:t>linguagem C</a:t>
            </a:r>
            <a:r>
              <a:rPr lang="pt-BR" sz="1800" dirty="0"/>
              <a:t> e em </a:t>
            </a:r>
            <a:r>
              <a:rPr lang="pt-BR" sz="1800" b="1" dirty="0"/>
              <a:t>linguagem Assembly</a:t>
            </a:r>
            <a:r>
              <a:rPr lang="pt-BR" sz="1800" dirty="0"/>
              <a:t> que constituem o núcleo do sistema </a:t>
            </a:r>
            <a:r>
              <a:rPr lang="pt-BR" sz="1800" dirty="0" smtClean="0"/>
              <a:t>operacional;</a:t>
            </a:r>
          </a:p>
          <a:p>
            <a:pPr marL="139700" lvl="0" indent="0" algn="just">
              <a:spcBef>
                <a:spcPts val="600"/>
              </a:spcBef>
              <a:buSzPct val="116666"/>
              <a:buNone/>
            </a:pPr>
            <a:endParaRPr lang="pt-BR" sz="1800" dirty="0">
              <a:solidFill>
                <a:srgbClr val="000000"/>
              </a:solidFill>
            </a:endParaRPr>
          </a:p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800" dirty="0"/>
              <a:t>É o </a:t>
            </a:r>
            <a:r>
              <a:rPr lang="pt-BR" sz="1800" dirty="0" err="1"/>
              <a:t>kernel</a:t>
            </a:r>
            <a:r>
              <a:rPr lang="pt-BR" sz="1800" dirty="0"/>
              <a:t> que controla todo o hardware  do computador, ou seja, ele é a interface entre os programas e o </a:t>
            </a:r>
            <a:r>
              <a:rPr lang="pt-BR" sz="1800" dirty="0" smtClean="0"/>
              <a:t>hardware;</a:t>
            </a:r>
          </a:p>
          <a:p>
            <a:pPr marL="139700" lvl="0" indent="0" algn="just">
              <a:spcBef>
                <a:spcPts val="600"/>
              </a:spcBef>
              <a:buSzPct val="116666"/>
              <a:buNone/>
            </a:pPr>
            <a:endParaRPr lang="pt-BR" sz="1800" dirty="0">
              <a:solidFill>
                <a:srgbClr val="000000"/>
              </a:solidFill>
            </a:endParaRPr>
          </a:p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800" dirty="0"/>
              <a:t>Cabe ao </a:t>
            </a:r>
            <a:r>
              <a:rPr lang="pt-BR" sz="1800" dirty="0" err="1"/>
              <a:t>kernel</a:t>
            </a:r>
            <a:r>
              <a:rPr lang="pt-BR" sz="1800" dirty="0"/>
              <a:t> as tarefas de permitir que todos os processos sejam executados pela CPU e permitir que estes consigam compartilhar a memória do </a:t>
            </a:r>
            <a:r>
              <a:rPr lang="pt-BR" sz="1800" dirty="0" smtClean="0"/>
              <a:t>computador;</a:t>
            </a:r>
            <a:endParaRPr lang="pt-BR" sz="1800" dirty="0" smtClean="0">
              <a:solidFill>
                <a:srgbClr val="000000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4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 descr="C:\Users\Lubnnia\Desktop\linus_torvalds_smal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25932" y="4437112"/>
            <a:ext cx="1737130" cy="2038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95536" y="338326"/>
            <a:ext cx="8229600" cy="10156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3000" b="1"/>
              <a:t>O que é </a:t>
            </a:r>
            <a:r>
              <a:rPr lang="pt-BR" sz="3000" b="1" dirty="0" err="1" smtClean="0"/>
              <a:t>Kernel</a:t>
            </a:r>
            <a:r>
              <a:rPr lang="x-none" sz="3000" b="1" smtClean="0"/>
              <a:t>?</a:t>
            </a:r>
            <a:endParaRPr lang="x-none" sz="3000" b="1"/>
          </a:p>
          <a:p>
            <a:endParaRPr lang="x-none" sz="3000" b="1"/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5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710135"/>
            <a:ext cx="8229600" cy="361633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800" b="1" dirty="0" err="1"/>
              <a:t>Kernel</a:t>
            </a:r>
            <a:r>
              <a:rPr lang="pt-BR" sz="1800" b="1" dirty="0"/>
              <a:t> do </a:t>
            </a:r>
            <a:r>
              <a:rPr lang="pt-BR" sz="1800" b="1" dirty="0" smtClean="0"/>
              <a:t>Linux</a:t>
            </a:r>
          </a:p>
          <a:p>
            <a:pPr marL="857250" lvl="1" indent="-317500" algn="just">
              <a:spcBef>
                <a:spcPts val="600"/>
              </a:spcBef>
              <a:buSzPct val="75000"/>
              <a:buFont typeface="Courier New" pitchFamily="49" charset="0"/>
              <a:buChar char="o"/>
            </a:pPr>
            <a:r>
              <a:rPr lang="pt-BR" sz="1800" dirty="0"/>
              <a:t>O </a:t>
            </a:r>
            <a:r>
              <a:rPr lang="pt-BR" sz="1800" dirty="0" err="1"/>
              <a:t>kernel</a:t>
            </a:r>
            <a:r>
              <a:rPr lang="pt-BR" sz="1800" dirty="0"/>
              <a:t> do Linux foi idealizado pelo finlandês Linus Torvalds, em 1991</a:t>
            </a:r>
            <a:r>
              <a:rPr lang="pt-BR" sz="1800" dirty="0" smtClean="0"/>
              <a:t>;</a:t>
            </a:r>
            <a:endParaRPr lang="pt-BR" sz="1400" dirty="0">
              <a:solidFill>
                <a:srgbClr val="000000"/>
              </a:solidFill>
            </a:endParaRPr>
          </a:p>
          <a:p>
            <a:pPr marL="539750" lvl="1" indent="0" algn="just">
              <a:spcBef>
                <a:spcPts val="600"/>
              </a:spcBef>
              <a:buSzPct val="75000"/>
              <a:buNone/>
            </a:pPr>
            <a:endParaRPr lang="pt-BR" sz="1400" dirty="0" smtClean="0">
              <a:solidFill>
                <a:srgbClr val="000000"/>
              </a:solidFill>
            </a:endParaRPr>
          </a:p>
          <a:p>
            <a:pPr marL="857250" lvl="1" indent="-317500" algn="just">
              <a:spcBef>
                <a:spcPts val="600"/>
              </a:spcBef>
              <a:buSzPct val="75000"/>
              <a:buFont typeface="Courier New" pitchFamily="49" charset="0"/>
              <a:buChar char="o"/>
            </a:pPr>
            <a:r>
              <a:rPr lang="pt-BR" sz="1800" dirty="0" smtClean="0"/>
              <a:t>Necessidade </a:t>
            </a:r>
            <a:r>
              <a:rPr lang="pt-BR" sz="1800" dirty="0"/>
              <a:t>de criar uma nova versão do </a:t>
            </a:r>
            <a:r>
              <a:rPr lang="pt-BR" sz="1800" dirty="0" err="1"/>
              <a:t>Minix</a:t>
            </a:r>
            <a:r>
              <a:rPr lang="pt-BR" sz="1800" dirty="0"/>
              <a:t>, um sistema operacional baseado no </a:t>
            </a:r>
            <a:r>
              <a:rPr lang="pt-BR" sz="1800" dirty="0" smtClean="0"/>
              <a:t>Unix;</a:t>
            </a:r>
          </a:p>
          <a:p>
            <a:pPr marL="539750" lvl="1" indent="0" algn="just">
              <a:spcBef>
                <a:spcPts val="600"/>
              </a:spcBef>
              <a:buSzPct val="75000"/>
              <a:buNone/>
            </a:pPr>
            <a:endParaRPr lang="pt-BR" sz="1800" dirty="0"/>
          </a:p>
          <a:p>
            <a:pPr marL="857250" lvl="1" indent="-317500" algn="just">
              <a:spcBef>
                <a:spcPts val="600"/>
              </a:spcBef>
              <a:buSzPct val="75000"/>
              <a:buFont typeface="Courier New" pitchFamily="49" charset="0"/>
              <a:buChar char="o"/>
            </a:pPr>
            <a:r>
              <a:rPr lang="pt-BR" sz="1800" dirty="0" smtClean="0"/>
              <a:t>Notificação </a:t>
            </a:r>
            <a:r>
              <a:rPr lang="pt-BR" sz="1800" dirty="0"/>
              <a:t>sobre sua criação e </a:t>
            </a:r>
            <a:r>
              <a:rPr lang="pt-BR" sz="1800" dirty="0" smtClean="0"/>
              <a:t>disponibilização do código-fonte desenvolvido a </a:t>
            </a:r>
            <a:r>
              <a:rPr lang="pt-BR" sz="1800" dirty="0"/>
              <a:t>todos os interessados</a:t>
            </a:r>
            <a:r>
              <a:rPr lang="pt-BR" sz="1800" dirty="0" smtClean="0"/>
              <a:t>;</a:t>
            </a:r>
          </a:p>
          <a:p>
            <a:pPr marL="539750" lvl="1" indent="0" algn="just">
              <a:spcBef>
                <a:spcPts val="600"/>
              </a:spcBef>
              <a:buSzPct val="75000"/>
              <a:buNone/>
            </a:pPr>
            <a:endParaRPr lang="pt-BR" sz="1800" dirty="0"/>
          </a:p>
          <a:p>
            <a:pPr marL="857250" lvl="1" indent="-317500" algn="just">
              <a:spcBef>
                <a:spcPts val="600"/>
              </a:spcBef>
              <a:buSzPct val="75000"/>
              <a:buFont typeface="Courier New" pitchFamily="49" charset="0"/>
              <a:buChar char="o"/>
            </a:pPr>
            <a:r>
              <a:rPr lang="pt-BR" sz="1800" b="1" dirty="0">
                <a:solidFill>
                  <a:srgbClr val="FF0000"/>
                </a:solidFill>
              </a:rPr>
              <a:t>Primeira versão do </a:t>
            </a:r>
            <a:r>
              <a:rPr lang="pt-BR" sz="1800" b="1" dirty="0" err="1">
                <a:solidFill>
                  <a:srgbClr val="FF0000"/>
                </a:solidFill>
              </a:rPr>
              <a:t>kernel</a:t>
            </a:r>
            <a:r>
              <a:rPr lang="pt-BR" sz="1800" b="1" dirty="0">
                <a:solidFill>
                  <a:srgbClr val="FF0000"/>
                </a:solidFill>
              </a:rPr>
              <a:t> do </a:t>
            </a:r>
            <a:r>
              <a:rPr lang="pt-BR" sz="1800" b="1" dirty="0" smtClean="0">
                <a:solidFill>
                  <a:srgbClr val="FF0000"/>
                </a:solidFill>
              </a:rPr>
              <a:t>Linux</a:t>
            </a:r>
            <a:r>
              <a:rPr lang="pt-BR" sz="1800" dirty="0">
                <a:solidFill>
                  <a:srgbClr val="FF0000"/>
                </a:solidFill>
              </a:rPr>
              <a:t>;</a:t>
            </a:r>
            <a:endParaRPr lang="pt-BR" sz="1800" dirty="0" smtClean="0">
              <a:solidFill>
                <a:srgbClr val="FF0000"/>
              </a:solidFill>
            </a:endParaRPr>
          </a:p>
        </p:txBody>
      </p:sp>
      <p:pic>
        <p:nvPicPr>
          <p:cNvPr id="21" name="Picture 6" descr="C:\Users\Lubnnia\Desktop\Mascote-do-Linux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8018" y="4437112"/>
            <a:ext cx="2055044" cy="2055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14014362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95536" y="338326"/>
            <a:ext cx="8229600" cy="10156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3000" b="1"/>
              <a:t>O que é </a:t>
            </a:r>
            <a:r>
              <a:rPr lang="pt-BR" sz="3000" b="1" dirty="0" err="1" smtClean="0"/>
              <a:t>Kernel</a:t>
            </a:r>
            <a:r>
              <a:rPr lang="x-none" sz="3000" b="1" smtClean="0"/>
              <a:t>?</a:t>
            </a:r>
            <a:endParaRPr lang="x-none" sz="3000" b="1"/>
          </a:p>
          <a:p>
            <a:endParaRPr lang="x-none" sz="3000" b="1"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710135"/>
            <a:ext cx="8229600" cy="198511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800" b="1" dirty="0" err="1"/>
              <a:t>Kernel</a:t>
            </a:r>
            <a:r>
              <a:rPr lang="pt-BR" sz="1800" b="1" dirty="0"/>
              <a:t> do </a:t>
            </a:r>
            <a:r>
              <a:rPr lang="pt-BR" sz="1800" b="1" dirty="0" smtClean="0"/>
              <a:t>Linux</a:t>
            </a:r>
          </a:p>
          <a:p>
            <a:pPr marL="857250" lvl="1" indent="-317500" algn="just">
              <a:spcBef>
                <a:spcPts val="600"/>
              </a:spcBef>
              <a:buSzPct val="75000"/>
              <a:buFont typeface="Courier New" pitchFamily="49" charset="0"/>
              <a:buChar char="o"/>
            </a:pPr>
            <a:r>
              <a:rPr lang="pt-BR" sz="1800" dirty="0"/>
              <a:t>Linus Torvalds tinha vontade de ter um sistema operacional no qual fosse possível alterar conforme a </a:t>
            </a:r>
            <a:r>
              <a:rPr lang="pt-BR" sz="1800" dirty="0" smtClean="0"/>
              <a:t>necessidade;</a:t>
            </a:r>
          </a:p>
          <a:p>
            <a:pPr marL="539750" lvl="1" indent="0" algn="just">
              <a:spcBef>
                <a:spcPts val="600"/>
              </a:spcBef>
              <a:buSzPct val="75000"/>
              <a:buNone/>
            </a:pPr>
            <a:endParaRPr lang="pt-BR" sz="1800" dirty="0" smtClean="0"/>
          </a:p>
          <a:p>
            <a:pPr marL="857250" lvl="1" indent="-317500" algn="just">
              <a:spcBef>
                <a:spcPts val="600"/>
              </a:spcBef>
              <a:buSzPct val="75000"/>
              <a:buFont typeface="Courier New" pitchFamily="49" charset="0"/>
              <a:buChar char="o"/>
            </a:pPr>
            <a:r>
              <a:rPr lang="pt-BR" sz="1800" dirty="0"/>
              <a:t>Desenvolveu um meio de usar o hardware de um computador por software</a:t>
            </a:r>
            <a:r>
              <a:rPr lang="pt-BR" sz="1800" dirty="0" smtClean="0"/>
              <a:t>;</a:t>
            </a:r>
            <a:endParaRPr lang="pt-BR" sz="1400" dirty="0">
              <a:solidFill>
                <a:srgbClr val="000000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6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1" name="Picture 2" descr="C:\Users\Lubnnia\Desktop\Mascote-do-Linu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96420"/>
            <a:ext cx="208823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4342999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95536" y="338326"/>
            <a:ext cx="8229600" cy="10156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3000" b="1"/>
              <a:t>O que é </a:t>
            </a:r>
            <a:r>
              <a:rPr lang="pt-BR" sz="3000" b="1" dirty="0" err="1" smtClean="0"/>
              <a:t>Kernel</a:t>
            </a:r>
            <a:r>
              <a:rPr lang="x-none" sz="3000" b="1" smtClean="0"/>
              <a:t>?</a:t>
            </a:r>
            <a:endParaRPr lang="x-none" sz="3000" b="1"/>
          </a:p>
          <a:p>
            <a:endParaRPr lang="x-none" sz="3000" b="1"/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7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 descr="C:\Users\Lubnnia\Desktop\k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7849" y="1090286"/>
            <a:ext cx="3594351" cy="4407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251521" y="2877493"/>
            <a:ext cx="2736303" cy="1055563"/>
          </a:xfrm>
          <a:prstGeom prst="roundRect">
            <a:avLst/>
          </a:prstGeom>
          <a:solidFill>
            <a:srgbClr val="FFFF00"/>
          </a:solidFill>
          <a:ln w="9525" cap="flat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rtlCol="0" anchor="t" anchorCtr="0">
            <a:spAutoFit/>
          </a:bodyPr>
          <a:lstStyle/>
          <a:p>
            <a:pPr algn="ctr">
              <a:buSzPct val="25000"/>
            </a:pPr>
            <a:r>
              <a:rPr lang="pt-BR" b="1" dirty="0">
                <a:solidFill>
                  <a:srgbClr val="FF0000"/>
                </a:solidFill>
              </a:rPr>
              <a:t>O </a:t>
            </a:r>
            <a:r>
              <a:rPr lang="pt-BR" b="1" dirty="0" err="1">
                <a:solidFill>
                  <a:srgbClr val="FF0000"/>
                </a:solidFill>
              </a:rPr>
              <a:t>kernel</a:t>
            </a:r>
            <a:r>
              <a:rPr lang="pt-BR" b="1" dirty="0">
                <a:solidFill>
                  <a:srgbClr val="FF0000"/>
                </a:solidFill>
              </a:rPr>
              <a:t> utiliza chamadas de sistema como leitura e escrita </a:t>
            </a:r>
            <a:r>
              <a:rPr lang="pt-BR" b="1" dirty="0" smtClean="0">
                <a:solidFill>
                  <a:srgbClr val="FF0000"/>
                </a:solidFill>
              </a:rPr>
              <a:t>para prover acesso </a:t>
            </a:r>
            <a:r>
              <a:rPr lang="pt-BR" b="1" dirty="0">
                <a:solidFill>
                  <a:srgbClr val="FF0000"/>
                </a:solidFill>
              </a:rPr>
              <a:t>ao hardware.</a:t>
            </a:r>
            <a:endParaRPr lang="pt-BR" sz="1800" b="1" i="0" u="none" strike="noStrike" cap="none" baseline="0" dirty="0">
              <a:solidFill>
                <a:srgbClr val="FF0000"/>
              </a:solidFill>
              <a:sym typeface="Arial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843808" y="5497528"/>
            <a:ext cx="3816424" cy="307736"/>
          </a:xfrm>
          <a:prstGeom prst="rect">
            <a:avLst/>
          </a:prstGeom>
          <a:noFill/>
          <a:ln w="9525" cap="flat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45700" rIns="91425" bIns="45700" rtlCol="0" anchor="t" anchorCtr="0">
            <a:spAutoFit/>
          </a:bodyPr>
          <a:lstStyle/>
          <a:p>
            <a:pPr algn="ctr">
              <a:buSzPct val="25000"/>
            </a:pPr>
            <a:r>
              <a:rPr lang="pt-BR" b="1" dirty="0"/>
              <a:t>Figura 1: Funcionamento do </a:t>
            </a:r>
            <a:r>
              <a:rPr lang="pt-BR" b="1" dirty="0" err="1"/>
              <a:t>Kernel</a:t>
            </a:r>
            <a:endParaRPr lang="pt-BR" b="1" i="0" u="none" strike="noStrike" cap="none" baseline="0" dirty="0"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6576390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395536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x-none" sz="3000" b="1"/>
              <a:t>Sumário</a:t>
            </a:r>
          </a:p>
          <a:p>
            <a:endParaRPr lang="x-none" sz="3000" b="1"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68312" y="1451862"/>
            <a:ext cx="8229600" cy="347783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lvl="0" indent="-317500" algn="just" rtl="0">
              <a:spcBef>
                <a:spcPts val="600"/>
              </a:spcBef>
              <a:buClr>
                <a:schemeClr val="bg1">
                  <a:lumMod val="75000"/>
                </a:schemeClr>
              </a:buClr>
              <a:buSzPct val="70000"/>
              <a:buFont typeface="Arial"/>
              <a:buAutoNum type="arabicPeriod"/>
            </a:pPr>
            <a:r>
              <a:rPr lang="pt-BR" sz="2000" dirty="0" smtClean="0">
                <a:solidFill>
                  <a:schemeClr val="bg1">
                    <a:lumMod val="85000"/>
                  </a:schemeClr>
                </a:solidFill>
              </a:rPr>
              <a:t>O que é </a:t>
            </a:r>
            <a:r>
              <a:rPr lang="pt-BR" sz="2000" dirty="0" err="1" smtClean="0">
                <a:solidFill>
                  <a:schemeClr val="bg1">
                    <a:lumMod val="85000"/>
                  </a:schemeClr>
                </a:solidFill>
              </a:rPr>
              <a:t>Kernel</a:t>
            </a:r>
            <a:r>
              <a:rPr lang="x-none" sz="2000" smtClean="0">
                <a:solidFill>
                  <a:schemeClr val="bg1">
                    <a:lumMod val="85000"/>
                  </a:schemeClr>
                </a:solidFill>
              </a:rPr>
              <a:t>?</a:t>
            </a:r>
            <a:endParaRPr lang="pt-BR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457200" lvl="0" indent="-317500" algn="just" rtl="0">
              <a:spcBef>
                <a:spcPts val="600"/>
              </a:spcBef>
              <a:buClr>
                <a:schemeClr val="dk1"/>
              </a:buClr>
              <a:buSzPct val="70000"/>
              <a:buFont typeface="Arial"/>
              <a:buAutoNum type="arabicPeriod"/>
            </a:pPr>
            <a:endParaRPr lang="pt-BR" sz="2000" dirty="0">
              <a:solidFill>
                <a:srgbClr val="FF0000"/>
              </a:solidFill>
            </a:endParaRPr>
          </a:p>
          <a:p>
            <a:pPr marL="457200" lvl="0" indent="-317500" algn="just" rtl="0">
              <a:spcBef>
                <a:spcPts val="600"/>
              </a:spcBef>
              <a:buClr>
                <a:srgbClr val="FF0000"/>
              </a:buClr>
              <a:buSzPct val="70000"/>
              <a:buFont typeface="Arial"/>
              <a:buAutoNum type="arabicPeriod"/>
            </a:pPr>
            <a:r>
              <a:rPr lang="pt-BR" sz="2000" dirty="0" smtClean="0">
                <a:solidFill>
                  <a:srgbClr val="FF0000"/>
                </a:solidFill>
              </a:rPr>
              <a:t>Depuração de </a:t>
            </a:r>
            <a:r>
              <a:rPr lang="pt-BR" sz="2000" dirty="0" err="1" smtClean="0">
                <a:solidFill>
                  <a:srgbClr val="FF0000"/>
                </a:solidFill>
              </a:rPr>
              <a:t>Kernel</a:t>
            </a:r>
            <a:endParaRPr lang="pt-BR" sz="2000" dirty="0" smtClean="0">
              <a:solidFill>
                <a:srgbClr val="FF0000"/>
              </a:solidFill>
            </a:endParaRPr>
          </a:p>
          <a:p>
            <a:pPr marL="457200" lvl="0" indent="-317500" algn="just" rtl="0">
              <a:spcBef>
                <a:spcPts val="600"/>
              </a:spcBef>
              <a:buClr>
                <a:schemeClr val="dk1"/>
              </a:buClr>
              <a:buSzPct val="70000"/>
              <a:buFont typeface="Arial"/>
              <a:buAutoNum type="arabicPeriod"/>
            </a:pPr>
            <a:endParaRPr lang="pt-BR" sz="2000" dirty="0">
              <a:solidFill>
                <a:srgbClr val="D9D9D9"/>
              </a:solidFill>
            </a:endParaRPr>
          </a:p>
          <a:p>
            <a:pPr marL="457200" lvl="0" indent="-317500" algn="just" rtl="0">
              <a:spcBef>
                <a:spcPts val="600"/>
              </a:spcBef>
              <a:buClr>
                <a:schemeClr val="bg1">
                  <a:lumMod val="75000"/>
                </a:schemeClr>
              </a:buClr>
              <a:buSzPct val="70000"/>
              <a:buFont typeface="Arial"/>
              <a:buAutoNum type="arabicPeriod"/>
            </a:pPr>
            <a:r>
              <a:rPr lang="pt-BR" sz="2000" dirty="0" smtClean="0">
                <a:solidFill>
                  <a:srgbClr val="D9D9D9"/>
                </a:solidFill>
              </a:rPr>
              <a:t>O que é </a:t>
            </a:r>
            <a:r>
              <a:rPr lang="pt-BR" sz="2000" dirty="0" err="1" smtClean="0">
                <a:solidFill>
                  <a:srgbClr val="D9D9D9"/>
                </a:solidFill>
              </a:rPr>
              <a:t>SystemTap</a:t>
            </a:r>
            <a:r>
              <a:rPr lang="pt-BR" sz="2000" dirty="0" smtClean="0">
                <a:solidFill>
                  <a:srgbClr val="D9D9D9"/>
                </a:solidFill>
              </a:rPr>
              <a:t>?</a:t>
            </a:r>
          </a:p>
          <a:p>
            <a:pPr marL="457200" lvl="0" indent="-317500" algn="just" rtl="0">
              <a:spcBef>
                <a:spcPts val="600"/>
              </a:spcBef>
              <a:buClr>
                <a:schemeClr val="dk1"/>
              </a:buClr>
              <a:buSzPct val="70000"/>
              <a:buFont typeface="Arial"/>
              <a:buAutoNum type="arabicPeriod"/>
            </a:pPr>
            <a:endParaRPr lang="pt-BR" sz="2000" dirty="0">
              <a:solidFill>
                <a:srgbClr val="D9D9D9"/>
              </a:solidFill>
            </a:endParaRPr>
          </a:p>
          <a:p>
            <a:pPr marL="457200" lvl="0" indent="-317500" algn="just" rtl="0">
              <a:spcBef>
                <a:spcPts val="600"/>
              </a:spcBef>
              <a:buClr>
                <a:schemeClr val="bg1">
                  <a:lumMod val="75000"/>
                </a:schemeClr>
              </a:buClr>
              <a:buSzPct val="70000"/>
              <a:buFont typeface="Arial"/>
              <a:buAutoNum type="arabicPeriod"/>
            </a:pPr>
            <a:r>
              <a:rPr lang="pt-BR" sz="2000" dirty="0" smtClean="0">
                <a:solidFill>
                  <a:srgbClr val="D9D9D9"/>
                </a:solidFill>
              </a:rPr>
              <a:t>Conclusão</a:t>
            </a:r>
          </a:p>
          <a:p>
            <a:pPr marL="457200" lvl="0" indent="-317500" algn="just" rtl="0">
              <a:spcBef>
                <a:spcPts val="600"/>
              </a:spcBef>
              <a:buClr>
                <a:schemeClr val="dk1"/>
              </a:buClr>
              <a:buSzPct val="70000"/>
              <a:buFont typeface="Arial"/>
              <a:buAutoNum type="arabicPeriod"/>
            </a:pPr>
            <a:endParaRPr lang="pt-BR" sz="2000" dirty="0">
              <a:solidFill>
                <a:srgbClr val="D9D9D9"/>
              </a:solidFill>
            </a:endParaRPr>
          </a:p>
          <a:p>
            <a:pPr marL="457200" lvl="0" indent="-317500" algn="just" rtl="0">
              <a:spcBef>
                <a:spcPts val="600"/>
              </a:spcBef>
              <a:buClr>
                <a:schemeClr val="bg1">
                  <a:lumMod val="75000"/>
                </a:schemeClr>
              </a:buClr>
              <a:buSzPct val="70000"/>
              <a:buFont typeface="Arial"/>
              <a:buAutoNum type="arabicPeriod"/>
            </a:pPr>
            <a:r>
              <a:rPr lang="pt-BR" sz="2000" dirty="0" smtClean="0">
                <a:solidFill>
                  <a:srgbClr val="D9D9D9"/>
                </a:solidFill>
              </a:rPr>
              <a:t>Prática</a:t>
            </a:r>
            <a:endParaRPr lang="x-none" sz="2000">
              <a:solidFill>
                <a:srgbClr val="D9D9D9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8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093700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95536" y="338326"/>
            <a:ext cx="8229600" cy="10156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3000" b="1" dirty="0" smtClean="0"/>
              <a:t>Depuração do </a:t>
            </a:r>
            <a:r>
              <a:rPr lang="pt-BR" sz="3000" b="1" dirty="0" err="1" smtClean="0"/>
              <a:t>Kernel</a:t>
            </a:r>
            <a:endParaRPr lang="x-none" sz="3000" b="1"/>
          </a:p>
          <a:p>
            <a:endParaRPr lang="x-none" sz="3000" b="1"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710135"/>
            <a:ext cx="8229600" cy="327778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lvl="0" indent="-317500" algn="just">
              <a:spcBef>
                <a:spcPts val="600"/>
              </a:spcBef>
              <a:buSzPct val="116666"/>
            </a:pPr>
            <a:r>
              <a:rPr lang="pt-BR" sz="1800" b="1" dirty="0" smtClean="0"/>
              <a:t>Depurar código é:</a:t>
            </a:r>
          </a:p>
          <a:p>
            <a:pPr marL="857250" lvl="1" indent="-317500" algn="just">
              <a:spcBef>
                <a:spcPts val="600"/>
              </a:spcBef>
              <a:buSzPct val="75000"/>
              <a:buFont typeface="Courier New" pitchFamily="49" charset="0"/>
              <a:buChar char="o"/>
            </a:pPr>
            <a:r>
              <a:rPr lang="pt-BR" sz="1800" dirty="0" smtClean="0"/>
              <a:t>Congelar </a:t>
            </a:r>
            <a:r>
              <a:rPr lang="pt-BR" sz="1800" dirty="0"/>
              <a:t>sequências de </a:t>
            </a:r>
            <a:r>
              <a:rPr lang="pt-BR" sz="1800" dirty="0" smtClean="0"/>
              <a:t>código;</a:t>
            </a:r>
          </a:p>
          <a:p>
            <a:pPr marL="539750" lvl="1" indent="0" algn="just">
              <a:spcBef>
                <a:spcPts val="600"/>
              </a:spcBef>
              <a:buSzPct val="75000"/>
              <a:buNone/>
            </a:pPr>
            <a:endParaRPr lang="pt-BR" sz="1800" dirty="0" smtClean="0"/>
          </a:p>
          <a:p>
            <a:pPr marL="857250" lvl="1" indent="-317500" algn="just">
              <a:spcBef>
                <a:spcPts val="600"/>
              </a:spcBef>
              <a:buSzPct val="75000"/>
              <a:buFont typeface="Courier New" pitchFamily="49" charset="0"/>
              <a:buChar char="o"/>
            </a:pPr>
            <a:r>
              <a:rPr lang="pt-BR" sz="1800" dirty="0" smtClean="0"/>
              <a:t>Analisar </a:t>
            </a:r>
            <a:r>
              <a:rPr lang="pt-BR" sz="1800" dirty="0"/>
              <a:t>o conteúdo da memória RAM</a:t>
            </a:r>
            <a:r>
              <a:rPr lang="pt-BR" sz="1800" dirty="0" smtClean="0"/>
              <a:t>;</a:t>
            </a:r>
          </a:p>
          <a:p>
            <a:pPr marL="539750" lvl="1" indent="0" algn="just">
              <a:spcBef>
                <a:spcPts val="600"/>
              </a:spcBef>
              <a:buSzPct val="75000"/>
              <a:buNone/>
            </a:pPr>
            <a:endParaRPr lang="pt-BR" sz="1800" dirty="0" smtClean="0"/>
          </a:p>
          <a:p>
            <a:pPr marL="457200" indent="-317500" algn="just">
              <a:spcBef>
                <a:spcPts val="600"/>
              </a:spcBef>
              <a:buSzPct val="117000"/>
              <a:buFont typeface="Arial" pitchFamily="34" charset="0"/>
              <a:buChar char="•"/>
            </a:pPr>
            <a:r>
              <a:rPr lang="pt-BR" sz="1800" dirty="0"/>
              <a:t>Quando a sequência de código pertence a um </a:t>
            </a:r>
            <a:r>
              <a:rPr lang="pt-BR" sz="1800" dirty="0" smtClean="0"/>
              <a:t>aplicativo (Eclipse, </a:t>
            </a:r>
            <a:r>
              <a:rPr lang="pt-BR" sz="1800" dirty="0" err="1" smtClean="0"/>
              <a:t>Netbeans</a:t>
            </a:r>
            <a:r>
              <a:rPr lang="pt-BR" sz="1800" dirty="0" smtClean="0"/>
              <a:t>), </a:t>
            </a:r>
            <a:r>
              <a:rPr lang="pt-BR" sz="1800" dirty="0"/>
              <a:t>a </a:t>
            </a:r>
            <a:r>
              <a:rPr lang="pt-BR" sz="1800" dirty="0" smtClean="0"/>
              <a:t>depuração </a:t>
            </a:r>
            <a:r>
              <a:rPr lang="pt-BR" sz="1800" dirty="0"/>
              <a:t>não envolve grandes problemas</a:t>
            </a:r>
            <a:r>
              <a:rPr lang="pt-BR" sz="1800" dirty="0" smtClean="0"/>
              <a:t>;</a:t>
            </a:r>
          </a:p>
          <a:p>
            <a:pPr marL="139700" indent="0" algn="just">
              <a:spcBef>
                <a:spcPts val="600"/>
              </a:spcBef>
              <a:buSzPct val="117000"/>
              <a:buNone/>
            </a:pPr>
            <a:endParaRPr lang="pt-BR" sz="1800" b="1" dirty="0"/>
          </a:p>
          <a:p>
            <a:pPr marL="457200" indent="-317500" algn="just">
              <a:spcBef>
                <a:spcPts val="600"/>
              </a:spcBef>
              <a:buSzPct val="117000"/>
              <a:buFont typeface="Arial" pitchFamily="34" charset="0"/>
              <a:buChar char="•"/>
            </a:pPr>
            <a:r>
              <a:rPr lang="pt-BR" sz="1800" dirty="0" smtClean="0"/>
              <a:t>Depurar </a:t>
            </a:r>
            <a:r>
              <a:rPr lang="pt-BR" sz="1800" dirty="0"/>
              <a:t>o </a:t>
            </a:r>
            <a:r>
              <a:rPr lang="pt-BR" sz="1800" dirty="0" err="1"/>
              <a:t>kernel</a:t>
            </a:r>
            <a:r>
              <a:rPr lang="pt-BR" sz="1800" dirty="0"/>
              <a:t> </a:t>
            </a:r>
            <a:r>
              <a:rPr lang="pt-BR" sz="2800" b="1" dirty="0">
                <a:solidFill>
                  <a:srgbClr val="FF0000"/>
                </a:solidFill>
              </a:rPr>
              <a:t>não é</a:t>
            </a:r>
            <a:r>
              <a:rPr lang="pt-BR" sz="1800" dirty="0"/>
              <a:t> uma tarefa </a:t>
            </a:r>
            <a:r>
              <a:rPr lang="pt-BR" sz="1800" dirty="0" smtClean="0"/>
              <a:t>trivial;</a:t>
            </a:r>
            <a:endParaRPr lang="pt-BR" sz="1800" b="1" dirty="0" smtClean="0"/>
          </a:p>
        </p:txBody>
      </p:sp>
      <p:sp>
        <p:nvSpPr>
          <p:cNvPr id="13" name="Retângulo 12"/>
          <p:cNvSpPr/>
          <p:nvPr/>
        </p:nvSpPr>
        <p:spPr>
          <a:xfrm>
            <a:off x="-1" y="6597384"/>
            <a:ext cx="7740649" cy="288000"/>
          </a:xfrm>
          <a:prstGeom prst="rect">
            <a:avLst/>
          </a:prstGeom>
          <a:solidFill>
            <a:srgbClr val="892A30"/>
          </a:solidFill>
          <a:ln>
            <a:solidFill>
              <a:srgbClr val="892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7740648" y="6597384"/>
            <a:ext cx="1403351" cy="260616"/>
          </a:xfrm>
          <a:prstGeom prst="rect">
            <a:avLst/>
          </a:prstGeom>
          <a:solidFill>
            <a:srgbClr val="F4E8EA"/>
          </a:solidFill>
          <a:ln>
            <a:solidFill>
              <a:srgbClr val="F4E8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Espaço Reservado para Data 4"/>
          <p:cNvSpPr>
            <a:spLocks noGrp="1"/>
          </p:cNvSpPr>
          <p:nvPr>
            <p:ph type="dt" idx="10"/>
          </p:nvPr>
        </p:nvSpPr>
        <p:spPr>
          <a:xfrm>
            <a:off x="422177" y="6552728"/>
            <a:ext cx="2133599" cy="332656"/>
          </a:xfrm>
        </p:spPr>
        <p:txBody>
          <a:bodyPr/>
          <a:lstStyle/>
          <a:p>
            <a:r>
              <a:rPr lang="pt-BR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28 de novembro de 2012</a:t>
            </a:r>
            <a:endParaRPr lang="pt-BR" sz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Espaço Reservado para Número de Slide 5"/>
          <p:cNvSpPr>
            <a:spLocks noGrp="1"/>
          </p:cNvSpPr>
          <p:nvPr>
            <p:ph type="sldNum" idx="12"/>
          </p:nvPr>
        </p:nvSpPr>
        <p:spPr>
          <a:xfrm>
            <a:off x="6553200" y="6525345"/>
            <a:ext cx="2133599" cy="332656"/>
          </a:xfrm>
        </p:spPr>
        <p:txBody>
          <a:bodyPr/>
          <a:lstStyle/>
          <a:p>
            <a:r>
              <a:rPr lang="pt-BR" sz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9</a:t>
            </a:r>
            <a:endParaRPr lang="pt-B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 descr="Ponto de interrupção definido no edit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376362"/>
            <a:ext cx="4032448" cy="900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8284881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 w="9525" cap="flat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lIns="91425" tIns="45700" rIns="91425" bIns="45700" anchor="t" anchorCtr="0">
        <a:spAutoFit/>
      </a:bodyPr>
      <a:lstStyle>
        <a:defPPr marL="0" marR="0" indent="0" algn="l" rtl="0">
          <a:spcBef>
            <a:spcPts val="0"/>
          </a:spcBef>
          <a:spcAft>
            <a:spcPts val="0"/>
          </a:spcAft>
          <a:buSzPct val="25000"/>
          <a:buNone/>
          <a:defRPr sz="1800" b="0" i="0" u="none" strike="noStrike" cap="none" baseline="0">
            <a:latin typeface="Arial"/>
            <a:ea typeface="Arial"/>
            <a:cs typeface="Arial"/>
            <a:sym typeface="Arial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4913</TotalTime>
  <Words>2588</Words>
  <Application>Microsoft Office PowerPoint</Application>
  <PresentationFormat>Apresentação na tela (4:3)</PresentationFormat>
  <Paragraphs>319</Paragraphs>
  <Slides>36</Slides>
  <Notes>36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37" baseType="lpstr">
      <vt:lpstr/>
      <vt:lpstr>Instrumentação de Kernel de SO: SystemTap</vt:lpstr>
      <vt:lpstr>Sumário </vt:lpstr>
      <vt:lpstr>Sumário </vt:lpstr>
      <vt:lpstr>O que é Kernel? </vt:lpstr>
      <vt:lpstr>O que é Kernel? </vt:lpstr>
      <vt:lpstr>O que é Kernel? </vt:lpstr>
      <vt:lpstr>O que é Kernel? </vt:lpstr>
      <vt:lpstr>Sumário </vt:lpstr>
      <vt:lpstr>Depuração do Kernel </vt:lpstr>
      <vt:lpstr>Depuração do Kernel </vt:lpstr>
      <vt:lpstr>Depuração do Kernel </vt:lpstr>
      <vt:lpstr>Depuração do Kernel </vt:lpstr>
      <vt:lpstr>Depuração do Kernel </vt:lpstr>
      <vt:lpstr>Depuração do Kernel </vt:lpstr>
      <vt:lpstr>Depuração do Kernel </vt:lpstr>
      <vt:lpstr>Sumário </vt:lpstr>
      <vt:lpstr>O que é SystemTap? </vt:lpstr>
      <vt:lpstr>O que é SystemTap? </vt:lpstr>
      <vt:lpstr>O que é SystemTap? </vt:lpstr>
      <vt:lpstr>O que é SystemTap? </vt:lpstr>
      <vt:lpstr>O que é SystemTap? </vt:lpstr>
      <vt:lpstr>O que é SystemTap? </vt:lpstr>
      <vt:lpstr>Padrões de Análise </vt:lpstr>
      <vt:lpstr>Elementos de Linguagem do SystemTap </vt:lpstr>
      <vt:lpstr>O que é SystemTap? </vt:lpstr>
      <vt:lpstr>Monitorando todas as chamadas de sistema (profile.stp) </vt:lpstr>
      <vt:lpstr>Novo script de monitoramento de chamada de sistema (syslog_profile.stp)</vt:lpstr>
      <vt:lpstr>Reunindo dados de comprimento do pacote de rede (net.stp)</vt:lpstr>
      <vt:lpstr>Capturando e apresentando dados do histograma (nethist.stp)</vt:lpstr>
      <vt:lpstr>socket-trace</vt:lpstr>
      <vt:lpstr>Sumário </vt:lpstr>
      <vt:lpstr>Conclusão </vt:lpstr>
      <vt:lpstr>Sumário </vt:lpstr>
      <vt:lpstr>Slide 34</vt:lpstr>
      <vt:lpstr>Prática </vt:lpstr>
      <vt:lpstr>Referências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Simulação Transiente</dc:title>
  <dc:creator>Lubnnia</dc:creator>
  <cp:lastModifiedBy>Alexsandro</cp:lastModifiedBy>
  <cp:revision>271</cp:revision>
  <dcterms:modified xsi:type="dcterms:W3CDTF">2012-11-28T09:47:34Z</dcterms:modified>
</cp:coreProperties>
</file>