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97" r:id="rId4"/>
    <p:sldId id="308" r:id="rId5"/>
    <p:sldId id="309" r:id="rId6"/>
    <p:sldId id="317" r:id="rId7"/>
    <p:sldId id="258" r:id="rId8"/>
    <p:sldId id="259" r:id="rId9"/>
    <p:sldId id="269" r:id="rId10"/>
    <p:sldId id="321" r:id="rId11"/>
    <p:sldId id="306" r:id="rId12"/>
    <p:sldId id="310" r:id="rId13"/>
    <p:sldId id="311" r:id="rId14"/>
    <p:sldId id="312" r:id="rId15"/>
    <p:sldId id="307" r:id="rId16"/>
    <p:sldId id="305" r:id="rId17"/>
    <p:sldId id="315" r:id="rId18"/>
    <p:sldId id="318" r:id="rId19"/>
    <p:sldId id="261" r:id="rId20"/>
    <p:sldId id="298" r:id="rId21"/>
    <p:sldId id="299" r:id="rId22"/>
    <p:sldId id="300" r:id="rId23"/>
    <p:sldId id="301" r:id="rId24"/>
    <p:sldId id="302" r:id="rId25"/>
    <p:sldId id="316" r:id="rId26"/>
    <p:sldId id="304" r:id="rId27"/>
    <p:sldId id="320" r:id="rId28"/>
    <p:sldId id="314" r:id="rId29"/>
    <p:sldId id="319" r:id="rId30"/>
    <p:sldId id="293" r:id="rId31"/>
    <p:sldId id="323" r:id="rId32"/>
    <p:sldId id="322" r:id="rId33"/>
    <p:sldId id="324" r:id="rId34"/>
    <p:sldId id="287" r:id="rId3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0420" autoAdjust="0"/>
  </p:normalViewPr>
  <p:slideViewPr>
    <p:cSldViewPr>
      <p:cViewPr>
        <p:scale>
          <a:sx n="60" d="100"/>
          <a:sy n="60" d="100"/>
        </p:scale>
        <p:origin x="-16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DAC59F-3C3A-44CC-9DFB-D37BDCEF1B25}" type="doc">
      <dgm:prSet loTypeId="urn:microsoft.com/office/officeart/2005/8/layout/funnel1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0E7CE0FB-B4B7-48C8-A0D8-F0BBEC0A25F9}">
      <dgm:prSet phldrT="[Texto]"/>
      <dgm:spPr/>
      <dgm:t>
        <a:bodyPr/>
        <a:lstStyle/>
        <a:p>
          <a:r>
            <a:rPr lang="pt-BR" dirty="0" smtClean="0"/>
            <a:t>Mensurar a Capacidade</a:t>
          </a:r>
          <a:endParaRPr lang="pt-BR" dirty="0"/>
        </a:p>
      </dgm:t>
    </dgm:pt>
    <dgm:pt modelId="{19344510-6C71-4300-960F-AF3CE672BA06}" type="parTrans" cxnId="{2BF95F76-E9F5-44BF-9710-643F495D9EB6}">
      <dgm:prSet/>
      <dgm:spPr/>
      <dgm:t>
        <a:bodyPr/>
        <a:lstStyle/>
        <a:p>
          <a:endParaRPr lang="pt-BR"/>
        </a:p>
      </dgm:t>
    </dgm:pt>
    <dgm:pt modelId="{F117401A-08B2-401E-B7FF-84EAE0EC95A2}" type="sibTrans" cxnId="{2BF95F76-E9F5-44BF-9710-643F495D9EB6}">
      <dgm:prSet/>
      <dgm:spPr/>
      <dgm:t>
        <a:bodyPr/>
        <a:lstStyle/>
        <a:p>
          <a:endParaRPr lang="pt-BR"/>
        </a:p>
      </dgm:t>
    </dgm:pt>
    <dgm:pt modelId="{DDA38CDD-779A-4DBC-B455-1124847C530E}">
      <dgm:prSet phldrT="[Texto]"/>
      <dgm:spPr/>
      <dgm:t>
        <a:bodyPr/>
        <a:lstStyle/>
        <a:p>
          <a:r>
            <a:rPr lang="pt-BR" dirty="0" smtClean="0"/>
            <a:t>Dimensionar a Capacidade</a:t>
          </a:r>
          <a:endParaRPr lang="pt-BR" dirty="0"/>
        </a:p>
      </dgm:t>
    </dgm:pt>
    <dgm:pt modelId="{CA09D910-9D69-4E74-98ED-180A2CD8BB69}" type="parTrans" cxnId="{DFCE48AF-A992-4E55-BD5F-E8DC02CBAB7A}">
      <dgm:prSet/>
      <dgm:spPr/>
      <dgm:t>
        <a:bodyPr/>
        <a:lstStyle/>
        <a:p>
          <a:endParaRPr lang="pt-BR"/>
        </a:p>
      </dgm:t>
    </dgm:pt>
    <dgm:pt modelId="{5C20AAA4-61F7-40B6-A435-4F53239A8D10}" type="sibTrans" cxnId="{DFCE48AF-A992-4E55-BD5F-E8DC02CBAB7A}">
      <dgm:prSet/>
      <dgm:spPr/>
      <dgm:t>
        <a:bodyPr/>
        <a:lstStyle/>
        <a:p>
          <a:endParaRPr lang="pt-BR"/>
        </a:p>
      </dgm:t>
    </dgm:pt>
    <dgm:pt modelId="{D0F60EC3-8F6F-49E6-B9DB-CEC098B18B53}">
      <dgm:prSet phldrT="[Texto]"/>
      <dgm:spPr/>
      <dgm:t>
        <a:bodyPr/>
        <a:lstStyle/>
        <a:p>
          <a:r>
            <a:rPr lang="pt-BR" b="1" dirty="0" smtClean="0"/>
            <a:t>Capacity Planning</a:t>
          </a:r>
          <a:endParaRPr lang="pt-BR" b="1" dirty="0"/>
        </a:p>
      </dgm:t>
    </dgm:pt>
    <dgm:pt modelId="{FA8C842A-6460-4602-8D79-1DA9B8B0690D}" type="parTrans" cxnId="{312D833B-410A-49B0-AD35-7525A85B099C}">
      <dgm:prSet/>
      <dgm:spPr/>
      <dgm:t>
        <a:bodyPr/>
        <a:lstStyle/>
        <a:p>
          <a:endParaRPr lang="pt-BR"/>
        </a:p>
      </dgm:t>
    </dgm:pt>
    <dgm:pt modelId="{19363539-BD11-4B05-A1DB-82BBA69D4225}" type="sibTrans" cxnId="{312D833B-410A-49B0-AD35-7525A85B099C}">
      <dgm:prSet/>
      <dgm:spPr/>
      <dgm:t>
        <a:bodyPr/>
        <a:lstStyle/>
        <a:p>
          <a:endParaRPr lang="pt-BR"/>
        </a:p>
      </dgm:t>
    </dgm:pt>
    <dgm:pt modelId="{2A97C611-1E41-4C76-A344-CFDBF9C2CC58}" type="pres">
      <dgm:prSet presAssocID="{71DAC59F-3C3A-44CC-9DFB-D37BDCEF1B2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4D5D658-5260-4336-93D1-C7A2CCBBCE51}" type="pres">
      <dgm:prSet presAssocID="{71DAC59F-3C3A-44CC-9DFB-D37BDCEF1B25}" presName="ellipse" presStyleLbl="trBgShp" presStyleIdx="0" presStyleCnt="1"/>
      <dgm:spPr/>
    </dgm:pt>
    <dgm:pt modelId="{B5C10A78-AE3B-45A5-ABBE-3E7A94DF6A40}" type="pres">
      <dgm:prSet presAssocID="{71DAC59F-3C3A-44CC-9DFB-D37BDCEF1B25}" presName="arrow1" presStyleLbl="fgShp" presStyleIdx="0" presStyleCnt="1" custScaleY="164362"/>
      <dgm:spPr/>
    </dgm:pt>
    <dgm:pt modelId="{35DBD85E-C800-4A19-B57B-02FF240887A0}" type="pres">
      <dgm:prSet presAssocID="{71DAC59F-3C3A-44CC-9DFB-D37BDCEF1B25}" presName="rectangle" presStyleLbl="revTx" presStyleIdx="0" presStyleCnt="1" custLinFactNeighborX="-509" custLinFactNeighborY="464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D92993-4F7B-487B-88C9-DCFDBCA06848}" type="pres">
      <dgm:prSet presAssocID="{DDA38CDD-779A-4DBC-B455-1124847C530E}" presName="item1" presStyleLbl="node1" presStyleIdx="0" presStyleCnt="2" custScaleX="125026" custScaleY="121147" custLinFactNeighborX="168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53DCE8-D540-414B-8373-F5FE1207D0AA}" type="pres">
      <dgm:prSet presAssocID="{D0F60EC3-8F6F-49E6-B9DB-CEC098B18B53}" presName="item2" presStyleLbl="node1" presStyleIdx="1" presStyleCnt="2" custScaleX="122222" custScaleY="114053" custLinFactNeighborY="-94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DD9E61-475A-4F2B-939C-16847B1005E7}" type="pres">
      <dgm:prSet presAssocID="{71DAC59F-3C3A-44CC-9DFB-D37BDCEF1B25}" presName="funnel" presStyleLbl="trAlignAcc1" presStyleIdx="0" presStyleCnt="1" custScaleX="115449" custScaleY="118084"/>
      <dgm:spPr/>
    </dgm:pt>
  </dgm:ptLst>
  <dgm:cxnLst>
    <dgm:cxn modelId="{DDED462B-DA6D-4D86-B045-B67FF3DE71EA}" type="presOf" srcId="{0E7CE0FB-B4B7-48C8-A0D8-F0BBEC0A25F9}" destId="{FA53DCE8-D540-414B-8373-F5FE1207D0AA}" srcOrd="0" destOrd="0" presId="urn:microsoft.com/office/officeart/2005/8/layout/funnel1"/>
    <dgm:cxn modelId="{C146157E-2751-498D-B353-8408A0C3314F}" type="presOf" srcId="{D0F60EC3-8F6F-49E6-B9DB-CEC098B18B53}" destId="{35DBD85E-C800-4A19-B57B-02FF240887A0}" srcOrd="0" destOrd="0" presId="urn:microsoft.com/office/officeart/2005/8/layout/funnel1"/>
    <dgm:cxn modelId="{B91FFE42-51CF-4E5A-86A2-B9C779CDA358}" type="presOf" srcId="{71DAC59F-3C3A-44CC-9DFB-D37BDCEF1B25}" destId="{2A97C611-1E41-4C76-A344-CFDBF9C2CC58}" srcOrd="0" destOrd="0" presId="urn:microsoft.com/office/officeart/2005/8/layout/funnel1"/>
    <dgm:cxn modelId="{DFCE48AF-A992-4E55-BD5F-E8DC02CBAB7A}" srcId="{71DAC59F-3C3A-44CC-9DFB-D37BDCEF1B25}" destId="{DDA38CDD-779A-4DBC-B455-1124847C530E}" srcOrd="1" destOrd="0" parTransId="{CA09D910-9D69-4E74-98ED-180A2CD8BB69}" sibTransId="{5C20AAA4-61F7-40B6-A435-4F53239A8D10}"/>
    <dgm:cxn modelId="{2BF95F76-E9F5-44BF-9710-643F495D9EB6}" srcId="{71DAC59F-3C3A-44CC-9DFB-D37BDCEF1B25}" destId="{0E7CE0FB-B4B7-48C8-A0D8-F0BBEC0A25F9}" srcOrd="0" destOrd="0" parTransId="{19344510-6C71-4300-960F-AF3CE672BA06}" sibTransId="{F117401A-08B2-401E-B7FF-84EAE0EC95A2}"/>
    <dgm:cxn modelId="{700CEC3E-D791-409D-98D8-87877F5B205F}" type="presOf" srcId="{DDA38CDD-779A-4DBC-B455-1124847C530E}" destId="{9DD92993-4F7B-487B-88C9-DCFDBCA06848}" srcOrd="0" destOrd="0" presId="urn:microsoft.com/office/officeart/2005/8/layout/funnel1"/>
    <dgm:cxn modelId="{312D833B-410A-49B0-AD35-7525A85B099C}" srcId="{71DAC59F-3C3A-44CC-9DFB-D37BDCEF1B25}" destId="{D0F60EC3-8F6F-49E6-B9DB-CEC098B18B53}" srcOrd="2" destOrd="0" parTransId="{FA8C842A-6460-4602-8D79-1DA9B8B0690D}" sibTransId="{19363539-BD11-4B05-A1DB-82BBA69D4225}"/>
    <dgm:cxn modelId="{6689910B-6D2E-43E0-8054-63424043C75D}" type="presParOf" srcId="{2A97C611-1E41-4C76-A344-CFDBF9C2CC58}" destId="{F4D5D658-5260-4336-93D1-C7A2CCBBCE51}" srcOrd="0" destOrd="0" presId="urn:microsoft.com/office/officeart/2005/8/layout/funnel1"/>
    <dgm:cxn modelId="{F8B77F84-635A-431E-8C82-3DF5AB515D28}" type="presParOf" srcId="{2A97C611-1E41-4C76-A344-CFDBF9C2CC58}" destId="{B5C10A78-AE3B-45A5-ABBE-3E7A94DF6A40}" srcOrd="1" destOrd="0" presId="urn:microsoft.com/office/officeart/2005/8/layout/funnel1"/>
    <dgm:cxn modelId="{5CF99756-1A04-4B34-9FB6-2DBEF3714AEA}" type="presParOf" srcId="{2A97C611-1E41-4C76-A344-CFDBF9C2CC58}" destId="{35DBD85E-C800-4A19-B57B-02FF240887A0}" srcOrd="2" destOrd="0" presId="urn:microsoft.com/office/officeart/2005/8/layout/funnel1"/>
    <dgm:cxn modelId="{D793CCF9-D7F9-4E68-BE49-8296B22ED6FD}" type="presParOf" srcId="{2A97C611-1E41-4C76-A344-CFDBF9C2CC58}" destId="{9DD92993-4F7B-487B-88C9-DCFDBCA06848}" srcOrd="3" destOrd="0" presId="urn:microsoft.com/office/officeart/2005/8/layout/funnel1"/>
    <dgm:cxn modelId="{F0604351-4126-4948-A1CB-A54FBAC7F5B4}" type="presParOf" srcId="{2A97C611-1E41-4C76-A344-CFDBF9C2CC58}" destId="{FA53DCE8-D540-414B-8373-F5FE1207D0AA}" srcOrd="4" destOrd="0" presId="urn:microsoft.com/office/officeart/2005/8/layout/funnel1"/>
    <dgm:cxn modelId="{611E66C4-11A5-4106-8417-41421D4CF6A7}" type="presParOf" srcId="{2A97C611-1E41-4C76-A344-CFDBF9C2CC58}" destId="{ADDD9E61-475A-4F2B-939C-16847B1005E7}" srcOrd="5" destOrd="0" presId="urn:microsoft.com/office/officeart/2005/8/layout/funnel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825AB5-5242-4295-91EA-873E0A263A27}" type="doc">
      <dgm:prSet loTypeId="urn:microsoft.com/office/officeart/2005/8/layout/hList6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5BD7BBDB-E331-4829-9354-49CBEFEFC155}">
      <dgm:prSet phldrT="[Texto]"/>
      <dgm:spPr/>
      <dgm:t>
        <a:bodyPr/>
        <a:lstStyle/>
        <a:p>
          <a:r>
            <a:rPr lang="pt-BR" dirty="0" smtClean="0"/>
            <a:t>Monitorar o sistema real</a:t>
          </a:r>
          <a:endParaRPr lang="pt-BR" dirty="0"/>
        </a:p>
      </dgm:t>
    </dgm:pt>
    <dgm:pt modelId="{44585CC4-ABED-4799-9232-B590898001A8}" type="parTrans" cxnId="{5E20CC1C-678F-4D3F-A31D-E339E526134F}">
      <dgm:prSet/>
      <dgm:spPr/>
      <dgm:t>
        <a:bodyPr/>
        <a:lstStyle/>
        <a:p>
          <a:endParaRPr lang="pt-BR"/>
        </a:p>
      </dgm:t>
    </dgm:pt>
    <dgm:pt modelId="{F4279225-1DDC-4688-AF58-B187AC01163C}" type="sibTrans" cxnId="{5E20CC1C-678F-4D3F-A31D-E339E526134F}">
      <dgm:prSet/>
      <dgm:spPr/>
      <dgm:t>
        <a:bodyPr/>
        <a:lstStyle/>
        <a:p>
          <a:endParaRPr lang="pt-BR"/>
        </a:p>
      </dgm:t>
    </dgm:pt>
    <dgm:pt modelId="{164E84A7-998C-40CA-8C02-0BED955DF50E}">
      <dgm:prSet phldrT="[Texto]"/>
      <dgm:spPr/>
      <dgm:t>
        <a:bodyPr/>
        <a:lstStyle/>
        <a:p>
          <a:r>
            <a:rPr lang="pt-BR" dirty="0" smtClean="0"/>
            <a:t>Extrair dados e usá-los como insumo</a:t>
          </a:r>
          <a:endParaRPr lang="pt-BR" dirty="0"/>
        </a:p>
      </dgm:t>
    </dgm:pt>
    <dgm:pt modelId="{68B54330-0275-4ED3-9007-4425471D47B3}" type="parTrans" cxnId="{3588CD8D-F170-4F88-A1BC-4D7B47D06516}">
      <dgm:prSet/>
      <dgm:spPr/>
      <dgm:t>
        <a:bodyPr/>
        <a:lstStyle/>
        <a:p>
          <a:endParaRPr lang="pt-BR"/>
        </a:p>
      </dgm:t>
    </dgm:pt>
    <dgm:pt modelId="{D8499277-6BB7-4ADA-8C16-153F26BD219B}" type="sibTrans" cxnId="{3588CD8D-F170-4F88-A1BC-4D7B47D06516}">
      <dgm:prSet/>
      <dgm:spPr/>
      <dgm:t>
        <a:bodyPr/>
        <a:lstStyle/>
        <a:p>
          <a:endParaRPr lang="pt-BR"/>
        </a:p>
      </dgm:t>
    </dgm:pt>
    <dgm:pt modelId="{3FA9DAC8-F35C-4148-92ED-F27EAA2ABE35}">
      <dgm:prSet phldrT="[Texto]"/>
      <dgm:spPr/>
      <dgm:t>
        <a:bodyPr/>
        <a:lstStyle/>
        <a:p>
          <a:r>
            <a:rPr lang="pt-BR" dirty="0" smtClean="0"/>
            <a:t>Caracterizar a Workload</a:t>
          </a:r>
          <a:endParaRPr lang="pt-BR" dirty="0"/>
        </a:p>
      </dgm:t>
    </dgm:pt>
    <dgm:pt modelId="{51031280-6AEC-4B34-BD89-D0BEB2ABCA36}" type="parTrans" cxnId="{9FA3A61C-20E2-4D31-8377-A4A1013683D9}">
      <dgm:prSet/>
      <dgm:spPr/>
      <dgm:t>
        <a:bodyPr/>
        <a:lstStyle/>
        <a:p>
          <a:endParaRPr lang="pt-BR"/>
        </a:p>
      </dgm:t>
    </dgm:pt>
    <dgm:pt modelId="{7E1018BA-89AA-4CAD-BF98-05866F74C0D3}" type="sibTrans" cxnId="{9FA3A61C-20E2-4D31-8377-A4A1013683D9}">
      <dgm:prSet/>
      <dgm:spPr/>
      <dgm:t>
        <a:bodyPr/>
        <a:lstStyle/>
        <a:p>
          <a:endParaRPr lang="pt-BR"/>
        </a:p>
      </dgm:t>
    </dgm:pt>
    <dgm:pt modelId="{114654E5-13EA-4F1F-82B0-AF605127F6C8}" type="pres">
      <dgm:prSet presAssocID="{6E825AB5-5242-4295-91EA-873E0A263A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E779A9-3365-40D4-A88D-B1E368D89C69}" type="pres">
      <dgm:prSet presAssocID="{5BD7BBDB-E331-4829-9354-49CBEFEFC15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44BE2D-EDDC-42B8-A535-AC414C526DF1}" type="pres">
      <dgm:prSet presAssocID="{F4279225-1DDC-4688-AF58-B187AC01163C}" presName="sibTrans" presStyleCnt="0"/>
      <dgm:spPr/>
    </dgm:pt>
    <dgm:pt modelId="{1DBABA58-7D1D-4CC2-94DA-1160C7F4BAE4}" type="pres">
      <dgm:prSet presAssocID="{164E84A7-998C-40CA-8C02-0BED955DF50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759F3E-BEC6-4CF3-BF64-02AEC0881567}" type="pres">
      <dgm:prSet presAssocID="{D8499277-6BB7-4ADA-8C16-153F26BD219B}" presName="sibTrans" presStyleCnt="0"/>
      <dgm:spPr/>
    </dgm:pt>
    <dgm:pt modelId="{D7999D70-4C7C-46E0-9A75-C80BC3AD1D3B}" type="pres">
      <dgm:prSet presAssocID="{3FA9DAC8-F35C-4148-92ED-F27EAA2ABE3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FA3A61C-20E2-4D31-8377-A4A1013683D9}" srcId="{6E825AB5-5242-4295-91EA-873E0A263A27}" destId="{3FA9DAC8-F35C-4148-92ED-F27EAA2ABE35}" srcOrd="2" destOrd="0" parTransId="{51031280-6AEC-4B34-BD89-D0BEB2ABCA36}" sibTransId="{7E1018BA-89AA-4CAD-BF98-05866F74C0D3}"/>
    <dgm:cxn modelId="{3588CD8D-F170-4F88-A1BC-4D7B47D06516}" srcId="{6E825AB5-5242-4295-91EA-873E0A263A27}" destId="{164E84A7-998C-40CA-8C02-0BED955DF50E}" srcOrd="1" destOrd="0" parTransId="{68B54330-0275-4ED3-9007-4425471D47B3}" sibTransId="{D8499277-6BB7-4ADA-8C16-153F26BD219B}"/>
    <dgm:cxn modelId="{0695EDD4-0B5F-4AD1-8CB3-4B2EBE4D88D3}" type="presOf" srcId="{164E84A7-998C-40CA-8C02-0BED955DF50E}" destId="{1DBABA58-7D1D-4CC2-94DA-1160C7F4BAE4}" srcOrd="0" destOrd="0" presId="urn:microsoft.com/office/officeart/2005/8/layout/hList6"/>
    <dgm:cxn modelId="{40A471C5-2386-4C92-9AC5-E88041EEEE1D}" type="presOf" srcId="{6E825AB5-5242-4295-91EA-873E0A263A27}" destId="{114654E5-13EA-4F1F-82B0-AF605127F6C8}" srcOrd="0" destOrd="0" presId="urn:microsoft.com/office/officeart/2005/8/layout/hList6"/>
    <dgm:cxn modelId="{5E20CC1C-678F-4D3F-A31D-E339E526134F}" srcId="{6E825AB5-5242-4295-91EA-873E0A263A27}" destId="{5BD7BBDB-E331-4829-9354-49CBEFEFC155}" srcOrd="0" destOrd="0" parTransId="{44585CC4-ABED-4799-9232-B590898001A8}" sibTransId="{F4279225-1DDC-4688-AF58-B187AC01163C}"/>
    <dgm:cxn modelId="{A223ED74-B278-416A-A257-2A70B22BA324}" type="presOf" srcId="{5BD7BBDB-E331-4829-9354-49CBEFEFC155}" destId="{9EE779A9-3365-40D4-A88D-B1E368D89C69}" srcOrd="0" destOrd="0" presId="urn:microsoft.com/office/officeart/2005/8/layout/hList6"/>
    <dgm:cxn modelId="{6B349801-91E9-4944-8918-C0B322ACAE9C}" type="presOf" srcId="{3FA9DAC8-F35C-4148-92ED-F27EAA2ABE35}" destId="{D7999D70-4C7C-46E0-9A75-C80BC3AD1D3B}" srcOrd="0" destOrd="0" presId="urn:microsoft.com/office/officeart/2005/8/layout/hList6"/>
    <dgm:cxn modelId="{22F6C6BE-E307-479D-8C91-0B859227A009}" type="presParOf" srcId="{114654E5-13EA-4F1F-82B0-AF605127F6C8}" destId="{9EE779A9-3365-40D4-A88D-B1E368D89C69}" srcOrd="0" destOrd="0" presId="urn:microsoft.com/office/officeart/2005/8/layout/hList6"/>
    <dgm:cxn modelId="{3044E4A6-A03E-4B43-8AD3-AC55EF20C94F}" type="presParOf" srcId="{114654E5-13EA-4F1F-82B0-AF605127F6C8}" destId="{0144BE2D-EDDC-42B8-A535-AC414C526DF1}" srcOrd="1" destOrd="0" presId="urn:microsoft.com/office/officeart/2005/8/layout/hList6"/>
    <dgm:cxn modelId="{12B6AC41-B264-4F69-B8C3-0A819A437B07}" type="presParOf" srcId="{114654E5-13EA-4F1F-82B0-AF605127F6C8}" destId="{1DBABA58-7D1D-4CC2-94DA-1160C7F4BAE4}" srcOrd="2" destOrd="0" presId="urn:microsoft.com/office/officeart/2005/8/layout/hList6"/>
    <dgm:cxn modelId="{BEAA86C7-2456-4260-BBB5-872D88B5F139}" type="presParOf" srcId="{114654E5-13EA-4F1F-82B0-AF605127F6C8}" destId="{71759F3E-BEC6-4CF3-BF64-02AEC0881567}" srcOrd="3" destOrd="0" presId="urn:microsoft.com/office/officeart/2005/8/layout/hList6"/>
    <dgm:cxn modelId="{0B27254D-0C6B-4D05-8108-941B99BB55DA}" type="presParOf" srcId="{114654E5-13EA-4F1F-82B0-AF605127F6C8}" destId="{D7999D70-4C7C-46E0-9A75-C80BC3AD1D3B}" srcOrd="4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B2F3D1-14F4-4D84-9509-0BD4B9284303}" type="doc">
      <dgm:prSet loTypeId="urn:microsoft.com/office/officeart/2005/8/layout/vList3#1" loCatId="list" qsTypeId="urn:microsoft.com/office/officeart/2005/8/quickstyle/simple5" qsCatId="simple" csTypeId="urn:microsoft.com/office/officeart/2005/8/colors/colorful4" csCatId="colorful" phldr="1"/>
      <dgm:spPr/>
    </dgm:pt>
    <dgm:pt modelId="{E0732E92-3655-4705-80E9-314BED81A1BD}">
      <dgm:prSet phldrT="[Texto]"/>
      <dgm:spPr/>
      <dgm:t>
        <a:bodyPr/>
        <a:lstStyle/>
        <a:p>
          <a:r>
            <a:rPr lang="pt-BR" dirty="0" smtClean="0"/>
            <a:t>Medição</a:t>
          </a:r>
          <a:endParaRPr lang="pt-BR" dirty="0"/>
        </a:p>
      </dgm:t>
    </dgm:pt>
    <dgm:pt modelId="{D48E9C3F-5A62-4C07-A8DE-66CC70F42C64}" type="parTrans" cxnId="{30A1DC08-E764-4881-9CB0-272981D3B7B4}">
      <dgm:prSet/>
      <dgm:spPr/>
      <dgm:t>
        <a:bodyPr/>
        <a:lstStyle/>
        <a:p>
          <a:endParaRPr lang="pt-BR"/>
        </a:p>
      </dgm:t>
    </dgm:pt>
    <dgm:pt modelId="{2E4D0F6E-29C8-4063-8213-8EE228D2AD9D}" type="sibTrans" cxnId="{30A1DC08-E764-4881-9CB0-272981D3B7B4}">
      <dgm:prSet/>
      <dgm:spPr/>
      <dgm:t>
        <a:bodyPr/>
        <a:lstStyle/>
        <a:p>
          <a:endParaRPr lang="pt-BR"/>
        </a:p>
      </dgm:t>
    </dgm:pt>
    <dgm:pt modelId="{6D356955-BC79-4CDD-89AE-EA6F4A605BC3}">
      <dgm:prSet phldrT="[Texto]"/>
      <dgm:spPr/>
      <dgm:t>
        <a:bodyPr/>
        <a:lstStyle/>
        <a:p>
          <a:r>
            <a:rPr lang="pt-BR" dirty="0" smtClean="0"/>
            <a:t>Modelagem</a:t>
          </a:r>
          <a:endParaRPr lang="pt-BR" dirty="0"/>
        </a:p>
      </dgm:t>
    </dgm:pt>
    <dgm:pt modelId="{375392EE-8C42-4D84-9A13-FCC633976E3C}" type="parTrans" cxnId="{4F2FD76B-33F5-4E60-83A2-755A5C80CEE7}">
      <dgm:prSet/>
      <dgm:spPr/>
      <dgm:t>
        <a:bodyPr/>
        <a:lstStyle/>
        <a:p>
          <a:endParaRPr lang="pt-BR"/>
        </a:p>
      </dgm:t>
    </dgm:pt>
    <dgm:pt modelId="{165E0F76-8AAF-49A8-A9B4-97B6841EAC59}" type="sibTrans" cxnId="{4F2FD76B-33F5-4E60-83A2-755A5C80CEE7}">
      <dgm:prSet/>
      <dgm:spPr/>
      <dgm:t>
        <a:bodyPr/>
        <a:lstStyle/>
        <a:p>
          <a:endParaRPr lang="pt-BR"/>
        </a:p>
      </dgm:t>
    </dgm:pt>
    <dgm:pt modelId="{7460CF26-8B12-4692-BBB6-4AD06154433C}">
      <dgm:prSet phldrT="[Texto]"/>
      <dgm:spPr/>
      <dgm:t>
        <a:bodyPr/>
        <a:lstStyle/>
        <a:p>
          <a:r>
            <a:rPr lang="pt-BR" dirty="0" smtClean="0"/>
            <a:t>Simulação</a:t>
          </a:r>
          <a:endParaRPr lang="pt-BR" dirty="0"/>
        </a:p>
      </dgm:t>
    </dgm:pt>
    <dgm:pt modelId="{37CA9E81-7BFE-4AE3-AE46-3BB2A781A4FA}" type="parTrans" cxnId="{4F6EE909-4C80-4D19-9219-48FE6759AE15}">
      <dgm:prSet/>
      <dgm:spPr/>
      <dgm:t>
        <a:bodyPr/>
        <a:lstStyle/>
        <a:p>
          <a:endParaRPr lang="pt-BR"/>
        </a:p>
      </dgm:t>
    </dgm:pt>
    <dgm:pt modelId="{3B83C4F2-D4D5-4D80-812A-0D1725F53C33}" type="sibTrans" cxnId="{4F6EE909-4C80-4D19-9219-48FE6759AE15}">
      <dgm:prSet/>
      <dgm:spPr/>
      <dgm:t>
        <a:bodyPr/>
        <a:lstStyle/>
        <a:p>
          <a:endParaRPr lang="pt-BR"/>
        </a:p>
      </dgm:t>
    </dgm:pt>
    <dgm:pt modelId="{E3F8EE89-C2C7-45D2-831A-61554A726092}" type="pres">
      <dgm:prSet presAssocID="{B4B2F3D1-14F4-4D84-9509-0BD4B9284303}" presName="linearFlow" presStyleCnt="0">
        <dgm:presLayoutVars>
          <dgm:dir/>
          <dgm:resizeHandles val="exact"/>
        </dgm:presLayoutVars>
      </dgm:prSet>
      <dgm:spPr/>
    </dgm:pt>
    <dgm:pt modelId="{C144AB54-2795-490C-90CC-274CD0D3AB08}" type="pres">
      <dgm:prSet presAssocID="{E0732E92-3655-4705-80E9-314BED81A1BD}" presName="composite" presStyleCnt="0"/>
      <dgm:spPr/>
    </dgm:pt>
    <dgm:pt modelId="{75FC1606-A339-4514-9592-C38B2DE0C90D}" type="pres">
      <dgm:prSet presAssocID="{E0732E92-3655-4705-80E9-314BED81A1BD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AD24A5B-3C88-45CC-A1BC-9A84347C828C}" type="pres">
      <dgm:prSet presAssocID="{E0732E92-3655-4705-80E9-314BED81A1B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AE5347-457C-4AB4-AE52-271A3B2EC27D}" type="pres">
      <dgm:prSet presAssocID="{2E4D0F6E-29C8-4063-8213-8EE228D2AD9D}" presName="spacing" presStyleCnt="0"/>
      <dgm:spPr/>
    </dgm:pt>
    <dgm:pt modelId="{97880E0C-B2AE-4D19-A611-DF0418B1A14F}" type="pres">
      <dgm:prSet presAssocID="{6D356955-BC79-4CDD-89AE-EA6F4A605BC3}" presName="composite" presStyleCnt="0"/>
      <dgm:spPr/>
    </dgm:pt>
    <dgm:pt modelId="{1385708C-F49E-4B1E-B4BE-6BE10B5941F3}" type="pres">
      <dgm:prSet presAssocID="{6D356955-BC79-4CDD-89AE-EA6F4A605BC3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77649D1-0DF9-4D8B-A52C-CFC8F137E974}" type="pres">
      <dgm:prSet presAssocID="{6D356955-BC79-4CDD-89AE-EA6F4A605BC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D1E607-4D11-4A28-A017-D257813CBCDD}" type="pres">
      <dgm:prSet presAssocID="{165E0F76-8AAF-49A8-A9B4-97B6841EAC59}" presName="spacing" presStyleCnt="0"/>
      <dgm:spPr/>
    </dgm:pt>
    <dgm:pt modelId="{3E24E20C-2D3C-4616-BDBA-B5DE1A1CAFD0}" type="pres">
      <dgm:prSet presAssocID="{7460CF26-8B12-4692-BBB6-4AD06154433C}" presName="composite" presStyleCnt="0"/>
      <dgm:spPr/>
    </dgm:pt>
    <dgm:pt modelId="{ADA8EA62-C964-4425-B694-E42D67BC6F20}" type="pres">
      <dgm:prSet presAssocID="{7460CF26-8B12-4692-BBB6-4AD06154433C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478E682-D4A5-4095-96EA-3073EC0623E7}" type="pres">
      <dgm:prSet presAssocID="{7460CF26-8B12-4692-BBB6-4AD06154433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21DFCC1-BC95-4D33-93ED-B93BC583A006}" type="presOf" srcId="{B4B2F3D1-14F4-4D84-9509-0BD4B9284303}" destId="{E3F8EE89-C2C7-45D2-831A-61554A726092}" srcOrd="0" destOrd="0" presId="urn:microsoft.com/office/officeart/2005/8/layout/vList3#1"/>
    <dgm:cxn modelId="{2E564387-A787-436B-AE8E-308995F3C219}" type="presOf" srcId="{6D356955-BC79-4CDD-89AE-EA6F4A605BC3}" destId="{077649D1-0DF9-4D8B-A52C-CFC8F137E974}" srcOrd="0" destOrd="0" presId="urn:microsoft.com/office/officeart/2005/8/layout/vList3#1"/>
    <dgm:cxn modelId="{30A1DC08-E764-4881-9CB0-272981D3B7B4}" srcId="{B4B2F3D1-14F4-4D84-9509-0BD4B9284303}" destId="{E0732E92-3655-4705-80E9-314BED81A1BD}" srcOrd="0" destOrd="0" parTransId="{D48E9C3F-5A62-4C07-A8DE-66CC70F42C64}" sibTransId="{2E4D0F6E-29C8-4063-8213-8EE228D2AD9D}"/>
    <dgm:cxn modelId="{C31D3FE6-AF8A-4CBC-9394-E3A0390E1D41}" type="presOf" srcId="{7460CF26-8B12-4692-BBB6-4AD06154433C}" destId="{E478E682-D4A5-4095-96EA-3073EC0623E7}" srcOrd="0" destOrd="0" presId="urn:microsoft.com/office/officeart/2005/8/layout/vList3#1"/>
    <dgm:cxn modelId="{4F6EE909-4C80-4D19-9219-48FE6759AE15}" srcId="{B4B2F3D1-14F4-4D84-9509-0BD4B9284303}" destId="{7460CF26-8B12-4692-BBB6-4AD06154433C}" srcOrd="2" destOrd="0" parTransId="{37CA9E81-7BFE-4AE3-AE46-3BB2A781A4FA}" sibTransId="{3B83C4F2-D4D5-4D80-812A-0D1725F53C33}"/>
    <dgm:cxn modelId="{B1253833-1680-420F-9ECE-3DD9BE347F50}" type="presOf" srcId="{E0732E92-3655-4705-80E9-314BED81A1BD}" destId="{4AD24A5B-3C88-45CC-A1BC-9A84347C828C}" srcOrd="0" destOrd="0" presId="urn:microsoft.com/office/officeart/2005/8/layout/vList3#1"/>
    <dgm:cxn modelId="{4F2FD76B-33F5-4E60-83A2-755A5C80CEE7}" srcId="{B4B2F3D1-14F4-4D84-9509-0BD4B9284303}" destId="{6D356955-BC79-4CDD-89AE-EA6F4A605BC3}" srcOrd="1" destOrd="0" parTransId="{375392EE-8C42-4D84-9A13-FCC633976E3C}" sibTransId="{165E0F76-8AAF-49A8-A9B4-97B6841EAC59}"/>
    <dgm:cxn modelId="{EB42217C-AF9B-4245-A9A2-1122C98E6EB0}" type="presParOf" srcId="{E3F8EE89-C2C7-45D2-831A-61554A726092}" destId="{C144AB54-2795-490C-90CC-274CD0D3AB08}" srcOrd="0" destOrd="0" presId="urn:microsoft.com/office/officeart/2005/8/layout/vList3#1"/>
    <dgm:cxn modelId="{B04C5EC9-0899-4A2B-8131-407CF561886D}" type="presParOf" srcId="{C144AB54-2795-490C-90CC-274CD0D3AB08}" destId="{75FC1606-A339-4514-9592-C38B2DE0C90D}" srcOrd="0" destOrd="0" presId="urn:microsoft.com/office/officeart/2005/8/layout/vList3#1"/>
    <dgm:cxn modelId="{0C8447D1-C439-476E-B65A-4B43252A4BA6}" type="presParOf" srcId="{C144AB54-2795-490C-90CC-274CD0D3AB08}" destId="{4AD24A5B-3C88-45CC-A1BC-9A84347C828C}" srcOrd="1" destOrd="0" presId="urn:microsoft.com/office/officeart/2005/8/layout/vList3#1"/>
    <dgm:cxn modelId="{D8BDA00F-E7B5-4CF8-9299-C5D2015B99DF}" type="presParOf" srcId="{E3F8EE89-C2C7-45D2-831A-61554A726092}" destId="{78AE5347-457C-4AB4-AE52-271A3B2EC27D}" srcOrd="1" destOrd="0" presId="urn:microsoft.com/office/officeart/2005/8/layout/vList3#1"/>
    <dgm:cxn modelId="{967AA4AF-DAB7-40DB-9CB4-E82FDCE85C59}" type="presParOf" srcId="{E3F8EE89-C2C7-45D2-831A-61554A726092}" destId="{97880E0C-B2AE-4D19-A611-DF0418B1A14F}" srcOrd="2" destOrd="0" presId="urn:microsoft.com/office/officeart/2005/8/layout/vList3#1"/>
    <dgm:cxn modelId="{74D12280-0168-4FD6-87A5-1A7BCB6283A6}" type="presParOf" srcId="{97880E0C-B2AE-4D19-A611-DF0418B1A14F}" destId="{1385708C-F49E-4B1E-B4BE-6BE10B5941F3}" srcOrd="0" destOrd="0" presId="urn:microsoft.com/office/officeart/2005/8/layout/vList3#1"/>
    <dgm:cxn modelId="{08BCA1AE-2BFC-4BE4-BD99-6C3F5EFF3A63}" type="presParOf" srcId="{97880E0C-B2AE-4D19-A611-DF0418B1A14F}" destId="{077649D1-0DF9-4D8B-A52C-CFC8F137E974}" srcOrd="1" destOrd="0" presId="urn:microsoft.com/office/officeart/2005/8/layout/vList3#1"/>
    <dgm:cxn modelId="{C103A27A-BAE2-46EA-A26F-7EE7D2E58FEC}" type="presParOf" srcId="{E3F8EE89-C2C7-45D2-831A-61554A726092}" destId="{8FD1E607-4D11-4A28-A017-D257813CBCDD}" srcOrd="3" destOrd="0" presId="urn:microsoft.com/office/officeart/2005/8/layout/vList3#1"/>
    <dgm:cxn modelId="{4404A5D6-7AAD-4CF9-87CE-A546E428A560}" type="presParOf" srcId="{E3F8EE89-C2C7-45D2-831A-61554A726092}" destId="{3E24E20C-2D3C-4616-BDBA-B5DE1A1CAFD0}" srcOrd="4" destOrd="0" presId="urn:microsoft.com/office/officeart/2005/8/layout/vList3#1"/>
    <dgm:cxn modelId="{7A827B40-D8B6-4F17-851F-84F318EC8A2F}" type="presParOf" srcId="{3E24E20C-2D3C-4616-BDBA-B5DE1A1CAFD0}" destId="{ADA8EA62-C964-4425-B694-E42D67BC6F20}" srcOrd="0" destOrd="0" presId="urn:microsoft.com/office/officeart/2005/8/layout/vList3#1"/>
    <dgm:cxn modelId="{6E89C137-7E2C-4461-A631-9DA17B041321}" type="presParOf" srcId="{3E24E20C-2D3C-4616-BDBA-B5DE1A1CAFD0}" destId="{E478E682-D4A5-4095-96EA-3073EC0623E7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5D658-5260-4336-93D1-C7A2CCBBCE51}">
      <dsp:nvSpPr>
        <dsp:cNvPr id="0" name=""/>
        <dsp:cNvSpPr/>
      </dsp:nvSpPr>
      <dsp:spPr>
        <a:xfrm>
          <a:off x="2133106" y="354178"/>
          <a:ext cx="3951136" cy="137217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10A78-AE3B-45A5-ABBE-3E7A94DF6A40}">
      <dsp:nvSpPr>
        <dsp:cNvPr id="0" name=""/>
        <dsp:cNvSpPr/>
      </dsp:nvSpPr>
      <dsp:spPr>
        <a:xfrm>
          <a:off x="3731937" y="3556468"/>
          <a:ext cx="765724" cy="805478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DBD85E-C800-4A19-B57B-02FF240887A0}">
      <dsp:nvSpPr>
        <dsp:cNvPr id="0" name=""/>
        <dsp:cNvSpPr/>
      </dsp:nvSpPr>
      <dsp:spPr>
        <a:xfrm>
          <a:off x="2258354" y="4106226"/>
          <a:ext cx="3675475" cy="91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Capacity Planning</a:t>
          </a:r>
          <a:endParaRPr lang="pt-BR" sz="3200" b="1" kern="1200" dirty="0"/>
        </a:p>
      </dsp:txBody>
      <dsp:txXfrm>
        <a:off x="2258354" y="4106226"/>
        <a:ext cx="3675475" cy="918868"/>
      </dsp:txXfrm>
    </dsp:sp>
    <dsp:sp modelId="{9DD92993-4F7B-487B-88C9-DCFDBCA06848}">
      <dsp:nvSpPr>
        <dsp:cNvPr id="0" name=""/>
        <dsp:cNvSpPr/>
      </dsp:nvSpPr>
      <dsp:spPr>
        <a:xfrm>
          <a:off x="3629188" y="1686597"/>
          <a:ext cx="1723237" cy="16697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Dimensionar a Capacidade</a:t>
          </a:r>
          <a:endParaRPr lang="pt-BR" sz="1600" kern="1200" dirty="0"/>
        </a:p>
      </dsp:txBody>
      <dsp:txXfrm>
        <a:off x="3881550" y="1931130"/>
        <a:ext cx="1218513" cy="1180707"/>
      </dsp:txXfrm>
    </dsp:sp>
    <dsp:sp modelId="{FA53DCE8-D540-414B-8373-F5FE1207D0AA}">
      <dsp:nvSpPr>
        <dsp:cNvPr id="0" name=""/>
        <dsp:cNvSpPr/>
      </dsp:nvSpPr>
      <dsp:spPr>
        <a:xfrm>
          <a:off x="2430208" y="571712"/>
          <a:ext cx="1684589" cy="157199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Mensurar a Capacidade</a:t>
          </a:r>
          <a:endParaRPr lang="pt-BR" sz="1500" kern="1200" dirty="0"/>
        </a:p>
      </dsp:txBody>
      <dsp:txXfrm>
        <a:off x="2676910" y="801925"/>
        <a:ext cx="1191185" cy="1111570"/>
      </dsp:txXfrm>
    </dsp:sp>
    <dsp:sp modelId="{ADDD9E61-475A-4F2B-939C-16847B1005E7}">
      <dsp:nvSpPr>
        <dsp:cNvPr id="0" name=""/>
        <dsp:cNvSpPr/>
      </dsp:nvSpPr>
      <dsp:spPr>
        <a:xfrm>
          <a:off x="1639541" y="-124461"/>
          <a:ext cx="4950516" cy="405080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779A9-3365-40D4-A88D-B1E368D89C69}">
      <dsp:nvSpPr>
        <dsp:cNvPr id="0" name=""/>
        <dsp:cNvSpPr/>
      </dsp:nvSpPr>
      <dsp:spPr>
        <a:xfrm rot="16200000">
          <a:off x="-956010" y="957014"/>
          <a:ext cx="4525963" cy="2611933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2936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Monitorar o sistema real</a:t>
          </a:r>
          <a:endParaRPr lang="pt-BR" sz="3500" kern="1200" dirty="0"/>
        </a:p>
      </dsp:txBody>
      <dsp:txXfrm rot="5400000">
        <a:off x="1005" y="905192"/>
        <a:ext cx="2611933" cy="2715577"/>
      </dsp:txXfrm>
    </dsp:sp>
    <dsp:sp modelId="{1DBABA58-7D1D-4CC2-94DA-1160C7F4BAE4}">
      <dsp:nvSpPr>
        <dsp:cNvPr id="0" name=""/>
        <dsp:cNvSpPr/>
      </dsp:nvSpPr>
      <dsp:spPr>
        <a:xfrm rot="16200000">
          <a:off x="1851818" y="957014"/>
          <a:ext cx="4525963" cy="2611933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2936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Extrair dados e usá-los como insumo</a:t>
          </a:r>
          <a:endParaRPr lang="pt-BR" sz="3500" kern="1200" dirty="0"/>
        </a:p>
      </dsp:txBody>
      <dsp:txXfrm rot="5400000">
        <a:off x="2808833" y="905192"/>
        <a:ext cx="2611933" cy="2715577"/>
      </dsp:txXfrm>
    </dsp:sp>
    <dsp:sp modelId="{D7999D70-4C7C-46E0-9A75-C80BC3AD1D3B}">
      <dsp:nvSpPr>
        <dsp:cNvPr id="0" name=""/>
        <dsp:cNvSpPr/>
      </dsp:nvSpPr>
      <dsp:spPr>
        <a:xfrm rot="16200000">
          <a:off x="4659647" y="957014"/>
          <a:ext cx="4525963" cy="2611933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2936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Caracterizar a Workload</a:t>
          </a:r>
          <a:endParaRPr lang="pt-BR" sz="3500" kern="1200" dirty="0"/>
        </a:p>
      </dsp:txBody>
      <dsp:txXfrm rot="5400000">
        <a:off x="5616662" y="905192"/>
        <a:ext cx="2611933" cy="2715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24A5B-3C88-45CC-A1BC-9A84347C828C}">
      <dsp:nvSpPr>
        <dsp:cNvPr id="0" name=""/>
        <dsp:cNvSpPr/>
      </dsp:nvSpPr>
      <dsp:spPr>
        <a:xfrm rot="10800000">
          <a:off x="1678486" y="1299"/>
          <a:ext cx="5415693" cy="1257532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4537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100" kern="1200" dirty="0" smtClean="0"/>
            <a:t>Medição</a:t>
          </a:r>
          <a:endParaRPr lang="pt-BR" sz="5100" kern="1200" dirty="0"/>
        </a:p>
      </dsp:txBody>
      <dsp:txXfrm rot="10800000">
        <a:off x="1992869" y="1299"/>
        <a:ext cx="5101310" cy="1257532"/>
      </dsp:txXfrm>
    </dsp:sp>
    <dsp:sp modelId="{75FC1606-A339-4514-9592-C38B2DE0C90D}">
      <dsp:nvSpPr>
        <dsp:cNvPr id="0" name=""/>
        <dsp:cNvSpPr/>
      </dsp:nvSpPr>
      <dsp:spPr>
        <a:xfrm>
          <a:off x="1049720" y="1299"/>
          <a:ext cx="1257532" cy="12575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77649D1-0DF9-4D8B-A52C-CFC8F137E974}">
      <dsp:nvSpPr>
        <dsp:cNvPr id="0" name=""/>
        <dsp:cNvSpPr/>
      </dsp:nvSpPr>
      <dsp:spPr>
        <a:xfrm rot="10800000">
          <a:off x="1678486" y="1634215"/>
          <a:ext cx="5415693" cy="1257532"/>
        </a:xfrm>
        <a:prstGeom prst="homePlat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4537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100" kern="1200" dirty="0" smtClean="0"/>
            <a:t>Modelagem</a:t>
          </a:r>
          <a:endParaRPr lang="pt-BR" sz="5100" kern="1200" dirty="0"/>
        </a:p>
      </dsp:txBody>
      <dsp:txXfrm rot="10800000">
        <a:off x="1992869" y="1634215"/>
        <a:ext cx="5101310" cy="1257532"/>
      </dsp:txXfrm>
    </dsp:sp>
    <dsp:sp modelId="{1385708C-F49E-4B1E-B4BE-6BE10B5941F3}">
      <dsp:nvSpPr>
        <dsp:cNvPr id="0" name=""/>
        <dsp:cNvSpPr/>
      </dsp:nvSpPr>
      <dsp:spPr>
        <a:xfrm>
          <a:off x="1049720" y="1634215"/>
          <a:ext cx="1257532" cy="1257532"/>
        </a:xfrm>
        <a:prstGeom prst="ellipse">
          <a:avLst/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478E682-D4A5-4095-96EA-3073EC0623E7}">
      <dsp:nvSpPr>
        <dsp:cNvPr id="0" name=""/>
        <dsp:cNvSpPr/>
      </dsp:nvSpPr>
      <dsp:spPr>
        <a:xfrm rot="10800000">
          <a:off x="1678486" y="3267130"/>
          <a:ext cx="5415693" cy="1257532"/>
        </a:xfrm>
        <a:prstGeom prst="homePlat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4537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100" kern="1200" dirty="0" smtClean="0"/>
            <a:t>Simulação</a:t>
          </a:r>
          <a:endParaRPr lang="pt-BR" sz="5100" kern="1200" dirty="0"/>
        </a:p>
      </dsp:txBody>
      <dsp:txXfrm rot="10800000">
        <a:off x="1992869" y="3267130"/>
        <a:ext cx="5101310" cy="1257532"/>
      </dsp:txXfrm>
    </dsp:sp>
    <dsp:sp modelId="{ADA8EA62-C964-4425-B694-E42D67BC6F20}">
      <dsp:nvSpPr>
        <dsp:cNvPr id="0" name=""/>
        <dsp:cNvSpPr/>
      </dsp:nvSpPr>
      <dsp:spPr>
        <a:xfrm>
          <a:off x="1049720" y="3267130"/>
          <a:ext cx="1257532" cy="1257532"/>
        </a:xfrm>
        <a:prstGeom prst="ellipse">
          <a:avLst/>
        </a:prstGeom>
        <a:solidFill>
          <a:schemeClr val="accent4">
            <a:tint val="50000"/>
            <a:hueOff val="-3981281"/>
            <a:satOff val="22610"/>
            <a:lumOff val="17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19B22D-377D-4A74-A796-8980C74CC384}" type="datetimeFigureOut">
              <a:rPr lang="pt-BR"/>
              <a:pPr>
                <a:defRPr/>
              </a:pPr>
              <a:t>05/12/2012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070BB4-2977-4B76-9A4F-153F20D1AB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25420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039771-BAE9-487B-AE6C-C154A58FE55A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Mensuração da Capacidade ou Dimensionamento da Capacidade;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Embora a definição de capacidade pareça simples, não existe uma forma única de mensurar capacidade. Pessoas diferentes têm interpretações diferentes do significado de capacidade, e as unidades de medida muitas vezes são diferentes. Cada empresa pode medir a capacidade de diferentes maneiras e que a capacidade pode ser medida considerando-se as entradas ou as saídas.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70BB4-2977-4B76-9A4F-153F20D1ABBD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Retire o</a:t>
            </a:r>
            <a:r>
              <a:rPr lang="pt-BR" baseline="0" dirty="0" smtClean="0"/>
              <a:t> Slide 5 mesmo conteúdo do 15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70BB4-2977-4B76-9A4F-153F20D1ABBD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b="1" dirty="0" smtClean="0"/>
              <a:t>Dados que ainda não existem:</a:t>
            </a:r>
          </a:p>
          <a:p>
            <a:pPr marL="0" indent="363538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200" dirty="0" smtClean="0"/>
              <a:t> São  os sistemas que ainda não existem quaisquer dados podem ser obtidos através da </a:t>
            </a:r>
            <a:r>
              <a:rPr lang="pt-BR" sz="1200" dirty="0" err="1" smtClean="0"/>
              <a:t>monitorização</a:t>
            </a:r>
            <a:r>
              <a:rPr lang="pt-BR" sz="1200" dirty="0" smtClean="0"/>
              <a:t> e todos os cálculos foram necessariamente basear-se em expectativas.   São chamados  de planejamento de pré-configuração de capacidade (ou dimensionamento) .</a:t>
            </a:r>
          </a:p>
          <a:p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b="1" dirty="0" smtClean="0"/>
              <a:t>Dados Reais - coletados a partir de um sistema já existente: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200" dirty="0" smtClean="0"/>
              <a:t>Para os sistemas que já existem planejamento de capacidade é muitas vezes baseada em dados reais coletados por meio de sistema de monitoramento e previsão de necessidades futuras. Este tipo de planejamento de capacidade é normalmente chamado de planejamento de capacidade </a:t>
            </a:r>
            <a:r>
              <a:rPr lang="pt-BR" sz="1200" dirty="0" err="1" smtClean="0"/>
              <a:t>postconfiguration</a:t>
            </a:r>
            <a:r>
              <a:rPr lang="pt-BR" sz="1200" dirty="0" smtClean="0"/>
              <a:t> 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70BB4-2977-4B76-9A4F-153F20D1ABBD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1200" b="1" dirty="0" smtClean="0"/>
              <a:t>O que é  Workload?</a:t>
            </a:r>
          </a:p>
          <a:p>
            <a:pPr eaLnBrk="1" hangingPunct="1">
              <a:defRPr/>
            </a:pPr>
            <a:endParaRPr lang="pt-BR" sz="1200" b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pt-BR" sz="1200" dirty="0" smtClean="0"/>
              <a:t>     Conjunto de todas as requisições de serviço (processamento) submetidas a um sistema durante um período de tempo.</a:t>
            </a:r>
          </a:p>
          <a:p>
            <a:pPr eaLnBrk="1" hangingPunct="1">
              <a:defRPr/>
            </a:pPr>
            <a:endParaRPr lang="pt-BR" sz="1200" dirty="0" smtClean="0"/>
          </a:p>
          <a:p>
            <a:pPr eaLnBrk="1" hangingPunct="1">
              <a:defRPr/>
            </a:pPr>
            <a:endParaRPr lang="pt-BR" sz="1200" dirty="0" smtClean="0"/>
          </a:p>
          <a:p>
            <a:pPr eaLnBrk="1" hangingPunct="1">
              <a:defRPr/>
            </a:pPr>
            <a:r>
              <a:rPr lang="pt-BR" sz="1200" b="1" dirty="0" smtClean="0"/>
              <a:t>Qual é o seu objetivo?</a:t>
            </a:r>
            <a:r>
              <a:rPr lang="pt-BR" sz="1200" dirty="0" smtClean="0"/>
              <a:t/>
            </a:r>
            <a:br>
              <a:rPr lang="pt-BR" sz="1200" dirty="0" smtClean="0"/>
            </a:br>
            <a:endParaRPr lang="pt-BR" sz="1200" dirty="0" smtClean="0"/>
          </a:p>
          <a:p>
            <a:pPr algn="just" eaLnBrk="1" hangingPunct="1">
              <a:buFont typeface="Arial" charset="0"/>
              <a:buNone/>
              <a:defRPr/>
            </a:pPr>
            <a:r>
              <a:rPr lang="pt-BR" sz="1200" dirty="0" smtClean="0"/>
              <a:t>     O objetivo das Cargas de Trabalho é derivar um modelo capaz de mostrar, capturar e reproduzir um comportamento da carga de trabalho real  e suas funcionalidades mais importantes.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70BB4-2977-4B76-9A4F-153F20D1ABBD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5F523-81A2-4413-A56F-CB2EDE7842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BA8F-FB69-49FB-A899-9A4DB339FA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68B8E-300B-413B-8E9D-531322C9DF03}" type="slidenum">
              <a:rPr lang="pt-BR"/>
              <a:pPr>
                <a:defRPr/>
              </a:pPr>
              <a:t>‹nº›</a:t>
            </a:fld>
            <a:r>
              <a:rPr lang="pt-BR" dirty="0"/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6B804-B30B-4AA6-AC2B-575C2F3A89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37BCC-EA2A-479A-8147-2733EE539B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8A3F5-6DBB-4869-8EFA-56ADF670B8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778F-DB92-4FCC-B6AF-5EEBBF4001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6D34E-5F8E-4E7C-8DEE-06D8C47158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AD991-9397-44CF-B726-C7771D80D1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B6184-F717-40F0-935F-64D386E09B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 </a:t>
            </a:r>
            <a:fld id="{C632853D-0A4C-46EB-B689-3D31391B10A9}" type="slidenum">
              <a:rPr lang="pt-BR"/>
              <a:pPr>
                <a:defRPr/>
              </a:pPr>
              <a:t>‹nº›</a:t>
            </a:fld>
            <a:r>
              <a:rPr lang="pt-BR"/>
              <a:t> </a:t>
            </a:r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rfdynamics.com/Manifesto/gcaprule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0034" y="1357313"/>
            <a:ext cx="8715436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Planejamento de Capacidade</a:t>
            </a:r>
            <a:b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Planning)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6400800" cy="17526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Equipe: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Rosangela Melo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Diego Liberalquino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Rosiberto Santos</a:t>
            </a:r>
            <a:endParaRPr lang="pt-B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explicar????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68B8E-300B-413B-8E9D-531322C9DF03}" type="slidenum">
              <a:rPr lang="pt-BR" smtClean="0"/>
              <a:pPr>
                <a:defRPr/>
              </a:pPr>
              <a:t>10</a:t>
            </a:fld>
            <a:r>
              <a:rPr lang="pt-BR" smtClean="0"/>
              <a:t> </a:t>
            </a:r>
            <a:endParaRPr lang="pt-BR" dirty="0"/>
          </a:p>
        </p:txBody>
      </p:sp>
      <p:pic>
        <p:nvPicPr>
          <p:cNvPr id="8" name="Espaço Reservado para Conteúdo 7" descr="dv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000240"/>
            <a:ext cx="5819600" cy="4226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Planning</a:t>
            </a: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37BC7-75EC-4542-8AF5-A12C8BE9D43C}" type="slidenum">
              <a:rPr lang="pt-BR" smtClean="0"/>
              <a:pPr>
                <a:defRPr/>
              </a:pPr>
              <a:t>11</a:t>
            </a:fld>
            <a:r>
              <a:rPr lang="pt-BR" smtClean="0"/>
              <a:t> </a:t>
            </a:r>
            <a:endParaRPr lang="pt-BR" dirty="0"/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2214555"/>
            <a:ext cx="7843867" cy="4429156"/>
          </a:xfrm>
          <a:noFill/>
        </p:spPr>
      </p:pic>
      <p:sp>
        <p:nvSpPr>
          <p:cNvPr id="6" name="Texto explicativo retangular com cantos arredondados 5"/>
          <p:cNvSpPr/>
          <p:nvPr/>
        </p:nvSpPr>
        <p:spPr>
          <a:xfrm>
            <a:off x="5286380" y="1428736"/>
            <a:ext cx="3643306" cy="992202"/>
          </a:xfrm>
          <a:prstGeom prst="wedgeRoundRectCallout">
            <a:avLst>
              <a:gd name="adj1" fmla="val -20833"/>
              <a:gd name="adj2" fmla="val 7274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Dimensionar corretamente para evitar :</a:t>
            </a:r>
          </a:p>
          <a:p>
            <a:pPr>
              <a:buFontTx/>
              <a:buChar char="-"/>
              <a:defRPr/>
            </a:pPr>
            <a:r>
              <a:rPr lang="pt-BR" sz="1600" b="1" dirty="0" smtClean="0">
                <a:solidFill>
                  <a:schemeClr val="tx1"/>
                </a:solidFill>
              </a:rPr>
              <a:t> Congestionamento</a:t>
            </a:r>
            <a:endParaRPr lang="pt-BR" sz="1600" b="1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pt-BR" sz="1600" b="1" dirty="0">
                <a:solidFill>
                  <a:schemeClr val="tx1"/>
                </a:solidFill>
              </a:rPr>
              <a:t> </a:t>
            </a:r>
            <a:r>
              <a:rPr lang="pt-BR" sz="1600" b="1" dirty="0" smtClean="0">
                <a:solidFill>
                  <a:schemeClr val="tx1"/>
                </a:solidFill>
              </a:rPr>
              <a:t>Perda </a:t>
            </a:r>
            <a:r>
              <a:rPr lang="pt-BR" sz="1600" b="1" dirty="0">
                <a:solidFill>
                  <a:schemeClr val="tx1"/>
                </a:solidFill>
              </a:rPr>
              <a:t>de chamada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Planning – Capacidade</a:t>
            </a: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 smtClean="0"/>
              <a:t>Capacidade de Projeto</a:t>
            </a:r>
          </a:p>
          <a:p>
            <a:pPr>
              <a:buFont typeface="Arial" charset="0"/>
              <a:buNone/>
            </a:pPr>
            <a:r>
              <a:rPr lang="pt-BR" sz="2800" dirty="0" smtClean="0"/>
              <a:t>    Taxa máxima de saída ou a capacidade de serviço de uma operação, processo ou instalação;</a:t>
            </a:r>
          </a:p>
          <a:p>
            <a:r>
              <a:rPr lang="pt-BR" sz="2800" b="1" dirty="0" smtClean="0"/>
              <a:t>Capacidade Efetiva</a:t>
            </a:r>
          </a:p>
          <a:p>
            <a:pPr>
              <a:buFont typeface="Arial" charset="0"/>
              <a:buNone/>
            </a:pPr>
            <a:r>
              <a:rPr lang="pt-BR" sz="2800" dirty="0" smtClean="0"/>
              <a:t>   Capacidade de concepção menos subsídios, como tempo de pessoal, manutenção e sucata;</a:t>
            </a:r>
          </a:p>
          <a:p>
            <a:r>
              <a:rPr lang="pt-BR" sz="2800" b="1" dirty="0" smtClean="0"/>
              <a:t>Saída Real</a:t>
            </a:r>
          </a:p>
          <a:p>
            <a:pPr>
              <a:buFont typeface="Arial" charset="0"/>
              <a:buNone/>
            </a:pPr>
            <a:r>
              <a:rPr lang="pt-BR" sz="2800" dirty="0" smtClean="0"/>
              <a:t>   Taxa de produção realmente alcançado – não pode exceder a capacidade efetiva.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A46CE-E79D-4A1B-9921-4398687562DA}" type="slidenum">
              <a:rPr lang="pt-BR" smtClean="0"/>
              <a:pPr>
                <a:defRPr/>
              </a:pPr>
              <a:t>12</a:t>
            </a:fld>
            <a:r>
              <a:rPr lang="pt-BR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Planning –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Utilização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7A55B-DC48-4853-B606-64E69B45E076}" type="slidenum">
              <a:rPr lang="pt-BR" smtClean="0"/>
              <a:pPr>
                <a:defRPr/>
              </a:pPr>
              <a:t>13</a:t>
            </a:fld>
            <a:r>
              <a:rPr lang="pt-BR" smtClean="0"/>
              <a:t> </a:t>
            </a:r>
            <a:endParaRPr lang="pt-BR" dirty="0"/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t-BR" sz="1100">
                <a:latin typeface="Calibri" pitchFamily="34" charset="0"/>
                <a:cs typeface="Times New Roman" pitchFamily="18" charset="0"/>
              </a:rPr>
              <a:t> </a:t>
            </a:r>
            <a:r>
              <a:rPr lang="pt-BR" sz="900"/>
              <a:t> </a:t>
            </a:r>
            <a:endParaRPr lang="pt-BR"/>
          </a:p>
        </p:txBody>
      </p:sp>
      <p:sp>
        <p:nvSpPr>
          <p:cNvPr id="2560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25607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4714884"/>
            <a:ext cx="45720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25609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428868"/>
            <a:ext cx="507209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Espaço Reservado para Conteúdo 2"/>
          <p:cNvSpPr>
            <a:spLocks noGrp="1"/>
          </p:cNvSpPr>
          <p:nvPr>
            <p:ph idx="1"/>
          </p:nvPr>
        </p:nvSpPr>
        <p:spPr>
          <a:xfrm>
            <a:off x="468312" y="1700213"/>
            <a:ext cx="5389571" cy="180022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70000"/>
              <a:buFont typeface="Symbol" pitchFamily="18" charset="2"/>
              <a:buNone/>
            </a:pPr>
            <a:r>
              <a:rPr lang="en-US" sz="2800" dirty="0" err="1" smtClean="0">
                <a:latin typeface="+mj-lt"/>
              </a:rPr>
              <a:t>Capacidade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Projeto</a:t>
            </a:r>
            <a:r>
              <a:rPr lang="en-US" sz="2800" dirty="0" smtClean="0">
                <a:latin typeface="+mj-lt"/>
              </a:rPr>
              <a:t> = 50  trucks/day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70000"/>
              <a:buFont typeface="Symbol" pitchFamily="18" charset="2"/>
              <a:buNone/>
            </a:pPr>
            <a:r>
              <a:rPr lang="en-US" sz="2800" dirty="0" err="1" smtClean="0">
                <a:latin typeface="+mj-lt"/>
              </a:rPr>
              <a:t>Capacidade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Efetiva</a:t>
            </a:r>
            <a:r>
              <a:rPr lang="en-US" sz="2800" dirty="0" smtClean="0">
                <a:latin typeface="+mj-lt"/>
              </a:rPr>
              <a:t> = 40 trucks/day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70000"/>
              <a:buFont typeface="Symbol" pitchFamily="18" charset="2"/>
              <a:buNone/>
            </a:pPr>
            <a:r>
              <a:rPr lang="en-US" sz="2800" dirty="0" err="1" smtClean="0">
                <a:latin typeface="+mj-lt"/>
              </a:rPr>
              <a:t>Saída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Atual</a:t>
            </a:r>
            <a:r>
              <a:rPr lang="en-US" sz="2800" dirty="0" smtClean="0">
                <a:latin typeface="+mj-lt"/>
              </a:rPr>
              <a:t> = 36 units/day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+mj-lt"/>
              </a:rPr>
              <a:t>		</a:t>
            </a:r>
          </a:p>
          <a:p>
            <a:pPr>
              <a:lnSpc>
                <a:spcPct val="60000"/>
              </a:lnSpc>
              <a:buFont typeface="Arial" charset="0"/>
              <a:buNone/>
            </a:pPr>
            <a:r>
              <a:rPr lang="en-US" sz="2800" b="1" dirty="0" smtClean="0">
                <a:solidFill>
                  <a:srgbClr val="066D8C"/>
                </a:solidFill>
                <a:latin typeface="+mj-lt"/>
              </a:rPr>
              <a:t> 	</a:t>
            </a:r>
            <a:endParaRPr lang="pt-BR" sz="2800" dirty="0" smtClean="0">
              <a:latin typeface="+mj-lt"/>
            </a:endParaRPr>
          </a:p>
        </p:txBody>
      </p:sp>
      <p:graphicFrame>
        <p:nvGraphicFramePr>
          <p:cNvPr id="1026" name="Object 4"/>
          <p:cNvGraphicFramePr>
            <a:graphicFrameLocks/>
          </p:cNvGraphicFramePr>
          <p:nvPr/>
        </p:nvGraphicFramePr>
        <p:xfrm>
          <a:off x="6300788" y="1773238"/>
          <a:ext cx="2232025" cy="2727332"/>
        </p:xfrm>
        <a:graphic>
          <a:graphicData uri="http://schemas.openxmlformats.org/presentationml/2006/ole">
            <p:oleObj spid="_x0000_s1036" name="Clip" r:id="rId3" imgW="1622783" imgH="1847817" progId="">
              <p:embed/>
            </p:oleObj>
          </a:graphicData>
        </a:graphic>
      </p:graphicFrame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Capacidade / Utilização</a:t>
            </a:r>
          </a:p>
        </p:txBody>
      </p:sp>
      <p:pic>
        <p:nvPicPr>
          <p:cNvPr id="8" name="Imagem 7" descr="u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5500702"/>
            <a:ext cx="4429156" cy="785818"/>
          </a:xfrm>
          <a:prstGeom prst="rect">
            <a:avLst/>
          </a:prstGeom>
        </p:spPr>
      </p:pic>
      <p:pic>
        <p:nvPicPr>
          <p:cNvPr id="12" name="Imagem 11" descr="u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4214818"/>
            <a:ext cx="4636310" cy="827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Planning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41A9A-F2D2-481E-B867-F5DC63437077}" type="slidenum">
              <a:rPr lang="pt-BR" smtClean="0"/>
              <a:pPr>
                <a:defRPr/>
              </a:pPr>
              <a:t>15</a:t>
            </a:fld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32" y="1989138"/>
            <a:ext cx="3890960" cy="3011498"/>
          </a:xfrm>
          <a:noFill/>
        </p:spPr>
      </p:pic>
      <p:sp>
        <p:nvSpPr>
          <p:cNvPr id="26629" name="Retângulo 5"/>
          <p:cNvSpPr>
            <a:spLocks noChangeArrowheads="1"/>
          </p:cNvSpPr>
          <p:nvPr/>
        </p:nvSpPr>
        <p:spPr bwMode="auto">
          <a:xfrm>
            <a:off x="3714744" y="1500174"/>
            <a:ext cx="5321307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100" dirty="0">
                <a:latin typeface="+mj-lt"/>
              </a:rPr>
              <a:t>Costuma ser realizado em dois níveis, cada qual correspondendo a decisões estratégicas ou táticas.</a:t>
            </a:r>
          </a:p>
          <a:p>
            <a:pPr algn="just"/>
            <a:endParaRPr lang="pt-BR" sz="2100" dirty="0">
              <a:latin typeface="+mj-lt"/>
            </a:endParaRPr>
          </a:p>
          <a:p>
            <a:pPr algn="just">
              <a:buFont typeface="Arial" charset="0"/>
              <a:buChar char="•"/>
            </a:pPr>
            <a:r>
              <a:rPr lang="pt-BR" sz="2100" dirty="0" smtClean="0">
                <a:latin typeface="+mj-lt"/>
              </a:rPr>
              <a:t>  </a:t>
            </a:r>
            <a:r>
              <a:rPr lang="pt-BR" sz="2100" b="1" dirty="0">
                <a:latin typeface="+mj-lt"/>
              </a:rPr>
              <a:t>O primeiro nível </a:t>
            </a:r>
            <a:r>
              <a:rPr lang="pt-BR" sz="2100" dirty="0">
                <a:latin typeface="+mj-lt"/>
              </a:rPr>
              <a:t>de decisões sobre capacidade é estratégico e de longo prazo por natureza. É nesse nível que a empresa decide quais investimentos em novas instalações e novos equipamentos ela deve fazer. </a:t>
            </a:r>
          </a:p>
          <a:p>
            <a:endParaRPr lang="pt-BR" sz="2100" dirty="0">
              <a:latin typeface="+mj-lt"/>
            </a:endParaRPr>
          </a:p>
          <a:p>
            <a:pPr algn="just">
              <a:buFont typeface="Arial" charset="0"/>
              <a:buChar char="•"/>
            </a:pPr>
            <a:r>
              <a:rPr lang="pt-BR" sz="2100" dirty="0">
                <a:latin typeface="+mj-lt"/>
              </a:rPr>
              <a:t>  </a:t>
            </a:r>
            <a:r>
              <a:rPr lang="pt-BR" sz="2100" b="1" dirty="0">
                <a:latin typeface="+mj-lt"/>
              </a:rPr>
              <a:t>O segundo nível </a:t>
            </a:r>
            <a:r>
              <a:rPr lang="pt-BR" sz="2100" dirty="0">
                <a:latin typeface="+mj-lt"/>
              </a:rPr>
              <a:t>de decisões sobre capacidade é de natureza mais tática, enfocando aspectos de curto prazo que incluem o planejamento da força de trabalho, estoques e o uso diário de máquinas.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Planning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 smtClean="0"/>
              <a:t>Três  principais passos?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 smtClean="0"/>
              <a:t>1. Determinar os requisitos de nível de serviço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Definir as cargas de trabalho;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Determinar a unidade de trabalho;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Identificar os níveis de serviço para cada carga de trabalho.</a:t>
            </a:r>
          </a:p>
          <a:p>
            <a:pPr marL="914400" lvl="1" indent="-514350" eaLnBrk="1" fontAlgn="auto" hangingPunct="1">
              <a:spcAft>
                <a:spcPts val="0"/>
              </a:spcAft>
              <a:buNone/>
              <a:defRPr/>
            </a:pPr>
            <a:endParaRPr lang="pt-BR" sz="24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 smtClean="0"/>
              <a:t>2. Analisar a capacidade do sistema atual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Medir os níveis de serviço e comparar com os objetivos;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Medir o uso geral de recursos;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Medir o uso de recursos por carga de trabalho;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Identificar os componentes de tempo de resposta.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F9F0F-5621-4558-BF4A-70DB6FBE14B0}" type="slidenum">
              <a:rPr lang="pt-BR"/>
              <a:pPr>
                <a:defRPr/>
              </a:pPr>
              <a:t>16</a:t>
            </a:fld>
            <a:r>
              <a:rPr lang="pt-BR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Planning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b="1" dirty="0" smtClean="0"/>
              <a:t>3. Plano para o futuro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200" dirty="0" smtClean="0"/>
              <a:t>Determinar os requisitos de processamento futuro;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200" dirty="0" smtClean="0"/>
              <a:t>Plano de configuração do sistema futuro.</a:t>
            </a:r>
          </a:p>
          <a:p>
            <a:endParaRPr lang="pt-BR" sz="2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68B8E-300B-413B-8E9D-531322C9DF03}" type="slidenum">
              <a:rPr lang="pt-BR" smtClean="0"/>
              <a:pPr>
                <a:defRPr/>
              </a:pPr>
              <a:t>17</a:t>
            </a:fld>
            <a:r>
              <a:rPr lang="pt-BR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Passos para Capacity Planning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Espaço Reservado para Conteúdo 1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68B8E-300B-413B-8E9D-531322C9DF03}" type="slidenum">
              <a:rPr lang="pt-BR" smtClean="0"/>
              <a:pPr>
                <a:defRPr/>
              </a:pPr>
              <a:t>18</a:t>
            </a:fld>
            <a:r>
              <a:rPr lang="pt-BR" smtClean="0"/>
              <a:t> 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714348" y="6143644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+mj-lt"/>
              </a:rPr>
              <a:t>Planejamento de Capacidade </a:t>
            </a:r>
            <a:r>
              <a:rPr lang="pt-BR" sz="2800" b="1" dirty="0" err="1" smtClean="0">
                <a:latin typeface="+mj-lt"/>
              </a:rPr>
              <a:t>Postconfiguration</a:t>
            </a:r>
            <a:endParaRPr lang="pt-BR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Planning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0265A-2CC9-41BC-8969-CAD6C158164E}" type="slidenum">
              <a:rPr lang="pt-BR"/>
              <a:pPr>
                <a:defRPr/>
              </a:pPr>
              <a:t>19</a:t>
            </a:fld>
            <a:r>
              <a:rPr lang="pt-BR"/>
              <a:t> 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8312" y="1557338"/>
            <a:ext cx="8247091" cy="2014538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pt-BR" sz="2800" b="1" dirty="0" smtClean="0"/>
              <a:t>Dados que ainda não existem:</a:t>
            </a:r>
          </a:p>
          <a:p>
            <a:pPr marL="914400" indent="-514800" eaLnBrk="1" fontAlgn="auto" hangingPunct="1">
              <a:spcBef>
                <a:spcPts val="528"/>
              </a:spcBef>
              <a:spcAft>
                <a:spcPts val="0"/>
              </a:spcAft>
              <a:defRPr/>
            </a:pPr>
            <a:r>
              <a:rPr lang="pt-BR" sz="2600" dirty="0" smtClean="0"/>
              <a:t>Chamados  de Planejamento de Pré-configuração de Capacidade (ou Dimensionamento).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143500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pt-BR" sz="2800" b="1" dirty="0" smtClean="0"/>
              <a:t>Definição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pt-BR" sz="2800" b="1" dirty="0" smtClean="0"/>
              <a:t>Razões para realizar Capacity Planning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pt-BR" sz="2800" b="1" dirty="0" smtClean="0"/>
              <a:t>Capacidade / Utilização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pt-BR" sz="2800" b="1" dirty="0" smtClean="0"/>
              <a:t>Passos para Capacity Planning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pt-BR" sz="2800" b="1" dirty="0" smtClean="0"/>
              <a:t>Teste de Performance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pt-BR" sz="2800" b="1" dirty="0" smtClean="0"/>
              <a:t>Workloads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pt-BR" sz="2800" b="1" dirty="0" smtClean="0"/>
              <a:t>Ferramentas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pt-BR" sz="2800" b="1" dirty="0" smtClean="0"/>
              <a:t>Prática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pt-BR" sz="2800" b="1" dirty="0" smtClean="0"/>
              <a:t>Referências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FE141-C55A-47E9-B9D0-946FF97E53EC}" type="slidenum">
              <a:rPr lang="pt-BR"/>
              <a:pPr>
                <a:defRPr/>
              </a:pPr>
              <a:t>2</a:t>
            </a:fld>
            <a:r>
              <a:rPr lang="pt-BR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 DE PERFORMANCE</a:t>
            </a:r>
            <a:b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5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25000" lnSpcReduction="20000"/>
          </a:bodyPr>
          <a:lstStyle/>
          <a:p>
            <a:pPr marL="342900" lvl="1" indent="-342900" eaLnBrk="1" fontAlgn="auto" hangingPunct="1">
              <a:spcAft>
                <a:spcPts val="0"/>
              </a:spcAft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pt-BR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 eaLnBrk="1" hangingPunct="1">
              <a:lnSpc>
                <a:spcPct val="120000"/>
              </a:lnSpc>
              <a:defRPr/>
            </a:pPr>
            <a:endParaRPr lang="pt-BR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 eaLnBrk="1" hangingPunct="1">
              <a:lnSpc>
                <a:spcPct val="120000"/>
              </a:lnSpc>
              <a:buFont typeface="Arial" charset="0"/>
              <a:buNone/>
              <a:defRPr/>
            </a:pPr>
            <a:endParaRPr lang="pt-BR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buFont typeface="Arial" charset="0"/>
              <a:buNone/>
              <a:defRPr/>
            </a:pPr>
            <a:endParaRPr lang="pt-BR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pt-B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pt-B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pt-BR" sz="9600" b="1" dirty="0" smtClean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 de Performance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lvl="1" indent="-342900" algn="just" eaLnBrk="1" fontAlgn="auto" hangingPunct="1">
              <a:spcAft>
                <a:spcPts val="0"/>
              </a:spcAft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pt-BR" dirty="0" smtClean="0"/>
              <a:t>	</a:t>
            </a:r>
          </a:p>
          <a:p>
            <a:pPr marL="0" algn="just" eaLnBrk="1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2800" dirty="0" smtClean="0"/>
              <a:t>É o tipo de teste realizado para se verificar o tempo de resposta de uma aplicação, determinando assim:</a:t>
            </a:r>
          </a:p>
          <a:p>
            <a:pPr marL="0" algn="just" eaLnBrk="1" hangingPunct="1">
              <a:spcAft>
                <a:spcPts val="0"/>
              </a:spcAft>
              <a:buFont typeface="Arial" charset="0"/>
              <a:buNone/>
              <a:defRPr/>
            </a:pPr>
            <a:endParaRPr lang="pt-BR" sz="2800" dirty="0" smtClean="0"/>
          </a:p>
          <a:p>
            <a:pPr marL="0" algn="just" eaLnBrk="1" hangingPunct="1">
              <a:spcAft>
                <a:spcPts val="0"/>
              </a:spcAft>
              <a:defRPr/>
            </a:pPr>
            <a:r>
              <a:rPr lang="pt-BR" sz="2800" dirty="0" smtClean="0"/>
              <a:t>Escalabilidade e confiança;</a:t>
            </a:r>
          </a:p>
          <a:p>
            <a:pPr marL="0" algn="just" eaLnBrk="1" hangingPunct="1">
              <a:spcAft>
                <a:spcPts val="0"/>
              </a:spcAft>
              <a:defRPr/>
            </a:pPr>
            <a:endParaRPr lang="pt-BR" sz="2800" dirty="0" smtClean="0"/>
          </a:p>
          <a:p>
            <a:pPr marL="0" algn="just" eaLnBrk="1" hangingPunct="1">
              <a:spcAft>
                <a:spcPts val="0"/>
              </a:spcAft>
              <a:defRPr/>
            </a:pPr>
            <a:r>
              <a:rPr lang="pt-BR" sz="2800" dirty="0" smtClean="0"/>
              <a:t>Levando-se em consideração uma carga (</a:t>
            </a:r>
            <a:r>
              <a:rPr lang="pt-BR" sz="2800" i="1" dirty="0" err="1" smtClean="0"/>
              <a:t>load</a:t>
            </a:r>
            <a:r>
              <a:rPr lang="pt-BR" sz="2800" dirty="0" smtClean="0"/>
              <a:t>).</a:t>
            </a:r>
            <a:endParaRPr lang="pt-BR" sz="2800" b="1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76383"/>
            <a:ext cx="3327400" cy="3095625"/>
          </a:xfrm>
          <a:noFill/>
        </p:spPr>
      </p:pic>
      <p:sp>
        <p:nvSpPr>
          <p:cNvPr id="6" name="Retângulo 5"/>
          <p:cNvSpPr/>
          <p:nvPr/>
        </p:nvSpPr>
        <p:spPr>
          <a:xfrm>
            <a:off x="2928926" y="1428736"/>
            <a:ext cx="6000792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5148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sz="2300" dirty="0" smtClean="0">
                <a:latin typeface="+mj-lt"/>
              </a:rPr>
              <a:t>Avaliar </a:t>
            </a:r>
            <a:r>
              <a:rPr lang="pt-BR" sz="2300" dirty="0">
                <a:latin typeface="+mj-lt"/>
              </a:rPr>
              <a:t>a </a:t>
            </a:r>
            <a:r>
              <a:rPr lang="pt-BR" sz="2300" dirty="0" smtClean="0">
                <a:latin typeface="+mj-lt"/>
              </a:rPr>
              <a:t>infra-estrutura;</a:t>
            </a:r>
            <a:endParaRPr lang="pt-BR" sz="2300" dirty="0">
              <a:latin typeface="+mj-lt"/>
            </a:endParaRPr>
          </a:p>
          <a:p>
            <a:pPr marL="914400" indent="-514800">
              <a:spcBef>
                <a:spcPts val="0"/>
              </a:spcBef>
              <a:defRPr/>
            </a:pPr>
            <a:endParaRPr lang="pt-BR" sz="2000" dirty="0">
              <a:latin typeface="+mj-lt"/>
            </a:endParaRPr>
          </a:p>
          <a:p>
            <a:pPr marL="914400" indent="-5148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sz="2300" dirty="0" smtClean="0">
                <a:latin typeface="+mj-lt"/>
              </a:rPr>
              <a:t>Avaliar </a:t>
            </a:r>
            <a:r>
              <a:rPr lang="pt-BR" sz="2300" dirty="0">
                <a:latin typeface="+mj-lt"/>
              </a:rPr>
              <a:t>a capacidade atual;</a:t>
            </a:r>
          </a:p>
          <a:p>
            <a:pPr marL="914400" indent="-514800">
              <a:spcBef>
                <a:spcPts val="0"/>
              </a:spcBef>
              <a:defRPr/>
            </a:pPr>
            <a:endParaRPr lang="pt-BR" sz="2000" dirty="0">
              <a:latin typeface="+mj-lt"/>
            </a:endParaRPr>
          </a:p>
          <a:p>
            <a:pPr marL="914400" indent="-5148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sz="2300" dirty="0" smtClean="0">
                <a:latin typeface="+mj-lt"/>
              </a:rPr>
              <a:t>Determinar </a:t>
            </a:r>
            <a:r>
              <a:rPr lang="pt-BR" sz="2300" dirty="0">
                <a:latin typeface="+mj-lt"/>
              </a:rPr>
              <a:t>a estabilidade;</a:t>
            </a:r>
          </a:p>
          <a:p>
            <a:pPr marL="914400" indent="-514800">
              <a:spcBef>
                <a:spcPts val="0"/>
              </a:spcBef>
              <a:defRPr/>
            </a:pPr>
            <a:endParaRPr lang="pt-BR" sz="2000" dirty="0">
              <a:latin typeface="+mj-lt"/>
            </a:endParaRPr>
          </a:p>
          <a:p>
            <a:pPr marL="914400" indent="-5148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sz="2300" dirty="0" smtClean="0">
                <a:latin typeface="+mj-lt"/>
              </a:rPr>
              <a:t>Avaliar </a:t>
            </a:r>
            <a:r>
              <a:rPr lang="pt-BR" sz="2300" dirty="0">
                <a:latin typeface="+mj-lt"/>
              </a:rPr>
              <a:t>a release;</a:t>
            </a:r>
          </a:p>
          <a:p>
            <a:pPr marL="914400" indent="-514800">
              <a:spcBef>
                <a:spcPts val="0"/>
              </a:spcBef>
              <a:defRPr/>
            </a:pPr>
            <a:endParaRPr lang="pt-BR" sz="2000" dirty="0">
              <a:latin typeface="+mj-lt"/>
            </a:endParaRPr>
          </a:p>
          <a:p>
            <a:pPr marL="914400" indent="-5148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sz="2300" dirty="0" smtClean="0">
                <a:latin typeface="+mj-lt"/>
              </a:rPr>
              <a:t>Avaliar </a:t>
            </a:r>
            <a:r>
              <a:rPr lang="pt-BR" sz="2300" dirty="0">
                <a:latin typeface="+mj-lt"/>
              </a:rPr>
              <a:t>o tempo de resposta;</a:t>
            </a:r>
          </a:p>
          <a:p>
            <a:pPr marL="914400" indent="-514800">
              <a:spcBef>
                <a:spcPts val="0"/>
              </a:spcBef>
              <a:defRPr/>
            </a:pPr>
            <a:endParaRPr lang="pt-BR" sz="2000" dirty="0">
              <a:latin typeface="+mj-lt"/>
            </a:endParaRPr>
          </a:p>
          <a:p>
            <a:pPr marL="914400" indent="-5148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sz="2300" dirty="0" smtClean="0">
                <a:latin typeface="+mj-lt"/>
              </a:rPr>
              <a:t>Verificar </a:t>
            </a:r>
            <a:r>
              <a:rPr lang="pt-BR" sz="2300" dirty="0">
                <a:latin typeface="+mj-lt"/>
              </a:rPr>
              <a:t>se aplicação </a:t>
            </a:r>
            <a:r>
              <a:rPr lang="pt-BR" sz="2300" dirty="0" smtClean="0">
                <a:latin typeface="+mj-lt"/>
              </a:rPr>
              <a:t>suporta </a:t>
            </a:r>
            <a:r>
              <a:rPr lang="pt-BR" sz="2300" dirty="0">
                <a:latin typeface="+mj-lt"/>
              </a:rPr>
              <a:t>o workload </a:t>
            </a:r>
            <a:r>
              <a:rPr lang="pt-BR" sz="2300" dirty="0" smtClean="0">
                <a:latin typeface="+mj-lt"/>
              </a:rPr>
              <a:t>pretendido;</a:t>
            </a:r>
            <a:endParaRPr lang="pt-BR" sz="2300" dirty="0">
              <a:latin typeface="+mj-lt"/>
            </a:endParaRPr>
          </a:p>
          <a:p>
            <a:pPr marL="914400" indent="-514800">
              <a:spcBef>
                <a:spcPts val="0"/>
              </a:spcBef>
              <a:defRPr/>
            </a:pPr>
            <a:endParaRPr lang="pt-BR" sz="2000" dirty="0">
              <a:latin typeface="+mj-lt"/>
            </a:endParaRPr>
          </a:p>
          <a:p>
            <a:pPr marL="914400" indent="-5148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sz="2300" dirty="0" smtClean="0">
                <a:latin typeface="+mj-lt"/>
              </a:rPr>
              <a:t>Verificar a estabilidade  com o </a:t>
            </a:r>
            <a:r>
              <a:rPr lang="pt-BR" sz="2300" dirty="0">
                <a:latin typeface="+mj-lt"/>
              </a:rPr>
              <a:t>crescimento do workload</a:t>
            </a:r>
            <a:r>
              <a:rPr lang="pt-BR" sz="2300" dirty="0" smtClean="0">
                <a:latin typeface="+mj-lt"/>
              </a:rPr>
              <a:t>.</a:t>
            </a:r>
            <a:endParaRPr lang="pt-BR" sz="2300" dirty="0">
              <a:latin typeface="+mj-lt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é necessário testar?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Espaço Reservado para Conteúdo 2"/>
          <p:cNvSpPr>
            <a:spLocks noGrp="1"/>
          </p:cNvSpPr>
          <p:nvPr>
            <p:ph idx="1"/>
          </p:nvPr>
        </p:nvSpPr>
        <p:spPr>
          <a:xfrm>
            <a:off x="468312" y="1700213"/>
            <a:ext cx="8389967" cy="4872059"/>
          </a:xfrm>
        </p:spPr>
        <p:txBody>
          <a:bodyPr/>
          <a:lstStyle/>
          <a:p>
            <a:pPr eaLnBrk="1" hangingPunct="1"/>
            <a:r>
              <a:rPr lang="pt-BR" sz="2800" dirty="0" smtClean="0"/>
              <a:t>Determinar a probabilidade que o sistema irá atender aos </a:t>
            </a:r>
            <a:r>
              <a:rPr lang="pt-BR" sz="2800" b="1" dirty="0" err="1" smtClean="0"/>
              <a:t>SLA’s</a:t>
            </a:r>
            <a:r>
              <a:rPr lang="pt-BR" sz="2800" dirty="0" smtClean="0"/>
              <a:t>(</a:t>
            </a:r>
            <a:r>
              <a:rPr lang="pt-BR" sz="2800" i="1" dirty="0" err="1" smtClean="0"/>
              <a:t>Service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Level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Agreement</a:t>
            </a:r>
            <a:r>
              <a:rPr lang="pt-BR" sz="2800" dirty="0" smtClean="0"/>
              <a:t>) acordados;</a:t>
            </a:r>
          </a:p>
          <a:p>
            <a:pPr eaLnBrk="1" hangingPunct="1"/>
            <a:r>
              <a:rPr lang="pt-BR" sz="2800" dirty="0" smtClean="0"/>
              <a:t>Não mitiga o risco diretamente, mas identifica e quantifica o risco;</a:t>
            </a:r>
          </a:p>
          <a:p>
            <a:pPr eaLnBrk="1" hangingPunct="1"/>
            <a:r>
              <a:rPr lang="pt-BR" sz="2800" dirty="0" smtClean="0"/>
              <a:t>Determina a configuração mínima que permitirá o sistema atender os </a:t>
            </a:r>
            <a:r>
              <a:rPr lang="pt-BR" sz="2800" dirty="0" err="1" smtClean="0"/>
              <a:t>SLA’s</a:t>
            </a:r>
            <a:r>
              <a:rPr lang="pt-BR" sz="2800" dirty="0" smtClean="0"/>
              <a:t>;</a:t>
            </a:r>
          </a:p>
          <a:p>
            <a:pPr eaLnBrk="1" hangingPunct="1"/>
            <a:r>
              <a:rPr lang="pt-BR" sz="2800" dirty="0" smtClean="0"/>
              <a:t>Determinar tempos de resposta em </a:t>
            </a:r>
            <a:r>
              <a:rPr lang="pt-BR" sz="2800" i="1" dirty="0" smtClean="0"/>
              <a:t>throughputs</a:t>
            </a:r>
            <a:r>
              <a:rPr lang="pt-BR" sz="2800" dirty="0" smtClean="0"/>
              <a:t>;</a:t>
            </a:r>
          </a:p>
          <a:p>
            <a:pPr eaLnBrk="1" hangingPunct="1"/>
            <a:r>
              <a:rPr lang="pt-BR" sz="2800" dirty="0" smtClean="0"/>
              <a:t>Determinar gargalos (bottlenecks) no sistema;</a:t>
            </a:r>
          </a:p>
          <a:p>
            <a:pPr eaLnBrk="1" hangingPunct="1"/>
            <a:r>
              <a:rPr lang="pt-BR" sz="2800" dirty="0" smtClean="0"/>
              <a:t> Comparação de diferentes plataformas de hardware e Sistema Operacional.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Propósitos do Teste de Performance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Espaço Reservado para Conteúdo 2"/>
          <p:cNvSpPr>
            <a:spLocks noGrp="1"/>
          </p:cNvSpPr>
          <p:nvPr>
            <p:ph idx="1"/>
          </p:nvPr>
        </p:nvSpPr>
        <p:spPr>
          <a:xfrm>
            <a:off x="539750" y="1844675"/>
            <a:ext cx="8229600" cy="4525963"/>
          </a:xfrm>
        </p:spPr>
        <p:txBody>
          <a:bodyPr/>
          <a:lstStyle/>
          <a:p>
            <a:pPr eaLnBrk="1" hangingPunct="1"/>
            <a:r>
              <a:rPr lang="pt-BR" sz="2800" dirty="0" smtClean="0"/>
              <a:t>Melhoria da qualidade do ponto de vista do usuário;</a:t>
            </a:r>
          </a:p>
          <a:p>
            <a:pPr eaLnBrk="1" hangingPunct="1"/>
            <a:endParaRPr lang="pt-BR" sz="2800" dirty="0" smtClean="0"/>
          </a:p>
          <a:p>
            <a:pPr eaLnBrk="1" hangingPunct="1"/>
            <a:r>
              <a:rPr lang="pt-BR" sz="2800" dirty="0" smtClean="0"/>
              <a:t> Redução do custo de mudanças;</a:t>
            </a:r>
          </a:p>
          <a:p>
            <a:pPr eaLnBrk="1" hangingPunct="1"/>
            <a:endParaRPr lang="pt-BR" sz="2800" dirty="0" smtClean="0"/>
          </a:p>
          <a:p>
            <a:pPr eaLnBrk="1" hangingPunct="1"/>
            <a:r>
              <a:rPr lang="pt-BR" sz="2800" dirty="0" smtClean="0"/>
              <a:t> Redução dos custos de sistema;</a:t>
            </a:r>
          </a:p>
          <a:p>
            <a:pPr eaLnBrk="1" hangingPunct="1">
              <a:buFont typeface="Arial" charset="0"/>
              <a:buNone/>
            </a:pPr>
            <a:endParaRPr lang="pt-BR" sz="2800" dirty="0" smtClean="0"/>
          </a:p>
          <a:p>
            <a:pPr eaLnBrk="1" hangingPunct="1"/>
            <a:r>
              <a:rPr lang="pt-BR" sz="2800" dirty="0" smtClean="0">
                <a:solidFill>
                  <a:srgbClr val="0033CC"/>
                </a:solidFill>
              </a:rPr>
              <a:t>Identificação antecipada dos defeitos mais críticos da aplicação como arquitetura do sistema.</a:t>
            </a:r>
            <a:endParaRPr lang="pt-BR" sz="2800" dirty="0" smtClean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Benefícios Teste de Performance</a:t>
            </a:r>
            <a:endParaRPr lang="pt-BR" dirty="0"/>
          </a:p>
        </p:txBody>
      </p:sp>
      <p:pic>
        <p:nvPicPr>
          <p:cNvPr id="5" name="Imagem 4" descr="administracao_temp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2643182"/>
            <a:ext cx="2190756" cy="2190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Workloads</a:t>
            </a:r>
            <a:endParaRPr lang="pt-BR" dirty="0"/>
          </a:p>
        </p:txBody>
      </p:sp>
      <p:pic>
        <p:nvPicPr>
          <p:cNvPr id="5" name="Espaço Reservado para Conteúdo 4" descr="workloa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7422" y="1928802"/>
            <a:ext cx="3857652" cy="4250561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68B8E-300B-413B-8E9D-531322C9DF03}" type="slidenum">
              <a:rPr lang="pt-BR" smtClean="0"/>
              <a:pPr>
                <a:defRPr/>
              </a:pPr>
              <a:t>25</a:t>
            </a:fld>
            <a:r>
              <a:rPr lang="pt-BR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Workload Real X Sintética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85720" y="1643050"/>
          <a:ext cx="8643998" cy="48109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36181"/>
                <a:gridCol w="5107817"/>
              </a:tblGrid>
              <a:tr h="47383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j-lt"/>
                        </a:rPr>
                        <a:t>Real</a:t>
                      </a:r>
                      <a:endParaRPr lang="pt-BR" sz="2000" dirty="0">
                        <a:latin typeface="+mj-lt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j-lt"/>
                        </a:rPr>
                        <a:t>Sintética</a:t>
                      </a:r>
                      <a:endParaRPr lang="pt-BR" sz="2000" dirty="0">
                        <a:latin typeface="+mj-lt"/>
                      </a:endParaRPr>
                    </a:p>
                  </a:txBody>
                  <a:tcPr marL="91443" marR="91443"/>
                </a:tc>
              </a:tr>
              <a:tr h="47383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j-lt"/>
                        </a:rPr>
                        <a:t>Operação normal</a:t>
                      </a:r>
                      <a:endParaRPr lang="pt-BR" sz="20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j-lt"/>
                        </a:rPr>
                        <a:t>Operação não normal</a:t>
                      </a:r>
                      <a:endParaRPr lang="pt-BR" sz="20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marL="91443" marR="91443"/>
                </a:tc>
              </a:tr>
              <a:tr h="47383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j-lt"/>
                        </a:rPr>
                        <a:t>Base de dados grande</a:t>
                      </a:r>
                      <a:endParaRPr lang="pt-BR" sz="20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 smtClean="0">
                          <a:latin typeface="+mj-lt"/>
                        </a:rPr>
                        <a:t>Base de dados menor</a:t>
                      </a:r>
                    </a:p>
                  </a:txBody>
                  <a:tcPr marL="91443" marR="91443"/>
                </a:tc>
              </a:tr>
              <a:tr h="746891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 smtClean="0">
                          <a:latin typeface="+mj-lt"/>
                        </a:rPr>
                        <a:t>Dados sensíveis</a:t>
                      </a:r>
                      <a:endParaRPr lang="pt-BR" sz="2000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 smtClean="0">
                          <a:latin typeface="+mj-lt"/>
                        </a:rPr>
                        <a:t>Dados não sensíveis</a:t>
                      </a:r>
                      <a:endParaRPr lang="pt-BR" sz="2000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3" marR="91443"/>
                </a:tc>
              </a:tr>
              <a:tr h="746891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 smtClean="0">
                          <a:latin typeface="+mj-lt"/>
                        </a:rPr>
                        <a:t>Não pode ser modificado</a:t>
                      </a:r>
                      <a:endParaRPr lang="pt-BR" sz="2000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 smtClean="0">
                          <a:latin typeface="+mj-lt"/>
                        </a:rPr>
                        <a:t>Facilmente modificada sem impactar  sua operação</a:t>
                      </a:r>
                      <a:endParaRPr lang="pt-BR" sz="2000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3" marR="91443"/>
                </a:tc>
              </a:tr>
              <a:tr h="47383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j-lt"/>
                        </a:rPr>
                        <a:t>Não suporta portabilidade</a:t>
                      </a:r>
                      <a:endParaRPr lang="pt-BR" sz="20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j-lt"/>
                        </a:rPr>
                        <a:t>Suporta portabilidade</a:t>
                      </a:r>
                      <a:endParaRPr lang="pt-BR" sz="20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marL="91443" marR="91443"/>
                </a:tc>
              </a:tr>
              <a:tr h="720762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j-lt"/>
                        </a:rPr>
                        <a:t>Sem</a:t>
                      </a:r>
                      <a:r>
                        <a:rPr lang="pt-BR" sz="2000" baseline="0" dirty="0" smtClean="0">
                          <a:latin typeface="+mj-lt"/>
                        </a:rPr>
                        <a:t> </a:t>
                      </a:r>
                      <a:r>
                        <a:rPr lang="pt-BR" sz="2000" dirty="0" smtClean="0">
                          <a:latin typeface="+mj-lt"/>
                        </a:rPr>
                        <a:t> recursos internos</a:t>
                      </a:r>
                      <a:r>
                        <a:rPr lang="pt-BR" sz="2000" baseline="0" dirty="0" smtClean="0">
                          <a:latin typeface="+mj-lt"/>
                        </a:rPr>
                        <a:t> de medição</a:t>
                      </a:r>
                      <a:endParaRPr lang="pt-BR" sz="20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j-lt"/>
                        </a:rPr>
                        <a:t>Com recursos internos de medição</a:t>
                      </a:r>
                      <a:endParaRPr lang="pt-BR" sz="20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marL="91443" marR="91443"/>
                </a:tc>
              </a:tr>
              <a:tr h="676476"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latin typeface="+mj-lt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 smtClean="0">
                          <a:latin typeface="+mj-lt"/>
                        </a:rPr>
                        <a:t>Pode ser aplicado várias vezes de maneira controlada</a:t>
                      </a:r>
                    </a:p>
                  </a:txBody>
                  <a:tcPr marL="91443" marR="9144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Técnicas para Capacity Planning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68B8E-300B-413B-8E9D-531322C9DF03}" type="slidenum">
              <a:rPr lang="pt-BR" smtClean="0"/>
              <a:pPr>
                <a:defRPr/>
              </a:pPr>
              <a:t>27</a:t>
            </a:fld>
            <a:r>
              <a:rPr lang="pt-BR" smtClean="0"/>
              <a:t> 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285720" y="1857364"/>
          <a:ext cx="8429684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Resumo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FBFD6-8F6F-478A-8187-565F5D0ADC89}" type="slidenum">
              <a:rPr lang="pt-BR" smtClean="0"/>
              <a:pPr>
                <a:defRPr/>
              </a:pPr>
              <a:t>28</a:t>
            </a:fld>
            <a:r>
              <a:rPr lang="pt-BR" smtClean="0"/>
              <a:t>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214679" y="1916112"/>
            <a:ext cx="2436822" cy="17986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Planejamento de Capacidade</a:t>
            </a:r>
          </a:p>
        </p:txBody>
      </p:sp>
      <p:sp>
        <p:nvSpPr>
          <p:cNvPr id="6" name="Retângulo 5"/>
          <p:cNvSpPr/>
          <p:nvPr/>
        </p:nvSpPr>
        <p:spPr>
          <a:xfrm>
            <a:off x="5786446" y="4429132"/>
            <a:ext cx="2428892" cy="179959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Teste de Performance</a:t>
            </a:r>
          </a:p>
        </p:txBody>
      </p:sp>
      <p:sp>
        <p:nvSpPr>
          <p:cNvPr id="7" name="Retângulo 6"/>
          <p:cNvSpPr/>
          <p:nvPr/>
        </p:nvSpPr>
        <p:spPr>
          <a:xfrm>
            <a:off x="571472" y="4429132"/>
            <a:ext cx="2428892" cy="17859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Workload</a:t>
            </a:r>
          </a:p>
        </p:txBody>
      </p:sp>
      <p:sp>
        <p:nvSpPr>
          <p:cNvPr id="13" name="Seta em curva para a direita 12"/>
          <p:cNvSpPr/>
          <p:nvPr/>
        </p:nvSpPr>
        <p:spPr>
          <a:xfrm>
            <a:off x="4851407" y="3857628"/>
            <a:ext cx="792163" cy="1008063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Seta em curva para a esquerda 14"/>
          <p:cNvSpPr/>
          <p:nvPr/>
        </p:nvSpPr>
        <p:spPr>
          <a:xfrm>
            <a:off x="3214678" y="3857628"/>
            <a:ext cx="792162" cy="1081088"/>
          </a:xfrm>
          <a:prstGeom prst="curvedLeftArrow">
            <a:avLst>
              <a:gd name="adj1" fmla="val 25000"/>
              <a:gd name="adj2" fmla="val 62500"/>
              <a:gd name="adj3" fmla="val 25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jme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071942"/>
            <a:ext cx="5286412" cy="25003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Ferramentas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68B8E-300B-413B-8E9D-531322C9DF03}" type="slidenum">
              <a:rPr lang="pt-BR" smtClean="0"/>
              <a:pPr>
                <a:defRPr/>
              </a:pPr>
              <a:t>29</a:t>
            </a:fld>
            <a:r>
              <a:rPr lang="pt-BR" smtClean="0"/>
              <a:t> </a:t>
            </a:r>
            <a:endParaRPr lang="pt-BR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838" y="1714489"/>
            <a:ext cx="2991944" cy="1214446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643182"/>
            <a:ext cx="2924338" cy="1183808"/>
          </a:xfrm>
          <a:prstGeom prst="rect">
            <a:avLst/>
          </a:prstGeom>
          <a:noFill/>
          <a:ln w="36000">
            <a:solidFill>
              <a:srgbClr val="2300DC"/>
            </a:solidFill>
            <a:round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3929058" y="1643050"/>
            <a:ext cx="3493264" cy="55399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marL="431800" indent="-32385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sz="3000" b="1" dirty="0" smtClean="0">
                <a:latin typeface="+mj-lt"/>
              </a:rPr>
              <a:t>HP </a:t>
            </a:r>
            <a:r>
              <a:rPr lang="pt-BR" sz="3000" b="1" i="1" dirty="0" smtClean="0">
                <a:latin typeface="+mj-lt"/>
              </a:rPr>
              <a:t>Capacity Advisor</a:t>
            </a:r>
          </a:p>
        </p:txBody>
      </p:sp>
      <p:sp>
        <p:nvSpPr>
          <p:cNvPr id="9" name="Retângulo 8"/>
          <p:cNvSpPr/>
          <p:nvPr/>
        </p:nvSpPr>
        <p:spPr>
          <a:xfrm>
            <a:off x="4000496" y="3000372"/>
            <a:ext cx="1374094" cy="553998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marL="431800" indent="-32385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sz="3000" b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Nagios</a:t>
            </a:r>
            <a:endParaRPr lang="pt-BR" sz="3000" b="1" i="1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143768" y="5786454"/>
            <a:ext cx="1356653" cy="553998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marL="431800" indent="-32385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sz="3000" b="1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Zabbix</a:t>
            </a:r>
            <a:endParaRPr lang="pt-BR" sz="3000" b="1" i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000760" y="4357694"/>
            <a:ext cx="1565172" cy="553998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marL="431800" indent="-32385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sz="3000" b="1" i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Collectd</a:t>
            </a:r>
            <a:endParaRPr lang="pt-BR" sz="3000" b="1" i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858148" y="4857760"/>
            <a:ext cx="1082348" cy="55399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31800" indent="-323850"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sz="3000" b="1" i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Cacti</a:t>
            </a:r>
            <a:endParaRPr lang="pt-BR" sz="3000" b="1" i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A11DA-2F7F-4ED6-A84A-EB96DF25D4E8}" type="slidenum">
              <a:rPr lang="pt-BR"/>
              <a:pPr>
                <a:defRPr/>
              </a:pPr>
              <a:t>3</a:t>
            </a:fld>
            <a:r>
              <a:rPr lang="pt-BR"/>
              <a:t> </a:t>
            </a:r>
            <a:endParaRPr lang="pt-BR" dirty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0" cy="686593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Prática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4F5FE-176A-40B1-BBB5-7380FD076665}" type="slidenum">
              <a:rPr lang="pt-BR"/>
              <a:pPr>
                <a:defRPr/>
              </a:pPr>
              <a:t>30</a:t>
            </a:fld>
            <a:r>
              <a:rPr lang="pt-BR"/>
              <a:t> 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800" dirty="0" smtClean="0"/>
              <a:t>Um </a:t>
            </a:r>
            <a:r>
              <a:rPr lang="pt-BR" sz="2800" dirty="0" err="1" smtClean="0"/>
              <a:t>RESTful</a:t>
            </a:r>
            <a:r>
              <a:rPr lang="pt-BR" sz="2800" dirty="0" smtClean="0"/>
              <a:t> Webservice escrito em Java é usado para realizar a </a:t>
            </a:r>
            <a:r>
              <a:rPr lang="pt-BR" sz="2800" dirty="0" err="1" smtClean="0"/>
              <a:t>binarização</a:t>
            </a:r>
            <a:r>
              <a:rPr lang="pt-BR" sz="2800" dirty="0" smtClean="0"/>
              <a:t> de imagens. Alguns parâmetros podem ser ajustados para alcançar o desempenho adequado do webservice, que são:</a:t>
            </a:r>
          </a:p>
          <a:p>
            <a:pPr indent="0" algn="just">
              <a:buNone/>
            </a:pPr>
            <a:endParaRPr lang="pt-BR" sz="2800" dirty="0" smtClean="0"/>
          </a:p>
          <a:p>
            <a:pPr lvl="1"/>
            <a:r>
              <a:rPr lang="pt-BR" sz="2400" dirty="0" smtClean="0"/>
              <a:t>-</a:t>
            </a:r>
            <a:r>
              <a:rPr lang="pt-BR" sz="2400" dirty="0" err="1" smtClean="0"/>
              <a:t>Dbinarization</a:t>
            </a:r>
            <a:r>
              <a:rPr lang="pt-BR" sz="2400" dirty="0" smtClean="0"/>
              <a:t>.threads=</a:t>
            </a:r>
            <a:r>
              <a:rPr lang="pt-BR" sz="2400" i="1" dirty="0" smtClean="0"/>
              <a:t>Valor</a:t>
            </a:r>
            <a:r>
              <a:rPr lang="pt-BR" sz="2400" dirty="0" smtClean="0"/>
              <a:t>, onde </a:t>
            </a:r>
            <a:r>
              <a:rPr lang="pt-BR" sz="2400" i="1" dirty="0" smtClean="0"/>
              <a:t>Valor</a:t>
            </a:r>
            <a:r>
              <a:rPr lang="pt-BR" sz="2400" dirty="0" smtClean="0"/>
              <a:t> é a quantidade de threads usados para a </a:t>
            </a:r>
            <a:r>
              <a:rPr lang="pt-BR" sz="2400" dirty="0" err="1" smtClean="0"/>
              <a:t>binarização</a:t>
            </a:r>
            <a:r>
              <a:rPr lang="pt-BR" sz="2400" dirty="0" smtClean="0"/>
              <a:t>;</a:t>
            </a:r>
          </a:p>
          <a:p>
            <a:pPr lvl="1"/>
            <a:r>
              <a:rPr lang="pt-BR" sz="2400" dirty="0" smtClean="0"/>
              <a:t>-</a:t>
            </a:r>
            <a:r>
              <a:rPr lang="pt-BR" sz="2400" dirty="0" err="1" smtClean="0"/>
              <a:t>Xms</a:t>
            </a:r>
            <a:r>
              <a:rPr lang="pt-BR" sz="2400" dirty="0" smtClean="0"/>
              <a:t> </a:t>
            </a:r>
            <a:r>
              <a:rPr lang="pt-BR" sz="2400" i="1" dirty="0" smtClean="0"/>
              <a:t>Valor1</a:t>
            </a:r>
            <a:r>
              <a:rPr lang="pt-BR" sz="2400" dirty="0" smtClean="0"/>
              <a:t> e –</a:t>
            </a:r>
            <a:r>
              <a:rPr lang="pt-BR" sz="2400" dirty="0" err="1" smtClean="0"/>
              <a:t>Xmx</a:t>
            </a:r>
            <a:r>
              <a:rPr lang="pt-BR" sz="2400" dirty="0" smtClean="0"/>
              <a:t> </a:t>
            </a:r>
            <a:r>
              <a:rPr lang="pt-BR" sz="2400" i="1" dirty="0" smtClean="0"/>
              <a:t>Valor2</a:t>
            </a:r>
            <a:r>
              <a:rPr lang="pt-BR" sz="2400" dirty="0" smtClean="0"/>
              <a:t>: </a:t>
            </a:r>
            <a:r>
              <a:rPr lang="pt-BR" sz="2400" i="1" dirty="0" smtClean="0"/>
              <a:t>Valor1</a:t>
            </a:r>
            <a:r>
              <a:rPr lang="pt-BR" sz="2400" dirty="0" smtClean="0"/>
              <a:t> é a memória inicial da máquina virtual e </a:t>
            </a:r>
            <a:r>
              <a:rPr lang="pt-BR" sz="2400" i="1" dirty="0" smtClean="0"/>
              <a:t>Valor2</a:t>
            </a:r>
            <a:r>
              <a:rPr lang="pt-BR" sz="2400" dirty="0" smtClean="0"/>
              <a:t> a memória final;</a:t>
            </a:r>
          </a:p>
          <a:p>
            <a:pPr lvl="1"/>
            <a:r>
              <a:rPr lang="pt-BR" sz="2400" dirty="0" smtClean="0"/>
              <a:t>-</a:t>
            </a:r>
            <a:r>
              <a:rPr lang="pt-BR" sz="2400" dirty="0" err="1" smtClean="0"/>
              <a:t>XX:PermSize</a:t>
            </a:r>
            <a:r>
              <a:rPr lang="pt-BR" sz="2400" dirty="0" smtClean="0"/>
              <a:t>=</a:t>
            </a:r>
            <a:r>
              <a:rPr lang="pt-BR" sz="2400" i="1" dirty="0" smtClean="0"/>
              <a:t>Valor1</a:t>
            </a:r>
            <a:r>
              <a:rPr lang="pt-BR" sz="2400" dirty="0" smtClean="0"/>
              <a:t> e –</a:t>
            </a:r>
            <a:r>
              <a:rPr lang="pt-BR" sz="2400" dirty="0" err="1" smtClean="0"/>
              <a:t>XX:MaxPermSize</a:t>
            </a:r>
            <a:r>
              <a:rPr lang="pt-BR" sz="2400" dirty="0" smtClean="0"/>
              <a:t>=</a:t>
            </a:r>
            <a:r>
              <a:rPr lang="pt-BR" sz="2400" i="1" dirty="0" smtClean="0"/>
              <a:t>Valor2</a:t>
            </a:r>
            <a:r>
              <a:rPr lang="pt-BR" sz="2400" dirty="0" smtClean="0"/>
              <a:t>: </a:t>
            </a:r>
            <a:r>
              <a:rPr lang="pt-BR" sz="2400" i="1" dirty="0" smtClean="0"/>
              <a:t>Valor1</a:t>
            </a:r>
            <a:r>
              <a:rPr lang="pt-BR" sz="2400" dirty="0" smtClean="0"/>
              <a:t> e </a:t>
            </a:r>
            <a:r>
              <a:rPr lang="pt-BR" sz="2400" i="1" dirty="0" smtClean="0"/>
              <a:t>Valor2</a:t>
            </a:r>
            <a:r>
              <a:rPr lang="pt-BR" sz="2400" dirty="0" smtClean="0"/>
              <a:t> representam o tamanho da memória permanente.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Prática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4F5FE-176A-40B1-BBB5-7380FD076665}" type="slidenum">
              <a:rPr lang="pt-BR"/>
              <a:pPr>
                <a:defRPr/>
              </a:pPr>
              <a:t>31</a:t>
            </a:fld>
            <a:r>
              <a:rPr lang="pt-BR"/>
              <a:t> 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800" dirty="0"/>
              <a:t>Espera-se que este servidor atenda uma SLA </a:t>
            </a:r>
            <a:r>
              <a:rPr lang="pt-BR" sz="2800" dirty="0" smtClean="0"/>
              <a:t>de 900 requisições por minuto. Alterar parâmetros mencionados de forma a obter um melhor desempenho. </a:t>
            </a:r>
          </a:p>
          <a:p>
            <a:pPr indent="0" algn="just">
              <a:buNone/>
            </a:pPr>
            <a:endParaRPr lang="pt-BR" sz="2800" dirty="0" smtClean="0"/>
          </a:p>
          <a:p>
            <a:pPr lvl="1"/>
            <a:r>
              <a:rPr lang="pt-BR" sz="2400" dirty="0" smtClean="0"/>
              <a:t>Estimar </a:t>
            </a:r>
            <a:r>
              <a:rPr lang="pt-BR" sz="2400" dirty="0"/>
              <a:t>a capacidade efetiva do </a:t>
            </a:r>
            <a:r>
              <a:rPr lang="pt-BR" sz="2400" dirty="0" smtClean="0"/>
              <a:t>servidor.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290466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Exercício Proposto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504351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600" dirty="0" smtClean="0"/>
              <a:t>Em uma empresa XPTO, é utilizado um serviço de mensagens, onde cada funcionário pode enviar uma mensagem para outro funcionário ou pode verificar suas mensagens recebidas e suas mensagens enviadas. Foi realizado um estudo sobre este serviço na empresa, onde verificou-se que, quando um funcionário utiliza o serviço, este:</a:t>
            </a:r>
          </a:p>
          <a:p>
            <a:pPr indent="0" algn="just">
              <a:buNone/>
            </a:pPr>
            <a:endParaRPr lang="pt-BR" sz="2400" dirty="0" smtClean="0"/>
          </a:p>
          <a:p>
            <a:pPr lvl="1" algn="just"/>
            <a:r>
              <a:rPr lang="pt-BR" sz="2200" dirty="0" smtClean="0"/>
              <a:t>Com probabilidade de 85%, verifica suas mensagens recebidas;</a:t>
            </a:r>
          </a:p>
          <a:p>
            <a:pPr lvl="1" algn="just"/>
            <a:r>
              <a:rPr lang="pt-BR" sz="2200" dirty="0"/>
              <a:t>Com probabilidade de </a:t>
            </a:r>
            <a:r>
              <a:rPr lang="pt-BR" sz="2200" dirty="0" smtClean="0"/>
              <a:t>2%, </a:t>
            </a:r>
            <a:r>
              <a:rPr lang="pt-BR" sz="2200" dirty="0"/>
              <a:t>verifica suas mensagens </a:t>
            </a:r>
            <a:r>
              <a:rPr lang="pt-BR" sz="2200" dirty="0" smtClean="0"/>
              <a:t>enviadas;</a:t>
            </a:r>
          </a:p>
          <a:p>
            <a:pPr lvl="1" algn="just"/>
            <a:r>
              <a:rPr lang="pt-BR" sz="2200" dirty="0"/>
              <a:t>Com probabilidade de </a:t>
            </a:r>
            <a:r>
              <a:rPr lang="pt-BR" sz="2200" dirty="0" smtClean="0"/>
              <a:t>13%, envia mensagens a outros funcionários.</a:t>
            </a:r>
            <a:endParaRPr lang="pt-BR" sz="2200" dirty="0"/>
          </a:p>
          <a:p>
            <a:pPr marL="457200" lvl="1" indent="0">
              <a:buNone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68B8E-300B-413B-8E9D-531322C9DF03}" type="slidenum">
              <a:rPr lang="pt-BR" smtClean="0"/>
              <a:pPr>
                <a:defRPr/>
              </a:pPr>
              <a:t>32</a:t>
            </a:fld>
            <a:r>
              <a:rPr lang="pt-BR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Exercício Proposto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pPr algn="just">
              <a:buNone/>
            </a:pPr>
            <a:r>
              <a:rPr lang="pt-BR" sz="2600" dirty="0" smtClean="0"/>
              <a:t>Pede-se:</a:t>
            </a:r>
          </a:p>
          <a:p>
            <a:pPr algn="just"/>
            <a:r>
              <a:rPr lang="pt-BR" sz="2600" dirty="0" smtClean="0"/>
              <a:t>Elaborar plano de testes com </a:t>
            </a:r>
            <a:r>
              <a:rPr lang="pt-BR" sz="2600" dirty="0" err="1" smtClean="0"/>
              <a:t>JMeter</a:t>
            </a:r>
            <a:r>
              <a:rPr lang="pt-BR" sz="2600" dirty="0" smtClean="0"/>
              <a:t> para avaliar o desempenho do servidor;</a:t>
            </a:r>
          </a:p>
          <a:p>
            <a:pPr algn="just"/>
            <a:r>
              <a:rPr lang="pt-BR" sz="2600" dirty="0" smtClean="0"/>
              <a:t>Selecionar os valores para os seguintes parâmetros de desempenho da máquina virtual:</a:t>
            </a:r>
          </a:p>
          <a:p>
            <a:pPr lvl="1" algn="just"/>
            <a:r>
              <a:rPr lang="pt-BR" sz="2200" dirty="0" smtClean="0"/>
              <a:t>-</a:t>
            </a:r>
            <a:r>
              <a:rPr lang="pt-BR" sz="2200" dirty="0" err="1" smtClean="0"/>
              <a:t>Dmessaging</a:t>
            </a:r>
            <a:r>
              <a:rPr lang="pt-BR" sz="2200" dirty="0" smtClean="0"/>
              <a:t>.threads;</a:t>
            </a:r>
          </a:p>
          <a:p>
            <a:pPr lvl="1" algn="just"/>
            <a:r>
              <a:rPr lang="pt-BR" sz="2200" dirty="0" smtClean="0"/>
              <a:t>-</a:t>
            </a:r>
            <a:r>
              <a:rPr lang="pt-BR" sz="2200" dirty="0" err="1" smtClean="0"/>
              <a:t>Xms</a:t>
            </a:r>
            <a:r>
              <a:rPr lang="pt-BR" sz="2200" dirty="0" smtClean="0"/>
              <a:t> e –</a:t>
            </a:r>
            <a:r>
              <a:rPr lang="pt-BR" sz="2200" dirty="0" err="1" smtClean="0"/>
              <a:t>Xmx</a:t>
            </a:r>
            <a:r>
              <a:rPr lang="pt-BR" sz="2200" dirty="0" smtClean="0"/>
              <a:t>;</a:t>
            </a:r>
          </a:p>
          <a:p>
            <a:pPr lvl="1" algn="just"/>
            <a:r>
              <a:rPr lang="pt-BR" sz="2200" dirty="0" smtClean="0"/>
              <a:t>-XX:</a:t>
            </a:r>
            <a:r>
              <a:rPr lang="pt-BR" sz="2200" dirty="0" err="1" smtClean="0"/>
              <a:t>MaxPermSize</a:t>
            </a:r>
            <a:r>
              <a:rPr lang="pt-BR" sz="2200" dirty="0" smtClean="0"/>
              <a:t>.</a:t>
            </a:r>
          </a:p>
          <a:p>
            <a:pPr lvl="1" algn="just"/>
            <a:endParaRPr lang="pt-BR" sz="2200" dirty="0" smtClean="0"/>
          </a:p>
          <a:p>
            <a:pPr algn="just"/>
            <a:r>
              <a:rPr lang="pt-BR" sz="2600" dirty="0" smtClean="0"/>
              <a:t>Elaborar uma SLA para o serviço, contemplando:</a:t>
            </a:r>
          </a:p>
          <a:p>
            <a:pPr lvl="1" algn="just"/>
            <a:r>
              <a:rPr lang="pt-BR" sz="2200" dirty="0" smtClean="0"/>
              <a:t>A capacidade do projeto.</a:t>
            </a:r>
            <a:endParaRPr lang="pt-BR" sz="2200" dirty="0"/>
          </a:p>
          <a:p>
            <a:pPr marL="457200" lvl="1" indent="0" algn="just">
              <a:buNone/>
            </a:pPr>
            <a:endParaRPr lang="pt-BR" sz="2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68B8E-300B-413B-8E9D-531322C9DF03}" type="slidenum">
              <a:rPr lang="pt-BR" smtClean="0"/>
              <a:pPr>
                <a:defRPr/>
              </a:pPr>
              <a:t>33</a:t>
            </a:fld>
            <a:r>
              <a:rPr lang="pt-BR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929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1600" dirty="0" smtClean="0"/>
              <a:t>JAIN, R. The Art of Computer Systems Performance Analysis: Techniques for experimental design, measurement, simulation and modeling. New York: John Wiley &amp; Sons, 1991. 685 p.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1600" dirty="0" smtClean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1600" dirty="0" smtClean="0"/>
              <a:t>STEVENSON,W.J. Operations Management- Capacity Planning For Products and Services,2007</a:t>
            </a:r>
          </a:p>
          <a:p>
            <a:pPr marL="0" indent="0">
              <a:spcBef>
                <a:spcPts val="0"/>
              </a:spcBef>
              <a:buNone/>
            </a:pPr>
            <a:endParaRPr lang="pt-BR" sz="16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Tutorial </a:t>
            </a:r>
            <a:r>
              <a:rPr lang="en-US" sz="1600" dirty="0" err="1" smtClean="0"/>
              <a:t>Lectures.London</a:t>
            </a:r>
            <a:r>
              <a:rPr lang="en-US" sz="1600" dirty="0" smtClean="0"/>
              <a:t>, UK: Springer-</a:t>
            </a:r>
            <a:r>
              <a:rPr lang="en-US" sz="1600" dirty="0" err="1" smtClean="0"/>
              <a:t>Verlag</a:t>
            </a:r>
            <a:r>
              <a:rPr lang="en-US" sz="1600" dirty="0" smtClean="0"/>
              <a:t>, 2002, (Lecture Notes in Computer Science, v. 2459). p. 179–207.</a:t>
            </a:r>
          </a:p>
          <a:p>
            <a:pPr marL="0" indent="0">
              <a:spcBef>
                <a:spcPts val="0"/>
              </a:spcBef>
              <a:buNone/>
            </a:pPr>
            <a:endParaRPr lang="pt-BR" sz="16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BR" sz="1600" i="1" dirty="0" err="1" smtClean="0"/>
              <a:t>The</a:t>
            </a:r>
            <a:r>
              <a:rPr lang="pt-BR" sz="1600" i="1" dirty="0" smtClean="0"/>
              <a:t> </a:t>
            </a:r>
            <a:r>
              <a:rPr lang="pt-BR" sz="1600" i="1" dirty="0" err="1" smtClean="0"/>
              <a:t>Guerrilla</a:t>
            </a:r>
            <a:r>
              <a:rPr lang="pt-BR" sz="1600" i="1" dirty="0" smtClean="0"/>
              <a:t> Manual Online</a:t>
            </a:r>
            <a:r>
              <a:rPr lang="pt-BR" sz="1600" dirty="0" smtClean="0"/>
              <a:t>. Disponível em: &lt;</a:t>
            </a:r>
            <a:r>
              <a:rPr lang="pt-BR" sz="1600" dirty="0" smtClean="0">
                <a:hlinkClick r:id="rId2"/>
              </a:rPr>
              <a:t>http://www.perfdynamics.com/Manifesto/gcaprules.html</a:t>
            </a:r>
            <a:r>
              <a:rPr lang="pt-BR" sz="1600" dirty="0" smtClean="0"/>
              <a:t>&gt;. Acesso em: 29 nov. 2012.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1600" dirty="0" smtClean="0"/>
              <a:t>WEICKER, R. Benchmarking. In: CALZAROSSA, M.; TUCCI, S. (Ed.). Performance Evaluation of Complex Systems: Techniques and Tools : Performance 2002.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1600" dirty="0" smtClean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1600" dirty="0" err="1" smtClean="0"/>
              <a:t>WiILLEY</a:t>
            </a:r>
            <a:r>
              <a:rPr lang="en-US" sz="1600" dirty="0" smtClean="0"/>
              <a:t> ,R.J; WILLEY SONS, J. Art of Computer Systems Performance analysis Techniques For Experimental Design Measurements Simulation And Modeling .ISBN: 0471503363,1991.</a:t>
            </a:r>
            <a:endParaRPr lang="pt-BR" sz="16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06F69-2F16-4772-91DB-7BFBFA9F671B}" type="slidenum">
              <a:rPr lang="pt-BR"/>
              <a:pPr>
                <a:defRPr/>
              </a:pPr>
              <a:t>34</a:t>
            </a:fld>
            <a:r>
              <a:rPr lang="pt-BR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Capacity Planning?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A1675-D986-4F4E-9A56-FE22B0BB2052}" type="slidenum">
              <a:rPr lang="pt-BR" smtClean="0"/>
              <a:pPr>
                <a:defRPr/>
              </a:pPr>
              <a:t>4</a:t>
            </a:fld>
            <a:r>
              <a:rPr lang="pt-BR" smtClean="0"/>
              <a:t> </a:t>
            </a:r>
            <a:endParaRPr lang="pt-BR" dirty="0"/>
          </a:p>
        </p:txBody>
      </p:sp>
      <p:sp>
        <p:nvSpPr>
          <p:cNvPr id="17412" name="Retângulo 5"/>
          <p:cNvSpPr>
            <a:spLocks noChangeArrowheads="1"/>
          </p:cNvSpPr>
          <p:nvPr/>
        </p:nvSpPr>
        <p:spPr bwMode="auto">
          <a:xfrm>
            <a:off x="250825" y="1742439"/>
            <a:ext cx="856932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800" dirty="0" smtClean="0">
                <a:latin typeface="+mj-lt"/>
              </a:rPr>
              <a:t>“</a:t>
            </a:r>
            <a:r>
              <a:rPr lang="pt-BR" sz="2800" i="1" dirty="0">
                <a:latin typeface="+mj-lt"/>
              </a:rPr>
              <a:t>A capacidade é o limite superior  sobre a carga que uma unidade de operação pode </a:t>
            </a:r>
            <a:r>
              <a:rPr lang="pt-BR" sz="2800" i="1" dirty="0" smtClean="0">
                <a:latin typeface="+mj-lt"/>
              </a:rPr>
              <a:t>manipular. Também </a:t>
            </a:r>
            <a:r>
              <a:rPr lang="pt-BR" sz="2800" i="1" dirty="0">
                <a:latin typeface="+mj-lt"/>
              </a:rPr>
              <a:t>inclui a </a:t>
            </a:r>
            <a:r>
              <a:rPr lang="pt-BR" sz="2800" i="1" dirty="0" smtClean="0">
                <a:latin typeface="+mj-lt"/>
              </a:rPr>
              <a:t>capacidade equipamento, espaço </a:t>
            </a:r>
            <a:r>
              <a:rPr lang="pt-BR" sz="2800" i="1" dirty="0">
                <a:latin typeface="+mj-lt"/>
              </a:rPr>
              <a:t>e habilidades dos </a:t>
            </a:r>
            <a:r>
              <a:rPr lang="pt-BR" sz="2800" i="1" dirty="0" smtClean="0">
                <a:latin typeface="+mj-lt"/>
              </a:rPr>
              <a:t>funcionários (STEVENSON, 2007)”.</a:t>
            </a:r>
            <a:endParaRPr lang="pt-BR" sz="2800" i="1" dirty="0">
              <a:latin typeface="+mj-lt"/>
            </a:endParaRPr>
          </a:p>
          <a:p>
            <a:pPr algn="just"/>
            <a:endParaRPr lang="pt-BR" sz="2800" i="1" dirty="0" smtClean="0">
              <a:latin typeface="+mj-lt"/>
            </a:endParaRPr>
          </a:p>
          <a:p>
            <a:pPr algn="just"/>
            <a:endParaRPr lang="pt-BR" sz="2800" i="1" dirty="0">
              <a:latin typeface="+mj-lt"/>
            </a:endParaRPr>
          </a:p>
          <a:p>
            <a:pPr algn="just"/>
            <a:r>
              <a:rPr lang="pt-BR" sz="2800" i="1" dirty="0" smtClean="0">
                <a:latin typeface="+mj-lt"/>
              </a:rPr>
              <a:t>“</a:t>
            </a:r>
            <a:r>
              <a:rPr lang="pt-BR" sz="2800" i="1" dirty="0">
                <a:latin typeface="+mj-lt"/>
              </a:rPr>
              <a:t>A capacidade pode ser definida como a taxa máxima de saída que uma instalação pode alcançar. A instalação pode ser uma organização inteira, uma divisão, ou apenas uma </a:t>
            </a:r>
            <a:r>
              <a:rPr lang="pt-BR" sz="2800" i="1" dirty="0" smtClean="0">
                <a:latin typeface="+mj-lt"/>
              </a:rPr>
              <a:t>máquina </a:t>
            </a:r>
            <a:r>
              <a:rPr lang="pt-BR" sz="2800" i="1" dirty="0">
                <a:latin typeface="+mj-lt"/>
              </a:rPr>
              <a:t>(AUTOR DESCONHECIDO</a:t>
            </a:r>
            <a:r>
              <a:rPr lang="pt-BR" sz="2800" i="1" dirty="0" smtClean="0">
                <a:latin typeface="+mj-lt"/>
              </a:rPr>
              <a:t>)”.</a:t>
            </a:r>
            <a:endParaRPr lang="pt-BR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Planning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9271C-2A33-4BEF-A20A-1E49AA0AAC04}" type="slidenum">
              <a:rPr lang="pt-BR" smtClean="0"/>
              <a:pPr>
                <a:defRPr/>
              </a:pPr>
              <a:t>5</a:t>
            </a:fld>
            <a:r>
              <a:rPr lang="pt-BR" smtClean="0"/>
              <a:t> </a:t>
            </a:r>
            <a:endParaRPr lang="pt-BR" dirty="0"/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0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Planning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pPr>
              <a:buNone/>
            </a:pPr>
            <a:r>
              <a:rPr lang="pt-BR" sz="2800" b="1" dirty="0" smtClean="0"/>
              <a:t>Fatores que dificulta o planejamento de capacidade</a:t>
            </a:r>
          </a:p>
          <a:p>
            <a:pPr>
              <a:buNone/>
            </a:pPr>
            <a:endParaRPr lang="pt-BR" sz="2800" b="1" dirty="0" smtClean="0"/>
          </a:p>
          <a:p>
            <a:pPr algn="just"/>
            <a:r>
              <a:rPr lang="pt-BR" sz="2800" dirty="0" smtClean="0"/>
              <a:t>Dificuldade de dimensionamento futuro  (algumas vezes a estimativa realizada demora a acontecer e não há um retorno imediato);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  A capacidade do sistema costuma ser adquirida em </a:t>
            </a:r>
            <a:r>
              <a:rPr lang="pt-BR" sz="2800" b="1" dirty="0" smtClean="0"/>
              <a:t>“pedaços”</a:t>
            </a:r>
            <a:r>
              <a:rPr lang="pt-BR" sz="2800" dirty="0" smtClean="0"/>
              <a:t> e não em incrementos contínuos.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68B8E-300B-413B-8E9D-531322C9DF03}" type="slidenum">
              <a:rPr lang="pt-BR" smtClean="0"/>
              <a:pPr>
                <a:defRPr/>
              </a:pPr>
              <a:t>6</a:t>
            </a:fld>
            <a:r>
              <a:rPr lang="pt-BR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realizar Capacity Planning?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5861E-04BE-4124-9162-2E916B9FD595}" type="slidenum">
              <a:rPr lang="pt-BR"/>
              <a:pPr>
                <a:defRPr/>
              </a:pPr>
              <a:t>7</a:t>
            </a:fld>
            <a:r>
              <a:rPr lang="pt-BR"/>
              <a:t> </a:t>
            </a:r>
            <a:endParaRPr lang="pt-BR" dirty="0"/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2" y="2117725"/>
            <a:ext cx="4857784" cy="3740167"/>
          </a:xfrm>
          <a:noFill/>
        </p:spPr>
      </p:pic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4932363" y="1700213"/>
            <a:ext cx="388778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2100" dirty="0">
                <a:latin typeface="+mn-lt"/>
                <a:cs typeface="+mn-cs"/>
              </a:rPr>
              <a:t>Obter uma visão geral sobre a capacidade existente na infraestrutura e  capacidade sistêmica;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2100" dirty="0">
                <a:latin typeface="+mn-lt"/>
                <a:cs typeface="+mn-cs"/>
              </a:rPr>
              <a:t>Ter possibilidade de planejar a capacidade antecipadamente;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2100" dirty="0">
                <a:latin typeface="+mn-lt"/>
                <a:cs typeface="+mn-cs"/>
              </a:rPr>
              <a:t>Estimar o impacto de novas aplicações ou modificações de funcionalidade no ambiente;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2100" dirty="0">
                <a:latin typeface="+mn-lt"/>
                <a:cs typeface="+mn-cs"/>
              </a:rPr>
              <a:t>Obter economia de custos;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2100" dirty="0">
                <a:latin typeface="+mn-lt"/>
                <a:cs typeface="+mn-cs"/>
              </a:rPr>
              <a:t>Alcançar melhores serviços em harmonia com os requisitos de negócio.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143380"/>
            <a:ext cx="3191685" cy="247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1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Planning</a:t>
            </a:r>
            <a:endParaRPr lang="pt-BR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5D733-00FE-4760-8766-0F16A0028F00}" type="slidenum">
              <a:rPr lang="pt-BR"/>
              <a:pPr>
                <a:defRPr/>
              </a:pPr>
              <a:t>8</a:t>
            </a:fld>
            <a:r>
              <a:rPr lang="pt-BR"/>
              <a:t> </a:t>
            </a:r>
            <a:endParaRPr lang="pt-BR" dirty="0"/>
          </a:p>
        </p:txBody>
      </p:sp>
      <p:sp>
        <p:nvSpPr>
          <p:cNvPr id="21508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455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pt-BR" sz="2800" b="1" dirty="0" smtClean="0"/>
              <a:t>As questões básicas de manuseio de capacidade são</a:t>
            </a:r>
            <a:r>
              <a:rPr lang="pt-BR" sz="2800" dirty="0" smtClean="0"/>
              <a:t>: </a:t>
            </a:r>
          </a:p>
          <a:p>
            <a:pPr algn="just"/>
            <a:r>
              <a:rPr lang="pt-BR" sz="2800" dirty="0" smtClean="0"/>
              <a:t>Que tipo de capacidade é necessária? </a:t>
            </a:r>
          </a:p>
          <a:p>
            <a:pPr algn="just"/>
            <a:r>
              <a:rPr lang="pt-BR" sz="2800" dirty="0" smtClean="0"/>
              <a:t>Quanto é necessário?</a:t>
            </a:r>
          </a:p>
          <a:p>
            <a:pPr algn="just"/>
            <a:r>
              <a:rPr lang="pt-BR" sz="2800" dirty="0" smtClean="0"/>
              <a:t>Quando é necessário?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14818"/>
            <a:ext cx="3132632" cy="21975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571744"/>
            <a:ext cx="1910888" cy="16430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r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428736"/>
            <a:ext cx="3643306" cy="3835752"/>
          </a:xfrm>
          <a:prstGeom prst="rect">
            <a:avLst/>
          </a:prstGeom>
        </p:spPr>
      </p:pic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32EA6-F6F0-493D-A7D9-A2D936626A7C}" type="slidenum">
              <a:rPr lang="pt-BR"/>
              <a:pPr>
                <a:defRPr/>
              </a:pPr>
              <a:t>9</a:t>
            </a:fld>
            <a:r>
              <a:rPr lang="pt-BR"/>
              <a:t> </a:t>
            </a:r>
            <a:endParaRPr lang="pt-BR" dirty="0"/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916113"/>
            <a:ext cx="2016125" cy="2998787"/>
          </a:xfrm>
          <a:noFill/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357430"/>
            <a:ext cx="30241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ta para a direita 7"/>
          <p:cNvSpPr/>
          <p:nvPr/>
        </p:nvSpPr>
        <p:spPr>
          <a:xfrm rot="2227984">
            <a:off x="1942778" y="2773666"/>
            <a:ext cx="5048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4857752" y="2928934"/>
            <a:ext cx="571504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572000" y="5786454"/>
            <a:ext cx="3286148" cy="85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4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400" b="1" dirty="0">
                <a:latin typeface="+mj-lt"/>
                <a:ea typeface="+mj-ea"/>
                <a:cs typeface="+mj-cs"/>
              </a:rPr>
              <a:t>CPU e Memória  Ociosa;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4400" b="1" dirty="0">
                <a:latin typeface="+mj-lt"/>
                <a:ea typeface="+mj-ea"/>
                <a:cs typeface="+mj-cs"/>
              </a:rPr>
              <a:t>Rede subutilizada ;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4400" b="1" dirty="0">
                <a:latin typeface="+mj-lt"/>
                <a:ea typeface="+mj-ea"/>
                <a:cs typeface="+mj-cs"/>
              </a:rPr>
              <a:t>Usuários reclamando;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6215074" y="5002229"/>
            <a:ext cx="2592387" cy="7842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>
                <a:latin typeface="+mj-lt"/>
                <a:ea typeface="+mj-ea"/>
                <a:cs typeface="+mj-cs"/>
              </a:rPr>
              <a:t>Termina assim</a:t>
            </a:r>
            <a:r>
              <a:rPr lang="pt-BR" sz="4400" b="1" dirty="0"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468313" y="1341438"/>
            <a:ext cx="3959225" cy="7191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>
                <a:latin typeface="+mj-lt"/>
                <a:ea typeface="+mj-ea"/>
                <a:cs typeface="+mj-cs"/>
              </a:rPr>
              <a:t>Começa assim ...</a:t>
            </a:r>
            <a:endParaRPr lang="pt-BR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Seta em curva para a esquerda 15"/>
          <p:cNvSpPr/>
          <p:nvPr/>
        </p:nvSpPr>
        <p:spPr>
          <a:xfrm rot="1900005">
            <a:off x="8291889" y="5418683"/>
            <a:ext cx="576262" cy="1214446"/>
          </a:xfrm>
          <a:prstGeom prst="curvedLeftArrow">
            <a:avLst>
              <a:gd name="adj1" fmla="val 25000"/>
              <a:gd name="adj2" fmla="val 50000"/>
              <a:gd name="adj3" fmla="val 60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Planning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3869</TotalTime>
  <Words>1434</Words>
  <Application>Microsoft Office PowerPoint</Application>
  <PresentationFormat>Apresentação na tela (4:3)</PresentationFormat>
  <Paragraphs>256</Paragraphs>
  <Slides>34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6" baseType="lpstr">
      <vt:lpstr>Tema do Office</vt:lpstr>
      <vt:lpstr>Clip</vt:lpstr>
      <vt:lpstr>Planejamento de Capacidade (Capacity Planning)</vt:lpstr>
      <vt:lpstr>Roteiro</vt:lpstr>
      <vt:lpstr>Slide 3</vt:lpstr>
      <vt:lpstr>O que é Capacity Planning?</vt:lpstr>
      <vt:lpstr>Capacity Planning</vt:lpstr>
      <vt:lpstr>Capacity Planning</vt:lpstr>
      <vt:lpstr>Por que realizar Capacity Planning?</vt:lpstr>
      <vt:lpstr>Capacity Planning</vt:lpstr>
      <vt:lpstr>Capacity Planning</vt:lpstr>
      <vt:lpstr>Como explicar????</vt:lpstr>
      <vt:lpstr>Capacity Planning</vt:lpstr>
      <vt:lpstr>Capacity Planning – Capacidade</vt:lpstr>
      <vt:lpstr>Capacity Planning – Utilização</vt:lpstr>
      <vt:lpstr>Capacidade / Utilização</vt:lpstr>
      <vt:lpstr>Capacity Planning</vt:lpstr>
      <vt:lpstr>Capacity Planning</vt:lpstr>
      <vt:lpstr>Capacity Planning</vt:lpstr>
      <vt:lpstr>Passos para Capacity Planning</vt:lpstr>
      <vt:lpstr>Capacity Planning</vt:lpstr>
      <vt:lpstr>TESTE DE PERFORMANCE </vt:lpstr>
      <vt:lpstr>Teste de Performance</vt:lpstr>
      <vt:lpstr>Por que é necessário testar?</vt:lpstr>
      <vt:lpstr>Propósitos do Teste de Performance</vt:lpstr>
      <vt:lpstr>Benefícios Teste de Performance</vt:lpstr>
      <vt:lpstr>Workloads</vt:lpstr>
      <vt:lpstr>Workload Real X Sintética</vt:lpstr>
      <vt:lpstr>Técnicas para Capacity Planning</vt:lpstr>
      <vt:lpstr>Resumo </vt:lpstr>
      <vt:lpstr>Ferramentas</vt:lpstr>
      <vt:lpstr>Prática</vt:lpstr>
      <vt:lpstr>Prática</vt:lpstr>
      <vt:lpstr>Exercício Proposto</vt:lpstr>
      <vt:lpstr>Exercício Proposto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SGBD - Autônomos</dc:title>
  <dc:creator>rosiberto</dc:creator>
  <cp:lastModifiedBy>rosiberto</cp:lastModifiedBy>
  <cp:revision>346</cp:revision>
  <dcterms:created xsi:type="dcterms:W3CDTF">2012-05-29T00:25:28Z</dcterms:created>
  <dcterms:modified xsi:type="dcterms:W3CDTF">2012-12-05T14:10:46Z</dcterms:modified>
</cp:coreProperties>
</file>