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98" r:id="rId3"/>
    <p:sldId id="260" r:id="rId4"/>
    <p:sldId id="285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93" r:id="rId13"/>
    <p:sldId id="294" r:id="rId14"/>
    <p:sldId id="306" r:id="rId15"/>
    <p:sldId id="307" r:id="rId16"/>
    <p:sldId id="296" r:id="rId17"/>
    <p:sldId id="308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63" autoAdjust="0"/>
  </p:normalViewPr>
  <p:slideViewPr>
    <p:cSldViewPr>
      <p:cViewPr varScale="1">
        <p:scale>
          <a:sx n="57" d="100"/>
          <a:sy n="57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meson\Dropbox\Doutorado\Apresenta&#231;&#245;es\Proposta%202012\Resultado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800" dirty="0"/>
              <a:t>Sensibility Analysis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disaster!$E$14</c:f>
              <c:strCache>
                <c:ptCount val="1"/>
                <c:pt idx="0">
                  <c:v>System Availability</c:v>
                </c:pt>
              </c:strCache>
            </c:strRef>
          </c:tx>
          <c:marker>
            <c:symbol val="none"/>
          </c:marker>
          <c:cat>
            <c:numRef>
              <c:f>disaster!$D$15:$D$20</c:f>
              <c:numCache>
                <c:formatCode>General</c:formatCode>
                <c:ptCount val="6"/>
                <c:pt idx="0">
                  <c:v>50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</c:numCache>
            </c:numRef>
          </c:cat>
          <c:val>
            <c:numRef>
              <c:f>disaster!$E$15:$E$20</c:f>
              <c:numCache>
                <c:formatCode>General</c:formatCode>
                <c:ptCount val="6"/>
                <c:pt idx="0">
                  <c:v>0.97155631508423945</c:v>
                </c:pt>
                <c:pt idx="1">
                  <c:v>0.97154700171323161</c:v>
                </c:pt>
                <c:pt idx="2">
                  <c:v>0.9714681335290295</c:v>
                </c:pt>
                <c:pt idx="3">
                  <c:v>0.97131808547789256</c:v>
                </c:pt>
                <c:pt idx="4">
                  <c:v>0.97124391132224819</c:v>
                </c:pt>
                <c:pt idx="5">
                  <c:v>0.97112703332373285</c:v>
                </c:pt>
              </c:numCache>
            </c:numRef>
          </c:val>
        </c:ser>
        <c:hiLowLines/>
        <c:marker val="1"/>
        <c:axId val="69453696"/>
        <c:axId val="69447680"/>
      </c:lineChart>
      <c:catAx>
        <c:axId val="69453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Monitor trigger Interval (minutes)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9447680"/>
        <c:crosses val="autoZero"/>
        <c:auto val="1"/>
        <c:lblAlgn val="ctr"/>
        <c:lblOffset val="100"/>
      </c:catAx>
      <c:valAx>
        <c:axId val="694476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System Availability</a:t>
                </a:r>
              </a:p>
            </c:rich>
          </c:tx>
          <c:layout/>
        </c:title>
        <c:numFmt formatCode="General" sourceLinked="1"/>
        <c:tickLblPos val="nextTo"/>
        <c:crossAx val="69453696"/>
        <c:crosses val="autoZero"/>
        <c:crossBetween val="between"/>
      </c:valAx>
    </c:plotArea>
    <c:plotVisOnly val="1"/>
  </c:chart>
  <c:txPr>
    <a:bodyPr/>
    <a:lstStyle/>
    <a:p>
      <a:pPr>
        <a:defRPr lang="en-US" noProof="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BA7E4-1894-4A9A-AB1A-FBD5A4DCD2F6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2D551-B2C7-4047-95CA-A2D20413750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3030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RTO</a:t>
            </a:r>
            <a:r>
              <a:rPr lang="pt-BR" dirty="0" smtClean="0"/>
              <a:t> – Compreende o tempo</a:t>
            </a:r>
            <a:r>
              <a:rPr lang="pt-BR" baseline="0" dirty="0" smtClean="0"/>
              <a:t> máximo para trazer um sistema ou aplicativo ao seu estado operacional.</a:t>
            </a:r>
          </a:p>
          <a:p>
            <a:endParaRPr lang="pt-BR" baseline="0" dirty="0" smtClean="0"/>
          </a:p>
          <a:p>
            <a:r>
              <a:rPr lang="pt-BR" b="1" baseline="0" dirty="0" smtClean="0"/>
              <a:t>RPO </a:t>
            </a:r>
            <a:r>
              <a:rPr lang="pt-BR" baseline="0" dirty="0" smtClean="0"/>
              <a:t>- Compreende a quantidade máxima de dados que podem ser perdidos com o processo de recuperação.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D551-B2C7-4047-95CA-A2D20413750E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41E26-4900-4CE7-B93D-BEABB2B71A06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http://www.eweek.com/c/a/IT-Infrastructure/Unplanned-IT-Downtime-Can-Cost-5K-Per-Minute-Report-549007/</a:t>
            </a:r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2D551-B2C7-4047-95CA-A2D20413750E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1301750" cy="5000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92696"/>
            <a:ext cx="1516063" cy="493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/>
              <a:t>Modelagem</a:t>
            </a:r>
            <a:r>
              <a:rPr lang="en-US" sz="3600" dirty="0" smtClean="0"/>
              <a:t> e </a:t>
            </a:r>
            <a:r>
              <a:rPr lang="en-US" sz="3600" dirty="0" err="1" smtClean="0"/>
              <a:t>Análise</a:t>
            </a:r>
            <a:r>
              <a:rPr lang="en-US" sz="3600" dirty="0" smtClean="0"/>
              <a:t> de um </a:t>
            </a:r>
            <a:r>
              <a:rPr lang="en-US" sz="3600" dirty="0" err="1" smtClean="0"/>
              <a:t>Sistema</a:t>
            </a:r>
            <a:r>
              <a:rPr lang="en-US" sz="3600" dirty="0" smtClean="0"/>
              <a:t> de </a:t>
            </a:r>
            <a:r>
              <a:rPr lang="en-US" sz="3600" dirty="0" err="1" smtClean="0"/>
              <a:t>Recuperação</a:t>
            </a:r>
            <a:r>
              <a:rPr lang="en-US" sz="3600" dirty="0" smtClean="0"/>
              <a:t> de </a:t>
            </a:r>
            <a:r>
              <a:rPr lang="en-US" sz="3600" dirty="0" err="1" smtClean="0"/>
              <a:t>Desastre</a:t>
            </a:r>
            <a:r>
              <a:rPr lang="en-US" sz="3600" dirty="0" smtClean="0"/>
              <a:t>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uma</a:t>
            </a:r>
            <a:r>
              <a:rPr lang="en-US" sz="3600" dirty="0" smtClean="0"/>
              <a:t> </a:t>
            </a:r>
            <a:r>
              <a:rPr lang="en-US" sz="3600" dirty="0" err="1" smtClean="0"/>
              <a:t>Infraestrutura</a:t>
            </a:r>
            <a:r>
              <a:rPr lang="en-US" sz="3600" dirty="0" smtClean="0"/>
              <a:t> </a:t>
            </a:r>
            <a:r>
              <a:rPr lang="en-US" sz="3600" dirty="0" err="1" smtClean="0"/>
              <a:t>Virtualizada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/>
              <a:t>Ermeson</a:t>
            </a:r>
            <a:r>
              <a:rPr lang="pt-BR" dirty="0" smtClean="0"/>
              <a:t> Andrade</a:t>
            </a:r>
          </a:p>
          <a:p>
            <a:r>
              <a:rPr lang="pt-BR" dirty="0" smtClean="0"/>
              <a:t>Orientador: Paulo Maciel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Activity</a:t>
            </a:r>
            <a:r>
              <a:rPr lang="pt-BR" dirty="0" smtClean="0"/>
              <a:t> </a:t>
            </a:r>
            <a:r>
              <a:rPr lang="pt-BR" dirty="0" err="1" smtClean="0"/>
              <a:t>Diagram</a:t>
            </a:r>
            <a:r>
              <a:rPr lang="pt-BR" dirty="0" smtClean="0"/>
              <a:t> (AD)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Disaster Monitor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628800"/>
            <a:ext cx="41719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DSPNs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Olhar</a:t>
            </a:r>
            <a:r>
              <a:rPr lang="en-US" dirty="0" smtClean="0"/>
              <a:t> no ASTRO-Mercury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6688499"/>
              </p:ext>
            </p:extLst>
          </p:nvPr>
        </p:nvGraphicFramePr>
        <p:xfrm>
          <a:off x="1547664" y="188640"/>
          <a:ext cx="5443235" cy="654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697386"/>
                <a:gridCol w="144970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Sistema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Parâmetro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pt-BR" dirty="0" err="1" smtClean="0"/>
                        <a:t>Load</a:t>
                      </a:r>
                      <a:r>
                        <a:rPr lang="pt-BR" dirty="0" smtClean="0"/>
                        <a:t> Balance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falha do processo LB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8760 (1 ano)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recuperação do processo LB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2 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rowSpan="10">
                  <a:txBody>
                    <a:bodyPr/>
                    <a:lstStyle/>
                    <a:p>
                      <a:r>
                        <a:rPr lang="pt-BR" sz="1600" dirty="0" smtClean="0"/>
                        <a:t>Data center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falha do processo da WEB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1440 (60 dias)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recuperação do processo da WEB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Taxa de </a:t>
                      </a:r>
                      <a:r>
                        <a:rPr lang="pt-BR" dirty="0" err="1" smtClean="0"/>
                        <a:t>restart</a:t>
                      </a:r>
                      <a:r>
                        <a:rPr lang="pt-BR" dirty="0" smtClean="0"/>
                        <a:t> do processo da web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 (minutos)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falha do BD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4320(180 dias)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recuperação do processo da WEB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horas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</a:t>
                      </a:r>
                      <a:r>
                        <a:rPr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restart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 processo da web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(minutos)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falha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transiente DC 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 dias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recuperação transiente DC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horas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falha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permanente DC 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anos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Taxa de recuperação de falha</a:t>
                      </a:r>
                      <a:r>
                        <a:rPr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permanente </a:t>
                      </a:r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DC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dias</a:t>
                      </a:r>
                      <a:endParaRPr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567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60445442"/>
              </p:ext>
            </p:extLst>
          </p:nvPr>
        </p:nvGraphicFramePr>
        <p:xfrm>
          <a:off x="1475656" y="980728"/>
          <a:ext cx="544323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697386"/>
                <a:gridCol w="144970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Sistema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Parâmetro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Horas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rowSpan="10">
                  <a:txBody>
                    <a:bodyPr/>
                    <a:lstStyle/>
                    <a:p>
                      <a:r>
                        <a:rPr lang="pt-BR" sz="1600" dirty="0" err="1" smtClean="0"/>
                        <a:t>Cloud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falha do processo da web hot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4320(180 dias)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recuperação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3 (horas)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restart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5 (minutos)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falha do hot BD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7199 (~10 meses)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recuperação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2 (horas)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restart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5 (minutos)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Falha</a:t>
                      </a:r>
                      <a:r>
                        <a:rPr lang="pt-BR" sz="1600" baseline="0" dirty="0" smtClean="0"/>
                        <a:t>  da </a:t>
                      </a:r>
                      <a:r>
                        <a:rPr lang="pt-BR" sz="1600" baseline="0" dirty="0" err="1" smtClean="0"/>
                        <a:t>cloud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8760 (1 ano)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Recuperação</a:t>
                      </a:r>
                      <a:r>
                        <a:rPr lang="pt-BR" sz="1600" baseline="0" dirty="0" smtClean="0"/>
                        <a:t> da </a:t>
                      </a:r>
                      <a:r>
                        <a:rPr lang="pt-BR" sz="1600" baseline="0" dirty="0" err="1" smtClean="0"/>
                        <a:t>Cloud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4 (horas)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</a:t>
                      </a:r>
                      <a:r>
                        <a:rPr lang="pt-BR" sz="1600" baseline="0" dirty="0" smtClean="0"/>
                        <a:t> de </a:t>
                      </a:r>
                      <a:r>
                        <a:rPr lang="pt-BR" sz="1600" baseline="0" dirty="0" err="1" smtClean="0"/>
                        <a:t>failover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 minuto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de </a:t>
                      </a:r>
                      <a:r>
                        <a:rPr lang="pt-BR" sz="1600" dirty="0" err="1" smtClean="0"/>
                        <a:t>failback</a:t>
                      </a:r>
                      <a:endParaRPr lang="pt-BR" sz="1600" dirty="0" smtClean="0"/>
                    </a:p>
                    <a:p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1 minuto</a:t>
                      </a:r>
                      <a:endParaRPr lang="pt-B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Diagrama de Atividade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Taxa das ações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5 segundos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89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Results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000" dirty="0" err="1" smtClean="0"/>
              <a:t>Downtime</a:t>
            </a:r>
            <a:r>
              <a:rPr lang="pt-BR" sz="2000" dirty="0" smtClean="0"/>
              <a:t> </a:t>
            </a:r>
            <a:r>
              <a:rPr lang="pt-BR" sz="2000" dirty="0" err="1" smtClean="0"/>
              <a:t>cost</a:t>
            </a:r>
            <a:r>
              <a:rPr lang="pt-BR" sz="2000" dirty="0" smtClean="0"/>
              <a:t>: 5k per minute.</a:t>
            </a:r>
            <a:endParaRPr lang="pt-BR" sz="2000" dirty="0"/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/>
        </p:nvGraphicFramePr>
        <p:xfrm>
          <a:off x="827584" y="2132856"/>
          <a:ext cx="7956377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222362"/>
                <a:gridCol w="1401349"/>
                <a:gridCol w="1696769"/>
                <a:gridCol w="1907705"/>
              </a:tblGrid>
              <a:tr h="370840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Availability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Downtime (hrs per year)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Cost (dollars per year)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Jobs Loss (transitions per hrs)</a:t>
                      </a:r>
                      <a:endParaRPr lang="en-U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smtClean="0"/>
                        <a:t>System</a:t>
                      </a:r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0.971556315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249.1666799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$74,801,202.59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368.6301565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System</a:t>
                      </a:r>
                      <a:r>
                        <a:rPr lang="en-US" sz="1600" baseline="0" noProof="0" dirty="0" smtClean="0"/>
                        <a:t> (without disaster solutions)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0.960396566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346.9260821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$104,149,110.80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513.260505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Gráfico 3"/>
          <p:cNvGraphicFramePr/>
          <p:nvPr/>
        </p:nvGraphicFramePr>
        <p:xfrm>
          <a:off x="1331640" y="1916832"/>
          <a:ext cx="6534472" cy="4323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ipse 4">
            <a:hlinkClick r:id="rId3" action="ppaction://hlinksldjump"/>
          </p:cNvPr>
          <p:cNvSpPr/>
          <p:nvPr/>
        </p:nvSpPr>
        <p:spPr>
          <a:xfrm>
            <a:off x="395536" y="60932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Apresentamos uma abordagem para a geração de modelos analíticos a partir dos diagramas da </a:t>
            </a:r>
            <a:r>
              <a:rPr lang="pt-BR" dirty="0" err="1" smtClean="0"/>
              <a:t>SysML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O ferramenta proposta mapeia os diagramas da </a:t>
            </a:r>
            <a:r>
              <a:rPr lang="pt-BR" dirty="0" err="1" smtClean="0"/>
              <a:t>SysML</a:t>
            </a:r>
            <a:r>
              <a:rPr lang="pt-BR" dirty="0" smtClean="0"/>
              <a:t>  em componentes de SRN. </a:t>
            </a:r>
          </a:p>
          <a:p>
            <a:pPr lvl="1"/>
            <a:r>
              <a:rPr lang="pt-BR" dirty="0" smtClean="0"/>
              <a:t>Esses componentes são compostos e sincronizados para se obter um modelo completo da disponibilidade dos sistemas.</a:t>
            </a:r>
          </a:p>
          <a:p>
            <a:pPr algn="just">
              <a:lnSpc>
                <a:spcPct val="90000"/>
              </a:lnSpc>
              <a:buNone/>
            </a:pPr>
            <a:endParaRPr lang="pt-BR" dirty="0" smtClean="0"/>
          </a:p>
          <a:p>
            <a:pPr algn="just">
              <a:lnSpc>
                <a:spcPct val="90000"/>
              </a:lnSpc>
            </a:pPr>
            <a:r>
              <a:rPr lang="pt-BR" dirty="0" smtClean="0"/>
              <a:t>Mostramos que o sistema de recuperação de desastre melhora a disponibilidade </a:t>
            </a:r>
            <a:r>
              <a:rPr lang="pt-BR" smtClean="0"/>
              <a:t>do sistema.</a:t>
            </a:r>
            <a:endParaRPr lang="en-US" altLang="ja-JP" dirty="0" smtClean="0"/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Obrigado!!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Todos os dias, as empresas têm se preocupado com o fato que algum tipo de interrupção irá ocorrer.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Sistemas críticos requerem uma disponibilidade de 24 horas por dia, sete dias por semana, e não podem arcar com interrupções que durem mais do que poucas horas.</a:t>
            </a:r>
          </a:p>
          <a:p>
            <a:pPr algn="just"/>
            <a:endParaRPr lang="pt-BR" sz="2400" dirty="0" smtClean="0"/>
          </a:p>
          <a:p>
            <a:pPr algn="just"/>
            <a:r>
              <a:rPr lang="pt-BR" sz="2400" dirty="0" smtClean="0"/>
              <a:t>No ambiente de trabalho atual, ter um sistema de recuperação de desastres não é mais um luxo, mas uma necessidade do negócio.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Permitir que os projetistas de recuperação de desastre possam projetar e estudar soluções em uma infraestrutura </a:t>
            </a:r>
            <a:r>
              <a:rPr lang="pt-BR" sz="2400" dirty="0" err="1" smtClean="0"/>
              <a:t>virtualizada</a:t>
            </a:r>
            <a:r>
              <a:rPr lang="pt-BR" sz="2400" dirty="0" smtClean="0"/>
              <a:t>.</a:t>
            </a:r>
          </a:p>
          <a:p>
            <a:pPr lvl="1"/>
            <a:r>
              <a:rPr lang="pt-BR" sz="2000" dirty="0" smtClean="0"/>
              <a:t> Geralmente tais profissionais não possuem expertise em modelagem de </a:t>
            </a:r>
            <a:r>
              <a:rPr lang="pt-BR" sz="2000" dirty="0" err="1" smtClean="0"/>
              <a:t>dependabilidade</a:t>
            </a:r>
            <a:r>
              <a:rPr lang="pt-BR" sz="20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smtClean="0"/>
              <a:t>Realizar o mapeamento dos Diagramas da </a:t>
            </a:r>
            <a:r>
              <a:rPr lang="pt-BR" sz="2400" dirty="0" err="1" smtClean="0"/>
              <a:t>SysML</a:t>
            </a:r>
            <a:r>
              <a:rPr lang="pt-BR" sz="2400" dirty="0" smtClean="0"/>
              <a:t> em Redes de </a:t>
            </a:r>
            <a:r>
              <a:rPr lang="pt-BR" sz="2400" dirty="0" err="1" smtClean="0"/>
              <a:t>Petri</a:t>
            </a:r>
            <a:r>
              <a:rPr lang="pt-BR" sz="2400" dirty="0" smtClean="0"/>
              <a:t> Determinísticas e Estocásticas (DSPN).</a:t>
            </a:r>
          </a:p>
          <a:p>
            <a:endParaRPr lang="pt-BR" sz="2400" dirty="0" smtClean="0"/>
          </a:p>
          <a:p>
            <a:r>
              <a:rPr lang="pt-BR" sz="2400" dirty="0" smtClean="0"/>
              <a:t>Compreender as circunstâncias em que o investimento em soluções de recuperação de desastres superar o custo das interrupções.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Architecture-MashupApp-v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340768"/>
            <a:ext cx="4267200" cy="49149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Infraestrutura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32040" y="1600200"/>
            <a:ext cx="4032448" cy="4525963"/>
          </a:xfrm>
        </p:spPr>
        <p:txBody>
          <a:bodyPr>
            <a:normAutofit fontScale="77500" lnSpcReduction="20000"/>
          </a:bodyPr>
          <a:lstStyle/>
          <a:p>
            <a:pPr marL="514350" indent="-514350" algn="just"/>
            <a:r>
              <a:rPr lang="pt-BR" sz="2800" dirty="0" smtClean="0"/>
              <a:t>O site primário é composto por 4 servidores.</a:t>
            </a:r>
          </a:p>
          <a:p>
            <a:pPr marL="514350" indent="-514350" algn="just"/>
            <a:endParaRPr lang="pt-BR" sz="2800" dirty="0" smtClean="0"/>
          </a:p>
          <a:p>
            <a:pPr marL="514350" indent="-514350" algn="just"/>
            <a:r>
              <a:rPr lang="pt-BR" sz="2800" dirty="0" smtClean="0"/>
              <a:t>No modo de replicação, ele requer apenas uma maquina virtual que é responsável pela sincronia.</a:t>
            </a:r>
          </a:p>
          <a:p>
            <a:pPr marL="514350" indent="-514350" algn="just"/>
            <a:endParaRPr lang="pt-BR" sz="2800" dirty="0" smtClean="0"/>
          </a:p>
          <a:p>
            <a:pPr marL="514350" indent="-514350" algn="just"/>
            <a:r>
              <a:rPr lang="pt-BR" sz="2800" dirty="0" smtClean="0"/>
              <a:t>Quando um desastre acontece, o sistema assume o modelo de </a:t>
            </a:r>
            <a:r>
              <a:rPr lang="pt-BR" sz="2800" i="1" dirty="0" err="1" smtClean="0"/>
              <a:t>failover</a:t>
            </a:r>
            <a:r>
              <a:rPr lang="pt-BR" sz="2800" dirty="0" smtClean="0"/>
              <a:t> e requer recursos para suportar a aplicação completa.</a:t>
            </a:r>
          </a:p>
          <a:p>
            <a:pPr algn="just"/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SysML</a:t>
            </a:r>
            <a:r>
              <a:rPr lang="pt-BR" dirty="0" smtClean="0"/>
              <a:t> </a:t>
            </a:r>
            <a:r>
              <a:rPr lang="pt-BR" dirty="0" err="1" smtClean="0"/>
              <a:t>Models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Internal</a:t>
            </a:r>
            <a:r>
              <a:rPr lang="pt-BR" dirty="0" smtClean="0"/>
              <a:t> </a:t>
            </a:r>
            <a:r>
              <a:rPr lang="pt-BR" dirty="0" err="1" smtClean="0"/>
              <a:t>Block</a:t>
            </a:r>
            <a:r>
              <a:rPr lang="pt-BR" dirty="0" smtClean="0"/>
              <a:t> </a:t>
            </a:r>
            <a:r>
              <a:rPr lang="pt-BR" dirty="0" err="1" smtClean="0"/>
              <a:t>Diagram</a:t>
            </a:r>
            <a:r>
              <a:rPr lang="pt-BR" dirty="0" smtClean="0"/>
              <a:t> (IBD)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600919"/>
            <a:ext cx="580072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lipse 4">
            <a:hlinkClick r:id="rId3" action="ppaction://hlinksldjump"/>
          </p:cNvPr>
          <p:cNvSpPr/>
          <p:nvPr/>
        </p:nvSpPr>
        <p:spPr>
          <a:xfrm>
            <a:off x="395536" y="60932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State</a:t>
            </a:r>
            <a:r>
              <a:rPr lang="pt-BR" dirty="0" smtClean="0"/>
              <a:t> Machine </a:t>
            </a:r>
            <a:r>
              <a:rPr lang="pt-BR" dirty="0" err="1" smtClean="0"/>
              <a:t>Diagram</a:t>
            </a:r>
            <a:r>
              <a:rPr lang="pt-BR" dirty="0" smtClean="0"/>
              <a:t> (STM)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789040"/>
            <a:ext cx="37052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37052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State</a:t>
            </a:r>
            <a:r>
              <a:rPr lang="pt-BR" dirty="0" smtClean="0"/>
              <a:t> Machine </a:t>
            </a:r>
            <a:r>
              <a:rPr lang="pt-BR" dirty="0" err="1" smtClean="0"/>
              <a:t>Diagram</a:t>
            </a:r>
            <a:r>
              <a:rPr lang="pt-BR" dirty="0" smtClean="0"/>
              <a:t> (STM)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81497"/>
            <a:ext cx="5526875" cy="255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5758" y="4069862"/>
            <a:ext cx="5486722" cy="2527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err="1" smtClean="0"/>
              <a:t>State</a:t>
            </a:r>
            <a:r>
              <a:rPr lang="pt-BR" dirty="0" smtClean="0"/>
              <a:t> Machine </a:t>
            </a:r>
            <a:r>
              <a:rPr lang="pt-BR" dirty="0" err="1" smtClean="0"/>
              <a:t>Diagram</a:t>
            </a:r>
            <a:r>
              <a:rPr lang="pt-BR" dirty="0" smtClean="0"/>
              <a:t> (STM)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08920"/>
            <a:ext cx="6954691" cy="2818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1565</TotalTime>
  <Words>611</Words>
  <Application>Microsoft Office PowerPoint</Application>
  <PresentationFormat>Apresentação na tela (4:3)</PresentationFormat>
  <Paragraphs>129</Paragraphs>
  <Slides>17</Slides>
  <Notes>3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Modelagem e Análise de um Sistema de Recuperação de Desastre em uma Infraestrutura Virtualizada</vt:lpstr>
      <vt:lpstr>Motivação</vt:lpstr>
      <vt:lpstr>Objetivos</vt:lpstr>
      <vt:lpstr>Infraestrutura</vt:lpstr>
      <vt:lpstr>SysML Models</vt:lpstr>
      <vt:lpstr>Internal Block Diagram (IBD)</vt:lpstr>
      <vt:lpstr>State Machine Diagram (STM)</vt:lpstr>
      <vt:lpstr>State Machine Diagram (STM)</vt:lpstr>
      <vt:lpstr>State Machine Diagram (STM)</vt:lpstr>
      <vt:lpstr>Activity Diagram (AD)</vt:lpstr>
      <vt:lpstr>DSPNs</vt:lpstr>
      <vt:lpstr>Slide 12</vt:lpstr>
      <vt:lpstr>Slide 13</vt:lpstr>
      <vt:lpstr>Results</vt:lpstr>
      <vt:lpstr>Results</vt:lpstr>
      <vt:lpstr>Conclusões</vt:lpstr>
      <vt:lpstr>Obrigado!!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e Análise de Políticas de Recuperação de Interrupçõesd em Sistemas Distrib </dc:title>
  <dc:creator>Ermeson</dc:creator>
  <cp:lastModifiedBy>Ermeson</cp:lastModifiedBy>
  <cp:revision>103</cp:revision>
  <dcterms:created xsi:type="dcterms:W3CDTF">2012-04-02T15:28:01Z</dcterms:created>
  <dcterms:modified xsi:type="dcterms:W3CDTF">2013-03-25T12:12:13Z</dcterms:modified>
</cp:coreProperties>
</file>