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09" r:id="rId2"/>
    <p:sldId id="310" r:id="rId3"/>
    <p:sldId id="317" r:id="rId4"/>
    <p:sldId id="311" r:id="rId5"/>
    <p:sldId id="318" r:id="rId6"/>
    <p:sldId id="316" r:id="rId7"/>
    <p:sldId id="324" r:id="rId8"/>
    <p:sldId id="320" r:id="rId9"/>
    <p:sldId id="315" r:id="rId10"/>
    <p:sldId id="325" r:id="rId11"/>
    <p:sldId id="326" r:id="rId12"/>
    <p:sldId id="327" r:id="rId13"/>
    <p:sldId id="329" r:id="rId14"/>
    <p:sldId id="328" r:id="rId15"/>
    <p:sldId id="330" r:id="rId16"/>
    <p:sldId id="322" r:id="rId17"/>
  </p:sldIdLst>
  <p:sldSz cx="9906000" cy="6858000" type="A4"/>
  <p:notesSz cx="7099300" cy="10234613"/>
  <p:defaultTextStyle>
    <a:defPPr>
      <a:defRPr lang="en-US"/>
    </a:defPPr>
    <a:lvl1pPr algn="l" rtl="0" eaLnBrk="0" fontAlgn="base" hangingPunct="0">
      <a:spcBef>
        <a:spcPct val="20000"/>
      </a:spcBef>
      <a:spcAft>
        <a:spcPct val="0"/>
      </a:spcAft>
      <a:buChar char="•"/>
      <a:defRPr sz="3200"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eaLnBrk="0" fontAlgn="base" hangingPunct="0">
      <a:spcBef>
        <a:spcPct val="20000"/>
      </a:spcBef>
      <a:spcAft>
        <a:spcPct val="0"/>
      </a:spcAft>
      <a:buChar char="•"/>
      <a:defRPr sz="3200"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eaLnBrk="0" fontAlgn="base" hangingPunct="0">
      <a:spcBef>
        <a:spcPct val="20000"/>
      </a:spcBef>
      <a:spcAft>
        <a:spcPct val="0"/>
      </a:spcAft>
      <a:buChar char="•"/>
      <a:defRPr sz="3200"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20000"/>
      </a:spcBef>
      <a:spcAft>
        <a:spcPct val="0"/>
      </a:spcAft>
      <a:buChar char="•"/>
      <a:defRPr sz="3200"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20000"/>
      </a:spcBef>
      <a:spcAft>
        <a:spcPct val="0"/>
      </a:spcAft>
      <a:buChar char="•"/>
      <a:defRPr sz="3200"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ustavo" initials="G" lastIdx="1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003399"/>
    <a:srgbClr val="0066FF"/>
    <a:srgbClr val="CCCCFF"/>
    <a:srgbClr val="CCFFFF"/>
    <a:srgbClr val="CCECFF"/>
    <a:srgbClr val="33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66" autoAdjust="0"/>
    <p:restoredTop sz="96639" autoAdjust="0"/>
  </p:normalViewPr>
  <p:slideViewPr>
    <p:cSldViewPr>
      <p:cViewPr varScale="1">
        <p:scale>
          <a:sx n="75" d="100"/>
          <a:sy n="75" d="100"/>
        </p:scale>
        <p:origin x="-942" y="-10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2940" y="-114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fld id="{97E327D1-A5B3-4602-8EF2-7BF62CF566B0}" type="datetime1">
              <a:rPr lang="en-US"/>
              <a:pPr>
                <a:defRPr/>
              </a:pPr>
              <a:t>3/25/2013</a:t>
            </a:fld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fld id="{D2E1450E-3281-4121-A913-E216038BFD8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26277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fld id="{EEB4AE24-6A04-467F-BA11-98128E2B4686}" type="datetime1">
              <a:rPr lang="en-US"/>
              <a:pPr>
                <a:defRPr/>
              </a:pPr>
              <a:t>3/25/2013</a:t>
            </a:fld>
            <a:endParaRPr lang="en-US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7875" y="768350"/>
            <a:ext cx="554355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59338"/>
            <a:ext cx="5680075" cy="460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Clique </a:t>
            </a:r>
            <a:r>
              <a:rPr lang="en-US" noProof="0" dirty="0" err="1" smtClean="0"/>
              <a:t>para</a:t>
            </a:r>
            <a:r>
              <a:rPr lang="en-US" noProof="0" dirty="0" smtClean="0"/>
              <a:t> </a:t>
            </a:r>
            <a:r>
              <a:rPr lang="en-US" noProof="0" dirty="0" err="1" smtClean="0"/>
              <a:t>editar</a:t>
            </a:r>
            <a:r>
              <a:rPr lang="en-US" noProof="0" dirty="0" smtClean="0"/>
              <a:t> </a:t>
            </a:r>
            <a:r>
              <a:rPr lang="en-US" noProof="0" dirty="0" err="1" smtClean="0"/>
              <a:t>os</a:t>
            </a:r>
            <a:r>
              <a:rPr lang="en-US" noProof="0" dirty="0" smtClean="0"/>
              <a:t> </a:t>
            </a:r>
            <a:r>
              <a:rPr lang="en-US" noProof="0" dirty="0" err="1" smtClean="0"/>
              <a:t>estilos</a:t>
            </a:r>
            <a:r>
              <a:rPr lang="en-US" noProof="0" dirty="0" smtClean="0"/>
              <a:t> do </a:t>
            </a:r>
            <a:r>
              <a:rPr lang="en-US" noProof="0" dirty="0" err="1" smtClean="0"/>
              <a:t>texto</a:t>
            </a:r>
            <a:r>
              <a:rPr lang="en-US" noProof="0" dirty="0" smtClean="0"/>
              <a:t> </a:t>
            </a:r>
            <a:r>
              <a:rPr lang="en-US" noProof="0" dirty="0" err="1" smtClean="0"/>
              <a:t>mestre</a:t>
            </a:r>
            <a:endParaRPr lang="en-US" noProof="0" dirty="0" smtClean="0"/>
          </a:p>
          <a:p>
            <a:pPr lvl="1"/>
            <a:r>
              <a:rPr lang="en-US" noProof="0" dirty="0" smtClean="0"/>
              <a:t>Segundo </a:t>
            </a:r>
            <a:r>
              <a:rPr lang="en-US" noProof="0" dirty="0" err="1" smtClean="0"/>
              <a:t>nível</a:t>
            </a:r>
            <a:endParaRPr lang="en-US" noProof="0" dirty="0" smtClean="0"/>
          </a:p>
          <a:p>
            <a:pPr lvl="2"/>
            <a:r>
              <a:rPr lang="en-US" noProof="0" dirty="0" err="1" smtClean="0"/>
              <a:t>Terceiro</a:t>
            </a:r>
            <a:r>
              <a:rPr lang="en-US" noProof="0" dirty="0" smtClean="0"/>
              <a:t> </a:t>
            </a:r>
            <a:r>
              <a:rPr lang="en-US" noProof="0" dirty="0" err="1" smtClean="0"/>
              <a:t>nível</a:t>
            </a:r>
            <a:endParaRPr lang="en-US" noProof="0" dirty="0" smtClean="0"/>
          </a:p>
          <a:p>
            <a:pPr lvl="3"/>
            <a:r>
              <a:rPr lang="en-US" noProof="0" dirty="0" smtClean="0"/>
              <a:t>Quarto </a:t>
            </a:r>
            <a:r>
              <a:rPr lang="en-US" noProof="0" dirty="0" err="1" smtClean="0"/>
              <a:t>nível</a:t>
            </a:r>
            <a:endParaRPr lang="en-US" noProof="0" dirty="0" smtClean="0"/>
          </a:p>
          <a:p>
            <a:pPr lvl="4"/>
            <a:r>
              <a:rPr lang="en-US" noProof="0" dirty="0" err="1" smtClean="0"/>
              <a:t>Quinto</a:t>
            </a:r>
            <a:r>
              <a:rPr lang="en-US" noProof="0" dirty="0" smtClean="0"/>
              <a:t> </a:t>
            </a:r>
            <a:r>
              <a:rPr lang="en-US" noProof="0" dirty="0" err="1" smtClean="0"/>
              <a:t>nível</a:t>
            </a:r>
            <a:endParaRPr lang="en-US" noProof="0" dirty="0" smtClean="0"/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fld id="{5A418703-508F-4013-925F-5023BD78E02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14758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ieeexplore.ieee.org/xpl/login.jsp?tp=&amp;arnumber=6264697&amp;url=http://ieeexplore.ieee.org/xpls/abs_all.jsp?arnumber=6264697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Link do artigo:</a:t>
            </a:r>
            <a:r>
              <a:rPr lang="pt-BR" baseline="0" dirty="0" smtClean="0"/>
              <a:t> </a:t>
            </a:r>
            <a:r>
              <a:rPr lang="pt-BR" dirty="0" smtClean="0">
                <a:hlinkClick r:id="rId3"/>
              </a:rPr>
              <a:t>http://ieeexplore.ieee.org/xpl/login.jsp?tp=&amp;arnumber=6264697&amp;url=http%3A%2F%2Fieeexplore.ieee.org%2Fxpls%2Fabs_all.jsp%3Farnumber%3D6264697</a:t>
            </a:r>
            <a:endParaRPr lang="pt-BR" dirty="0" smtClean="0"/>
          </a:p>
          <a:p>
            <a:endParaRPr lang="pt-BR" dirty="0" smtClean="0"/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In fact data centers now account for around 1.5% of the total power consumed in the 19 U.S and represents a cost of $4.5 billion,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567274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O projetista informa os pesos, mas quanto deve-se</a:t>
            </a:r>
            <a:r>
              <a:rPr lang="pt-BR" baseline="0" dirty="0" smtClean="0"/>
              <a:t> alterar?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457061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dirty="0" smtClean="0"/>
              <a:t>Geral: Otimizar a distribuição de fluxo de energia nos modelos EFM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pt-BR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dirty="0" smtClean="0"/>
              <a:t>Como: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846926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1200" b="0" i="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Avalability</a:t>
            </a:r>
            <a:r>
              <a:rPr lang="pt-BR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 , </a:t>
            </a:r>
            <a:r>
              <a:rPr lang="pt-BR" sz="1200" b="0" i="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downtime</a:t>
            </a:r>
            <a:r>
              <a:rPr lang="pt-BR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, custo inicial, custo operacional, consumo de energia antes e depois de rodar o algoritmo.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65067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32342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MOSTRAR O CONSUMO ANTES DE DEPOIS</a:t>
            </a:r>
            <a:r>
              <a:rPr lang="pt-BR" baseline="0" dirty="0" smtClean="0"/>
              <a:t> DO FF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977267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 userDrawn="1"/>
        </p:nvSpPr>
        <p:spPr>
          <a:xfrm>
            <a:off x="0" y="6498000"/>
            <a:ext cx="9906000" cy="360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pt-BR" sz="1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MoDCS</a:t>
            </a:r>
            <a:r>
              <a:rPr lang="pt-BR" sz="1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- </a:t>
            </a:r>
            <a:r>
              <a:rPr lang="en-US" sz="1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Modelling</a:t>
            </a:r>
            <a:r>
              <a:rPr lang="en-US" sz="1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of Distributed and Concurrent Systems &lt;www.modcs.org&gt;</a:t>
            </a:r>
            <a:r>
              <a:rPr lang="pt-BR" sz="1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</p:txBody>
      </p:sp>
      <p:sp>
        <p:nvSpPr>
          <p:cNvPr id="5" name="Retângulo 4"/>
          <p:cNvSpPr/>
          <p:nvPr userDrawn="1"/>
        </p:nvSpPr>
        <p:spPr>
          <a:xfrm>
            <a:off x="0" y="785813"/>
            <a:ext cx="9906000" cy="7143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pt-BR" sz="1800"/>
          </a:p>
        </p:txBody>
      </p:sp>
      <p:sp>
        <p:nvSpPr>
          <p:cNvPr id="6" name="Retângulo de cantos arredondados 5"/>
          <p:cNvSpPr/>
          <p:nvPr userDrawn="1"/>
        </p:nvSpPr>
        <p:spPr>
          <a:xfrm>
            <a:off x="381000" y="1285875"/>
            <a:ext cx="9144000" cy="214312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pt-BR" sz="180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809992" y="3857628"/>
            <a:ext cx="6096008" cy="1428760"/>
          </a:xfrm>
        </p:spPr>
        <p:txBody>
          <a:bodyPr/>
          <a:lstStyle>
            <a:lvl1pPr marL="0" indent="0" algn="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dirty="0" smtClean="0"/>
              <a:t>Clique para editar o estilo do subtítulo mestre</a:t>
            </a:r>
            <a:endParaRPr lang="pt-BR" dirty="0"/>
          </a:p>
        </p:txBody>
      </p:sp>
      <p:sp>
        <p:nvSpPr>
          <p:cNvPr id="15" name="Título 1"/>
          <p:cNvSpPr>
            <a:spLocks noGrp="1"/>
          </p:cNvSpPr>
          <p:nvPr>
            <p:ph type="ctrTitle"/>
          </p:nvPr>
        </p:nvSpPr>
        <p:spPr>
          <a:xfrm>
            <a:off x="595282" y="1500174"/>
            <a:ext cx="8501122" cy="1470025"/>
          </a:xfrm>
        </p:spPr>
        <p:txBody>
          <a:bodyPr/>
          <a:lstStyle>
            <a:lvl1pPr>
              <a:defRPr>
                <a:latin typeface="Arial Black" pitchFamily="34" charset="0"/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53D557-92AA-4B27-9C60-242F3D7FFFEB}" type="datetime8">
              <a:rPr lang="pt-BR" smtClean="0"/>
              <a:t>25/03/2013 15:11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648073-2231-4412-A2B2-0DA73F85389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758113" y="-26988"/>
            <a:ext cx="2420937" cy="6153151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95300" y="-26988"/>
            <a:ext cx="7110413" cy="6153151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E0AEF9-45C2-4AC5-9412-9E9B6D902912}" type="datetime8">
              <a:rPr lang="pt-BR" smtClean="0"/>
              <a:t>25/03/2013 15:11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E6E62-037A-4A6E-9E45-18799E40B17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24175" y="-26988"/>
            <a:ext cx="7254875" cy="1143001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759217-E1FF-4E92-B580-F63894DA032D}" type="datetime8">
              <a:rPr lang="pt-BR" smtClean="0"/>
              <a:t>25/03/2013 15:11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4599FD-DC1E-40E3-A2E0-2AF2EC252BB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ítulo e texto e 2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24175" y="-26988"/>
            <a:ext cx="7254875" cy="1143001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5029200" y="1600200"/>
            <a:ext cx="4381500" cy="2185988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3"/>
          </p:nvPr>
        </p:nvSpPr>
        <p:spPr>
          <a:xfrm>
            <a:off x="5029200" y="3938588"/>
            <a:ext cx="4381500" cy="2187575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D11611-C7BE-4E3E-9313-817A43D5B45F}" type="datetime8">
              <a:rPr lang="pt-BR" smtClean="0"/>
              <a:t>25/03/2013 15:11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5AF16D-C082-48CE-AA38-EE3DB698F30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81250" y="0"/>
            <a:ext cx="7254875" cy="785794"/>
          </a:xfrm>
        </p:spPr>
        <p:txBody>
          <a:bodyPr/>
          <a:lstStyle/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23875" y="1143000"/>
            <a:ext cx="8915400" cy="516632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65F017-CCE7-4DE4-B7C5-B7F08089177D}" type="datetime8">
              <a:rPr lang="pt-BR" smtClean="0"/>
              <a:t>25/03/2013 15:11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2838AF-DC17-4896-90CD-B2AC92CF8BF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A5720C-0D45-4460-AB7E-B5E5D8723BE8}" type="datetime8">
              <a:rPr lang="pt-BR" smtClean="0"/>
              <a:t>25/03/2013 15:11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30BF95-63ED-4456-B0E7-FE263F998E3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298C49-1C77-4D99-931F-16D80DB9018E}" type="datetime8">
              <a:rPr lang="pt-BR" smtClean="0"/>
              <a:t>25/03/2013 15:11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2A7B6C-67DD-43E2-B2CF-441A167B579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6FB7CB-D92B-4951-B022-74236AD3E369}" type="datetime8">
              <a:rPr lang="pt-BR" smtClean="0"/>
              <a:t>25/03/2013 15:11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3C4B53-7365-4CD2-BC29-17F670FEEAA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9E66EF-B58D-4D70-B359-633DC6140E3F}" type="datetime8">
              <a:rPr lang="pt-BR" smtClean="0"/>
              <a:t>25/03/2013 15:11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57B56-A2FC-4A33-9259-A2EA6E444E5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559DE4-8D06-4217-8BF2-F5D0B2848CEC}" type="datetime8">
              <a:rPr lang="pt-BR" smtClean="0"/>
              <a:t>25/03/2013 15:11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8700D1-E0AD-4360-A155-33497DC49F4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6CB1E6-DD92-4DC7-AF05-BC143BC7606F}" type="datetime8">
              <a:rPr lang="pt-BR" smtClean="0"/>
              <a:t>25/03/2013 15:11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8856CE-7992-43B1-A4B9-EAB8B3CA389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81250" y="214313"/>
            <a:ext cx="72548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 para editar o estilo do título mestre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3875" y="1143000"/>
            <a:ext cx="8915400" cy="464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 para editar os estilos do texto mestre</a:t>
            </a:r>
          </a:p>
          <a:p>
            <a:pPr lvl="1"/>
            <a:r>
              <a:rPr lang="en-US" smtClean="0"/>
              <a:t>Segundo nível</a:t>
            </a:r>
          </a:p>
          <a:p>
            <a:pPr lvl="2"/>
            <a:r>
              <a:rPr lang="en-US" smtClean="0"/>
              <a:t>Terceiro nível</a:t>
            </a:r>
          </a:p>
          <a:p>
            <a:pPr lvl="3"/>
            <a:r>
              <a:rPr lang="en-US" smtClean="0"/>
              <a:t>Quarto nível</a:t>
            </a:r>
          </a:p>
          <a:p>
            <a:pPr lvl="4"/>
            <a:r>
              <a:rPr lang="en-US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95313" y="6000750"/>
            <a:ext cx="23114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FontTx/>
              <a:buNone/>
              <a:defRPr sz="1400">
                <a:latin typeface="Arial" charset="0"/>
              </a:defRPr>
            </a:lvl1pPr>
          </a:lstStyle>
          <a:p>
            <a:pPr>
              <a:defRPr/>
            </a:pPr>
            <a:fld id="{4CF1E9BB-919E-43D7-87FC-8088A7BAD535}" type="datetime8">
              <a:rPr lang="pt-BR" smtClean="0"/>
              <a:t>25/03/2013 15:11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1375" y="6000750"/>
            <a:ext cx="31369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buFontTx/>
              <a:buNone/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6125" y="6000750"/>
            <a:ext cx="23114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FontTx/>
              <a:buNone/>
              <a:defRPr sz="1400">
                <a:latin typeface="Arial" charset="0"/>
              </a:defRPr>
            </a:lvl1pPr>
          </a:lstStyle>
          <a:p>
            <a:pPr>
              <a:defRPr/>
            </a:pPr>
            <a:fld id="{371184FB-D8E0-45E5-9729-C97DC9A9B14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10" name="Retângulo 9"/>
          <p:cNvSpPr/>
          <p:nvPr userDrawn="1"/>
        </p:nvSpPr>
        <p:spPr>
          <a:xfrm>
            <a:off x="0" y="6498000"/>
            <a:ext cx="9906000" cy="360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pt-BR" sz="1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MoDCS</a:t>
            </a:r>
            <a:r>
              <a:rPr lang="pt-BR" sz="1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- </a:t>
            </a:r>
            <a:r>
              <a:rPr lang="en-US" sz="1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Modelling</a:t>
            </a:r>
            <a:r>
              <a:rPr lang="en-US" sz="1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of Distributed and Concurrent Systems &lt;www.modcs.org&gt;</a:t>
            </a:r>
            <a:r>
              <a:rPr lang="pt-BR" sz="1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</p:txBody>
      </p:sp>
      <p:pic>
        <p:nvPicPr>
          <p:cNvPr id="3080" name="Imagem 15" descr="modcs.bmp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0"/>
            <a:ext cx="25908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Retângulo 16"/>
          <p:cNvSpPr/>
          <p:nvPr userDrawn="1"/>
        </p:nvSpPr>
        <p:spPr>
          <a:xfrm>
            <a:off x="0" y="785813"/>
            <a:ext cx="9906000" cy="7143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pt-BR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  <p:sldLayoutId id="2147483827" r:id="rId12"/>
    <p:sldLayoutId id="2147483828" r:id="rId13"/>
  </p:sldLayoutIdLst>
  <p:hf hdr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  <a:cs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  <a:cs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  <a:cs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Subtítulo 2"/>
          <p:cNvSpPr>
            <a:spLocks noGrp="1"/>
          </p:cNvSpPr>
          <p:nvPr>
            <p:ph type="subTitle" idx="1"/>
          </p:nvPr>
        </p:nvSpPr>
        <p:spPr>
          <a:xfrm>
            <a:off x="2476500" y="5003800"/>
            <a:ext cx="6686550" cy="1371600"/>
          </a:xfrm>
        </p:spPr>
        <p:txBody>
          <a:bodyPr/>
          <a:lstStyle/>
          <a:p>
            <a:pPr eaLnBrk="1" hangingPunct="1"/>
            <a:r>
              <a:rPr lang="pt-BR" sz="2800" dirty="0" smtClean="0"/>
              <a:t>Aluno: João Ferreira</a:t>
            </a:r>
          </a:p>
          <a:p>
            <a:pPr eaLnBrk="1" hangingPunct="1"/>
            <a:r>
              <a:rPr lang="pt-BR" sz="2800" dirty="0" smtClean="0"/>
              <a:t>Orientador: Paulo Maciel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488504" y="1628800"/>
            <a:ext cx="89289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800" b="1" dirty="0"/>
              <a:t>A Power Load Distribution Algorithm to </a:t>
            </a:r>
            <a:r>
              <a:rPr lang="en-US" sz="2800" b="1" dirty="0" smtClean="0"/>
              <a:t>Optimize </a:t>
            </a:r>
            <a:r>
              <a:rPr lang="en-US" sz="2800" b="1" dirty="0"/>
              <a:t>Data </a:t>
            </a:r>
            <a:r>
              <a:rPr lang="en-US" sz="2800" b="1" dirty="0" smtClean="0"/>
              <a:t>Center </a:t>
            </a:r>
            <a:r>
              <a:rPr lang="pt-BR" sz="2800" b="1" dirty="0" err="1" smtClean="0"/>
              <a:t>Electrical</a:t>
            </a:r>
            <a:r>
              <a:rPr lang="pt-BR" sz="2800" b="1" dirty="0" smtClean="0"/>
              <a:t> </a:t>
            </a:r>
            <a:r>
              <a:rPr lang="pt-BR" sz="2800" b="1" dirty="0" err="1"/>
              <a:t>Flow</a:t>
            </a:r>
            <a:r>
              <a:rPr lang="pt-BR" sz="2800" b="1" dirty="0" smtClean="0"/>
              <a:t>.</a:t>
            </a:r>
            <a:endParaRPr lang="pt-BR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8 – Estudo de Caso I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22176" y="1052736"/>
            <a:ext cx="8915400" cy="1152128"/>
          </a:xfrm>
        </p:spPr>
        <p:txBody>
          <a:bodyPr/>
          <a:lstStyle/>
          <a:p>
            <a:pPr marL="0" indent="0">
              <a:buNone/>
            </a:pPr>
            <a:r>
              <a:rPr lang="pt-BR" dirty="0" smtClean="0"/>
              <a:t>Arquitetura A5 na modelagem EFM</a:t>
            </a:r>
            <a:endParaRPr lang="pt-B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56" y="1844824"/>
            <a:ext cx="9707835" cy="437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963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8 – Estudo de Caso I - Resultados</a:t>
            </a:r>
            <a:endParaRPr lang="pt-BR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764" y="2062163"/>
            <a:ext cx="9943316" cy="30230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6576" y="1014413"/>
            <a:ext cx="7520089" cy="5438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9525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Estudo de Caso II</a:t>
            </a:r>
            <a:endParaRPr lang="pt-BR" dirty="0"/>
          </a:p>
        </p:txBody>
      </p:sp>
      <p:pic>
        <p:nvPicPr>
          <p:cNvPr id="4" name="Imagem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6776" y="2327635"/>
            <a:ext cx="6051647" cy="878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992560" y="1052736"/>
            <a:ext cx="7530780" cy="11757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pt-BR" dirty="0" smtClean="0"/>
              <a:t>Avaliação da infraestrutura elétrica </a:t>
            </a:r>
          </a:p>
          <a:p>
            <a:pPr>
              <a:buNone/>
            </a:pPr>
            <a:r>
              <a:rPr lang="pt-BR" dirty="0" smtClean="0"/>
              <a:t>de uma cloud privada.</a:t>
            </a:r>
            <a:endParaRPr lang="pt-BR" dirty="0"/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178970"/>
            <a:ext cx="4609999" cy="3350785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4899835" y="4561974"/>
            <a:ext cx="473368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pt-BR" dirty="0" smtClean="0"/>
              <a:t>Indicação de </a:t>
            </a:r>
            <a:r>
              <a:rPr lang="pt-BR" dirty="0" err="1" smtClean="0"/>
              <a:t>RIxCost</a:t>
            </a:r>
            <a:r>
              <a:rPr lang="pt-BR" dirty="0" smtClean="0"/>
              <a:t>, para um ano.</a:t>
            </a:r>
          </a:p>
        </p:txBody>
      </p:sp>
    </p:spTree>
    <p:extLst>
      <p:ext uri="{BB962C8B-B14F-4D97-AF65-F5344CB8AC3E}">
        <p14:creationId xmlns:p14="http://schemas.microsoft.com/office/powerpoint/2010/main" val="1941517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Estudo de Caso II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23875" y="926976"/>
            <a:ext cx="8915400" cy="4590256"/>
          </a:xfrm>
        </p:spPr>
        <p:txBody>
          <a:bodyPr/>
          <a:lstStyle/>
          <a:p>
            <a:r>
              <a:rPr lang="pt-BR" dirty="0" smtClean="0"/>
              <a:t>EFM da Arquitetura 4</a:t>
            </a:r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44" y="1484784"/>
            <a:ext cx="6773192" cy="2085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224" y="3705633"/>
            <a:ext cx="3832096" cy="31523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1152" y="3381224"/>
            <a:ext cx="3584848" cy="3511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53853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Estudo de Caso II - Resultados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3468633" y="1556791"/>
            <a:ext cx="29169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pt-BR" dirty="0" smtClean="0"/>
              <a:t>Arquitetura 4</a:t>
            </a:r>
            <a:endParaRPr lang="pt-BR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2600" y="2348880"/>
            <a:ext cx="7598717" cy="3138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3046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7</a:t>
            </a:r>
            <a:r>
              <a:rPr lang="pt-BR" dirty="0" smtClean="0"/>
              <a:t> – Conclusões e Trabalhos Futuros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sz="2800" dirty="0" smtClean="0"/>
              <a:t>O PLDA aloca automaticamente de forma apropriada os valores dos pesos em um modelo EFM.</a:t>
            </a:r>
          </a:p>
          <a:p>
            <a:pPr algn="just"/>
            <a:endParaRPr lang="pt-BR" sz="800" dirty="0" smtClean="0"/>
          </a:p>
          <a:p>
            <a:pPr algn="just"/>
            <a:r>
              <a:rPr lang="pt-BR" sz="2800" dirty="0" smtClean="0"/>
              <a:t>Para todas as arquiteturas estudadas os resultados com o PLDA foram sempre </a:t>
            </a:r>
            <a:r>
              <a:rPr lang="pt-BR" sz="2800" b="1" dirty="0" smtClean="0">
                <a:solidFill>
                  <a:srgbClr val="0070C0"/>
                </a:solidFill>
              </a:rPr>
              <a:t>melhores</a:t>
            </a:r>
            <a:r>
              <a:rPr lang="pt-BR" sz="2800" dirty="0" smtClean="0">
                <a:solidFill>
                  <a:srgbClr val="0070C0"/>
                </a:solidFill>
              </a:rPr>
              <a:t> </a:t>
            </a:r>
            <a:r>
              <a:rPr lang="pt-BR" sz="2800" dirty="0" smtClean="0"/>
              <a:t>ou </a:t>
            </a:r>
            <a:r>
              <a:rPr lang="pt-BR" sz="2800" b="1" dirty="0" smtClean="0">
                <a:solidFill>
                  <a:srgbClr val="00B050"/>
                </a:solidFill>
              </a:rPr>
              <a:t>iguais</a:t>
            </a:r>
            <a:r>
              <a:rPr lang="pt-BR" sz="2800" dirty="0" smtClean="0"/>
              <a:t> a arquitetura original.</a:t>
            </a:r>
          </a:p>
          <a:p>
            <a:pPr algn="just"/>
            <a:endParaRPr lang="pt-BR" sz="900" dirty="0"/>
          </a:p>
          <a:p>
            <a:pPr algn="just"/>
            <a:endParaRPr lang="pt-BR" sz="1050" dirty="0" smtClean="0"/>
          </a:p>
          <a:p>
            <a:pPr marL="0" indent="0" algn="just">
              <a:buNone/>
            </a:pPr>
            <a:r>
              <a:rPr lang="pt-BR" sz="2800" b="1" dirty="0" smtClean="0"/>
              <a:t>Trabalhos Futuros</a:t>
            </a:r>
          </a:p>
          <a:p>
            <a:pPr algn="just"/>
            <a:r>
              <a:rPr lang="pt-BR" sz="2800" dirty="0" smtClean="0"/>
              <a:t>Medição energética de uma cloud privada.</a:t>
            </a:r>
          </a:p>
          <a:p>
            <a:pPr algn="just"/>
            <a:r>
              <a:rPr lang="pt-BR" sz="2800" dirty="0" smtClean="0"/>
              <a:t>Validação matemática do algoritmo.</a:t>
            </a:r>
          </a:p>
          <a:p>
            <a:pPr marL="0" indent="0" algn="just">
              <a:buNone/>
            </a:pPr>
            <a:endParaRPr lang="pt-BR" sz="2800" dirty="0" smtClean="0"/>
          </a:p>
          <a:p>
            <a:pPr marL="0" indent="0" algn="just">
              <a:buNone/>
            </a:pPr>
            <a:r>
              <a:rPr lang="pt-BR" sz="2800" dirty="0" smtClean="0"/>
              <a:t> </a:t>
            </a:r>
          </a:p>
          <a:p>
            <a:pPr algn="just"/>
            <a:endParaRPr lang="pt-BR" dirty="0" smtClean="0"/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51995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Duvidas ou Sugestões?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0" y="2564904"/>
            <a:ext cx="990600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pt-BR" sz="2000" dirty="0"/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6088" y="1390650"/>
            <a:ext cx="3933825" cy="407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4133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AGENDA</a:t>
            </a:r>
          </a:p>
        </p:txBody>
      </p:sp>
      <p:sp>
        <p:nvSpPr>
          <p:cNvPr id="9219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200472" y="1340768"/>
            <a:ext cx="9705528" cy="4752528"/>
          </a:xfrm>
        </p:spPr>
        <p:txBody>
          <a:bodyPr/>
          <a:lstStyle/>
          <a:p>
            <a:pPr>
              <a:buNone/>
            </a:pPr>
            <a:r>
              <a:rPr lang="pt-BR" sz="2800" dirty="0" smtClean="0"/>
              <a:t>1 – Introdução</a:t>
            </a:r>
          </a:p>
          <a:p>
            <a:pPr>
              <a:buNone/>
            </a:pPr>
            <a:r>
              <a:rPr lang="pt-BR" sz="2800" dirty="0" smtClean="0"/>
              <a:t>2 – Motivação</a:t>
            </a:r>
          </a:p>
          <a:p>
            <a:pPr>
              <a:buNone/>
            </a:pPr>
            <a:r>
              <a:rPr lang="pt-BR" sz="2800" dirty="0" smtClean="0"/>
              <a:t>3 - </a:t>
            </a:r>
            <a:r>
              <a:rPr lang="pt-BR" sz="2800" dirty="0"/>
              <a:t>Objetivos</a:t>
            </a:r>
          </a:p>
          <a:p>
            <a:pPr>
              <a:buNone/>
            </a:pPr>
            <a:r>
              <a:rPr lang="pt-BR" sz="2800" dirty="0"/>
              <a:t>4</a:t>
            </a:r>
            <a:r>
              <a:rPr lang="pt-BR" sz="2800" dirty="0" smtClean="0"/>
              <a:t> – Power </a:t>
            </a:r>
            <a:r>
              <a:rPr lang="pt-BR" sz="2800" dirty="0" err="1" smtClean="0"/>
              <a:t>Load</a:t>
            </a:r>
            <a:r>
              <a:rPr lang="pt-BR" sz="2800" dirty="0" smtClean="0"/>
              <a:t> </a:t>
            </a:r>
            <a:r>
              <a:rPr lang="pt-BR" sz="2800" dirty="0" err="1" smtClean="0"/>
              <a:t>Distribution</a:t>
            </a:r>
            <a:r>
              <a:rPr lang="pt-BR" sz="2800" dirty="0" smtClean="0"/>
              <a:t> </a:t>
            </a:r>
            <a:r>
              <a:rPr lang="pt-BR" sz="2800" dirty="0" err="1" smtClean="0"/>
              <a:t>Algorithm</a:t>
            </a:r>
            <a:endParaRPr lang="pt-BR" sz="2800" dirty="0" smtClean="0"/>
          </a:p>
          <a:p>
            <a:pPr>
              <a:buNone/>
            </a:pPr>
            <a:r>
              <a:rPr lang="pt-BR" sz="2800" dirty="0"/>
              <a:t>5</a:t>
            </a:r>
            <a:r>
              <a:rPr lang="pt-BR" sz="2800" dirty="0" smtClean="0"/>
              <a:t> - Estudo de Caso I</a:t>
            </a:r>
          </a:p>
          <a:p>
            <a:pPr>
              <a:buNone/>
            </a:pPr>
            <a:r>
              <a:rPr lang="pt-BR" sz="2800" dirty="0"/>
              <a:t>6</a:t>
            </a:r>
            <a:r>
              <a:rPr lang="pt-BR" sz="2800" dirty="0" smtClean="0"/>
              <a:t> – Estudo de Caso II</a:t>
            </a:r>
          </a:p>
          <a:p>
            <a:pPr>
              <a:buNone/>
            </a:pPr>
            <a:r>
              <a:rPr lang="pt-BR" sz="2800" dirty="0" smtClean="0"/>
              <a:t>7 – Conclusões e Trabalhos Futuros</a:t>
            </a:r>
          </a:p>
          <a:p>
            <a:pPr>
              <a:buNone/>
            </a:pPr>
            <a:endParaRPr lang="pt-BR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1 - 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0472" y="908720"/>
            <a:ext cx="9505055" cy="5688632"/>
          </a:xfrm>
        </p:spPr>
        <p:txBody>
          <a:bodyPr/>
          <a:lstStyle/>
          <a:p>
            <a:pPr algn="just"/>
            <a:r>
              <a:rPr lang="pt-BR" dirty="0" smtClean="0"/>
              <a:t>Data center</a:t>
            </a:r>
          </a:p>
          <a:p>
            <a:pPr lvl="1" algn="just"/>
            <a:r>
              <a:rPr lang="pt-BR" dirty="0"/>
              <a:t>IT </a:t>
            </a:r>
            <a:r>
              <a:rPr lang="pt-BR" dirty="0" err="1" smtClean="0"/>
              <a:t>Infrastructure</a:t>
            </a:r>
            <a:endParaRPr lang="pt-BR" dirty="0" smtClean="0"/>
          </a:p>
          <a:p>
            <a:pPr lvl="1" algn="just"/>
            <a:r>
              <a:rPr lang="pt-BR" dirty="0" err="1"/>
              <a:t>Cooling</a:t>
            </a:r>
            <a:r>
              <a:rPr lang="pt-BR" dirty="0"/>
              <a:t> </a:t>
            </a:r>
            <a:r>
              <a:rPr lang="pt-BR" dirty="0" err="1" smtClean="0"/>
              <a:t>Infrastructure</a:t>
            </a:r>
            <a:endParaRPr lang="pt-BR" dirty="0" smtClean="0"/>
          </a:p>
          <a:p>
            <a:pPr lvl="1" algn="just"/>
            <a:r>
              <a:rPr lang="pt-BR" dirty="0"/>
              <a:t>Power </a:t>
            </a:r>
            <a:r>
              <a:rPr lang="pt-BR" dirty="0" err="1"/>
              <a:t>infrastructure</a:t>
            </a:r>
            <a:endParaRPr lang="pt-BR" dirty="0"/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Consumo elétrico em data center</a:t>
            </a:r>
          </a:p>
          <a:p>
            <a:pPr lvl="1" algn="just"/>
            <a:r>
              <a:rPr lang="pt-BR" dirty="0" smtClean="0"/>
              <a:t>Em 2011, responsável por 1.5% nos EUA.</a:t>
            </a:r>
          </a:p>
          <a:p>
            <a:pPr lvl="1" algn="just"/>
            <a:r>
              <a:rPr lang="pt-BR" dirty="0" smtClean="0"/>
              <a:t>Representa um custo de </a:t>
            </a:r>
            <a:r>
              <a:rPr lang="en-US" kern="1200" dirty="0" smtClean="0">
                <a:latin typeface="Arial" charset="0"/>
                <a:cs typeface="Arial" charset="0"/>
              </a:rPr>
              <a:t>4.5 </a:t>
            </a:r>
            <a:r>
              <a:rPr lang="pt-BR" kern="1200" dirty="0" smtClean="0">
                <a:latin typeface="Arial" charset="0"/>
                <a:cs typeface="Arial" charset="0"/>
              </a:rPr>
              <a:t>bilhões de dólares</a:t>
            </a:r>
            <a:r>
              <a:rPr lang="en-US" kern="1200" dirty="0" smtClean="0">
                <a:latin typeface="Arial" charset="0"/>
                <a:cs typeface="Arial" charset="0"/>
              </a:rPr>
              <a:t>.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4023390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2</a:t>
            </a:r>
            <a:r>
              <a:rPr lang="pt-BR" dirty="0" smtClean="0"/>
              <a:t> - Motivação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6455" y="1052736"/>
            <a:ext cx="4752529" cy="5400600"/>
          </a:xfrm>
        </p:spPr>
        <p:txBody>
          <a:bodyPr>
            <a:normAutofit lnSpcReduction="10000"/>
          </a:bodyPr>
          <a:lstStyle/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pPr marL="0" indent="0" algn="just">
              <a:buNone/>
            </a:pPr>
            <a:r>
              <a:rPr lang="pt-BR" sz="2800" dirty="0" smtClean="0"/>
              <a:t>A distribuição do fluxo elétrico em modelos EFM fica a cargo do pesquisador, permitindo que o mesmo escolha os pesos do fluxo nas arestas.</a:t>
            </a:r>
            <a:endParaRPr lang="pt-BR" dirty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552" y="959744"/>
            <a:ext cx="3361705" cy="23146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5169024" y="1988840"/>
            <a:ext cx="468052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 smtClean="0"/>
          </a:p>
          <a:p>
            <a:endParaRPr lang="pt-BR" dirty="0"/>
          </a:p>
          <a:p>
            <a:pPr algn="just">
              <a:buNone/>
            </a:pPr>
            <a:r>
              <a:rPr lang="pt-BR" sz="2800" dirty="0" smtClean="0"/>
              <a:t>Descobrir os </a:t>
            </a:r>
            <a:r>
              <a:rPr lang="pt-BR" sz="2800" b="1" dirty="0" smtClean="0"/>
              <a:t>pesos </a:t>
            </a:r>
            <a:r>
              <a:rPr lang="pt-BR" sz="2800" b="1" dirty="0"/>
              <a:t>ideais</a:t>
            </a:r>
            <a:r>
              <a:rPr lang="pt-BR" sz="2800" dirty="0"/>
              <a:t> para uma </a:t>
            </a:r>
            <a:r>
              <a:rPr lang="pt-BR" sz="2800" dirty="0" smtClean="0"/>
              <a:t>melhor distribuição elétrica. </a:t>
            </a:r>
          </a:p>
          <a:p>
            <a:pPr algn="just">
              <a:buNone/>
            </a:pPr>
            <a:r>
              <a:rPr lang="pt-BR" sz="2800" dirty="0" smtClean="0"/>
              <a:t>De acordo com as </a:t>
            </a:r>
            <a:r>
              <a:rPr lang="pt-BR" sz="2800" b="1" dirty="0" smtClean="0">
                <a:solidFill>
                  <a:srgbClr val="0070C0"/>
                </a:solidFill>
              </a:rPr>
              <a:t>eficiências dos equipamentos</a:t>
            </a:r>
          </a:p>
          <a:p>
            <a:endParaRPr lang="pt-B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9105" y="885641"/>
            <a:ext cx="3376300" cy="2399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4655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3 - Objetivos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926976"/>
            <a:ext cx="9906000" cy="5526360"/>
          </a:xfrm>
        </p:spPr>
        <p:txBody>
          <a:bodyPr/>
          <a:lstStyle/>
          <a:p>
            <a:pPr algn="just"/>
            <a:r>
              <a:rPr lang="pt-BR" dirty="0" smtClean="0"/>
              <a:t>Desenvolver uma forma de </a:t>
            </a:r>
            <a:r>
              <a:rPr lang="pt-BR" b="1" dirty="0" smtClean="0"/>
              <a:t>calcular</a:t>
            </a:r>
            <a:r>
              <a:rPr lang="pt-BR" dirty="0" smtClean="0"/>
              <a:t> a </a:t>
            </a:r>
            <a:r>
              <a:rPr lang="pt-BR" b="1" dirty="0" smtClean="0"/>
              <a:t>distribuição elétrica </a:t>
            </a:r>
            <a:r>
              <a:rPr lang="pt-BR" dirty="0" smtClean="0"/>
              <a:t>em um </a:t>
            </a:r>
            <a:r>
              <a:rPr lang="pt-BR" b="1" dirty="0" smtClean="0"/>
              <a:t>data center / </a:t>
            </a:r>
            <a:r>
              <a:rPr lang="pt-BR" b="1" dirty="0" smtClean="0">
                <a:solidFill>
                  <a:srgbClr val="FF0000"/>
                </a:solidFill>
              </a:rPr>
              <a:t>cloud</a:t>
            </a:r>
            <a:r>
              <a:rPr lang="pt-BR" b="1" dirty="0" smtClean="0"/>
              <a:t> </a:t>
            </a:r>
            <a:r>
              <a:rPr lang="pt-BR" dirty="0" smtClean="0"/>
              <a:t>de forma </a:t>
            </a:r>
            <a:r>
              <a:rPr lang="pt-BR" b="1" dirty="0" smtClean="0"/>
              <a:t>eficiente</a:t>
            </a:r>
            <a:r>
              <a:rPr lang="pt-BR" dirty="0" smtClean="0"/>
              <a:t>.</a:t>
            </a:r>
          </a:p>
          <a:p>
            <a:pPr algn="just"/>
            <a:endParaRPr lang="pt-BR" sz="1050" smtClean="0"/>
          </a:p>
          <a:p>
            <a:pPr algn="just"/>
            <a:endParaRPr lang="pt-BR" sz="1050" dirty="0" smtClean="0"/>
          </a:p>
          <a:p>
            <a:pPr algn="just"/>
            <a:r>
              <a:rPr lang="pt-BR" dirty="0" smtClean="0"/>
              <a:t>Específicos</a:t>
            </a:r>
          </a:p>
          <a:p>
            <a:pPr lvl="1" algn="just"/>
            <a:r>
              <a:rPr lang="pt-BR" dirty="0" smtClean="0"/>
              <a:t>Utilizar um </a:t>
            </a:r>
            <a:r>
              <a:rPr lang="pt-BR" b="1" dirty="0" smtClean="0"/>
              <a:t>algoritmo</a:t>
            </a:r>
            <a:r>
              <a:rPr lang="pt-BR" dirty="0" smtClean="0"/>
              <a:t> que resulte em um </a:t>
            </a:r>
            <a:r>
              <a:rPr lang="pt-BR" b="1" dirty="0" smtClean="0"/>
              <a:t>fluxo</a:t>
            </a:r>
            <a:r>
              <a:rPr lang="pt-BR" dirty="0" smtClean="0"/>
              <a:t> de acordo com as </a:t>
            </a:r>
            <a:r>
              <a:rPr lang="pt-BR" b="1" dirty="0" smtClean="0"/>
              <a:t>eficiências</a:t>
            </a:r>
            <a:r>
              <a:rPr lang="pt-BR" dirty="0" smtClean="0"/>
              <a:t> de cada equipamento.</a:t>
            </a:r>
          </a:p>
          <a:p>
            <a:pPr lvl="1" algn="just"/>
            <a:endParaRPr lang="pt-BR" dirty="0" smtClean="0"/>
          </a:p>
          <a:p>
            <a:pPr lvl="1" algn="just"/>
            <a:r>
              <a:rPr lang="pt-BR" dirty="0" smtClean="0"/>
              <a:t>Informar os </a:t>
            </a:r>
            <a:r>
              <a:rPr lang="pt-BR" b="1" dirty="0" smtClean="0"/>
              <a:t>pesos</a:t>
            </a:r>
            <a:r>
              <a:rPr lang="pt-BR" dirty="0" smtClean="0"/>
              <a:t> de cada aresta para uma distribuição </a:t>
            </a:r>
            <a:r>
              <a:rPr lang="pt-BR" b="1" dirty="0" smtClean="0"/>
              <a:t>ótima do fluxo</a:t>
            </a:r>
            <a:r>
              <a:rPr lang="pt-B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27578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80592" y="0"/>
            <a:ext cx="8355533" cy="785794"/>
          </a:xfrm>
        </p:spPr>
        <p:txBody>
          <a:bodyPr/>
          <a:lstStyle/>
          <a:p>
            <a:r>
              <a:rPr lang="pt-BR" dirty="0"/>
              <a:t>4</a:t>
            </a:r>
            <a:r>
              <a:rPr lang="pt-BR" dirty="0" smtClean="0"/>
              <a:t> – Power </a:t>
            </a:r>
            <a:r>
              <a:rPr lang="pt-BR" dirty="0" err="1" smtClean="0"/>
              <a:t>Load</a:t>
            </a:r>
            <a:r>
              <a:rPr lang="pt-BR" dirty="0" smtClean="0"/>
              <a:t> </a:t>
            </a:r>
            <a:r>
              <a:rPr lang="pt-BR" dirty="0" err="1" smtClean="0"/>
              <a:t>Distribution</a:t>
            </a:r>
            <a:r>
              <a:rPr lang="pt-BR" dirty="0" smtClean="0"/>
              <a:t> </a:t>
            </a:r>
            <a:r>
              <a:rPr lang="pt-BR" dirty="0" err="1" smtClean="0"/>
              <a:t>Algorithm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72480" y="890972"/>
            <a:ext cx="9397677" cy="1205880"/>
          </a:xfrm>
        </p:spPr>
        <p:txBody>
          <a:bodyPr/>
          <a:lstStyle/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  <p:sp>
        <p:nvSpPr>
          <p:cNvPr id="4" name="Elipse 3"/>
          <p:cNvSpPr/>
          <p:nvPr/>
        </p:nvSpPr>
        <p:spPr>
          <a:xfrm>
            <a:off x="1928664" y="3521572"/>
            <a:ext cx="432048" cy="3960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pt-BR" sz="1400" dirty="0">
                <a:solidFill>
                  <a:schemeClr val="tx1"/>
                </a:solidFill>
              </a:rPr>
              <a:t>1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5" name="Elipse 4"/>
          <p:cNvSpPr/>
          <p:nvPr/>
        </p:nvSpPr>
        <p:spPr>
          <a:xfrm>
            <a:off x="4160912" y="2096852"/>
            <a:ext cx="432048" cy="3960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pt-BR" sz="1400" dirty="0" smtClean="0">
                <a:solidFill>
                  <a:schemeClr val="tx1"/>
                </a:solidFill>
              </a:rPr>
              <a:t>4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6" name="Elipse 5"/>
          <p:cNvSpPr/>
          <p:nvPr/>
        </p:nvSpPr>
        <p:spPr>
          <a:xfrm>
            <a:off x="4160912" y="4689140"/>
            <a:ext cx="432048" cy="3960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pt-BR" sz="1400" dirty="0" smtClean="0">
                <a:solidFill>
                  <a:schemeClr val="tx1"/>
                </a:solidFill>
              </a:rPr>
              <a:t>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7" name="Elipse 6"/>
          <p:cNvSpPr/>
          <p:nvPr/>
        </p:nvSpPr>
        <p:spPr>
          <a:xfrm>
            <a:off x="4166153" y="3537012"/>
            <a:ext cx="432048" cy="3960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pt-BR" sz="1400" dirty="0" smtClean="0">
                <a:solidFill>
                  <a:schemeClr val="tx1"/>
                </a:solidFill>
              </a:rPr>
              <a:t>3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8" name="Elipse 7"/>
          <p:cNvSpPr/>
          <p:nvPr/>
        </p:nvSpPr>
        <p:spPr>
          <a:xfrm>
            <a:off x="6537176" y="3537012"/>
            <a:ext cx="432048" cy="3960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pt-BR" sz="1400" dirty="0" smtClean="0">
                <a:solidFill>
                  <a:schemeClr val="tx1"/>
                </a:solidFill>
              </a:rPr>
              <a:t>5</a:t>
            </a:r>
            <a:endParaRPr lang="pt-BR" dirty="0">
              <a:solidFill>
                <a:schemeClr val="tx1"/>
              </a:solidFill>
            </a:endParaRPr>
          </a:p>
        </p:txBody>
      </p:sp>
      <p:cxnSp>
        <p:nvCxnSpPr>
          <p:cNvPr id="9" name="Conector de seta reta 8"/>
          <p:cNvCxnSpPr>
            <a:stCxn id="7" idx="6"/>
            <a:endCxn id="8" idx="2"/>
          </p:cNvCxnSpPr>
          <p:nvPr/>
        </p:nvCxnSpPr>
        <p:spPr>
          <a:xfrm>
            <a:off x="4598201" y="3735034"/>
            <a:ext cx="1938975" cy="0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angulado 11"/>
          <p:cNvCxnSpPr>
            <a:stCxn id="6" idx="0"/>
            <a:endCxn id="7" idx="4"/>
          </p:cNvCxnSpPr>
          <p:nvPr/>
        </p:nvCxnSpPr>
        <p:spPr>
          <a:xfrm rot="5400000" flipH="1" flipV="1">
            <a:off x="4001514" y="4308478"/>
            <a:ext cx="756084" cy="524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ixaDeTexto 14"/>
          <p:cNvSpPr txBox="1"/>
          <p:nvPr/>
        </p:nvSpPr>
        <p:spPr>
          <a:xfrm>
            <a:off x="3872880" y="1556792"/>
            <a:ext cx="1092694" cy="56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pt-BR" sz="1400" dirty="0" smtClean="0"/>
              <a:t>C=20</a:t>
            </a:r>
          </a:p>
          <a:p>
            <a:pPr>
              <a:buNone/>
            </a:pPr>
            <a:r>
              <a:rPr lang="pt-BR" sz="1400" dirty="0" smtClean="0"/>
              <a:t>E=98%</a:t>
            </a:r>
            <a:endParaRPr lang="pt-BR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4160912" y="5137446"/>
            <a:ext cx="936104" cy="56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pt-BR" sz="1400" dirty="0" smtClean="0"/>
              <a:t>C=20</a:t>
            </a:r>
          </a:p>
          <a:p>
            <a:pPr>
              <a:buNone/>
            </a:pPr>
            <a:r>
              <a:rPr lang="pt-BR" sz="1400" dirty="0" smtClean="0"/>
              <a:t>E=95%</a:t>
            </a:r>
            <a:endParaRPr lang="pt-BR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4448944" y="3140968"/>
            <a:ext cx="867934" cy="56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pt-BR" sz="1400" dirty="0" smtClean="0"/>
              <a:t>C=30</a:t>
            </a:r>
          </a:p>
          <a:p>
            <a:pPr>
              <a:buNone/>
            </a:pPr>
            <a:r>
              <a:rPr lang="pt-BR" sz="1400" dirty="0" smtClean="0"/>
              <a:t>E=99%</a:t>
            </a:r>
            <a:endParaRPr lang="pt-BR" dirty="0"/>
          </a:p>
        </p:txBody>
      </p:sp>
      <p:cxnSp>
        <p:nvCxnSpPr>
          <p:cNvPr id="32" name="Conector angulado 31"/>
          <p:cNvCxnSpPr>
            <a:stCxn id="4" idx="6"/>
            <a:endCxn id="7" idx="2"/>
          </p:cNvCxnSpPr>
          <p:nvPr/>
        </p:nvCxnSpPr>
        <p:spPr>
          <a:xfrm>
            <a:off x="2360712" y="3719594"/>
            <a:ext cx="1805441" cy="15440"/>
          </a:xfrm>
          <a:prstGeom prst="bentConnector3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angulado 37"/>
          <p:cNvCxnSpPr>
            <a:stCxn id="7" idx="0"/>
            <a:endCxn id="5" idx="4"/>
          </p:cNvCxnSpPr>
          <p:nvPr/>
        </p:nvCxnSpPr>
        <p:spPr>
          <a:xfrm rot="16200000" flipV="1">
            <a:off x="3857499" y="3012333"/>
            <a:ext cx="1044116" cy="5241"/>
          </a:xfrm>
          <a:prstGeom prst="bentConnector3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de seta reta 41"/>
          <p:cNvCxnSpPr>
            <a:stCxn id="4" idx="7"/>
            <a:endCxn id="5" idx="3"/>
          </p:cNvCxnSpPr>
          <p:nvPr/>
        </p:nvCxnSpPr>
        <p:spPr>
          <a:xfrm flipV="1">
            <a:off x="2297440" y="2434897"/>
            <a:ext cx="1926744" cy="114467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de seta reta 45"/>
          <p:cNvCxnSpPr>
            <a:stCxn id="4" idx="5"/>
            <a:endCxn id="6" idx="2"/>
          </p:cNvCxnSpPr>
          <p:nvPr/>
        </p:nvCxnSpPr>
        <p:spPr>
          <a:xfrm>
            <a:off x="2297440" y="3859617"/>
            <a:ext cx="1863472" cy="102754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de seta reta 47"/>
          <p:cNvCxnSpPr/>
          <p:nvPr/>
        </p:nvCxnSpPr>
        <p:spPr>
          <a:xfrm flipV="1">
            <a:off x="4592960" y="3861048"/>
            <a:ext cx="2007488" cy="1012105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ector de seta reta 49"/>
          <p:cNvCxnSpPr>
            <a:endCxn id="8" idx="1"/>
          </p:cNvCxnSpPr>
          <p:nvPr/>
        </p:nvCxnSpPr>
        <p:spPr>
          <a:xfrm>
            <a:off x="4592960" y="2448762"/>
            <a:ext cx="2007488" cy="114624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tângulo de cantos arredondados 51"/>
          <p:cNvSpPr/>
          <p:nvPr/>
        </p:nvSpPr>
        <p:spPr>
          <a:xfrm>
            <a:off x="7271567" y="3557070"/>
            <a:ext cx="1008112" cy="3559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pt-BR" sz="1800" dirty="0" smtClean="0">
                <a:solidFill>
                  <a:schemeClr val="tx1"/>
                </a:solidFill>
              </a:rPr>
              <a:t>Fluxo:</a:t>
            </a:r>
            <a:endParaRPr lang="pt-BR" sz="1800" dirty="0">
              <a:solidFill>
                <a:schemeClr val="tx1"/>
              </a:solidFill>
            </a:endParaRPr>
          </a:p>
        </p:txBody>
      </p:sp>
      <p:sp>
        <p:nvSpPr>
          <p:cNvPr id="53" name="Retângulo de cantos arredondados 52"/>
          <p:cNvSpPr/>
          <p:nvPr/>
        </p:nvSpPr>
        <p:spPr>
          <a:xfrm>
            <a:off x="8279679" y="3577936"/>
            <a:ext cx="705769" cy="355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pt-BR" sz="2000" dirty="0" smtClean="0">
                <a:solidFill>
                  <a:schemeClr val="tx1"/>
                </a:solidFill>
              </a:rPr>
              <a:t>60</a:t>
            </a:r>
            <a:endParaRPr lang="pt-BR" dirty="0">
              <a:solidFill>
                <a:schemeClr val="tx1"/>
              </a:solidFill>
            </a:endParaRPr>
          </a:p>
        </p:txBody>
      </p:sp>
      <p:cxnSp>
        <p:nvCxnSpPr>
          <p:cNvPr id="54" name="Conector de seta reta 53"/>
          <p:cNvCxnSpPr/>
          <p:nvPr/>
        </p:nvCxnSpPr>
        <p:spPr>
          <a:xfrm>
            <a:off x="4598201" y="3717032"/>
            <a:ext cx="1938975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ector angulado 55"/>
          <p:cNvCxnSpPr/>
          <p:nvPr/>
        </p:nvCxnSpPr>
        <p:spPr>
          <a:xfrm>
            <a:off x="2374337" y="3717032"/>
            <a:ext cx="1805441" cy="15440"/>
          </a:xfrm>
          <a:prstGeom prst="bentConnector3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tângulo de cantos arredondados 56"/>
          <p:cNvSpPr/>
          <p:nvPr/>
        </p:nvSpPr>
        <p:spPr>
          <a:xfrm>
            <a:off x="8279679" y="3573016"/>
            <a:ext cx="705769" cy="355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pt-BR" sz="2000" dirty="0" smtClean="0">
                <a:solidFill>
                  <a:srgbClr val="FF0000"/>
                </a:solidFill>
              </a:rPr>
              <a:t>30</a:t>
            </a:r>
            <a:endParaRPr lang="pt-BR" dirty="0">
              <a:solidFill>
                <a:srgbClr val="FF0000"/>
              </a:solidFill>
            </a:endParaRPr>
          </a:p>
        </p:txBody>
      </p:sp>
      <p:cxnSp>
        <p:nvCxnSpPr>
          <p:cNvPr id="33" name="Conector de seta reta 32"/>
          <p:cNvCxnSpPr/>
          <p:nvPr/>
        </p:nvCxnSpPr>
        <p:spPr>
          <a:xfrm flipV="1">
            <a:off x="4601696" y="3861048"/>
            <a:ext cx="2007488" cy="101210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de seta reta 33"/>
          <p:cNvCxnSpPr/>
          <p:nvPr/>
        </p:nvCxnSpPr>
        <p:spPr>
          <a:xfrm>
            <a:off x="2297440" y="3861048"/>
            <a:ext cx="1863472" cy="1027545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tângulo de cantos arredondados 36"/>
          <p:cNvSpPr/>
          <p:nvPr/>
        </p:nvSpPr>
        <p:spPr>
          <a:xfrm>
            <a:off x="8265368" y="3573016"/>
            <a:ext cx="705769" cy="355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pt-BR" sz="2000" dirty="0" smtClean="0">
                <a:solidFill>
                  <a:srgbClr val="FF0000"/>
                </a:solidFill>
              </a:rPr>
              <a:t>10</a:t>
            </a:r>
            <a:endParaRPr lang="pt-BR" dirty="0">
              <a:solidFill>
                <a:srgbClr val="FF0000"/>
              </a:solidFill>
            </a:endParaRPr>
          </a:p>
        </p:txBody>
      </p:sp>
      <p:cxnSp>
        <p:nvCxnSpPr>
          <p:cNvPr id="39" name="Conector de seta reta 38"/>
          <p:cNvCxnSpPr/>
          <p:nvPr/>
        </p:nvCxnSpPr>
        <p:spPr>
          <a:xfrm>
            <a:off x="4563944" y="2426767"/>
            <a:ext cx="2007488" cy="1146249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de seta reta 39"/>
          <p:cNvCxnSpPr/>
          <p:nvPr/>
        </p:nvCxnSpPr>
        <p:spPr>
          <a:xfrm flipV="1">
            <a:off x="2306176" y="2428342"/>
            <a:ext cx="1926744" cy="1144674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tângulo de cantos arredondados 44"/>
          <p:cNvSpPr/>
          <p:nvPr/>
        </p:nvSpPr>
        <p:spPr>
          <a:xfrm>
            <a:off x="4520952" y="3169946"/>
            <a:ext cx="795925" cy="47507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pt-BR" sz="2000" dirty="0" smtClean="0">
                <a:solidFill>
                  <a:srgbClr val="FF0000"/>
                </a:solidFill>
              </a:rPr>
              <a:t>0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49" name="Retângulo de cantos arredondados 48"/>
          <p:cNvSpPr/>
          <p:nvPr/>
        </p:nvSpPr>
        <p:spPr>
          <a:xfrm>
            <a:off x="3944888" y="1585770"/>
            <a:ext cx="795925" cy="47507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pt-BR" sz="2000" dirty="0" smtClean="0">
                <a:solidFill>
                  <a:srgbClr val="FF0000"/>
                </a:solidFill>
              </a:rPr>
              <a:t>0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51" name="Retângulo de cantos arredondados 50"/>
          <p:cNvSpPr/>
          <p:nvPr/>
        </p:nvSpPr>
        <p:spPr>
          <a:xfrm>
            <a:off x="4088904" y="5157192"/>
            <a:ext cx="1159803" cy="47507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pt-BR" sz="1600" dirty="0" smtClean="0">
                <a:solidFill>
                  <a:srgbClr val="FF0000"/>
                </a:solidFill>
              </a:rPr>
              <a:t>C=10</a:t>
            </a:r>
          </a:p>
          <a:p>
            <a:pPr>
              <a:buNone/>
            </a:pPr>
            <a:r>
              <a:rPr lang="pt-BR" sz="1600" dirty="0" smtClean="0">
                <a:solidFill>
                  <a:schemeClr val="tx1"/>
                </a:solidFill>
              </a:rPr>
              <a:t>E=95%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55" name="Retângulo de cantos arredondados 54"/>
          <p:cNvSpPr/>
          <p:nvPr/>
        </p:nvSpPr>
        <p:spPr>
          <a:xfrm>
            <a:off x="8265368" y="3573016"/>
            <a:ext cx="705769" cy="355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pt-BR" sz="2000" dirty="0" smtClean="0">
                <a:solidFill>
                  <a:srgbClr val="FF0000"/>
                </a:solidFill>
              </a:rPr>
              <a:t>0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5" name="Retângulo de cantos arredondados 34"/>
          <p:cNvSpPr/>
          <p:nvPr/>
        </p:nvSpPr>
        <p:spPr>
          <a:xfrm>
            <a:off x="1503308" y="2903429"/>
            <a:ext cx="1073427" cy="47507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pt-BR" sz="1600" dirty="0" smtClean="0">
                <a:solidFill>
                  <a:srgbClr val="0066FF"/>
                </a:solidFill>
              </a:rPr>
              <a:t>C=∞</a:t>
            </a:r>
          </a:p>
          <a:p>
            <a:pPr algn="ctr">
              <a:buNone/>
            </a:pPr>
            <a:r>
              <a:rPr lang="pt-BR" sz="1600" dirty="0" smtClean="0">
                <a:solidFill>
                  <a:srgbClr val="0066FF"/>
                </a:solidFill>
              </a:rPr>
              <a:t>E=100</a:t>
            </a:r>
            <a:endParaRPr lang="pt-BR" sz="1600" dirty="0">
              <a:solidFill>
                <a:srgbClr val="00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4476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animBg="1"/>
      <p:bldP spid="37" grpId="0" animBg="1"/>
      <p:bldP spid="45" grpId="0" animBg="1"/>
      <p:bldP spid="49" grpId="0" animBg="1"/>
      <p:bldP spid="51" grpId="0" animBg="1"/>
      <p:bldP spid="5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4 – PLDA Exemplo</a:t>
            </a:r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6827" y="964307"/>
            <a:ext cx="7324725" cy="275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4319" y="3717032"/>
            <a:ext cx="7515225" cy="278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8" name="CaixaDeTexto 77"/>
          <p:cNvSpPr txBox="1"/>
          <p:nvPr/>
        </p:nvSpPr>
        <p:spPr>
          <a:xfrm>
            <a:off x="488504" y="2132856"/>
            <a:ext cx="13452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pt-BR" dirty="0" smtClean="0"/>
              <a:t>Antes</a:t>
            </a:r>
            <a:endParaRPr lang="pt-BR" dirty="0"/>
          </a:p>
        </p:txBody>
      </p:sp>
      <p:sp>
        <p:nvSpPr>
          <p:cNvPr id="81" name="CaixaDeTexto 80"/>
          <p:cNvSpPr txBox="1"/>
          <p:nvPr/>
        </p:nvSpPr>
        <p:spPr>
          <a:xfrm>
            <a:off x="413128" y="4725144"/>
            <a:ext cx="15760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pt-BR" dirty="0" smtClean="0"/>
              <a:t>Depois</a:t>
            </a:r>
            <a:endParaRPr lang="pt-BR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63803"/>
            <a:ext cx="9937104" cy="6019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9865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/>
      <p:bldP spid="8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5 - Estudo de Caso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23874" y="1143000"/>
            <a:ext cx="9181653" cy="5166320"/>
          </a:xfrm>
        </p:spPr>
        <p:txBody>
          <a:bodyPr/>
          <a:lstStyle/>
          <a:p>
            <a:pPr algn="just"/>
            <a:r>
              <a:rPr lang="pt-BR" dirty="0" smtClean="0"/>
              <a:t>Qual o objetivo?</a:t>
            </a:r>
          </a:p>
          <a:p>
            <a:pPr lvl="1" algn="just"/>
            <a:endParaRPr lang="pt-BR" dirty="0" smtClean="0"/>
          </a:p>
          <a:p>
            <a:pPr lvl="1" algn="just"/>
            <a:r>
              <a:rPr lang="pt-BR" dirty="0" smtClean="0"/>
              <a:t>Mostrar capacidade de </a:t>
            </a:r>
            <a:r>
              <a:rPr lang="pt-BR" b="1" dirty="0" smtClean="0"/>
              <a:t>avaliação</a:t>
            </a:r>
            <a:r>
              <a:rPr lang="pt-BR" dirty="0" smtClean="0"/>
              <a:t> dos fluxos </a:t>
            </a:r>
            <a:r>
              <a:rPr lang="pt-BR" b="1" dirty="0" smtClean="0"/>
              <a:t>elétricos</a:t>
            </a:r>
            <a:r>
              <a:rPr lang="pt-BR" dirty="0" smtClean="0"/>
              <a:t> dos modelos </a:t>
            </a:r>
            <a:r>
              <a:rPr lang="pt-BR" b="1" dirty="0" smtClean="0"/>
              <a:t>EFM</a:t>
            </a:r>
            <a:r>
              <a:rPr lang="pt-BR" dirty="0" smtClean="0"/>
              <a:t> no Mercury.</a:t>
            </a:r>
          </a:p>
          <a:p>
            <a:pPr lvl="1" algn="just"/>
            <a:endParaRPr lang="pt-BR" dirty="0" smtClean="0"/>
          </a:p>
          <a:p>
            <a:pPr lvl="1" algn="just"/>
            <a:r>
              <a:rPr lang="pt-BR" dirty="0" smtClean="0"/>
              <a:t>Comparar o </a:t>
            </a:r>
            <a:r>
              <a:rPr lang="pt-BR" b="1" dirty="0" smtClean="0"/>
              <a:t>consumo elétrico </a:t>
            </a:r>
            <a:r>
              <a:rPr lang="pt-BR" dirty="0" smtClean="0"/>
              <a:t>de uma arquitetura antes e após a aplicação do PLDA.</a:t>
            </a:r>
          </a:p>
          <a:p>
            <a:pPr lvl="1" algn="just"/>
            <a:endParaRPr lang="pt-BR" dirty="0"/>
          </a:p>
          <a:p>
            <a:pPr lvl="1"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73183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8 - Estudo de Caso I</a:t>
            </a:r>
            <a:endParaRPr lang="pt-B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6303" y="995363"/>
            <a:ext cx="5667375" cy="486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3045" y="1049824"/>
            <a:ext cx="4333875" cy="478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666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410291</TotalTime>
  <Words>478</Words>
  <Application>Microsoft Office PowerPoint</Application>
  <PresentationFormat>Papel A4 (210 x 297 mm)</PresentationFormat>
  <Paragraphs>110</Paragraphs>
  <Slides>16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17" baseType="lpstr">
      <vt:lpstr>Design padrão</vt:lpstr>
      <vt:lpstr>Apresentação do PowerPoint</vt:lpstr>
      <vt:lpstr>AGENDA</vt:lpstr>
      <vt:lpstr>1 - Introdução</vt:lpstr>
      <vt:lpstr>2 - Motivação</vt:lpstr>
      <vt:lpstr>3 - Objetivos</vt:lpstr>
      <vt:lpstr>4 – Power Load Distribution Algorithm</vt:lpstr>
      <vt:lpstr>4 – PLDA Exemplo</vt:lpstr>
      <vt:lpstr>5 - Estudo de Caso</vt:lpstr>
      <vt:lpstr>8 - Estudo de Caso I</vt:lpstr>
      <vt:lpstr>8 – Estudo de Caso I</vt:lpstr>
      <vt:lpstr>8 – Estudo de Caso I - Resultados</vt:lpstr>
      <vt:lpstr>Estudo de Caso II</vt:lpstr>
      <vt:lpstr>Estudo de Caso II</vt:lpstr>
      <vt:lpstr>Estudo de Caso II - Resultados</vt:lpstr>
      <vt:lpstr>7 – Conclusões e Trabalhos Futuros</vt:lpstr>
      <vt:lpstr>Duvidas ou Sugestões?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Sistema de suporte à decisão para sistemas produtivos</dc:title>
  <dc:creator>Bruno</dc:creator>
  <cp:lastModifiedBy>JOAO</cp:lastModifiedBy>
  <cp:revision>702</cp:revision>
  <dcterms:created xsi:type="dcterms:W3CDTF">2005-08-29T15:00:12Z</dcterms:created>
  <dcterms:modified xsi:type="dcterms:W3CDTF">2013-03-25T18:23:01Z</dcterms:modified>
</cp:coreProperties>
</file>