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74" r:id="rId24"/>
    <p:sldId id="280" r:id="rId25"/>
    <p:sldId id="275" r:id="rId26"/>
    <p:sldId id="281" r:id="rId27"/>
    <p:sldId id="279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-debu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004"/>
    <a:srgbClr val="FFC83F"/>
    <a:srgbClr val="FF9900"/>
    <a:srgbClr val="4949C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3709" autoAdjust="0"/>
  </p:normalViewPr>
  <p:slideViewPr>
    <p:cSldViewPr>
      <p:cViewPr>
        <p:scale>
          <a:sx n="117" d="100"/>
          <a:sy n="117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9CB8E6D-03F2-463C-A999-D604464B008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0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6A4B7-8A63-4AF7-96E6-C06222233066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to add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727D1-5235-4C93-8568-7414EB4D6A51}" type="slidenum">
              <a:rPr lang="en-US"/>
              <a:pPr/>
              <a:t>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85800" y="2070100"/>
            <a:ext cx="7620000" cy="4167212"/>
          </a:xfrm>
          <a:prstGeom prst="roundRect">
            <a:avLst>
              <a:gd name="adj" fmla="val 16667"/>
            </a:avLst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blackWhite">
          <a:xfrm>
            <a:off x="685800" y="927100"/>
            <a:ext cx="7620000" cy="990600"/>
          </a:xfrm>
          <a:prstGeom prst="rect">
            <a:avLst/>
          </a:prstGeom>
          <a:ln w="57150">
            <a:solidFill>
              <a:schemeClr val="bg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0" y="1384300"/>
            <a:ext cx="8991600" cy="18288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4416 w 1000"/>
              <a:gd name="T3" fmla="*/ 0 h 1000"/>
              <a:gd name="T4" fmla="*/ 4917 w 1000"/>
              <a:gd name="T5" fmla="*/ 500 h 1000"/>
              <a:gd name="T6" fmla="*/ 4417 w 1000"/>
              <a:gd name="T7" fmla="*/ 1000 h 1000"/>
              <a:gd name="T8" fmla="*/ 0 w 1000"/>
              <a:gd name="T9" fmla="*/ 1000 h 1000"/>
              <a:gd name="T10" fmla="*/ 0 w 1000"/>
              <a:gd name="T11" fmla="*/ 0 h 1000"/>
              <a:gd name="T12" fmla="*/ G4 w 1000"/>
              <a:gd name="T13" fmla="*/ G1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917" h="1000">
                <a:moveTo>
                  <a:pt x="0" y="0"/>
                </a:moveTo>
                <a:lnTo>
                  <a:pt x="4416" y="0"/>
                </a:lnTo>
                <a:cubicBezTo>
                  <a:pt x="4693" y="0"/>
                  <a:pt x="4917" y="223"/>
                  <a:pt x="4917" y="500"/>
                </a:cubicBezTo>
                <a:cubicBezTo>
                  <a:pt x="4917" y="776"/>
                  <a:pt x="4693" y="999"/>
                  <a:pt x="4417" y="1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0" y="306070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1427163"/>
            <a:ext cx="6686130" cy="1609725"/>
          </a:xfrm>
        </p:spPr>
        <p:txBody>
          <a:bodyPr/>
          <a:lstStyle>
            <a:lvl1pPr>
              <a:defRPr sz="4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2341324-FB7E-4080-AF67-05B2C62D472E}" type="datetime1">
              <a:rPr lang="pt-BR" smtClean="0"/>
              <a:t>25/03/2013</a:t>
            </a:fld>
            <a:endParaRPr lang="en-US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6D559C0-8E60-4D8D-A0DD-5498B6D7E399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56318"/>
            <a:ext cx="2302168" cy="115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71" y="1484784"/>
            <a:ext cx="927437" cy="1373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6CE9B-A586-473E-8BE7-3D7B20045974}" type="datetime1">
              <a:rPr lang="pt-BR" smtClean="0"/>
              <a:t>25/03/2013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9FABB-0ECD-4D2E-B727-1A501BFFA0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1F23D-D34F-44CC-9FDA-EEEC6C87C78C}" type="datetime1">
              <a:rPr lang="pt-BR" smtClean="0"/>
              <a:t>25/03/2013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9CC9D-432A-4A95-87AC-0A768560056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CA554D-DB58-4D72-8FA4-CF8ACC3DFDA1}" type="datetime1">
              <a:rPr lang="pt-BR" smtClean="0"/>
              <a:t>25/03/2013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654C5D-2804-48F9-945F-E1B4545B17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C5166A-F1D1-4D75-8B76-228C0672B7A8}" type="datetime1">
              <a:rPr lang="pt-BR" smtClean="0"/>
              <a:t>25/03/2013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BD7162B-E589-431F-BEF3-776585327A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95903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70000"/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FFC000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FBB6AF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57224E-8B61-4965-93CC-0D3A59F4DCA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Elipse 6"/>
          <p:cNvSpPr/>
          <p:nvPr userDrawn="1"/>
        </p:nvSpPr>
        <p:spPr bwMode="auto">
          <a:xfrm>
            <a:off x="8172400" y="6381328"/>
            <a:ext cx="576064" cy="288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5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7E98E-D8E3-4B62-9411-5E3762DB1096}" type="datetime1">
              <a:rPr lang="pt-BR" smtClean="0"/>
              <a:t>25/03/2013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B8D5-FD5A-41E8-B63A-866B240159D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tângulo de cantos arredondados 6"/>
          <p:cNvSpPr/>
          <p:nvPr userDrawn="1"/>
        </p:nvSpPr>
        <p:spPr bwMode="auto">
          <a:xfrm>
            <a:off x="395536" y="6406887"/>
            <a:ext cx="1080120" cy="288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 userDrawn="1"/>
        </p:nvSpPr>
        <p:spPr bwMode="auto">
          <a:xfrm>
            <a:off x="8142076" y="6304947"/>
            <a:ext cx="534380" cy="49191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92" y="6236309"/>
            <a:ext cx="1154216" cy="57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8" y="188640"/>
            <a:ext cx="632281" cy="936104"/>
          </a:xfrm>
          <a:prstGeom prst="rect">
            <a:avLst/>
          </a:prstGeom>
        </p:spPr>
      </p:pic>
      <p:sp>
        <p:nvSpPr>
          <p:cNvPr id="11" name="Espaço Reservado para Data 3"/>
          <p:cNvSpPr txBox="1">
            <a:spLocks/>
          </p:cNvSpPr>
          <p:nvPr userDrawn="1"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/>
        </p:nvSpPr>
        <p:spPr bwMode="auto">
          <a:xfrm>
            <a:off x="6409184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kern="120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57224E-8B61-4965-93CC-0D3A59F4DCA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C3CFE-E75A-416B-9F9A-63CB3EB3FF00}" type="datetime1">
              <a:rPr lang="pt-BR" smtClean="0"/>
              <a:t>25/03/2013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EAD1-B5E3-4572-AD24-F4A26FCD0A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0B8B4-D5FE-49DF-B8C4-8D71FBE697C0}" type="datetime1">
              <a:rPr lang="pt-BR" smtClean="0"/>
              <a:t>25/03/2013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7A029-97EF-47F3-8FA5-F9F77556C3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F9DB2-7E89-4B82-BE8B-B0A06F665A43}" type="datetime1">
              <a:rPr lang="pt-BR" smtClean="0"/>
              <a:t>25/03/2013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A6AA-3D48-4C38-A961-4F9A41E36D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DC090-7B97-49F2-BE51-4A9EE59C582F}" type="datetime1">
              <a:rPr lang="pt-BR" smtClean="0"/>
              <a:t>25/03/2013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80F9-DFF8-49D0-A7DC-2A17BC26BC4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18E5A-F6C6-4DFE-B8E9-5C46DE34A713}" type="datetime1">
              <a:rPr lang="pt-BR" smtClean="0"/>
              <a:t>25/03/2013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5873F-A71C-4207-A1EE-4191C1F8700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2DE8B-00BE-44F3-AD26-F6C000646C73}" type="datetime1">
              <a:rPr lang="pt-BR" smtClean="0"/>
              <a:t>25/03/2013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8547-63E8-4F29-B9B6-0545A54717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BD59C159-57E6-459A-9953-C5CBAC778370}" type="datetime1">
              <a:rPr lang="pt-BR" smtClean="0"/>
              <a:t>25/03/2013</a:t>
            </a:fld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itchFamily="34" charset="0"/>
              </a:defRPr>
            </a:lvl1pPr>
          </a:lstStyle>
          <a:p>
            <a:fld id="{47DE4362-5868-48DE-B5B1-B24AA2958AD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717032"/>
            <a:ext cx="8208912" cy="1676400"/>
          </a:xfrm>
        </p:spPr>
        <p:txBody>
          <a:bodyPr numCol="2"/>
          <a:lstStyle/>
          <a:p>
            <a:pPr algn="ctr"/>
            <a:r>
              <a:rPr lang="pt-BR" sz="2800" dirty="0" smtClean="0"/>
              <a:t>Danilo Mendonça Oliveira</a:t>
            </a:r>
          </a:p>
          <a:p>
            <a:pPr algn="ctr"/>
            <a:r>
              <a:rPr lang="pt-BR" sz="2800" dirty="0" smtClean="0"/>
              <a:t>Orientador: Paulo Maciel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mobile </a:t>
            </a:r>
            <a:r>
              <a:rPr lang="pt-BR" dirty="0" err="1" smtClean="0"/>
              <a:t>cloud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Danilo\Desktop\Graphi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1626" cy="5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avaliados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>
              <a:buFont typeface="Arial" pitchFamily="34" charset="0"/>
              <a:buChar char="•"/>
            </a:pPr>
            <a:r>
              <a:rPr lang="pt-BR" dirty="0"/>
              <a:t>Com apenas uma interface de </a:t>
            </a:r>
            <a:r>
              <a:rPr lang="pt-BR" dirty="0" smtClean="0"/>
              <a:t>rede </a:t>
            </a:r>
            <a:endParaRPr lang="pt-BR" dirty="0"/>
          </a:p>
          <a:p>
            <a:pPr marL="0" indent="-400050">
              <a:buFont typeface="Arial" pitchFamily="34" charset="0"/>
              <a:buChar char="•"/>
            </a:pPr>
            <a:r>
              <a:rPr lang="pt-BR" dirty="0"/>
              <a:t>Com múltiplas interfaces de rede (3g e WiFi</a:t>
            </a:r>
            <a:r>
              <a:rPr lang="pt-BR" dirty="0" smtClean="0"/>
              <a:t>)</a:t>
            </a:r>
            <a:endParaRPr lang="pt-BR" dirty="0"/>
          </a:p>
          <a:p>
            <a:pPr marL="0" indent="-400050">
              <a:buFont typeface="Arial" pitchFamily="34" charset="0"/>
              <a:buChar char="•"/>
            </a:pPr>
            <a:r>
              <a:rPr lang="pt-BR" dirty="0" smtClean="0"/>
              <a:t>Com </a:t>
            </a:r>
            <a:r>
              <a:rPr lang="pt-BR" dirty="0"/>
              <a:t>múltiplas interfaces de rede e utilizando </a:t>
            </a:r>
            <a:r>
              <a:rPr lang="pt-BR" dirty="0" err="1"/>
              <a:t>cloudlet</a:t>
            </a:r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endParaRPr lang="pt-BR" sz="3200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#1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Apenas uma interface de rede</a:t>
            </a:r>
            <a:endParaRPr lang="pt-BR" dirty="0"/>
          </a:p>
        </p:txBody>
      </p:sp>
      <p:pic>
        <p:nvPicPr>
          <p:cNvPr id="1026" name="Picture 2" descr="E:\temp\pasta compartilhada\Nova pasta (2)\modelo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4638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#2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Duas interfaces de rede</a:t>
            </a:r>
            <a:endParaRPr lang="pt-BR" dirty="0"/>
          </a:p>
        </p:txBody>
      </p:sp>
      <p:pic>
        <p:nvPicPr>
          <p:cNvPr id="2050" name="Picture 2" descr="E:\temp\pasta compartilhada\Nova pasta (2)\modelo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819400"/>
            <a:ext cx="51625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Submodelo WiFi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t-BR" dirty="0" smtClean="0"/>
              <a:t>O cliente móvel pode entrar numa zona bloqueante (perder o link com o AP) ou o AP pode falhar </a:t>
            </a:r>
          </a:p>
        </p:txBody>
      </p:sp>
      <p:pic>
        <p:nvPicPr>
          <p:cNvPr id="3074" name="Picture 2" descr="E:\temp\pasta compartilhada\Nova pasta (2)\modelo_wif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87" y="2996952"/>
            <a:ext cx="3826446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Submodelo </a:t>
            </a:r>
            <a:r>
              <a:rPr lang="pt-BR" dirty="0" err="1" smtClean="0"/>
              <a:t>Cloud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E:\temp\pasta compartilhada\Nova pasta (2)\modelo_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1338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#3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Totalmente online, múltiplas interfaces de rede e </a:t>
            </a:r>
            <a:r>
              <a:rPr lang="pt-BR" dirty="0" err="1"/>
              <a:t>cloudlet</a:t>
            </a:r>
            <a:endParaRPr lang="pt-BR" dirty="0"/>
          </a:p>
        </p:txBody>
      </p:sp>
      <p:pic>
        <p:nvPicPr>
          <p:cNvPr id="6146" name="Picture 2" descr="E:\temp\pasta compartilhada\Nova pasta (2)\modelo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334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 #3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62800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do modelo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Taxas de falha e de reparo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Parâmetros do </a:t>
            </a:r>
            <a:r>
              <a:rPr lang="pt-BR" dirty="0" err="1" smtClean="0"/>
              <a:t>sub-modelo</a:t>
            </a:r>
            <a:r>
              <a:rPr lang="pt-BR" dirty="0" smtClean="0"/>
              <a:t> WiFi</a:t>
            </a:r>
            <a:endParaRPr lang="pt-B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67091"/>
              </p:ext>
            </p:extLst>
          </p:nvPr>
        </p:nvGraphicFramePr>
        <p:xfrm>
          <a:off x="2057400" y="2362200"/>
          <a:ext cx="4552951" cy="1954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304"/>
                <a:gridCol w="766813"/>
                <a:gridCol w="1278021"/>
                <a:gridCol w="766813"/>
              </a:tblGrid>
              <a:tr h="28072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MTTF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MTTR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08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Android hardware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4,45E-06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7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Android SO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0,000694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7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Battery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0,1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7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App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0,00297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7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Local DB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3,33E-07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0,08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8316"/>
              </p:ext>
            </p:extLst>
          </p:nvPr>
        </p:nvGraphicFramePr>
        <p:xfrm>
          <a:off x="2483768" y="5157192"/>
          <a:ext cx="3886199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7324"/>
                <a:gridCol w="787078"/>
                <a:gridCol w="1311797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lambda_ap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mu_ap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lambda_b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lambda_np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3,6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4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11799"/>
              </p:ext>
            </p:extLst>
          </p:nvPr>
        </p:nvGraphicFramePr>
        <p:xfrm>
          <a:off x="1259632" y="1916832"/>
          <a:ext cx="6826135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2323"/>
                <a:gridCol w="2032857"/>
                <a:gridCol w="2480955"/>
              </a:tblGrid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Cenário: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Disponibilidade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Descrição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#1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0,892192196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WiFi </a:t>
                      </a:r>
                      <a:r>
                        <a:rPr lang="pt-BR" sz="1800" u="none" strike="noStrike" dirty="0">
                          <a:effectLst/>
                        </a:rPr>
                        <a:t>+ </a:t>
                      </a:r>
                      <a:r>
                        <a:rPr lang="pt-BR" sz="1800" u="none" strike="noStrike" dirty="0" err="1">
                          <a:effectLst/>
                        </a:rPr>
                        <a:t>Cloud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#2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0,8956917105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WiFi + Cloud + Cloudlet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#3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0,9760385520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WiFi + 3G + Cloud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72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#4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0,9795380569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WiFi + 3G + </a:t>
                      </a:r>
                      <a:r>
                        <a:rPr lang="pt-BR" sz="1800" u="none" strike="noStrike" dirty="0" err="1">
                          <a:effectLst/>
                        </a:rPr>
                        <a:t>Cloud</a:t>
                      </a:r>
                      <a:r>
                        <a:rPr lang="pt-BR" sz="1800" u="none" strike="noStrike" dirty="0">
                          <a:effectLst/>
                        </a:rPr>
                        <a:t> + </a:t>
                      </a:r>
                      <a:r>
                        <a:rPr lang="pt-BR" sz="1800" u="none" strike="noStrike" dirty="0" err="1">
                          <a:effectLst/>
                        </a:rPr>
                        <a:t>Cloudlet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Roteiro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Introdução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Arquitetura</a:t>
            </a:r>
            <a:r>
              <a:rPr lang="en-US" sz="2400" dirty="0" smtClean="0"/>
              <a:t> mobile cloud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Modelos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Resultados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Considerações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finais</a:t>
            </a:r>
            <a:r>
              <a:rPr lang="en-US" sz="2400" dirty="0" smtClean="0"/>
              <a:t> e </a:t>
            </a:r>
            <a:r>
              <a:rPr lang="en-US" sz="2400" dirty="0" err="1" smtClean="0"/>
              <a:t>próximos</a:t>
            </a:r>
            <a:r>
              <a:rPr lang="en-US" sz="2400" dirty="0" smtClean="0"/>
              <a:t> </a:t>
            </a:r>
            <a:r>
              <a:rPr lang="en-US" sz="2400" dirty="0" err="1" smtClean="0"/>
              <a:t>passos</a:t>
            </a:r>
            <a:endParaRPr lang="en-US" sz="24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AB7D-35C8-407D-A7AC-6B7506F5ECA0}" type="datetime1">
              <a:rPr lang="pt-BR" smtClean="0"/>
              <a:t>25/03/2013</a:t>
            </a:fld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Múltiplas interfaces </a:t>
            </a:r>
            <a:r>
              <a:rPr lang="pt-BR" dirty="0"/>
              <a:t>de rede promovem um aumento significativo na </a:t>
            </a:r>
            <a:r>
              <a:rPr lang="pt-BR" dirty="0" smtClean="0"/>
              <a:t>disponibilidade, enquanto que uma segunda infraestrutura de </a:t>
            </a:r>
            <a:r>
              <a:rPr lang="pt-BR" dirty="0" err="1" smtClean="0"/>
              <a:t>cloud</a:t>
            </a:r>
            <a:r>
              <a:rPr lang="pt-BR" dirty="0" smtClean="0"/>
              <a:t> não provoca um aumento tão grande quanto</a:t>
            </a:r>
          </a:p>
          <a:p>
            <a:r>
              <a:rPr lang="pt-BR" dirty="0"/>
              <a:t>Tempo de falha do SO </a:t>
            </a:r>
            <a:r>
              <a:rPr lang="pt-BR" dirty="0" err="1"/>
              <a:t>android</a:t>
            </a:r>
            <a:r>
              <a:rPr lang="pt-BR" dirty="0"/>
              <a:t>, aplicações móveis ainda </a:t>
            </a:r>
            <a:r>
              <a:rPr lang="pt-BR" dirty="0" smtClean="0"/>
              <a:t>não registradas na literatura, nem oferecidas por fabricantes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Próximos passos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 </a:t>
            </a:r>
            <a:r>
              <a:rPr lang="pt-BR" smtClean="0"/>
              <a:t>modelo de descarga </a:t>
            </a:r>
            <a:r>
              <a:rPr lang="pt-BR" dirty="0" smtClean="0"/>
              <a:t>da bateria</a:t>
            </a:r>
          </a:p>
          <a:p>
            <a:r>
              <a:rPr lang="pt-BR" dirty="0" smtClean="0"/>
              <a:t>Realizar experimentos e validar modelos</a:t>
            </a:r>
          </a:p>
          <a:p>
            <a:r>
              <a:rPr lang="pt-BR" dirty="0" smtClean="0"/>
              <a:t>Analisar questões de disponibilidade e integridade de dados em cenários com replicação de dados</a:t>
            </a:r>
          </a:p>
          <a:p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Perguntas? Sugestões?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http://www.kaushik.net/avinash/wp-content/uploads/2008/07/i-have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304256" cy="4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781128"/>
          </a:xfrm>
        </p:spPr>
        <p:txBody>
          <a:bodyPr/>
          <a:lstStyle/>
          <a:p>
            <a:r>
              <a:rPr lang="pt-BR" sz="1600" dirty="0" err="1"/>
              <a:t>Jamilson</a:t>
            </a:r>
            <a:r>
              <a:rPr lang="pt-BR" sz="1600" dirty="0"/>
              <a:t> Dantas, Rubens Matos, Jean </a:t>
            </a:r>
            <a:r>
              <a:rPr lang="pt-BR" sz="1600" dirty="0" err="1"/>
              <a:t>Araujo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Paulo Maciel. </a:t>
            </a:r>
            <a:r>
              <a:rPr lang="en-US" sz="1600" i="1" dirty="0" smtClean="0"/>
              <a:t>An </a:t>
            </a:r>
            <a:r>
              <a:rPr lang="en-US" sz="1600" i="1" dirty="0"/>
              <a:t>Availability Model for Eucalyptus Platform: An Analysis of Warm-</a:t>
            </a:r>
            <a:r>
              <a:rPr lang="en-US" sz="1600" i="1" dirty="0" err="1"/>
              <a:t>Standy</a:t>
            </a:r>
            <a:r>
              <a:rPr lang="en-US" sz="1600" i="1" dirty="0"/>
              <a:t> </a:t>
            </a:r>
            <a:r>
              <a:rPr lang="en-US" sz="1600" i="1" dirty="0" smtClean="0"/>
              <a:t> Replication </a:t>
            </a:r>
            <a:r>
              <a:rPr lang="en-US" sz="1600" i="1" dirty="0"/>
              <a:t>Mechanism. </a:t>
            </a:r>
            <a:r>
              <a:rPr lang="en-US" sz="1600" dirty="0"/>
              <a:t>In: Proceedings of the 2012 IEEE International Conference </a:t>
            </a:r>
            <a:r>
              <a:rPr lang="en-US" sz="1600" dirty="0" smtClean="0"/>
              <a:t>on </a:t>
            </a:r>
            <a:r>
              <a:rPr lang="en-US" sz="1600" dirty="0"/>
              <a:t>Systems, Man, and Cybernetics (IEEE SMC 2012). Seoul, Korea</a:t>
            </a:r>
            <a:r>
              <a:rPr lang="en-US" sz="1600" dirty="0" smtClean="0"/>
              <a:t>.</a:t>
            </a:r>
          </a:p>
          <a:p>
            <a:r>
              <a:rPr lang="pt-BR" sz="1600" dirty="0" smtClean="0"/>
              <a:t>Kim</a:t>
            </a:r>
            <a:r>
              <a:rPr lang="pt-BR" sz="1600" dirty="0"/>
              <a:t>, </a:t>
            </a:r>
            <a:r>
              <a:rPr lang="pt-BR" sz="1600" dirty="0" err="1"/>
              <a:t>Dong</a:t>
            </a:r>
            <a:r>
              <a:rPr lang="pt-BR" sz="1600" dirty="0"/>
              <a:t> </a:t>
            </a:r>
            <a:r>
              <a:rPr lang="pt-BR" sz="1600" dirty="0" err="1"/>
              <a:t>Seong</a:t>
            </a:r>
            <a:r>
              <a:rPr lang="pt-BR" sz="1600" dirty="0"/>
              <a:t>, </a:t>
            </a:r>
            <a:r>
              <a:rPr lang="pt-BR" sz="1600" dirty="0" err="1"/>
              <a:t>Fumio</a:t>
            </a:r>
            <a:r>
              <a:rPr lang="pt-BR" sz="1600" dirty="0"/>
              <a:t> </a:t>
            </a:r>
            <a:r>
              <a:rPr lang="pt-BR" sz="1600" dirty="0" err="1"/>
              <a:t>Machida</a:t>
            </a:r>
            <a:r>
              <a:rPr lang="pt-BR" sz="1600" dirty="0"/>
              <a:t>,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Kishor</a:t>
            </a:r>
            <a:r>
              <a:rPr lang="pt-BR" sz="1600" dirty="0"/>
              <a:t> S. </a:t>
            </a:r>
            <a:r>
              <a:rPr lang="pt-BR" sz="1600" dirty="0" err="1"/>
              <a:t>Trivedi</a:t>
            </a:r>
            <a:r>
              <a:rPr lang="pt-BR" sz="1600" dirty="0"/>
              <a:t>. "</a:t>
            </a:r>
            <a:r>
              <a:rPr lang="pt-BR" sz="1600" dirty="0" err="1"/>
              <a:t>Availability</a:t>
            </a:r>
            <a:r>
              <a:rPr lang="pt-BR" sz="1600" dirty="0"/>
              <a:t> </a:t>
            </a:r>
            <a:r>
              <a:rPr lang="pt-BR" sz="1600" dirty="0" err="1"/>
              <a:t>modeling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analysis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a </a:t>
            </a:r>
            <a:r>
              <a:rPr lang="pt-BR" sz="1600" dirty="0" err="1"/>
              <a:t>virtualized</a:t>
            </a:r>
            <a:r>
              <a:rPr lang="pt-BR" sz="1600" dirty="0"/>
              <a:t> system." </a:t>
            </a:r>
            <a:r>
              <a:rPr lang="pt-BR" sz="1600" i="1" dirty="0" err="1"/>
              <a:t>Dependable</a:t>
            </a:r>
            <a:r>
              <a:rPr lang="pt-BR" sz="1600" i="1" dirty="0"/>
              <a:t> </a:t>
            </a:r>
            <a:r>
              <a:rPr lang="pt-BR" sz="1600" i="1" dirty="0" err="1"/>
              <a:t>Computing</a:t>
            </a:r>
            <a:r>
              <a:rPr lang="pt-BR" sz="1600" i="1" dirty="0"/>
              <a:t>, 2009. PRDC'09. 15th IEEE Pacific Rim </a:t>
            </a:r>
            <a:r>
              <a:rPr lang="pt-BR" sz="1600" i="1" dirty="0" err="1"/>
              <a:t>International</a:t>
            </a:r>
            <a:r>
              <a:rPr lang="pt-BR" sz="1600" i="1" dirty="0"/>
              <a:t> </a:t>
            </a:r>
            <a:r>
              <a:rPr lang="pt-BR" sz="1600" i="1" dirty="0" err="1"/>
              <a:t>Symposium</a:t>
            </a:r>
            <a:r>
              <a:rPr lang="pt-BR" sz="1600" i="1" dirty="0"/>
              <a:t> </a:t>
            </a:r>
            <a:r>
              <a:rPr lang="pt-BR" sz="1600" i="1" dirty="0" err="1"/>
              <a:t>on</a:t>
            </a:r>
            <a:r>
              <a:rPr lang="pt-BR" sz="1600" dirty="0"/>
              <a:t>. IEEE, 2009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Chen, </a:t>
            </a:r>
            <a:r>
              <a:rPr lang="pt-BR" sz="1600" dirty="0" err="1"/>
              <a:t>Dongyan</a:t>
            </a:r>
            <a:r>
              <a:rPr lang="pt-BR" sz="1600" dirty="0"/>
              <a:t>, C. </a:t>
            </a:r>
            <a:r>
              <a:rPr lang="pt-BR" sz="1600" dirty="0" err="1"/>
              <a:t>Kintala</a:t>
            </a:r>
            <a:r>
              <a:rPr lang="pt-BR" sz="1600" dirty="0"/>
              <a:t>, S. </a:t>
            </a:r>
            <a:r>
              <a:rPr lang="pt-BR" sz="1600" dirty="0" err="1"/>
              <a:t>Garg</a:t>
            </a:r>
            <a:r>
              <a:rPr lang="pt-BR" sz="1600" dirty="0"/>
              <a:t>,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Kishor</a:t>
            </a:r>
            <a:r>
              <a:rPr lang="pt-BR" sz="1600" dirty="0"/>
              <a:t> S. </a:t>
            </a:r>
            <a:r>
              <a:rPr lang="pt-BR" sz="1600" dirty="0" err="1"/>
              <a:t>Trivedi</a:t>
            </a:r>
            <a:r>
              <a:rPr lang="pt-BR" sz="1600" dirty="0"/>
              <a:t>. "</a:t>
            </a:r>
            <a:r>
              <a:rPr lang="pt-BR" sz="1600" dirty="0" err="1"/>
              <a:t>Dependability</a:t>
            </a:r>
            <a:r>
              <a:rPr lang="pt-BR" sz="1600" dirty="0"/>
              <a:t> </a:t>
            </a:r>
            <a:r>
              <a:rPr lang="pt-BR" sz="1600" dirty="0" err="1"/>
              <a:t>enhancement</a:t>
            </a:r>
            <a:r>
              <a:rPr lang="pt-BR" sz="1600" dirty="0"/>
              <a:t> for IEEE 802.11 wireless LAN </a:t>
            </a:r>
            <a:r>
              <a:rPr lang="pt-BR" sz="1600" dirty="0" err="1"/>
              <a:t>with</a:t>
            </a:r>
            <a:r>
              <a:rPr lang="pt-BR" sz="1600" dirty="0"/>
              <a:t> </a:t>
            </a:r>
            <a:r>
              <a:rPr lang="pt-BR" sz="1600" dirty="0" err="1"/>
              <a:t>redundancy</a:t>
            </a:r>
            <a:r>
              <a:rPr lang="pt-BR" sz="1600" dirty="0"/>
              <a:t> </a:t>
            </a:r>
            <a:r>
              <a:rPr lang="pt-BR" sz="1600" dirty="0" err="1"/>
              <a:t>techniques</a:t>
            </a:r>
            <a:r>
              <a:rPr lang="pt-BR" sz="1600" dirty="0"/>
              <a:t>." </a:t>
            </a:r>
            <a:r>
              <a:rPr lang="pt-BR" sz="1600" dirty="0" err="1"/>
              <a:t>In</a:t>
            </a:r>
            <a:r>
              <a:rPr lang="pt-BR" sz="1600" i="1" dirty="0" err="1"/>
              <a:t>Proceedings</a:t>
            </a:r>
            <a:r>
              <a:rPr lang="pt-BR" sz="1600" i="1" dirty="0"/>
              <a:t> </a:t>
            </a:r>
            <a:r>
              <a:rPr lang="pt-BR" sz="1600" i="1" dirty="0" err="1"/>
              <a:t>of</a:t>
            </a:r>
            <a:r>
              <a:rPr lang="pt-BR" sz="1600" i="1" dirty="0"/>
              <a:t> </a:t>
            </a:r>
            <a:r>
              <a:rPr lang="pt-BR" sz="1600" i="1" dirty="0" err="1"/>
              <a:t>the</a:t>
            </a:r>
            <a:r>
              <a:rPr lang="pt-BR" sz="1600" i="1" dirty="0"/>
              <a:t> </a:t>
            </a:r>
            <a:r>
              <a:rPr lang="pt-BR" sz="1600" i="1" dirty="0" err="1"/>
              <a:t>International</a:t>
            </a:r>
            <a:r>
              <a:rPr lang="pt-BR" sz="1600" i="1" dirty="0"/>
              <a:t> </a:t>
            </a:r>
            <a:r>
              <a:rPr lang="pt-BR" sz="1600" i="1" dirty="0" err="1"/>
              <a:t>Conference</a:t>
            </a:r>
            <a:r>
              <a:rPr lang="pt-BR" sz="1600" i="1" dirty="0"/>
              <a:t> </a:t>
            </a:r>
            <a:r>
              <a:rPr lang="pt-BR" sz="1600" i="1" dirty="0" err="1"/>
              <a:t>on</a:t>
            </a:r>
            <a:r>
              <a:rPr lang="pt-BR" sz="1600" i="1" dirty="0"/>
              <a:t> </a:t>
            </a:r>
            <a:r>
              <a:rPr lang="pt-BR" sz="1600" i="1" dirty="0" err="1"/>
              <a:t>Dependable</a:t>
            </a:r>
            <a:r>
              <a:rPr lang="pt-BR" sz="1600" i="1" dirty="0"/>
              <a:t> Systems </a:t>
            </a:r>
            <a:r>
              <a:rPr lang="pt-BR" sz="1600" i="1" dirty="0" err="1"/>
              <a:t>and</a:t>
            </a:r>
            <a:r>
              <a:rPr lang="pt-BR" sz="1600" i="1" dirty="0"/>
              <a:t> Networks</a:t>
            </a:r>
            <a:r>
              <a:rPr lang="pt-BR" sz="1600" dirty="0"/>
              <a:t>, pp. 521-528. 2003</a:t>
            </a:r>
            <a:r>
              <a:rPr lang="pt-BR" sz="1600" dirty="0" smtClean="0"/>
              <a:t>.</a:t>
            </a:r>
          </a:p>
          <a:p>
            <a:r>
              <a:rPr lang="pt-BR" sz="1600" dirty="0"/>
              <a:t>http://wallblog.co.uk/2011/04/13/what-is-the-size-of-the-mobile-market-infographic/</a:t>
            </a:r>
            <a:endParaRPr lang="pt-BR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Contextualização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20" y="2132856"/>
            <a:ext cx="476488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Panorama atual do mercado mobile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438900" cy="41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584791" cy="52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30" y="1371600"/>
            <a:ext cx="4937840" cy="524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Limitações da computação móvel</a:t>
            </a:r>
          </a:p>
          <a:p>
            <a:pPr lvl="1"/>
            <a:r>
              <a:rPr lang="pt-BR" dirty="0" smtClean="0"/>
              <a:t>Capacidade de processamento e armazenamento</a:t>
            </a:r>
          </a:p>
          <a:p>
            <a:pPr lvl="1"/>
            <a:r>
              <a:rPr lang="pt-BR" dirty="0" smtClean="0"/>
              <a:t>Tempo de vida da bateria</a:t>
            </a:r>
          </a:p>
          <a:p>
            <a:pPr lvl="1"/>
            <a:r>
              <a:rPr lang="pt-BR" dirty="0" smtClean="0"/>
              <a:t>Segurança</a:t>
            </a:r>
          </a:p>
          <a:p>
            <a:pPr lvl="1"/>
            <a:r>
              <a:rPr lang="pt-BR" dirty="0" smtClean="0"/>
              <a:t>Largura de banda e conectividade wireless</a:t>
            </a:r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Vantagens no uso da </a:t>
            </a:r>
            <a:r>
              <a:rPr lang="pt-BR" dirty="0" err="1" smtClean="0"/>
              <a:t>cloud</a:t>
            </a:r>
            <a:r>
              <a:rPr lang="pt-BR" dirty="0" smtClean="0"/>
              <a:t> </a:t>
            </a:r>
            <a:r>
              <a:rPr lang="pt-BR" dirty="0" err="1" smtClean="0"/>
              <a:t>computing</a:t>
            </a:r>
            <a:r>
              <a:rPr lang="pt-BR" dirty="0" smtClean="0"/>
              <a:t> aliada à computação móvel</a:t>
            </a:r>
          </a:p>
          <a:p>
            <a:pPr lvl="1"/>
            <a:r>
              <a:rPr lang="pt-BR" dirty="0" smtClean="0"/>
              <a:t>Extensão do tempo de vida da bateria</a:t>
            </a:r>
          </a:p>
          <a:p>
            <a:pPr lvl="1"/>
            <a:r>
              <a:rPr lang="pt-BR" dirty="0" smtClean="0"/>
              <a:t>Aumento da capacidade de processamento/armazenamento</a:t>
            </a:r>
          </a:p>
          <a:p>
            <a:pPr lvl="1"/>
            <a:r>
              <a:rPr lang="pt-BR" dirty="0" smtClean="0"/>
              <a:t>Aumento da segurança da informação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409184" y="6248400"/>
            <a:ext cx="2133600" cy="457200"/>
          </a:xfrm>
        </p:spPr>
        <p:txBody>
          <a:bodyPr/>
          <a:lstStyle/>
          <a:p>
            <a:fld id="{5E57224E-8B61-4965-93CC-0D3A59F4DC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 de estudos de </a:t>
            </a:r>
            <a:r>
              <a:rPr lang="pt-BR" dirty="0" err="1" smtClean="0"/>
              <a:t>dependabilidade</a:t>
            </a:r>
            <a:r>
              <a:rPr lang="pt-BR" dirty="0" smtClean="0"/>
              <a:t> nesse novo paradigma computacional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F5-4FD8-4A62-B976-1169CC59F08D}" type="datetime1">
              <a:rPr lang="pt-BR" smtClean="0"/>
              <a:pPr/>
              <a:t>25/03/2013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224E-8B61-4965-93CC-0D3A59F4DC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2845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l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TP001142845</AuthoringAssetId>
    <AssetId xmlns="145c5697-5eb5-440b-b2f1-a8273fb59250">TS001142845</AssetId>
  </documentManagement>
</p:properties>
</file>

<file path=customXml/itemProps1.xml><?xml version="1.0" encoding="utf-8"?>
<ds:datastoreItem xmlns:ds="http://schemas.openxmlformats.org/officeDocument/2006/customXml" ds:itemID="{82C0AE58-3B96-4A67-A32A-077FF6B03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4AD4A-1F70-4926-943D-9B7CD81F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E83BD43-02DE-4FD8-A8B6-33F5BF4C8F3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9939F5C-919F-495A-BF3A-C495AF63F02B}">
  <ds:schemaRefs>
    <ds:schemaRef ds:uri="145c5697-5eb5-440b-b2f1-a8273fb59250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435</Words>
  <Application>Microsoft Office PowerPoint</Application>
  <PresentationFormat>Apresentação na tela (4:3)</PresentationFormat>
  <Paragraphs>131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TS001142845</vt:lpstr>
      <vt:lpstr>Apresentação do PowerPoint</vt:lpstr>
      <vt:lpstr>Roteiro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Arquitetura mobile cloud</vt:lpstr>
      <vt:lpstr>Cenários avaliados</vt:lpstr>
      <vt:lpstr>Cenário #1</vt:lpstr>
      <vt:lpstr>Cenário #2</vt:lpstr>
      <vt:lpstr>Submodelo WiFi</vt:lpstr>
      <vt:lpstr>Submodelo Cloud</vt:lpstr>
      <vt:lpstr>Cenário #3</vt:lpstr>
      <vt:lpstr>Cenário #3</vt:lpstr>
      <vt:lpstr>Parâmetros do modelo</vt:lpstr>
      <vt:lpstr>Resultados</vt:lpstr>
      <vt:lpstr>Considerações finais</vt:lpstr>
      <vt:lpstr>Próximos passos</vt:lpstr>
      <vt:lpstr>Perguntas? Sugestões?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IDENTIFICAÇÃO DE MÉTRICAS DE AVALIAÇÃO DE MECANISMOS DE CONTROLE DE CONGESTIONAMENTO  PARA A INTERNET DO FUTURO</dc:title>
  <dc:creator>Grace</dc:creator>
  <cp:lastModifiedBy>Jean Teixeira</cp:lastModifiedBy>
  <cp:revision>156</cp:revision>
  <dcterms:created xsi:type="dcterms:W3CDTF">2011-11-08T00:46:51Z</dcterms:created>
  <dcterms:modified xsi:type="dcterms:W3CDTF">2013-03-25T12:45:17Z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174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Yearly sales plan presentation 1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Yearly sales plan presentation 1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Never Localize</vt:lpwstr>
  </property>
  <property fmtid="{D5CDD505-2E9C-101B-9397-08002B2CF9AE}" pid="24" name="Applications">
    <vt:lpwstr>79;#Template 12;#64;#PowerPoint 2003;#347;#Work Essentials 12;#65;#Microsoft Office PowerPoint 2007</vt:lpwstr>
  </property>
  <property fmtid="{D5CDD505-2E9C-101B-9397-08002B2CF9AE}" pid="25" name="TemplateStatus">
    <vt:lpwstr>Complete</vt:lpwstr>
  </property>
  <property fmtid="{D5CDD505-2E9C-101B-9397-08002B2CF9AE}" pid="26" name="ContentTypeId">
    <vt:lpwstr>0x0101006025706CF4CD034688BEBAE97A2E701D020200C3831ACA17D8814887A164412888521E</vt:lpwstr>
  </property>
  <property fmtid="{D5CDD505-2E9C-101B-9397-08002B2CF9AE}" pid="27" name="IsDeleted">
    <vt:lpwstr>0</vt:lpwstr>
  </property>
  <property fmtid="{D5CDD505-2E9C-101B-9397-08002B2CF9AE}" pid="28" name="ShowIn">
    <vt:lpwstr>Show everywhere</vt:lpwstr>
  </property>
  <property fmtid="{D5CDD505-2E9C-101B-9397-08002B2CF9AE}" pid="29" name="UANotes">
    <vt:lpwstr>WE template</vt:lpwstr>
  </property>
  <property fmtid="{D5CDD505-2E9C-101B-9397-08002B2CF9AE}" pid="30" name="PublishStatusLookup">
    <vt:lpwstr>259559</vt:lpwstr>
  </property>
  <property fmtid="{D5CDD505-2E9C-101B-9397-08002B2CF9AE}" pid="31" name="TPClientViewer">
    <vt:lpwstr>Microsoft Office PowerPoint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APTrustLevel">
    <vt:lpwstr>1.00000000000000</vt:lpwstr>
  </property>
  <property fmtid="{D5CDD505-2E9C-101B-9397-08002B2CF9AE}" pid="35" name="TrustLevel">
    <vt:lpwstr>Microsoft Managed Content</vt:lpwstr>
  </property>
  <property fmtid="{D5CDD505-2E9C-101B-9397-08002B2CF9AE}" pid="36" name="Content Type">
    <vt:lpwstr>OOFile</vt:lpwstr>
  </property>
</Properties>
</file>