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5" r:id="rId3"/>
    <p:sldId id="304" r:id="rId4"/>
    <p:sldId id="298" r:id="rId5"/>
    <p:sldId id="300" r:id="rId6"/>
    <p:sldId id="301" r:id="rId7"/>
    <p:sldId id="305" r:id="rId8"/>
    <p:sldId id="296" r:id="rId9"/>
    <p:sldId id="302" r:id="rId10"/>
    <p:sldId id="303" r:id="rId11"/>
    <p:sldId id="297" r:id="rId12"/>
    <p:sldId id="299" r:id="rId13"/>
    <p:sldId id="28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F7E"/>
    <a:srgbClr val="CCFFFF"/>
    <a:srgbClr val="FFCCFF"/>
    <a:srgbClr val="FF99FF"/>
    <a:srgbClr val="66FF99"/>
    <a:srgbClr val="FFFF99"/>
    <a:srgbClr val="7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356" autoAdjust="0"/>
  </p:normalViewPr>
  <p:slideViewPr>
    <p:cSldViewPr>
      <p:cViewPr varScale="1">
        <p:scale>
          <a:sx n="59" d="100"/>
          <a:sy n="59" d="100"/>
        </p:scale>
        <p:origin x="-8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3FC7B-BC70-5344-BB80-B54AFB413DDB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EC5FC-4B4C-1641-A5DC-48EA0077A4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264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1E846-E65A-4AB5-B184-C1BBF8EE4F5A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FFA3B-2F84-4DBB-AB71-ED44AF53FB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0236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MELHORAR MOTIVAÇÃO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FFA3B-2F84-4DBB-AB71-ED44AF53FB67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402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D1DC6-6950-3146-8A66-306A34809BC4}" type="datetime1">
              <a:rPr lang="pt-BR" smtClean="0"/>
              <a:t>25/03/2013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EF5CDD-8728-F04D-BB8F-003CBD8DB287}" type="datetime1">
              <a:rPr lang="pt-BR" smtClean="0"/>
              <a:t>25/03/2013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3B4926-413D-784C-958B-B7BD03C66173}" type="datetime1">
              <a:rPr lang="pt-BR" smtClean="0"/>
              <a:t>25/03/2013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288" y="46038"/>
            <a:ext cx="6481762" cy="9810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268413"/>
            <a:ext cx="4038600" cy="485775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268413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773488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EB535-7A72-1246-B189-2D75B23E1AD1}" type="datetime1">
              <a:rPr lang="pt-BR" smtClean="0"/>
              <a:t>25/03/2013</a:t>
            </a:fld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395288" y="46038"/>
            <a:ext cx="6481762" cy="9810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68413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268413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3773488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3773488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CE01DA-A330-E648-98A4-B219AF4E0880}" type="datetime1">
              <a:rPr lang="pt-BR" smtClean="0"/>
              <a:t>25/03/2013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288" y="46038"/>
            <a:ext cx="6481762" cy="9810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85775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268413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773488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86E0D-7221-0743-B235-1120B0893D8F}" type="datetime1">
              <a:rPr lang="pt-BR" smtClean="0"/>
              <a:t>25/03/2013</a:t>
            </a:fld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3325FE-52FE-5646-99AA-1A45506C2E38}" type="datetime1">
              <a:rPr lang="pt-BR" smtClean="0"/>
              <a:t>25/03/2013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D596B-BEF8-6B4E-8B8B-6403C44762BE}" type="datetime1">
              <a:rPr lang="pt-BR" smtClean="0"/>
              <a:t>25/03/2013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1F1A8-3F57-134E-BD2F-68F2D4A8B6CD}" type="datetime1">
              <a:rPr lang="pt-BR" smtClean="0"/>
              <a:t>25/03/2013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BA745-FF12-9444-9EE0-F50869F28D8C}" type="datetime1">
              <a:rPr lang="pt-BR" smtClean="0"/>
              <a:t>25/03/2013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316786-185F-F747-BB3E-933113145795}" type="datetime1">
              <a:rPr lang="pt-BR" smtClean="0"/>
              <a:t>25/03/2013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8C306-FB4B-3A4D-97A5-67800AF329FA}" type="datetime1">
              <a:rPr lang="pt-BR" smtClean="0"/>
              <a:t>25/03/2013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84F5A-9763-CF4A-9D58-A8923DE00C20}" type="datetime1">
              <a:rPr lang="pt-BR" smtClean="0"/>
              <a:t>25/03/2013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906D8-342F-9E4E-A900-0E4D26F822C9}" type="datetime1">
              <a:rPr lang="pt-BR" smtClean="0"/>
              <a:t>25/03/2013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6038"/>
            <a:ext cx="648176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fld id="{93DBE93A-C5EF-6C47-BFA5-7FBD156D880E}" type="datetime1">
              <a:rPr lang="pt-BR" smtClean="0"/>
              <a:t>25/03/2013</a:t>
            </a:fld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453188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A841CB8E-301F-45CB-BBCF-1E6372EAFE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.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15616" y="3886200"/>
            <a:ext cx="6512768" cy="2063080"/>
          </a:xfrm>
        </p:spPr>
        <p:txBody>
          <a:bodyPr>
            <a:normAutofit fontScale="77500" lnSpcReduction="20000"/>
          </a:bodyPr>
          <a:lstStyle/>
          <a:p>
            <a:r>
              <a:rPr lang="pt-BR" sz="3600" b="1" dirty="0" smtClean="0"/>
              <a:t>Natália Cabral Silva e Renata Carvalho</a:t>
            </a:r>
          </a:p>
          <a:p>
            <a:endParaRPr lang="pt-BR" b="1" dirty="0" smtClean="0"/>
          </a:p>
          <a:p>
            <a:r>
              <a:rPr lang="pt-BR" dirty="0" smtClean="0"/>
              <a:t>Orientação:</a:t>
            </a:r>
          </a:p>
          <a:p>
            <a:r>
              <a:rPr lang="pt-BR" dirty="0" err="1" smtClean="0"/>
              <a:t>Profº</a:t>
            </a:r>
            <a:r>
              <a:rPr lang="pt-BR" dirty="0" smtClean="0"/>
              <a:t> Ricardo Massa Ferreira Lima</a:t>
            </a:r>
          </a:p>
        </p:txBody>
      </p:sp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/>
          <a:lstStyle/>
          <a:p>
            <a:pPr algn="ctr"/>
            <a:r>
              <a:rPr lang="pt-BR"/>
              <a:t>Plataforma para executar </a:t>
            </a:r>
            <a:r>
              <a:rPr lang="pt-BR" smtClean="0"/>
              <a:t>processos flexíveis </a:t>
            </a:r>
            <a:r>
              <a:rPr lang="pt-BR"/>
              <a:t>através de web services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Orquestrador Flexível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/>
              <a:buChar char="•"/>
            </a:pPr>
            <a:r>
              <a:rPr lang="pt-BR" smtClean="0"/>
              <a:t>Outros orquestradores </a:t>
            </a:r>
            <a:r>
              <a:rPr lang="pt-BR" b="1" smtClean="0"/>
              <a:t>não</a:t>
            </a:r>
            <a:r>
              <a:rPr lang="pt-BR" smtClean="0"/>
              <a:t> são capazes de lidar com a execução de</a:t>
            </a:r>
            <a:r>
              <a:rPr lang="pt-BR" b="1" smtClean="0"/>
              <a:t> processos declarativos;</a:t>
            </a:r>
          </a:p>
          <a:p>
            <a:pPr>
              <a:buFont typeface="Arial"/>
              <a:buChar char="•"/>
            </a:pPr>
            <a:r>
              <a:rPr lang="pt-BR" smtClean="0"/>
              <a:t>Orquestrador declarativo de web services:</a:t>
            </a:r>
          </a:p>
          <a:p>
            <a:pPr lvl="1">
              <a:buFont typeface="Arial"/>
              <a:buChar char="•"/>
            </a:pPr>
            <a:r>
              <a:rPr lang="pt-BR" smtClean="0"/>
              <a:t>Faz a composição dos serviços em tempo de execução;</a:t>
            </a:r>
          </a:p>
          <a:p>
            <a:pPr lvl="1">
              <a:buFont typeface="Arial"/>
              <a:buChar char="•"/>
            </a:pPr>
            <a:r>
              <a:rPr lang="pt-BR" smtClean="0"/>
              <a:t>A composição é feita à medida que o usuário escolhe o serviço a ser executado (seguindo um modelo declarativo);</a:t>
            </a:r>
          </a:p>
          <a:p>
            <a:pPr lvl="1">
              <a:buFont typeface="Arial"/>
              <a:buChar char="•"/>
            </a:pPr>
            <a:r>
              <a:rPr lang="pt-BR" smtClean="0"/>
              <a:t>Vincula dados de entrada de um serviço a dados de retorno de outro serviço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17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Orquestrador Flexível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11</a:t>
            </a:fld>
            <a:endParaRPr lang="pt-BR"/>
          </a:p>
        </p:txBody>
      </p:sp>
      <p:pic>
        <p:nvPicPr>
          <p:cNvPr id="5" name="Picture 4" descr="architectur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385" y="1844824"/>
            <a:ext cx="6020669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7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Próximos Passos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/>
              <a:buChar char="•"/>
            </a:pPr>
            <a:r>
              <a:rPr lang="pt-BR" smtClean="0"/>
              <a:t>Extender a linguagem para modelagem de processos declarativos:</a:t>
            </a:r>
          </a:p>
          <a:p>
            <a:pPr lvl="1">
              <a:buFont typeface="Arial"/>
              <a:buChar char="•"/>
            </a:pPr>
            <a:r>
              <a:rPr lang="pt-BR" smtClean="0"/>
              <a:t>Regras existam (ou não) de acordo com uma condição;</a:t>
            </a:r>
          </a:p>
          <a:p>
            <a:pPr lvl="1">
              <a:buFont typeface="Arial"/>
              <a:buChar char="•"/>
            </a:pPr>
            <a:r>
              <a:rPr lang="pt-BR" smtClean="0"/>
              <a:t>Condição:</a:t>
            </a:r>
          </a:p>
          <a:p>
            <a:pPr lvl="2">
              <a:buFont typeface="Arial"/>
              <a:buChar char="•"/>
            </a:pPr>
            <a:r>
              <a:rPr lang="pt-BR" smtClean="0"/>
              <a:t>Atributos funcionais (dados de retorno de um serviço, dados fornecidos pelo usuário);</a:t>
            </a:r>
          </a:p>
          <a:p>
            <a:pPr lvl="2">
              <a:buFont typeface="Arial"/>
              <a:buChar char="•"/>
            </a:pPr>
            <a:r>
              <a:rPr lang="pt-BR" smtClean="0"/>
              <a:t>Atributos não-funcionais (atributos de QoS, monitoramento de serviços).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3686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55776" y="1772816"/>
            <a:ext cx="3466728" cy="3273227"/>
          </a:xfrm>
        </p:spPr>
        <p:txBody>
          <a:bodyPr/>
          <a:lstStyle/>
          <a:p>
            <a:pPr marL="0" indent="0" algn="ctr">
              <a:buNone/>
            </a:pPr>
            <a:r>
              <a:rPr lang="pt-BR" sz="23900" dirty="0" smtClean="0">
                <a:solidFill>
                  <a:srgbClr val="953735"/>
                </a:solidFill>
                <a:latin typeface="Arial"/>
                <a:cs typeface="Arial"/>
              </a:rPr>
              <a:t>?</a:t>
            </a:r>
            <a:endParaRPr lang="pt-BR" sz="23900" dirty="0">
              <a:solidFill>
                <a:srgbClr val="953735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Motivação	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413"/>
            <a:ext cx="8496944" cy="485775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pt-BR" smtClean="0"/>
              <a:t>Workflow é uma técnica tradicional:</a:t>
            </a:r>
          </a:p>
          <a:p>
            <a:pPr lvl="1">
              <a:buFont typeface="Arial"/>
              <a:buChar char="•"/>
            </a:pPr>
            <a:r>
              <a:rPr lang="pt-BR" smtClean="0"/>
              <a:t>Não é capaz de gerenciar ambientes complexos e dinâmicos;</a:t>
            </a:r>
          </a:p>
          <a:p>
            <a:pPr>
              <a:buFont typeface="Arial"/>
              <a:buChar char="•"/>
            </a:pPr>
            <a:r>
              <a:rPr lang="pt-BR" smtClean="0"/>
              <a:t>Surgimento da abordagem declarativa:</a:t>
            </a:r>
          </a:p>
          <a:p>
            <a:pPr lvl="1">
              <a:buFont typeface="Arial"/>
              <a:buChar char="•"/>
            </a:pPr>
            <a:r>
              <a:rPr lang="pt-BR" smtClean="0"/>
              <a:t>Provê flexibilidade modelando </a:t>
            </a:r>
            <a:r>
              <a:rPr lang="pt-BR" i="1" smtClean="0"/>
              <a:t>o que </a:t>
            </a:r>
            <a:r>
              <a:rPr lang="pt-BR" smtClean="0"/>
              <a:t>deve ser feito sem expressar </a:t>
            </a:r>
            <a:r>
              <a:rPr lang="pt-BR" i="1" smtClean="0"/>
              <a:t>como</a:t>
            </a:r>
            <a:r>
              <a:rPr lang="pt-BR" smtClean="0"/>
              <a:t>;</a:t>
            </a:r>
          </a:p>
          <a:p>
            <a:pPr lvl="1">
              <a:buFont typeface="Arial"/>
              <a:buChar char="•"/>
            </a:pPr>
            <a:r>
              <a:rPr lang="pt-BR" smtClean="0"/>
              <a:t>Define um conjunto de atividades e regras.</a:t>
            </a:r>
          </a:p>
          <a:p>
            <a:pPr>
              <a:buFont typeface="Arial"/>
              <a:buChar char="•"/>
            </a:pPr>
            <a:r>
              <a:rPr lang="pt-BR" smtClean="0"/>
              <a:t>Não existe ferramenta que integre execução de processos declarativos com web services.</a:t>
            </a:r>
          </a:p>
          <a:p>
            <a:pPr>
              <a:buFont typeface="Arial"/>
              <a:buChar char="•"/>
            </a:pPr>
            <a:endParaRPr lang="pt-B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74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6481762" cy="981075"/>
          </a:xfrm>
        </p:spPr>
        <p:txBody>
          <a:bodyPr/>
          <a:lstStyle/>
          <a:p>
            <a:r>
              <a:rPr lang="pt-BR" smtClean="0"/>
              <a:t>Processos Declarativos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/>
              <a:buChar char="•"/>
            </a:pPr>
            <a:r>
              <a:rPr lang="pt-BR" smtClean="0"/>
              <a:t>Composto por atividades e restrições</a:t>
            </a:r>
          </a:p>
          <a:p>
            <a:pPr lvl="2">
              <a:buFont typeface="Arial"/>
              <a:buChar char="•"/>
            </a:pPr>
            <a:r>
              <a:rPr lang="pt-BR" smtClean="0"/>
              <a:t>Ex.: </a:t>
            </a:r>
          </a:p>
          <a:p>
            <a:pPr lvl="3">
              <a:buFont typeface="Arial"/>
              <a:buChar char="•"/>
            </a:pPr>
            <a:r>
              <a:rPr lang="pt-BR" smtClean="0"/>
              <a:t>Atividade A não pode ser feita depois de B</a:t>
            </a:r>
          </a:p>
          <a:p>
            <a:pPr lvl="3">
              <a:buFont typeface="Arial"/>
              <a:buChar char="•"/>
            </a:pPr>
            <a:r>
              <a:rPr lang="pt-BR" smtClean="0"/>
              <a:t>Se a atividade C for executada, a atividade D deve ser executada antes do fim do processo</a:t>
            </a:r>
          </a:p>
          <a:p>
            <a:pPr lvl="2">
              <a:buFont typeface="Arial"/>
              <a:buChar char="•"/>
            </a:pPr>
            <a:endParaRPr lang="pt-BR" smtClean="0"/>
          </a:p>
          <a:p>
            <a:pPr lvl="1">
              <a:buFont typeface="Arial"/>
              <a:buChar char="•"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01008"/>
            <a:ext cx="3731905" cy="2448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785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5" name="Picture 4" descr="orchestrato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73" y="1356603"/>
            <a:ext cx="7809659" cy="458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2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Engine de Regras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/>
              <a:buChar char="•"/>
            </a:pPr>
            <a:r>
              <a:rPr lang="pt-BR" smtClean="0"/>
              <a:t>Tem uma visão global do processo;</a:t>
            </a:r>
          </a:p>
          <a:p>
            <a:pPr>
              <a:buFont typeface="Arial"/>
              <a:buChar char="•"/>
            </a:pPr>
            <a:r>
              <a:rPr lang="pt-BR" smtClean="0"/>
              <a:t>Avalia as regras de negócio e define o </a:t>
            </a:r>
            <a:r>
              <a:rPr lang="pt-BR" b="1" smtClean="0"/>
              <a:t>status</a:t>
            </a:r>
            <a:r>
              <a:rPr lang="pt-BR" smtClean="0"/>
              <a:t> da execução;	</a:t>
            </a:r>
          </a:p>
          <a:p>
            <a:pPr lvl="1">
              <a:buFont typeface="Arial"/>
              <a:buChar char="•"/>
            </a:pPr>
            <a:r>
              <a:rPr lang="pt-BR" smtClean="0"/>
              <a:t>Atividades habilitadas</a:t>
            </a:r>
          </a:p>
          <a:p>
            <a:pPr lvl="1">
              <a:buFont typeface="Arial"/>
              <a:buChar char="•"/>
            </a:pPr>
            <a:r>
              <a:rPr lang="pt-BR" smtClean="0"/>
              <a:t>Atividades desabilitadas</a:t>
            </a:r>
          </a:p>
          <a:p>
            <a:pPr lvl="1">
              <a:buFont typeface="Arial"/>
              <a:buChar char="•"/>
            </a:pPr>
            <a:r>
              <a:rPr lang="pt-BR" smtClean="0"/>
              <a:t>Atividades bloqueadas</a:t>
            </a:r>
          </a:p>
          <a:p>
            <a:pPr lvl="1">
              <a:buFont typeface="Arial"/>
              <a:buChar char="•"/>
            </a:pPr>
            <a:r>
              <a:rPr lang="pt-BR" smtClean="0"/>
              <a:t>Status do fim do processo </a:t>
            </a:r>
            <a:r>
              <a:rPr lang="pt-BR" sz="2200" i="1" smtClean="0"/>
              <a:t>(Já pode ser concluído?)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846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Engine de Regras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4929411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pt-BR" smtClean="0"/>
              <a:t>Engine de regras baseada em grafos:</a:t>
            </a:r>
          </a:p>
          <a:p>
            <a:pPr lvl="1">
              <a:buFont typeface="Arial"/>
              <a:buChar char="•"/>
            </a:pPr>
            <a:r>
              <a:rPr lang="pt-BR" smtClean="0"/>
              <a:t>Engine de regras extensível;</a:t>
            </a:r>
          </a:p>
          <a:p>
            <a:pPr marL="742950" lvl="2" indent="-342900">
              <a:buFont typeface="Arial"/>
              <a:buChar char="•"/>
            </a:pPr>
            <a:r>
              <a:rPr lang="pt-BR" sz="2800" smtClean="0"/>
              <a:t>Durante a execução, o grafo representa o estado atual do processo;</a:t>
            </a:r>
          </a:p>
          <a:p>
            <a:pPr lvl="1">
              <a:buFont typeface="Arial"/>
              <a:buChar char="•"/>
            </a:pPr>
            <a:r>
              <a:rPr lang="pt-BR" smtClean="0"/>
              <a:t>As condições das regras são verificadas em tempo de execução;</a:t>
            </a:r>
          </a:p>
          <a:p>
            <a:pPr>
              <a:buFont typeface="Arial"/>
              <a:buChar char="•"/>
            </a:pPr>
            <a:r>
              <a:rPr lang="pt-BR" smtClean="0"/>
              <a:t>Diferencial:</a:t>
            </a:r>
          </a:p>
          <a:p>
            <a:pPr lvl="2">
              <a:buFont typeface="Arial"/>
              <a:buChar char="•"/>
            </a:pPr>
            <a:r>
              <a:rPr lang="pt-BR" smtClean="0"/>
              <a:t>Não é necessário gerar todos os </a:t>
            </a:r>
            <a:r>
              <a:rPr lang="pt-BR" i="1" smtClean="0"/>
              <a:t>caminhos possíveis</a:t>
            </a:r>
            <a:r>
              <a:rPr lang="pt-BR" smtClean="0"/>
              <a:t>;</a:t>
            </a:r>
          </a:p>
          <a:p>
            <a:pPr lvl="2">
              <a:buFont typeface="Arial"/>
              <a:buChar char="•"/>
            </a:pPr>
            <a:r>
              <a:rPr lang="pt-BR" smtClean="0"/>
              <a:t>É avaliado a interferência entre as regras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12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Engine de Regras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pt-BR" smtClean="0"/>
              <a:t>Grafo é atualizado à medida que atividades são executadas:</a:t>
            </a:r>
          </a:p>
          <a:p>
            <a:pPr lvl="1">
              <a:buFont typeface="Arial"/>
              <a:buChar char="•"/>
            </a:pPr>
            <a:r>
              <a:rPr lang="pt-BR" smtClean="0"/>
              <a:t>Habilita atividades assim que suas execuções não violem as regras;</a:t>
            </a:r>
          </a:p>
          <a:p>
            <a:pPr lvl="1">
              <a:buFont typeface="Arial"/>
              <a:buChar char="•"/>
            </a:pPr>
            <a:r>
              <a:rPr lang="pt-BR" smtClean="0"/>
              <a:t>Não permite que o usuário conclua o processo tendo atividades pendentes;</a:t>
            </a:r>
          </a:p>
          <a:p>
            <a:pPr lvl="1">
              <a:buFont typeface="Arial"/>
              <a:buChar char="•"/>
            </a:pPr>
            <a:r>
              <a:rPr lang="pt-BR" smtClean="0"/>
              <a:t>Bloqueia atividades que não são mais possíveis durante a execução.</a:t>
            </a:r>
          </a:p>
          <a:p>
            <a:pPr lvl="3">
              <a:buFont typeface="Arial"/>
              <a:buChar char="•"/>
            </a:pPr>
            <a:endParaRPr lang="pt-BR" b="1" smtClean="0"/>
          </a:p>
          <a:p>
            <a:endParaRPr lang="pt-BR" smtClean="0"/>
          </a:p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57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Engine de Regras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5" name="Picture 4" descr="rulesEngin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196752"/>
            <a:ext cx="5400600" cy="484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37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Web services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/>
              <a:buChar char="•"/>
            </a:pPr>
            <a:r>
              <a:rPr lang="pt-BR" smtClean="0"/>
              <a:t>Web services é uma tecnologia para implementar SOA:</a:t>
            </a:r>
          </a:p>
          <a:p>
            <a:pPr lvl="1">
              <a:buFont typeface="Arial"/>
              <a:buChar char="•"/>
            </a:pPr>
            <a:r>
              <a:rPr lang="pt-BR" smtClean="0"/>
              <a:t>Podem ser compostos para criar serviços e/ou aplicações de alto nível;</a:t>
            </a:r>
          </a:p>
          <a:p>
            <a:pPr lvl="1">
              <a:buFont typeface="Arial"/>
              <a:buChar char="•"/>
            </a:pPr>
            <a:r>
              <a:rPr lang="pt-BR" smtClean="0"/>
              <a:t>Convencionalmente, uma composição de serviços especifica os serviços a serem invocados, sua ordem, e como lidar com exceções;</a:t>
            </a:r>
          </a:p>
          <a:p>
            <a:pPr lvl="1">
              <a:buFont typeface="Arial"/>
              <a:buChar char="•"/>
            </a:pPr>
            <a:r>
              <a:rPr lang="pt-BR" smtClean="0"/>
              <a:t>Um orquestrador controla a execução de web services.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89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fpe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9761</TotalTime>
  <Words>435</Words>
  <Application>Microsoft Office PowerPoint</Application>
  <PresentationFormat>Apresentação na tela (4:3)</PresentationFormat>
  <Paragraphs>75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ufpe</vt:lpstr>
      <vt:lpstr>Plataforma para executar processos flexíveis através de web services</vt:lpstr>
      <vt:lpstr>Motivação </vt:lpstr>
      <vt:lpstr>Processos Declarativos</vt:lpstr>
      <vt:lpstr>Overview</vt:lpstr>
      <vt:lpstr>Engine de Regras</vt:lpstr>
      <vt:lpstr>Engine de Regras</vt:lpstr>
      <vt:lpstr>Engine de Regras</vt:lpstr>
      <vt:lpstr>Engine de Regras</vt:lpstr>
      <vt:lpstr>Web services</vt:lpstr>
      <vt:lpstr>Orquestrador Flexível</vt:lpstr>
      <vt:lpstr>Orquestrador Flexível</vt:lpstr>
      <vt:lpstr>Próximos Passos</vt:lpstr>
      <vt:lpstr>Dúvidas</vt:lpstr>
    </vt:vector>
  </TitlesOfParts>
  <Company>Hazin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Comparação Entre o Desenvolvimento de Aplicações Ginga-J e OpenTV®</dc:title>
  <dc:creator>Victor Hazin da Rocha</dc:creator>
  <cp:lastModifiedBy>Jean Teixeira</cp:lastModifiedBy>
  <cp:revision>106</cp:revision>
  <dcterms:created xsi:type="dcterms:W3CDTF">2010-07-10T13:24:39Z</dcterms:created>
  <dcterms:modified xsi:type="dcterms:W3CDTF">2013-03-25T21:50:22Z</dcterms:modified>
</cp:coreProperties>
</file>