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sldIdLst>
    <p:sldId id="256" r:id="rId3"/>
    <p:sldId id="285" r:id="rId4"/>
    <p:sldId id="335" r:id="rId5"/>
    <p:sldId id="344" r:id="rId6"/>
    <p:sldId id="346" r:id="rId7"/>
    <p:sldId id="406" r:id="rId8"/>
    <p:sldId id="400" r:id="rId9"/>
    <p:sldId id="386" r:id="rId10"/>
    <p:sldId id="385" r:id="rId11"/>
    <p:sldId id="381" r:id="rId12"/>
    <p:sldId id="413" r:id="rId13"/>
    <p:sldId id="405" r:id="rId14"/>
    <p:sldId id="416" r:id="rId15"/>
    <p:sldId id="366" r:id="rId16"/>
    <p:sldId id="367" r:id="rId17"/>
    <p:sldId id="399" r:id="rId18"/>
    <p:sldId id="380" r:id="rId19"/>
    <p:sldId id="422" r:id="rId20"/>
    <p:sldId id="357" r:id="rId21"/>
    <p:sldId id="402" r:id="rId22"/>
    <p:sldId id="333" r:id="rId23"/>
    <p:sldId id="379" r:id="rId24"/>
  </p:sldIdLst>
  <p:sldSz cx="10158413" cy="7621588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9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7329" autoAdjust="0"/>
  </p:normalViewPr>
  <p:slideViewPr>
    <p:cSldViewPr>
      <p:cViewPr varScale="1">
        <p:scale>
          <a:sx n="69" d="100"/>
          <a:sy n="69" d="100"/>
        </p:scale>
        <p:origin x="-97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9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66"/>
    </p:cViewPr>
  </p:sorterViewPr>
  <p:notesViewPr>
    <p:cSldViewPr>
      <p:cViewPr varScale="1">
        <p:scale>
          <a:sx n="58" d="100"/>
          <a:sy n="58" d="100"/>
        </p:scale>
        <p:origin x="-253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7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8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9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60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61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62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64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65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66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67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68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69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68137" cy="1246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117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4650" cy="408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="" xmlns:p14="http://schemas.microsoft.com/office/powerpoint/2010/main" val="1505109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6238" cy="408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MELHORAR</a:t>
            </a:r>
            <a:r>
              <a:rPr lang="pt-BR" sz="1200" kern="1200" baseline="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 FIGURA</a:t>
            </a:r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Verificou-se que a </a:t>
            </a:r>
            <a:r>
              <a:rPr lang="pt-BR" b="1" i="1" dirty="0" smtClean="0"/>
              <a:t>arquitetura (B) </a:t>
            </a:r>
            <a:r>
              <a:rPr lang="pt-BR" dirty="0" smtClean="0"/>
              <a:t>é adequada por ter</a:t>
            </a:r>
            <a:r>
              <a:rPr lang="pt-BR" baseline="0" dirty="0" smtClean="0"/>
              <a:t> um </a:t>
            </a:r>
            <a:r>
              <a:rPr lang="pt-BR" i="1" baseline="0" dirty="0" err="1" smtClean="0"/>
              <a:t>downtime</a:t>
            </a:r>
            <a:r>
              <a:rPr lang="pt-BR" baseline="0" dirty="0" smtClean="0"/>
              <a:t> de 5 min ao ano com o impacto de 92% de redução nas chamadas perdidas devido ao </a:t>
            </a:r>
            <a:r>
              <a:rPr lang="pt-BR" i="1" baseline="0" dirty="0" err="1" smtClean="0"/>
              <a:t>downtime</a:t>
            </a:r>
            <a:r>
              <a:rPr lang="pt-BR" baseline="0" dirty="0" smtClean="0"/>
              <a:t> passando de 175 para 9 chamadas.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Além disso, </a:t>
            </a:r>
            <a:r>
              <a:rPr lang="pt-BR" baseline="0" dirty="0" err="1" smtClean="0"/>
              <a:t>call</a:t>
            </a:r>
            <a:r>
              <a:rPr lang="pt-BR" baseline="0" dirty="0" smtClean="0"/>
              <a:t> que mantem estrutura computacional própria considerada critica justifica o investimento de 2mil passando de 3 noves para 5 noves</a:t>
            </a: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Call</a:t>
            </a:r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centers de emergência geralmente servem uma entidade política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como uma cidade ou estado. </a:t>
            </a:r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Os serviços prestados são oferecidos à população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a fim de ajudá-la em situações críticas. </a:t>
            </a:r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Através de uma ligação para esses centros de emergência, uma pessoa pode ter acesso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aos serviços do corpo de bombeiros, polícia civil e militar a partir de qualquer telefone.</a:t>
            </a:r>
          </a:p>
          <a:p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Atualmente, um </a:t>
            </a:r>
            <a:r>
              <a:rPr lang="pt-BR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call</a:t>
            </a:r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center de emergência pode ser definido como um conjunto de subsistemas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tais como estrutura de energia, rede de dados, telecomunicações e de serviços de atendimento ao cliente, </a:t>
            </a:r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constituindo uma arquitetura computacional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com componentes </a:t>
            </a:r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relacionados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 período de (</a:t>
            </a:r>
            <a:r>
              <a:rPr lang="pt-BR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downtime</a:t>
            </a:r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)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desses </a:t>
            </a:r>
            <a:r>
              <a:rPr lang="pt-BR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call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centers de emergência refere-se a um momento em que esses serviços não fornecem sua principal função. </a:t>
            </a:r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Assim, é necessário estabelecer este tempo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com base nos recursos disponíveis de cada sistema.</a:t>
            </a:r>
          </a:p>
          <a:p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Avaliação de </a:t>
            </a:r>
            <a:r>
              <a:rPr lang="pt-BR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performabilidade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de tais sistemas é atividade chave no planejamento de capacidade do sistema. </a:t>
            </a:r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Um sistema bem projetado reduzirá os efeitos de uma falha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pois </a:t>
            </a:r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permite que os projetistas definam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onde os investimentos devem ser aplicados.</a:t>
            </a:r>
          </a:p>
          <a:p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 região nordeste do Brasil é considerada um dos principais polos de investimentos do país;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sendo assim, está repleta de indústrias que têm atraído muitos profissionais e eventos importantes. </a:t>
            </a:r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 aumento no fluxo estimado de pessoas ao longo dos anos requer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expansões cuidadosamente planejadas e adaptações do sistema de chamada de emergência, a fim de lidar com a demanda esperada e aumentar os níveis de </a:t>
            </a:r>
            <a:r>
              <a:rPr lang="pt-BR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performabilidade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necessários.</a:t>
            </a:r>
          </a:p>
          <a:p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É importante salientar que sistemas informatizados e de telecomunicações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do ponto de vista de desempenho tendem a ser otimistas, uma vez que o comportamento da falha e reparo do sistema são ignorados. </a:t>
            </a:r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É relevante, portanto, considerar o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desempenho, disponibilidade e custo juntos. </a:t>
            </a:r>
          </a:p>
          <a:p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Este trabalho apresenta um modelo hierárquico heterogêneo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para a avaliação da </a:t>
            </a:r>
            <a:r>
              <a:rPr lang="pt-BR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performabilidade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de </a:t>
            </a:r>
            <a:r>
              <a:rPr lang="pt-BR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call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centers de emergência </a:t>
            </a:r>
            <a:r>
              <a:rPr lang="pt-BR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 analisa o impacto das chamadas perdidas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relacionadas ao (</a:t>
            </a:r>
            <a:r>
              <a:rPr lang="pt-BR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downtime</a:t>
            </a:r>
            <a:r>
              <a:rPr lang="pt-BR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) e descartes.</a:t>
            </a:r>
          </a:p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6238" cy="408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Aqui explicar cada</a:t>
            </a:r>
            <a:r>
              <a:rPr lang="pt-BR" sz="1200" kern="1200" baseline="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componente, como funcionar sua redundância se um </a:t>
            </a:r>
            <a:r>
              <a:rPr lang="pt-BR" sz="1200" kern="1200" baseline="0" dirty="0" err="1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pará</a:t>
            </a:r>
            <a:r>
              <a:rPr lang="pt-BR" sz="1200" kern="1200" baseline="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quem é a </a:t>
            </a:r>
            <a:r>
              <a:rPr lang="pt-BR" sz="1200" kern="1200" baseline="0" dirty="0" err="1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redudância</a:t>
            </a:r>
            <a:r>
              <a:rPr lang="pt-BR" sz="1200" kern="1200" baseline="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?, </a:t>
            </a:r>
          </a:p>
          <a:p>
            <a:r>
              <a:rPr lang="pt-BR" sz="1200" kern="1200" baseline="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Explicar o “e” e o “ou” exemplo se o transformador </a:t>
            </a:r>
            <a:r>
              <a:rPr lang="pt-BR" sz="1200" kern="1200" baseline="0" dirty="0" err="1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pará</a:t>
            </a:r>
            <a:r>
              <a:rPr lang="pt-BR" sz="1200" kern="1200" baseline="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de funcionar a </a:t>
            </a:r>
            <a:r>
              <a:rPr lang="pt-BR" sz="1200" kern="1200" baseline="0" dirty="0" err="1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ups</a:t>
            </a:r>
            <a:r>
              <a:rPr lang="pt-BR" sz="1200" kern="1200" baseline="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fornence</a:t>
            </a:r>
            <a:r>
              <a:rPr lang="pt-BR" sz="1200" kern="1200" baseline="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energia, ou seja, </a:t>
            </a:r>
          </a:p>
          <a:p>
            <a:r>
              <a:rPr lang="pt-BR" sz="1200" kern="1200" baseline="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Transformador  OU a UPS</a:t>
            </a:r>
          </a:p>
          <a:p>
            <a:r>
              <a:rPr lang="pt-BR" sz="1200" kern="1200" baseline="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Switch E roteador</a:t>
            </a:r>
          </a:p>
          <a:p>
            <a:r>
              <a:rPr lang="pt-BR" sz="1200" kern="1200" baseline="0" dirty="0" err="1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Radios</a:t>
            </a:r>
            <a:r>
              <a:rPr lang="pt-BR" sz="1200" kern="1200" baseline="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P E </a:t>
            </a:r>
            <a:r>
              <a:rPr lang="pt-BR" sz="1200" kern="1200" baseline="0" dirty="0" err="1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Radios</a:t>
            </a:r>
            <a:r>
              <a:rPr lang="pt-BR" sz="1200" kern="1200" baseline="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M E Radio E </a:t>
            </a:r>
            <a:r>
              <a:rPr lang="pt-BR" sz="1200" kern="1200" baseline="0" dirty="0" err="1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radios</a:t>
            </a:r>
            <a:endParaRPr lang="pt-BR" sz="1200" kern="1200" baseline="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Power </a:t>
            </a:r>
            <a:r>
              <a:rPr lang="pt-BR" sz="1200" kern="1200" baseline="0" dirty="0" err="1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strip</a:t>
            </a:r>
            <a:r>
              <a:rPr lang="pt-BR" sz="1200" kern="1200" baseline="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E o PABX</a:t>
            </a:r>
          </a:p>
          <a:p>
            <a:endParaRPr lang="pt-BR" sz="1200" kern="1200" baseline="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Aqui é desempenho</a:t>
            </a: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6713"/>
            <a:ext cx="16606838" cy="12461876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Fila distribuição  </a:t>
            </a:r>
            <a:r>
              <a:rPr lang="pt-BR" sz="1200" kern="1200" dirty="0" err="1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erland</a:t>
            </a:r>
            <a:r>
              <a:rPr lang="pt-BR" sz="1200" kern="1200" dirty="0" smtClean="0">
                <a:solidFill>
                  <a:srgbClr val="FF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</a:t>
            </a:r>
          </a:p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endParaRPr lang="pt-BR" sz="1200" kern="1200" dirty="0" smtClean="0">
              <a:solidFill>
                <a:srgbClr val="FF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8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56AD-6D59-4D54-ACF7-ED12070B1D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91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F2B5-0C4F-43FC-A8FA-3AB7F073BD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81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53300" y="212725"/>
            <a:ext cx="2281238" cy="68643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212725"/>
            <a:ext cx="6692900" cy="68643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8DC89-DB65-4BFE-B1E7-A70899FE99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8403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AA38-D68B-4786-8BCE-4A47C68FC8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8674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BCB44-A6F2-42DA-BB00-F0C45A1F14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3698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D195-08FE-42E7-B4EB-56234FE1B5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6658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2063750"/>
            <a:ext cx="4486275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6675" y="2063750"/>
            <a:ext cx="4487863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A307-5C97-47BA-AA43-2935FFD33A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6647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B82D7-C870-416A-9088-2A9A84D3B3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40497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B6E9-1E43-4813-98A7-80A7D67E1E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25647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70BA5-E69D-46DF-9CE3-D0DD377FA3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62464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A3E2-9B73-4BD0-B58F-1AB0A02E02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0423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858D-3DE7-4655-8A79-34A4F0E657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186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6AAA-2455-4768-9FCD-4B9BADF5C3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03052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E73DD-9654-43B9-9797-FCA094C8CC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98878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53300" y="215900"/>
            <a:ext cx="2281238" cy="68611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215900"/>
            <a:ext cx="6692900" cy="68611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1FF9-DFB3-4F19-B2FA-F9055EB221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7005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FFD1-BDA8-4FAB-B1EC-3C85BC017D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5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2063750"/>
            <a:ext cx="4486275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6675" y="2063750"/>
            <a:ext cx="4487863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27B29-D99F-4584-A177-14ABB60FD9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476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ACA6E-27C4-4F25-8E45-A939A40DAB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26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5ECE4-6923-4418-93F3-C9D02E9708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966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7945-8A60-4FFB-A707-A820154980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56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099C-8093-430B-BB98-84343FF461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245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3588-9AA4-44D7-AD81-3BE4B8F529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746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686550"/>
            <a:ext cx="1746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555625" y="1666875"/>
            <a:ext cx="7999413" cy="1588"/>
          </a:xfrm>
          <a:prstGeom prst="line">
            <a:avLst/>
          </a:prstGeom>
          <a:noFill/>
          <a:ln w="69840">
            <a:solidFill>
              <a:srgbClr val="D9D9D9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1084263" y="6826250"/>
            <a:ext cx="8597900" cy="1588"/>
          </a:xfrm>
          <a:prstGeom prst="line">
            <a:avLst/>
          </a:prstGeom>
          <a:noFill/>
          <a:ln w="63360">
            <a:solidFill>
              <a:srgbClr val="C00000"/>
            </a:solidFill>
            <a:miter lim="800000"/>
            <a:headEnd/>
            <a:tailEnd/>
          </a:ln>
          <a:effectLst>
            <a:outerShdw dist="38184" dir="135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1031875"/>
            <a:ext cx="21685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12725"/>
            <a:ext cx="91265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063750"/>
            <a:ext cx="912653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508000" y="7062788"/>
            <a:ext cx="23701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3470275" y="7062788"/>
            <a:ext cx="321786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148638" y="7075488"/>
            <a:ext cx="2354262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1520" tIns="50760" rIns="101520" bIns="5076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E800C23F-8112-4967-B940-A3C807390B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686550"/>
            <a:ext cx="1746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555625" y="1666875"/>
            <a:ext cx="7999413" cy="1588"/>
          </a:xfrm>
          <a:prstGeom prst="line">
            <a:avLst/>
          </a:prstGeom>
          <a:noFill/>
          <a:ln w="69840">
            <a:solidFill>
              <a:srgbClr val="D9D9D9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1084263" y="6826250"/>
            <a:ext cx="8597900" cy="1588"/>
          </a:xfrm>
          <a:prstGeom prst="line">
            <a:avLst/>
          </a:prstGeom>
          <a:noFill/>
          <a:ln w="63360">
            <a:solidFill>
              <a:srgbClr val="C00000"/>
            </a:solidFill>
            <a:miter lim="800000"/>
            <a:headEnd/>
            <a:tailEnd/>
          </a:ln>
          <a:effectLst>
            <a:outerShdw dist="38184" dir="135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1031875"/>
            <a:ext cx="21685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15900"/>
            <a:ext cx="9126538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063750"/>
            <a:ext cx="912653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762000" y="6942138"/>
            <a:ext cx="21018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470275" y="6942138"/>
            <a:ext cx="32035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280275" y="6942138"/>
            <a:ext cx="2087563" cy="477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1520" tIns="50760" rIns="101520" bIns="5076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300">
                <a:solidFill>
                  <a:srgbClr val="898989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F2173FA5-0067-4681-B22D-1B95506AB5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229600" y="7075488"/>
            <a:ext cx="2366963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fld id="{BAECA1C9-B43E-488B-8C18-9A3005C777DF}" type="slidenum">
              <a:rPr lang="pt-BR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‹nº›</a:t>
            </a:fld>
            <a:endParaRPr lang="pt-BR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dcs.org/wp-content/uploads/2012/12/MarcusAurelliodeQueirozVieiraLima.pdf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cus Queiroz\Documents\Apresentação 13 de Setembro\call-center-re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6842" y="4037732"/>
            <a:ext cx="3676164" cy="2725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14363" y="2176463"/>
            <a:ext cx="9263062" cy="1490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5000"/>
              </a:lnSpc>
              <a:buClrTx/>
              <a:buFontTx/>
              <a:buNone/>
              <a:defRPr/>
            </a:pPr>
            <a:r>
              <a:rPr lang="pt-BR" sz="3200" b="1" dirty="0" smtClean="0">
                <a:solidFill>
                  <a:srgbClr val="000000"/>
                </a:solidFill>
                <a:latin typeface="Arial" charset="0"/>
              </a:rPr>
              <a:t>Avaliação de </a:t>
            </a:r>
            <a:r>
              <a:rPr lang="pt-BR" sz="3200" b="1" dirty="0" err="1" smtClean="0">
                <a:solidFill>
                  <a:srgbClr val="000000"/>
                </a:solidFill>
                <a:latin typeface="Arial" charset="0"/>
              </a:rPr>
              <a:t>Performabilidade</a:t>
            </a:r>
            <a:r>
              <a:rPr lang="pt-BR" sz="3200" b="1" dirty="0" smtClean="0">
                <a:solidFill>
                  <a:srgbClr val="000000"/>
                </a:solidFill>
                <a:latin typeface="Arial" charset="0"/>
              </a:rPr>
              <a:t> de</a:t>
            </a:r>
          </a:p>
          <a:p>
            <a:pPr algn="ctr">
              <a:lnSpc>
                <a:spcPct val="95000"/>
              </a:lnSpc>
              <a:buClrTx/>
              <a:buFontTx/>
              <a:buNone/>
              <a:defRPr/>
            </a:pPr>
            <a:r>
              <a:rPr lang="pt-BR" sz="3200" b="1" dirty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pt-BR" sz="3200" b="1" dirty="0" smtClean="0">
                <a:solidFill>
                  <a:srgbClr val="000000"/>
                </a:solidFill>
                <a:latin typeface="Arial" charset="0"/>
              </a:rPr>
              <a:t>m </a:t>
            </a:r>
            <a:r>
              <a:rPr lang="pt-BR" sz="3200" b="1" i="1" dirty="0" err="1" smtClean="0">
                <a:solidFill>
                  <a:srgbClr val="000000"/>
                </a:solidFill>
                <a:latin typeface="Arial" charset="0"/>
              </a:rPr>
              <a:t>Call</a:t>
            </a:r>
            <a:r>
              <a:rPr lang="pt-BR" sz="3200" b="1" i="1" dirty="0" smtClean="0">
                <a:solidFill>
                  <a:srgbClr val="000000"/>
                </a:solidFill>
                <a:latin typeface="Arial" charset="0"/>
              </a:rPr>
              <a:t> Center </a:t>
            </a:r>
            <a:r>
              <a:rPr lang="pt-BR" sz="3200" b="1" dirty="0" smtClean="0">
                <a:solidFill>
                  <a:srgbClr val="000000"/>
                </a:solidFill>
                <a:latin typeface="Arial" charset="0"/>
              </a:rPr>
              <a:t>de Emergência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54671" y="5370524"/>
            <a:ext cx="439248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pt-BR" sz="1400" b="1" dirty="0">
                <a:solidFill>
                  <a:srgbClr val="000000"/>
                </a:solidFill>
                <a:latin typeface="Arial" charset="0"/>
              </a:rPr>
              <a:t>Marcus A. de Queiroz V. </a:t>
            </a:r>
            <a:r>
              <a:rPr lang="pt-BR" sz="1400" b="1" dirty="0" smtClean="0">
                <a:solidFill>
                  <a:srgbClr val="000000"/>
                </a:solidFill>
                <a:latin typeface="Arial" charset="0"/>
              </a:rPr>
              <a:t>Lima</a:t>
            </a: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endParaRPr lang="pt-BR" sz="1400" b="1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pt-BR" sz="1400" b="1" dirty="0" smtClean="0">
                <a:solidFill>
                  <a:srgbClr val="000000"/>
                </a:solidFill>
                <a:latin typeface="Arial" charset="0"/>
              </a:rPr>
              <a:t>Orientador</a:t>
            </a:r>
            <a:r>
              <a:rPr lang="pt-BR" sz="1400" b="1" dirty="0">
                <a:solidFill>
                  <a:srgbClr val="000000"/>
                </a:solidFill>
                <a:latin typeface="Arial" charset="0"/>
              </a:rPr>
              <a:t>: Prof. Dr. Paulo Romero Martins Maciel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82662" y="5586548"/>
            <a:ext cx="1568058" cy="26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>
                <a:solidFill>
                  <a:srgbClr val="9A0000"/>
                </a:solidFill>
                <a:latin typeface="Arial" charset="0"/>
              </a:rPr>
              <a:t>maqvl@cin.ufpe.br</a:t>
            </a:r>
            <a:endParaRPr lang="en-US" sz="1600" b="1" dirty="0">
              <a:solidFill>
                <a:srgbClr val="9A0000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4406" y="6207324"/>
            <a:ext cx="1550424" cy="26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smtClean="0">
                <a:solidFill>
                  <a:srgbClr val="9A0000"/>
                </a:solidFill>
                <a:latin typeface="Arial" charset="0"/>
              </a:rPr>
              <a:t>prmm@cin.ufpe.br</a:t>
            </a:r>
            <a:endParaRPr lang="en-US" sz="1600" b="1" dirty="0">
              <a:solidFill>
                <a:srgbClr val="9A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4—Avaliação e Planejamento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4.1 Metodologia de Avaliação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4.1.1 Estratégia de Decomposição e Composição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4.2 Avaliação da Disponibilidade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4.3 Avaliação de Desempenho 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8000" y="1794570"/>
            <a:ext cx="9126538" cy="5013325"/>
          </a:xfrm>
        </p:spPr>
        <p:txBody>
          <a:bodyPr/>
          <a:lstStyle/>
          <a:p>
            <a:pPr marL="0" algn="just"/>
            <a:endParaRPr lang="pt-BR" sz="2800" dirty="0" smtClean="0"/>
          </a:p>
          <a:p>
            <a:pPr marL="0" algn="just"/>
            <a:r>
              <a:rPr lang="pt-BR" sz="2800" dirty="0" smtClean="0"/>
              <a:t>A </a:t>
            </a:r>
            <a:r>
              <a:rPr lang="pt-BR" sz="2800" dirty="0"/>
              <a:t>disponibilidade da arquitetura (A) corresponde a </a:t>
            </a:r>
            <a:r>
              <a:rPr lang="pt-BR" sz="2800" dirty="0" smtClean="0"/>
              <a:t>99.959%, </a:t>
            </a:r>
            <a:r>
              <a:rPr lang="pt-BR" sz="2800" dirty="0"/>
              <a:t>o </a:t>
            </a:r>
            <a:r>
              <a:rPr lang="pt-BR" sz="2800" i="1" dirty="0" smtClean="0"/>
              <a:t>downtime</a:t>
            </a:r>
            <a:r>
              <a:rPr lang="pt-BR" sz="2800" dirty="0" smtClean="0"/>
              <a:t> </a:t>
            </a:r>
            <a:r>
              <a:rPr lang="pt-BR" sz="2800" dirty="0"/>
              <a:t>é igual a </a:t>
            </a:r>
            <a:r>
              <a:rPr lang="pt-BR" sz="2800" dirty="0" smtClean="0"/>
              <a:t>3 </a:t>
            </a:r>
            <a:r>
              <a:rPr lang="pt-BR" sz="2800" dirty="0"/>
              <a:t>hora e </a:t>
            </a:r>
            <a:r>
              <a:rPr lang="pt-BR" sz="2800" dirty="0" smtClean="0"/>
              <a:t>35 </a:t>
            </a:r>
            <a:r>
              <a:rPr lang="pt-BR" sz="2800" dirty="0"/>
              <a:t>minutos por ano.</a:t>
            </a:r>
          </a:p>
          <a:p>
            <a:pPr marL="0" algn="just"/>
            <a:endParaRPr lang="pt-BR" sz="2800" dirty="0"/>
          </a:p>
          <a:p>
            <a:pPr marL="0" algn="just"/>
            <a:r>
              <a:rPr lang="pt-BR" sz="2800" dirty="0" smtClean="0"/>
              <a:t>De </a:t>
            </a:r>
            <a:r>
              <a:rPr lang="pt-BR" sz="2800" dirty="0"/>
              <a:t>acordo com a </a:t>
            </a:r>
            <a:r>
              <a:rPr lang="pt-BR" sz="2800" dirty="0" err="1"/>
              <a:t>classiﬁcação</a:t>
            </a:r>
            <a:r>
              <a:rPr lang="pt-BR" sz="2800" dirty="0"/>
              <a:t> de disponibilidade apresentada em [Gray e </a:t>
            </a:r>
            <a:r>
              <a:rPr lang="pt-BR" sz="2800" dirty="0" err="1"/>
              <a:t>Siewiorek</a:t>
            </a:r>
            <a:r>
              <a:rPr lang="pt-BR" sz="2800" dirty="0"/>
              <a:t>, 1991], pode-se </a:t>
            </a:r>
            <a:r>
              <a:rPr lang="pt-BR" sz="2800" dirty="0" err="1"/>
              <a:t>veriﬁcar</a:t>
            </a:r>
            <a:r>
              <a:rPr lang="pt-BR" sz="2800" dirty="0"/>
              <a:t> que a arquitetura </a:t>
            </a:r>
            <a:r>
              <a:rPr lang="pt-BR" sz="2800" dirty="0" smtClean="0"/>
              <a:t>(A) está </a:t>
            </a:r>
            <a:r>
              <a:rPr lang="pt-BR" sz="2800" dirty="0"/>
              <a:t>entre as classes bem-gerenciada e tolerante a falha. 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201140" y="210394"/>
            <a:ext cx="9126538" cy="131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834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0" y="0"/>
            <a:ext cx="10158413" cy="7621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1081550"/>
              </p:ext>
            </p:extLst>
          </p:nvPr>
        </p:nvGraphicFramePr>
        <p:xfrm>
          <a:off x="758726" y="3892659"/>
          <a:ext cx="8712967" cy="35185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94408"/>
                <a:gridCol w="1116554"/>
                <a:gridCol w="1256125"/>
                <a:gridCol w="2145880"/>
              </a:tblGrid>
              <a:tr h="307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Blocos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>
                          <a:effectLst/>
                        </a:rPr>
                        <a:t>(RI)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(RCI)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Custo dos Blocos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 err="1" smtClean="0">
                          <a:effectLst/>
                        </a:rPr>
                        <a:t>SubSistema</a:t>
                      </a:r>
                      <a:r>
                        <a:rPr lang="pt-BR" sz="2000" b="1" u="none" strike="noStrike" dirty="0" smtClean="0">
                          <a:effectLst/>
                        </a:rPr>
                        <a:t>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1,00</a:t>
                      </a:r>
                      <a:endParaRPr lang="pt-BR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0,999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US</a:t>
                      </a:r>
                      <a:r>
                        <a:rPr lang="pt-BR" sz="2000" b="1" u="none" strike="noStrike" dirty="0" smtClean="0">
                          <a:effectLst/>
                        </a:rPr>
                        <a:t>$ 5.430,00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 err="1" smtClean="0">
                          <a:effectLst/>
                        </a:rPr>
                        <a:t>SubModeloParalelo</a:t>
                      </a:r>
                      <a:r>
                        <a:rPr lang="pt-BR" sz="2000" b="1" i="1" u="none" strike="noStrike" dirty="0" err="1" smtClean="0">
                          <a:effectLst/>
                        </a:rPr>
                        <a:t>PowerStrip</a:t>
                      </a:r>
                      <a:r>
                        <a:rPr lang="pt-BR" sz="2000" b="1" u="none" strike="noStrike" dirty="0" smtClean="0">
                          <a:effectLst/>
                        </a:rPr>
                        <a:t> </a:t>
                      </a: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0,945</a:t>
                      </a:r>
                      <a:endParaRPr lang="pt-BR" sz="2000" b="1" i="0" u="none" strike="noStrike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0,945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 smtClean="0">
                          <a:effectLst/>
                        </a:rPr>
                        <a:t>US$ 99,98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 smtClean="0">
                          <a:effectLst/>
                        </a:rPr>
                        <a:t>PABX</a:t>
                      </a:r>
                      <a:endParaRPr lang="pt-BR" sz="2000" b="0" i="0" u="none" strike="noStrike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1,00</a:t>
                      </a:r>
                      <a:endParaRPr lang="pt-BR" sz="20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0,774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 smtClean="0">
                          <a:effectLst/>
                        </a:rPr>
                        <a:t>US$ 1.468.515,04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UPS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0,342</a:t>
                      </a: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0,342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US$ 7.500,00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SubModeloParaleloPMilitar</a:t>
                      </a:r>
                      <a:r>
                        <a:rPr lang="pt-BR" sz="20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0,328</a:t>
                      </a:r>
                      <a:endParaRPr lang="pt-BR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0,328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US</a:t>
                      </a:r>
                      <a:r>
                        <a:rPr lang="pt-BR" sz="20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$ 6.916,67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SubModeloParaleloPCivil </a:t>
                      </a:r>
                      <a:endParaRPr lang="pt-BR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0,328</a:t>
                      </a:r>
                      <a:endParaRPr lang="pt-BR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0,328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US</a:t>
                      </a:r>
                      <a:r>
                        <a:rPr lang="pt-BR" sz="20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$ 1.583,33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SubModeloParaleloDBombeiro </a:t>
                      </a:r>
                      <a:endParaRPr lang="pt-BR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0,328</a:t>
                      </a:r>
                      <a:endParaRPr lang="pt-BR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0,328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US</a:t>
                      </a:r>
                      <a:r>
                        <a:rPr lang="pt-BR" sz="20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$ 1.583,33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SubModeloParaleloPCientífica</a:t>
                      </a:r>
                      <a:endParaRPr lang="pt-BR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0,328</a:t>
                      </a:r>
                      <a:endParaRPr lang="pt-BR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0,328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US$ 916,67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Roteador 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0,009</a:t>
                      </a:r>
                      <a:endParaRPr lang="pt-BR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0,009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US</a:t>
                      </a:r>
                      <a:r>
                        <a:rPr lang="pt-BR" sz="20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$ 3.899,00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i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Switch </a:t>
                      </a:r>
                      <a:endParaRPr lang="pt-BR" sz="2000" b="0" i="1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0,001</a:t>
                      </a:r>
                      <a:endParaRPr lang="pt-BR" sz="20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0,001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US</a:t>
                      </a:r>
                      <a:r>
                        <a:rPr lang="pt-BR" sz="200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$ 3.148,00</a:t>
                      </a:r>
                      <a:endParaRPr lang="pt-BR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32438" y="3482692"/>
            <a:ext cx="899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2000" dirty="0"/>
              <a:t>Tabela 4.3 </a:t>
            </a:r>
            <a:r>
              <a:rPr lang="pt-BR" sz="2000" b="0" dirty="0"/>
              <a:t>RI e RCI da arquitetura (A) para dez anos com valores em dólar.</a:t>
            </a:r>
          </a:p>
        </p:txBody>
      </p:sp>
      <p:pic>
        <p:nvPicPr>
          <p:cNvPr id="10" name="Picture 3" descr="C:\Users\Marcus Queiroz\Documents\0-Mestrado 2012\Apresentação 13 de Setembro 2012\ModeloR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4" y="210394"/>
            <a:ext cx="532063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 bwMode="auto">
          <a:xfrm>
            <a:off x="1348237" y="1074490"/>
            <a:ext cx="969359" cy="678119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439027" y="1082105"/>
            <a:ext cx="702847" cy="6709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7167438" y="282402"/>
            <a:ext cx="3009223" cy="936104"/>
            <a:chOff x="7167438" y="282402"/>
            <a:chExt cx="3009223" cy="93610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1523"/>
            <a:stretch>
              <a:fillRect/>
            </a:stretch>
          </p:blipFill>
          <p:spPr bwMode="auto">
            <a:xfrm>
              <a:off x="7167438" y="282402"/>
              <a:ext cx="1800200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2014"/>
            <a:stretch>
              <a:fillRect/>
            </a:stretch>
          </p:blipFill>
          <p:spPr bwMode="auto">
            <a:xfrm>
              <a:off x="9039646" y="282402"/>
              <a:ext cx="1137015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upo 19"/>
          <p:cNvGrpSpPr/>
          <p:nvPr/>
        </p:nvGrpSpPr>
        <p:grpSpPr>
          <a:xfrm>
            <a:off x="5655270" y="1290514"/>
            <a:ext cx="4517302" cy="864096"/>
            <a:chOff x="5655270" y="1290514"/>
            <a:chExt cx="4517302" cy="86409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6620"/>
            <a:stretch>
              <a:fillRect/>
            </a:stretch>
          </p:blipFill>
          <p:spPr bwMode="auto">
            <a:xfrm>
              <a:off x="5655270" y="1290514"/>
              <a:ext cx="3240360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7725"/>
            <a:stretch>
              <a:fillRect/>
            </a:stretch>
          </p:blipFill>
          <p:spPr bwMode="auto">
            <a:xfrm>
              <a:off x="9255670" y="1290514"/>
              <a:ext cx="916902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upo 20"/>
          <p:cNvGrpSpPr/>
          <p:nvPr/>
        </p:nvGrpSpPr>
        <p:grpSpPr>
          <a:xfrm>
            <a:off x="4151967" y="2514650"/>
            <a:ext cx="6039807" cy="800720"/>
            <a:chOff x="4151967" y="2514650"/>
            <a:chExt cx="6039807" cy="80072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0413"/>
            <a:stretch>
              <a:fillRect/>
            </a:stretch>
          </p:blipFill>
          <p:spPr bwMode="auto">
            <a:xfrm>
              <a:off x="4151967" y="2514650"/>
              <a:ext cx="4671655" cy="800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7953"/>
            <a:stretch>
              <a:fillRect/>
            </a:stretch>
          </p:blipFill>
          <p:spPr bwMode="auto">
            <a:xfrm>
              <a:off x="9247286" y="2514650"/>
              <a:ext cx="944488" cy="800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2" name="Conector de seta reta 21"/>
          <p:cNvCxnSpPr/>
          <p:nvPr/>
        </p:nvCxnSpPr>
        <p:spPr bwMode="auto">
          <a:xfrm flipH="1">
            <a:off x="9654357" y="4026818"/>
            <a:ext cx="1008112" cy="3114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 bwMode="auto">
          <a:xfrm flipH="1">
            <a:off x="9654357" y="4386858"/>
            <a:ext cx="1008112" cy="3114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 bwMode="auto">
          <a:xfrm flipH="1">
            <a:off x="9654357" y="4746898"/>
            <a:ext cx="1008112" cy="3114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2378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 bwMode="auto">
          <a:xfrm>
            <a:off x="0" y="1794570"/>
            <a:ext cx="10158412" cy="58270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4—Avaliação e Planejamento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4.1 Metodologia de Avaliação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4.1.1 Estratégia de Decomposição e Composição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4.2 Avaliação da Disponibilidade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4.3 Avaliação de Desempenho 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Marcus Queiroz\Documents\ArtigoDissertação(28Agosto2012)V.Final(enviar a paulo)\Img\IMGSP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4" y="1938586"/>
            <a:ext cx="9190038" cy="4972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 bwMode="auto">
          <a:xfrm>
            <a:off x="7067998" y="2467100"/>
            <a:ext cx="159562" cy="15956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5065351" y="3522762"/>
            <a:ext cx="159562" cy="15956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1910854" y="4847658"/>
            <a:ext cx="159562" cy="15956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8289123" y="4382544"/>
            <a:ext cx="576064" cy="49274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8986116" y="4424611"/>
            <a:ext cx="70160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600" b="1" dirty="0" smtClean="0">
                <a:solidFill>
                  <a:srgbClr val="FF0000"/>
                </a:solidFill>
              </a:rPr>
              <a:t>2 min</a:t>
            </a:r>
          </a:p>
        </p:txBody>
      </p:sp>
      <p:sp>
        <p:nvSpPr>
          <p:cNvPr id="17" name="Elipse 16"/>
          <p:cNvSpPr/>
          <p:nvPr/>
        </p:nvSpPr>
        <p:spPr bwMode="auto">
          <a:xfrm>
            <a:off x="8981493" y="5321271"/>
            <a:ext cx="159562" cy="15956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7064987" y="5034930"/>
            <a:ext cx="159562" cy="15956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3" name="Elipse 22"/>
          <p:cNvSpPr/>
          <p:nvPr/>
        </p:nvSpPr>
        <p:spPr bwMode="auto">
          <a:xfrm>
            <a:off x="7060597" y="3792506"/>
            <a:ext cx="159562" cy="15956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46699" y="6867068"/>
            <a:ext cx="934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4.5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SubModelo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(A) da arquitetura (B) com componente com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redundância.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542702" y="4082927"/>
            <a:ext cx="432805" cy="447947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09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 bwMode="auto">
          <a:xfrm>
            <a:off x="0" y="1794570"/>
            <a:ext cx="10158412" cy="58270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4—Avaliação e Planejamento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4.1 Metodologia de Avaliação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4.1.1 Estratégia de Decomposição e Composição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4.2 Avaliação da Disponibilidade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4.3 Avaliação de Desempenho 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Marcus Queiroz\Documents\ArtigoDissertação(28Agosto2012)V.Final(enviar a paulo)\Img\IMGSP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4" y="1938586"/>
            <a:ext cx="9190038" cy="4972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rcus Queiroz\Documents\ArtigoDissertação(28Agosto2012)V.Final(enviar a paulo)\Img\IMGSPN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12" t="43061"/>
          <a:stretch/>
        </p:blipFill>
        <p:spPr bwMode="auto">
          <a:xfrm>
            <a:off x="5416062" y="4079630"/>
            <a:ext cx="4244670" cy="2831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 bwMode="auto">
          <a:xfrm>
            <a:off x="6087318" y="3052383"/>
            <a:ext cx="576064" cy="288024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7067998" y="2467100"/>
            <a:ext cx="159562" cy="15956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8981493" y="5321271"/>
            <a:ext cx="159562" cy="15956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6087318" y="5641437"/>
            <a:ext cx="576064" cy="288024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7060597" y="3792506"/>
            <a:ext cx="159562" cy="15956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6699" y="6867068"/>
            <a:ext cx="934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4.5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SubModelo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(A) da arquitetura (B) com componente com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redundância.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7065816" y="6373468"/>
            <a:ext cx="159562" cy="15956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5065138" y="3508694"/>
            <a:ext cx="159562" cy="15956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4402998" y="5505384"/>
            <a:ext cx="159562" cy="15956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968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4—Avaliação e Planejamento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4.1 Metodologia de Avaliação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4.1.1 Estratégia de Decomposição e Composição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4.2 Avaliação da Disponibilidade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4.3 Avaliação de Desempenho 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201140" y="210394"/>
            <a:ext cx="9126538" cy="131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8330781"/>
              </p:ext>
            </p:extLst>
          </p:nvPr>
        </p:nvGraphicFramePr>
        <p:xfrm>
          <a:off x="588158" y="2657324"/>
          <a:ext cx="9027552" cy="18859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07806"/>
                <a:gridCol w="3024823"/>
                <a:gridCol w="3294923"/>
              </a:tblGrid>
              <a:tr h="307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Blocos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err="1" smtClean="0">
                          <a:effectLst/>
                        </a:rPr>
                        <a:t>Arq</a:t>
                      </a:r>
                      <a:r>
                        <a:rPr lang="pt-BR" sz="2000" b="1" u="none" strike="noStrike" dirty="0" smtClean="0">
                          <a:effectLst/>
                        </a:rPr>
                        <a:t>(A) bem-gerenciada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err="1" smtClean="0">
                          <a:effectLst/>
                        </a:rPr>
                        <a:t>Arq</a:t>
                      </a:r>
                      <a:r>
                        <a:rPr lang="pt-BR" sz="2000" b="1" u="none" strike="noStrike" dirty="0" smtClean="0">
                          <a:effectLst/>
                        </a:rPr>
                        <a:t>(B) alta-disponibilidade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effectLst/>
                        </a:rPr>
                        <a:t>MTTF Sistema (horas)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11.792,4123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174.561,1506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effectLst/>
                        </a:rPr>
                        <a:t>MTTR Sistema (horas)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4,8354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1,0034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effectLst/>
                        </a:rPr>
                        <a:t>Disponibilidade(%)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99.959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99,999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i="1" u="none" strike="noStrike" dirty="0" err="1" smtClean="0">
                          <a:effectLst/>
                        </a:rPr>
                        <a:t>Downtime</a:t>
                      </a:r>
                      <a:r>
                        <a:rPr lang="pt-BR" sz="2000" u="none" strike="noStrike" dirty="0" smtClean="0">
                          <a:effectLst/>
                        </a:rPr>
                        <a:t> (ano)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3h 35min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5min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effectLst/>
                        </a:rPr>
                        <a:t>CO (</a:t>
                      </a:r>
                      <a:r>
                        <a:rPr lang="pt-BR" sz="2000" i="1" u="none" strike="noStrike" dirty="0" smtClean="0">
                          <a:effectLst/>
                        </a:rPr>
                        <a:t>US$</a:t>
                      </a:r>
                      <a:r>
                        <a:rPr lang="pt-BR" sz="2000" u="none" strike="noStrike" dirty="0" smtClean="0">
                          <a:effectLst/>
                        </a:rPr>
                        <a:t>)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6.503.432,02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8.379.171,98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82662" y="2217326"/>
            <a:ext cx="1144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Tabela 4.6 </a:t>
            </a:r>
            <a:r>
              <a:rPr lang="pt-BR" b="0" dirty="0"/>
              <a:t>Valores do MTTF, MTTR, Disponibilidade e CO do sistema </a:t>
            </a:r>
            <a:r>
              <a:rPr lang="pt-BR" b="0" dirty="0" smtClean="0"/>
              <a:t>das arquiteturas (A</a:t>
            </a:r>
            <a:r>
              <a:rPr lang="pt-BR" b="0" dirty="0"/>
              <a:t>) e (B).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783459655"/>
              </p:ext>
            </p:extLst>
          </p:nvPr>
        </p:nvGraphicFramePr>
        <p:xfrm>
          <a:off x="588158" y="5507048"/>
          <a:ext cx="9027552" cy="19093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07806"/>
                <a:gridCol w="3024823"/>
                <a:gridCol w="3294923"/>
              </a:tblGrid>
              <a:tr h="3143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Blocos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Arquitetura (A)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Arquitetura (B)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>
                    <a:blipFill rotWithShape="1">
                      <a:blip r:embed="rId3"/>
                      <a:stretch>
                        <a:fillRect l="-1577" t="-123529" r="-235135" b="-46274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US$ 1.475.682,02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US$ 1.499.421,98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>
                    <a:blipFill rotWithShape="1">
                      <a:blip r:embed="rId3"/>
                      <a:stretch>
                        <a:fillRect l="-1577" t="-219231" r="-235135" b="-35384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US$ 23.000,00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US$ 0,0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75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b">
                    <a:blipFill rotWithShape="1">
                      <a:blip r:embed="rId3"/>
                      <a:stretch>
                        <a:fillRect l="-1577" t="-296429" r="-235135" b="-22857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US$ 13.346,00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US$ 18.346,00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strike="noStrike" dirty="0" smtClean="0">
                          <a:effectLst/>
                        </a:rPr>
                        <a:t>Período </a:t>
                      </a:r>
                      <a:r>
                        <a:rPr lang="pt-BR" sz="2000" i="1" u="none" strike="noStrike" dirty="0" smtClean="0">
                          <a:effectLst/>
                        </a:rPr>
                        <a:t>n</a:t>
                      </a:r>
                      <a:endParaRPr lang="pt-BR" sz="2000" b="0" i="1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12 meses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3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Taxa de Inflação  </a:t>
                      </a:r>
                      <a:r>
                        <a:rPr lang="pt-BR" sz="2000" i="1" u="none" strike="noStrike" dirty="0" smtClean="0">
                          <a:effectLst/>
                        </a:rPr>
                        <a:t>i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3,2 %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073428" y="5066868"/>
            <a:ext cx="8038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b="1" dirty="0"/>
              <a:t>Tabela 4.7 </a:t>
            </a:r>
            <a:r>
              <a:rPr lang="pt-BR" dirty="0"/>
              <a:t>Custo de Propriedade das arquiteturas (A) e (B) em dólar.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600642" y="3608838"/>
            <a:ext cx="9000999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598294" y="3901918"/>
            <a:ext cx="9000999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223222" y="4562812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US$ 2.199.636,46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320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a. Telma Alves\Dropbox\0-Mestrado 2012 (Data Upload 27.12.12)\Dissertação(27Dezembro2012)EntregaBibliotecaCentral\Img\TotalCallsY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303" y="2064891"/>
            <a:ext cx="8110537" cy="4194175"/>
          </a:xfrm>
          <a:prstGeom prst="rect">
            <a:avLst/>
          </a:prstGeom>
          <a:noFill/>
        </p:spPr>
      </p:pic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4—Avaliação e Planejamento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4.1 Metodologia de Avaliação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4.1.1 Estratégia de Decomposição e Composição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4.2 Avaliação da Disponibilidade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	4.3 Avaliação de Desempenho 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Conector de seta reta 19"/>
          <p:cNvCxnSpPr/>
          <p:nvPr/>
        </p:nvCxnSpPr>
        <p:spPr bwMode="auto">
          <a:xfrm flipH="1">
            <a:off x="4647158" y="2739058"/>
            <a:ext cx="504056" cy="10441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 bwMode="auto">
          <a:xfrm flipH="1">
            <a:off x="7880661" y="2888310"/>
            <a:ext cx="1008112" cy="3114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 bwMode="auto">
          <a:xfrm flipV="1">
            <a:off x="5655270" y="4818906"/>
            <a:ext cx="396044" cy="68407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 bwMode="auto">
          <a:xfrm flipH="1" flipV="1">
            <a:off x="8607598" y="5917028"/>
            <a:ext cx="792089" cy="66810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01472" y="6291004"/>
            <a:ext cx="869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4.6 </a:t>
            </a:r>
            <a:r>
              <a:rPr lang="pt-BR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Classiﬁcação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chamadas do </a:t>
            </a:r>
            <a:r>
              <a:rPr lang="pt-BR" sz="1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call</a:t>
            </a:r>
            <a:r>
              <a:rPr lang="pt-BR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center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emergência </a:t>
            </a:r>
            <a:r>
              <a:rPr lang="pt-BR" sz="2000" dirty="0">
                <a:solidFill>
                  <a:schemeClr val="tx1"/>
                </a:solidFill>
              </a:rPr>
              <a:t>[Silva, 2010</a:t>
            </a:r>
            <a:r>
              <a:rPr lang="pt-BR" sz="2000" dirty="0" smtClean="0">
                <a:solidFill>
                  <a:schemeClr val="tx1"/>
                </a:solidFill>
              </a:rPr>
              <a:t>]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571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ra. Telma Alves\Dropbox\0-Mestrado 2012 (Data Upload 27.12.12)\Dissertação(27Dezembro2012)EntregaBibliotecaCentral\Img\figur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918" y="3760313"/>
            <a:ext cx="7056784" cy="3403861"/>
          </a:xfrm>
          <a:prstGeom prst="rect">
            <a:avLst/>
          </a:prstGeom>
          <a:noFill/>
        </p:spPr>
      </p:pic>
      <p:pic>
        <p:nvPicPr>
          <p:cNvPr id="2050" name="Picture 2" descr="C:\Users\Dra. Telma Alves\Dropbox\0-Mestrado 2012 (Data Upload 27.12.12)\Dissertação(27Dezembro2012)EntregaBibliotecaCentral\Img\figur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30" y="86913"/>
            <a:ext cx="6011814" cy="3147817"/>
          </a:xfrm>
          <a:prstGeom prst="rect">
            <a:avLst/>
          </a:prstGeom>
          <a:noFill/>
        </p:spPr>
      </p:pic>
      <p:cxnSp>
        <p:nvCxnSpPr>
          <p:cNvPr id="12" name="Conector de seta reta 11"/>
          <p:cNvCxnSpPr/>
          <p:nvPr/>
        </p:nvCxnSpPr>
        <p:spPr bwMode="auto">
          <a:xfrm>
            <a:off x="4130702" y="5573322"/>
            <a:ext cx="0" cy="54006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 bwMode="auto">
          <a:xfrm>
            <a:off x="5669338" y="5662253"/>
            <a:ext cx="0" cy="54710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 bwMode="auto">
          <a:xfrm>
            <a:off x="7225378" y="5683002"/>
            <a:ext cx="0" cy="54006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 bwMode="auto">
          <a:xfrm>
            <a:off x="8751614" y="5719006"/>
            <a:ext cx="0" cy="54006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-33362" y="3306738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just"/>
            <a:r>
              <a:rPr lang="pt-BR" sz="1200" dirty="0"/>
              <a:t>Figura 4.7 </a:t>
            </a:r>
            <a:r>
              <a:rPr lang="pt-BR" sz="1200" b="0" dirty="0"/>
              <a:t>Total de chamadas válidas perdidas por ano devido ao </a:t>
            </a:r>
            <a:r>
              <a:rPr lang="pt-BR" sz="1200" b="0" i="1" dirty="0" err="1"/>
              <a:t>downtime</a:t>
            </a:r>
            <a:r>
              <a:rPr lang="pt-BR" sz="1200" b="0" dirty="0"/>
              <a:t> das arquiteturas (A) e (B).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790942" y="7195170"/>
            <a:ext cx="8472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just"/>
            <a:r>
              <a:rPr lang="pt-BR" sz="1200" dirty="0"/>
              <a:t>Figura 4.8 </a:t>
            </a:r>
            <a:r>
              <a:rPr lang="pt-BR" sz="1200" b="0" dirty="0"/>
              <a:t>Número de chamadas válidas perdidas por ano em cada categoria em ambas arquiteturas devido ao </a:t>
            </a:r>
            <a:r>
              <a:rPr lang="pt-BR" sz="1200" b="0" i="1" dirty="0" err="1"/>
              <a:t>downtime</a:t>
            </a:r>
            <a:r>
              <a:rPr lang="pt-BR" sz="1200" b="0" dirty="0"/>
              <a:t>.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3567038" y="734985"/>
            <a:ext cx="1728192" cy="276999"/>
            <a:chOff x="3567038" y="734985"/>
            <a:chExt cx="1728192" cy="276999"/>
          </a:xfrm>
        </p:grpSpPr>
        <p:cxnSp>
          <p:nvCxnSpPr>
            <p:cNvPr id="6" name="Conector de seta reta 5"/>
            <p:cNvCxnSpPr/>
            <p:nvPr/>
          </p:nvCxnSpPr>
          <p:spPr bwMode="auto">
            <a:xfrm flipH="1">
              <a:off x="3567038" y="1011984"/>
              <a:ext cx="144016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CaixaDeTexto 18"/>
            <p:cNvSpPr txBox="1"/>
            <p:nvPr/>
          </p:nvSpPr>
          <p:spPr>
            <a:xfrm>
              <a:off x="3939006" y="734985"/>
              <a:ext cx="135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 hora e 35min</a:t>
              </a:r>
              <a:endParaRPr lang="pt-B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947590" y="2391169"/>
            <a:ext cx="1715792" cy="276999"/>
            <a:chOff x="4947590" y="2391169"/>
            <a:chExt cx="1715792" cy="276999"/>
          </a:xfrm>
        </p:grpSpPr>
        <p:cxnSp>
          <p:nvCxnSpPr>
            <p:cNvPr id="10" name="Conector de seta reta 9"/>
            <p:cNvCxnSpPr/>
            <p:nvPr/>
          </p:nvCxnSpPr>
          <p:spPr bwMode="auto">
            <a:xfrm flipH="1">
              <a:off x="4947590" y="2654100"/>
              <a:ext cx="144016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5307158" y="2391169"/>
              <a:ext cx="135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 min</a:t>
              </a:r>
              <a:endParaRPr lang="pt-B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79463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5652" y="6136536"/>
            <a:ext cx="1272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600" dirty="0" smtClean="0"/>
              <a:t>Figura 4.8 </a:t>
            </a:r>
            <a:r>
              <a:rPr lang="pt-BR" sz="1600" b="0" dirty="0" smtClean="0"/>
              <a:t>Número de chamadas perdidas devido ao descarte nas arquiteturas (A) e (B) para vários agentes.</a:t>
            </a:r>
            <a:endParaRPr lang="pt-BR" sz="1600" b="0" dirty="0"/>
          </a:p>
        </p:txBody>
      </p:sp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4—Avaliação e Planejamento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4.1 Metodologia de Avaliação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4.1.1 Estratégia de Decomposição e Composição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4.2 Avaliação da Disponibilidade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	4.3 Avaliação de Desempenho 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Dra. Telma Alves\Dropbox\0-Mestrado 2012 (Data Upload 27.12.12)\Dissertação(27Dezembro2012)EntregaBibliotecaCentral\Img\figur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02" y="1794570"/>
            <a:ext cx="8877300" cy="4229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5513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70694" y="6331074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600" dirty="0" smtClean="0"/>
              <a:t>Figura 4.9 </a:t>
            </a:r>
            <a:r>
              <a:rPr lang="pt-BR" sz="1600" b="0" dirty="0" smtClean="0"/>
              <a:t>Taxa de utilização dos agentes em relação ao downtime nas aquiteturas (A) e (B).</a:t>
            </a:r>
            <a:endParaRPr lang="pt-BR" sz="1600" b="0" dirty="0"/>
          </a:p>
        </p:txBody>
      </p:sp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4—Avaliação e Planejamento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4.1 Metodologia de Avaliação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4.1.1 Estratégia de Decomposição e Composição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4.2 Avaliação da Disponibilidade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	4.3 Avaliação de Desempenho 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Dra. Telma Alves\Dropbox\0-Mestrado 2012 (Data Upload 27.12.12)\Dissertação(27Dezembro2012)EntregaBibliotecaCentral\Img\figura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86" y="1794570"/>
            <a:ext cx="910039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5513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Capítulo 5—Conclusões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5.1 Contribuições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5.2 Trabalhos Futuros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08000" y="1893813"/>
            <a:ext cx="9126538" cy="5013325"/>
          </a:xfrm>
        </p:spPr>
        <p:txBody>
          <a:bodyPr/>
          <a:lstStyle/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pt-BR" sz="2800" dirty="0" smtClean="0"/>
              <a:t>Os serviços </a:t>
            </a:r>
            <a:r>
              <a:rPr lang="pt-BR" sz="2800" dirty="0"/>
              <a:t>prestados </a:t>
            </a:r>
            <a:r>
              <a:rPr lang="pt-BR" sz="2800" dirty="0" smtClean="0"/>
              <a:t>por centros de emergência são </a:t>
            </a:r>
            <a:r>
              <a:rPr lang="pt-BR" sz="2800" dirty="0"/>
              <a:t>oferecidos à</a:t>
            </a:r>
            <a:r>
              <a:rPr lang="pt-BR" sz="2800" dirty="0" smtClean="0"/>
              <a:t> população, </a:t>
            </a:r>
            <a:r>
              <a:rPr lang="pt-BR" sz="2800" dirty="0"/>
              <a:t>a </a:t>
            </a:r>
            <a:r>
              <a:rPr lang="pt-BR" sz="2800" dirty="0" err="1"/>
              <a:t>ﬁm</a:t>
            </a:r>
            <a:r>
              <a:rPr lang="pt-BR" sz="2800" dirty="0"/>
              <a:t> de </a:t>
            </a:r>
            <a:r>
              <a:rPr lang="pt-BR" sz="2800" dirty="0" smtClean="0"/>
              <a:t>ajudá-la em situações críticas;</a:t>
            </a: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pt-BR" sz="2800" dirty="0" smtClean="0"/>
              <a:t>Avaliação </a:t>
            </a:r>
            <a:r>
              <a:rPr lang="pt-BR" sz="2800" dirty="0"/>
              <a:t>de </a:t>
            </a:r>
            <a:r>
              <a:rPr lang="pt-BR" sz="2800" dirty="0" err="1"/>
              <a:t>performabilidade</a:t>
            </a:r>
            <a:r>
              <a:rPr lang="pt-BR" sz="2800" dirty="0"/>
              <a:t> </a:t>
            </a:r>
            <a:r>
              <a:rPr lang="pt-BR" sz="2800" dirty="0" smtClean="0"/>
              <a:t>permite projetar sistemas capazes de atender a demanda;</a:t>
            </a: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pt-BR" sz="2800" dirty="0" smtClean="0"/>
              <a:t>Verificou-se </a:t>
            </a:r>
            <a:r>
              <a:rPr lang="pt-BR" sz="2800" dirty="0"/>
              <a:t>que a </a:t>
            </a:r>
            <a:r>
              <a:rPr lang="pt-BR" sz="2800" b="1" i="1" dirty="0"/>
              <a:t>arquitetura (B)  </a:t>
            </a:r>
            <a:r>
              <a:rPr lang="pt-BR" sz="2800" dirty="0"/>
              <a:t>é adequada para </a:t>
            </a:r>
            <a:r>
              <a:rPr lang="pt-BR" sz="2800" dirty="0" smtClean="0"/>
              <a:t>o aumento previsto da demanda; </a:t>
            </a: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pt-BR" sz="2800" dirty="0" smtClean="0"/>
              <a:t>Possui um </a:t>
            </a:r>
            <a:r>
              <a:rPr lang="pt-BR" sz="2800" dirty="0"/>
              <a:t>impacto </a:t>
            </a:r>
            <a:r>
              <a:rPr lang="pt-BR" sz="2800"/>
              <a:t>de </a:t>
            </a:r>
            <a:r>
              <a:rPr lang="pt-BR" sz="2800" smtClean="0"/>
              <a:t>97,56% </a:t>
            </a:r>
            <a:r>
              <a:rPr lang="pt-BR" sz="2800" dirty="0"/>
              <a:t>de redução nas chamadas perdidas devido ao </a:t>
            </a:r>
            <a:r>
              <a:rPr lang="pt-BR" sz="2800" i="1" dirty="0" err="1" smtClean="0"/>
              <a:t>downtime</a:t>
            </a:r>
            <a:r>
              <a:rPr lang="pt-BR" sz="2800" i="1" dirty="0"/>
              <a:t>;</a:t>
            </a:r>
            <a:endParaRPr lang="pt-BR" sz="2800" i="1" dirty="0" smtClean="0"/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pt-BR" sz="2800" dirty="0" smtClean="0"/>
              <a:t>Alta </a:t>
            </a:r>
            <a:r>
              <a:rPr lang="pt-BR" sz="2800" dirty="0"/>
              <a:t>disponibilidade da </a:t>
            </a:r>
            <a:r>
              <a:rPr lang="pt-BR" sz="2800" b="1" i="1" dirty="0"/>
              <a:t>arquitetura (B) </a:t>
            </a:r>
            <a:r>
              <a:rPr lang="pt-BR" sz="2800" dirty="0"/>
              <a:t>justifica o </a:t>
            </a:r>
            <a:r>
              <a:rPr lang="pt-BR" sz="2800" dirty="0" smtClean="0"/>
              <a:t>investimento.</a:t>
            </a:r>
            <a:endParaRPr lang="pt-BR" sz="2800" dirty="0"/>
          </a:p>
          <a:p>
            <a:pPr algn="just"/>
            <a:endParaRPr lang="pt-BR" sz="28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201140" y="210394"/>
            <a:ext cx="9126538" cy="131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11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1—Introdução</a:t>
            </a:r>
            <a:b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	1.1 Motivação e </a:t>
            </a:r>
            <a:r>
              <a:rPr lang="pt-BR" sz="1600" dirty="0" err="1" smtClean="0">
                <a:solidFill>
                  <a:schemeClr val="bg1">
                    <a:lumMod val="50000"/>
                  </a:schemeClr>
                </a:solidFill>
              </a:rPr>
              <a:t>Justiﬁcativa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	1.2 Objetivos</a:t>
            </a:r>
            <a:endParaRPr lang="pt-BR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Espaço Reservado para Conteúdo 15"/>
          <p:cNvSpPr>
            <a:spLocks noGrp="1"/>
          </p:cNvSpPr>
          <p:nvPr>
            <p:ph idx="1"/>
          </p:nvPr>
        </p:nvSpPr>
        <p:spPr>
          <a:xfrm>
            <a:off x="508000" y="1722562"/>
            <a:ext cx="9126538" cy="5013325"/>
          </a:xfrm>
        </p:spPr>
        <p:txBody>
          <a:bodyPr/>
          <a:lstStyle/>
          <a:p>
            <a:pPr marL="0" algn="just"/>
            <a:r>
              <a:rPr lang="pt-BR" i="1" dirty="0" err="1" smtClean="0"/>
              <a:t>Call</a:t>
            </a:r>
            <a:r>
              <a:rPr lang="pt-BR" i="1" dirty="0" smtClean="0"/>
              <a:t> centers </a:t>
            </a:r>
            <a:r>
              <a:rPr lang="pt-BR" dirty="0" smtClean="0"/>
              <a:t>de emergência geralmente servem uma entidade política, como uma cidade ou estado. Os serviços prestados são oferecidos à população, a fim de ajudá-la em situações críticas. </a:t>
            </a:r>
          </a:p>
          <a:p>
            <a:pPr marL="0" algn="just"/>
            <a:endParaRPr lang="pt-BR" dirty="0" smtClean="0"/>
          </a:p>
          <a:p>
            <a:pPr marL="971550" lvl="2" indent="-514350" algn="just">
              <a:buFont typeface="Wingdings" pitchFamily="2" charset="2"/>
              <a:buChar char="§"/>
            </a:pPr>
            <a:r>
              <a:rPr lang="pt-BR" sz="2400" dirty="0"/>
              <a:t>Avaliação de </a:t>
            </a:r>
            <a:r>
              <a:rPr lang="pt-BR" sz="2400" dirty="0" err="1"/>
              <a:t>performabilidade</a:t>
            </a:r>
            <a:r>
              <a:rPr lang="pt-BR" sz="2400" dirty="0"/>
              <a:t> de tais sistemas é atividade chave no planejamento de capacidade do </a:t>
            </a:r>
            <a:r>
              <a:rPr lang="pt-BR" sz="2400" dirty="0" smtClean="0"/>
              <a:t>sistema;</a:t>
            </a:r>
          </a:p>
          <a:p>
            <a:pPr marL="971550" lvl="2" indent="-514350" algn="just">
              <a:buFont typeface="Wingdings" pitchFamily="2" charset="2"/>
              <a:buChar char="§"/>
            </a:pPr>
            <a:r>
              <a:rPr lang="pt-BR" sz="2400" dirty="0" smtClean="0"/>
              <a:t>É relevante, portanto, considerar o desempenho, disponibilidade  e custo juntos.</a:t>
            </a:r>
          </a:p>
          <a:p>
            <a:pPr marL="971550" lvl="2" indent="-514350" algn="just">
              <a:buFont typeface="Wingdings" pitchFamily="2" charset="2"/>
              <a:buChar char="§"/>
            </a:pPr>
            <a:r>
              <a:rPr lang="pt-BR" sz="2400" dirty="0" smtClean="0"/>
              <a:t>Este trabalho apresenta um modelo hierárquico heterogêneo para a avaliação da performabilidade de </a:t>
            </a:r>
            <a:r>
              <a:rPr lang="pt-BR" sz="2400" i="1" dirty="0" smtClean="0"/>
              <a:t>call centers</a:t>
            </a:r>
            <a:r>
              <a:rPr lang="pt-BR" sz="2400" dirty="0" smtClean="0"/>
              <a:t> de emergência e analisa o impacto das chamadas perdidas relacionadas ao (</a:t>
            </a:r>
            <a:r>
              <a:rPr lang="pt-BR" sz="2400" i="1" dirty="0" smtClean="0"/>
              <a:t>downtime</a:t>
            </a:r>
            <a:r>
              <a:rPr lang="pt-BR" sz="2400" dirty="0" smtClean="0"/>
              <a:t>) e descartes.</a:t>
            </a:r>
          </a:p>
          <a:p>
            <a:pPr marL="971550" lvl="2" indent="-514350" algn="just">
              <a:buFont typeface="Wingdings" pitchFamily="2" charset="2"/>
              <a:buChar char="§"/>
            </a:pPr>
            <a:endParaRPr lang="pt-BR" sz="2400" dirty="0" smtClean="0"/>
          </a:p>
          <a:p>
            <a:pPr marL="971550" lvl="2" indent="-514350" algn="just">
              <a:buFont typeface="Wingdings" pitchFamily="2" charset="2"/>
              <a:buChar char="§"/>
            </a:pPr>
            <a:endParaRPr lang="pt-BR" sz="2400" dirty="0" smtClean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201140" y="210394"/>
            <a:ext cx="9126538" cy="131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5—Conclusões e Trabalhos Futuros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	5.1 Contribuições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5.2 Trabalhos Futuros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201140" y="210394"/>
            <a:ext cx="9126538" cy="131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542702" y="2082602"/>
            <a:ext cx="912653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pt-BR" dirty="0"/>
              <a:t>Modelo hierárquico para avaliar o</a:t>
            </a:r>
            <a:r>
              <a:rPr lang="pt-BR" dirty="0" smtClean="0"/>
              <a:t> </a:t>
            </a:r>
            <a:r>
              <a:rPr lang="pt-BR" dirty="0"/>
              <a:t>desempenho considerando a ocorrência de eventos de falhas, atividades de reparo e custo de propriedade (CO) tendo como base o menor número de descartes e menor </a:t>
            </a:r>
            <a:r>
              <a:rPr lang="pt-BR" i="1" dirty="0" err="1"/>
              <a:t>downtime</a:t>
            </a:r>
            <a:r>
              <a:rPr lang="pt-BR" dirty="0" smtClean="0"/>
              <a:t>.</a:t>
            </a: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</a:pPr>
            <a:endParaRPr lang="pt-BR" dirty="0" smtClean="0"/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pt-BR" dirty="0"/>
              <a:t>Determinação dos componentes críticos do sistema a partir do ponto de vista da importância para a confiabilidade e custos (RCI</a:t>
            </a:r>
            <a:r>
              <a:rPr lang="pt-BR" dirty="0" smtClean="0"/>
              <a:t>).</a:t>
            </a: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</a:pPr>
            <a:endParaRPr lang="pt-BR" dirty="0" smtClean="0"/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pt-BR" dirty="0" smtClean="0"/>
              <a:t>Estender este trabalho para outros atributos da avaliação de performabilidade do </a:t>
            </a:r>
            <a:r>
              <a:rPr lang="pt-BR" i="1" dirty="0" smtClean="0"/>
              <a:t>call center</a:t>
            </a:r>
            <a:r>
              <a:rPr lang="pt-BR" dirty="0" smtClean="0"/>
              <a:t> de emergência.</a:t>
            </a:r>
          </a:p>
          <a:p>
            <a:pPr marL="457200" indent="-457200" algn="just">
              <a:spcBef>
                <a:spcPct val="0"/>
              </a:spcBef>
              <a:buFont typeface="Wingdings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83242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>
                <a:solidFill>
                  <a:schemeClr val="tx1"/>
                </a:solidFill>
              </a:rPr>
              <a:t>Referências</a:t>
            </a:r>
            <a:endParaRPr lang="pt-BR" sz="4000" dirty="0" smtClean="0"/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85775" y="1782763"/>
            <a:ext cx="9129713" cy="5016500"/>
          </a:xfrm>
        </p:spPr>
        <p:txBody>
          <a:bodyPr/>
          <a:lstStyle/>
          <a:p>
            <a:r>
              <a:rPr lang="pt-BR" sz="1600" dirty="0"/>
              <a:t>[</a:t>
            </a:r>
            <a:r>
              <a:rPr lang="pt-BR" sz="1600" dirty="0" err="1"/>
              <a:t>Ramchandani</a:t>
            </a:r>
            <a:r>
              <a:rPr lang="pt-BR" sz="1600" dirty="0"/>
              <a:t>, 1974] </a:t>
            </a:r>
            <a:r>
              <a:rPr lang="pt-BR" sz="1600" dirty="0" err="1"/>
              <a:t>Ramchandani</a:t>
            </a:r>
            <a:r>
              <a:rPr lang="pt-BR" sz="1600" dirty="0"/>
              <a:t>, C. (1974). </a:t>
            </a:r>
            <a:r>
              <a:rPr lang="pt-BR" sz="1600" dirty="0" err="1"/>
              <a:t>Analysis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Asynchronous</a:t>
            </a:r>
            <a:r>
              <a:rPr lang="pt-BR" sz="1600" dirty="0"/>
              <a:t> </a:t>
            </a:r>
            <a:r>
              <a:rPr lang="pt-BR" sz="1600" dirty="0" err="1"/>
              <a:t>Concurrent</a:t>
            </a:r>
            <a:r>
              <a:rPr lang="pt-BR" sz="1600" dirty="0"/>
              <a:t> Systems </a:t>
            </a:r>
            <a:r>
              <a:rPr lang="pt-BR" sz="1600" dirty="0" err="1"/>
              <a:t>by</a:t>
            </a:r>
            <a:r>
              <a:rPr lang="pt-BR" sz="1600" dirty="0"/>
              <a:t> </a:t>
            </a:r>
            <a:r>
              <a:rPr lang="pt-BR" sz="1600" dirty="0" err="1"/>
              <a:t>Timed</a:t>
            </a:r>
            <a:r>
              <a:rPr lang="pt-BR" sz="1600" dirty="0"/>
              <a:t> Petri Nets. MA: Massachusetts </a:t>
            </a:r>
            <a:r>
              <a:rPr lang="pt-BR" sz="1600" dirty="0" err="1"/>
              <a:t>Institute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Technology, Cambridge.</a:t>
            </a:r>
          </a:p>
          <a:p>
            <a:r>
              <a:rPr lang="pt-BR" sz="1600" dirty="0" smtClean="0"/>
              <a:t>[</a:t>
            </a:r>
            <a:r>
              <a:rPr lang="pt-BR" sz="1600" dirty="0" err="1"/>
              <a:t>Kleinrock</a:t>
            </a:r>
            <a:r>
              <a:rPr lang="pt-BR" sz="1600" dirty="0"/>
              <a:t>, 1975] </a:t>
            </a:r>
            <a:r>
              <a:rPr lang="pt-BR" sz="1600" dirty="0" err="1"/>
              <a:t>Kleinrock</a:t>
            </a:r>
            <a:r>
              <a:rPr lang="pt-BR" sz="1600" dirty="0"/>
              <a:t>, L. (1975). </a:t>
            </a:r>
            <a:r>
              <a:rPr lang="pt-BR" sz="1600" dirty="0" err="1"/>
              <a:t>Queueing</a:t>
            </a:r>
            <a:r>
              <a:rPr lang="pt-BR" sz="1600" dirty="0"/>
              <a:t> systems volume 1: </a:t>
            </a:r>
            <a:r>
              <a:rPr lang="pt-BR" sz="1600" dirty="0" err="1"/>
              <a:t>Theory</a:t>
            </a:r>
            <a:r>
              <a:rPr lang="pt-BR" sz="1600" dirty="0"/>
              <a:t>.</a:t>
            </a:r>
          </a:p>
          <a:p>
            <a:r>
              <a:rPr lang="pt-BR" sz="1600" dirty="0" smtClean="0"/>
              <a:t>[</a:t>
            </a:r>
            <a:r>
              <a:rPr lang="pt-BR" sz="1600" dirty="0"/>
              <a:t>Merlin e </a:t>
            </a:r>
            <a:r>
              <a:rPr lang="pt-BR" sz="1600" dirty="0" err="1"/>
              <a:t>Farber</a:t>
            </a:r>
            <a:r>
              <a:rPr lang="pt-BR" sz="1600" dirty="0"/>
              <a:t>, 1976] Merlin, P. e </a:t>
            </a:r>
            <a:r>
              <a:rPr lang="pt-BR" sz="1600" dirty="0" err="1"/>
              <a:t>Farber</a:t>
            </a:r>
            <a:r>
              <a:rPr lang="pt-BR" sz="1600" dirty="0"/>
              <a:t>, D. (1976). </a:t>
            </a:r>
            <a:r>
              <a:rPr lang="pt-BR" sz="1600" dirty="0" err="1"/>
              <a:t>Recoverability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smtClean="0"/>
              <a:t>communication </a:t>
            </a:r>
            <a:r>
              <a:rPr lang="pt-BR" sz="1600" dirty="0" err="1"/>
              <a:t>protocols</a:t>
            </a:r>
            <a:r>
              <a:rPr lang="pt-BR" sz="1600" dirty="0"/>
              <a:t>: </a:t>
            </a:r>
            <a:r>
              <a:rPr lang="pt-BR" sz="1600" dirty="0" err="1"/>
              <a:t>Implications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a </a:t>
            </a:r>
            <a:r>
              <a:rPr lang="pt-BR" sz="1600" dirty="0" err="1"/>
              <a:t>theoretical</a:t>
            </a:r>
            <a:r>
              <a:rPr lang="pt-BR" sz="1600" dirty="0"/>
              <a:t> </a:t>
            </a:r>
            <a:r>
              <a:rPr lang="pt-BR" sz="1600" dirty="0" err="1"/>
              <a:t>study</a:t>
            </a:r>
            <a:r>
              <a:rPr lang="pt-BR" sz="1600" dirty="0"/>
              <a:t>. </a:t>
            </a:r>
            <a:r>
              <a:rPr lang="pt-BR" sz="1600" dirty="0" err="1"/>
              <a:t>pages</a:t>
            </a:r>
            <a:r>
              <a:rPr lang="pt-BR" sz="1600" dirty="0"/>
              <a:t> 1036–1043.</a:t>
            </a:r>
          </a:p>
          <a:p>
            <a:r>
              <a:rPr lang="pt-BR" sz="1600" dirty="0" smtClean="0"/>
              <a:t>[</a:t>
            </a:r>
            <a:r>
              <a:rPr lang="pt-BR" sz="1600" dirty="0" err="1"/>
              <a:t>Sifakis</a:t>
            </a:r>
            <a:r>
              <a:rPr lang="pt-BR" sz="1600" dirty="0"/>
              <a:t>, 1978] </a:t>
            </a:r>
            <a:r>
              <a:rPr lang="pt-BR" sz="1600" dirty="0" err="1"/>
              <a:t>Sifakis</a:t>
            </a:r>
            <a:r>
              <a:rPr lang="pt-BR" sz="1600" dirty="0"/>
              <a:t>, J. (1978). Petri nets for performance </a:t>
            </a:r>
            <a:r>
              <a:rPr lang="pt-BR" sz="1600" dirty="0" err="1"/>
              <a:t>evaluation</a:t>
            </a:r>
            <a:r>
              <a:rPr lang="pt-BR" sz="1600" dirty="0"/>
              <a:t>. </a:t>
            </a:r>
            <a:r>
              <a:rPr lang="pt-BR" sz="1600" dirty="0" err="1"/>
              <a:t>pages</a:t>
            </a:r>
            <a:r>
              <a:rPr lang="pt-BR" sz="1600" dirty="0"/>
              <a:t> 74–93.</a:t>
            </a:r>
          </a:p>
          <a:p>
            <a:r>
              <a:rPr lang="pt-BR" sz="1600" dirty="0" smtClean="0"/>
              <a:t>[</a:t>
            </a:r>
            <a:r>
              <a:rPr lang="pt-BR" sz="1600" dirty="0" err="1"/>
              <a:t>Molloy</a:t>
            </a:r>
            <a:r>
              <a:rPr lang="pt-BR" sz="1600" dirty="0"/>
              <a:t>, 1981] </a:t>
            </a:r>
            <a:r>
              <a:rPr lang="pt-BR" sz="1600" dirty="0" err="1"/>
              <a:t>Molloy</a:t>
            </a:r>
            <a:r>
              <a:rPr lang="pt-BR" sz="1600" dirty="0"/>
              <a:t>, M. (1981). </a:t>
            </a:r>
            <a:r>
              <a:rPr lang="pt-BR" sz="1600" dirty="0" err="1"/>
              <a:t>On</a:t>
            </a:r>
            <a:r>
              <a:rPr lang="pt-BR" sz="1600" dirty="0"/>
              <a:t> </a:t>
            </a:r>
            <a:r>
              <a:rPr lang="pt-BR" sz="1600" dirty="0" err="1"/>
              <a:t>the</a:t>
            </a:r>
            <a:r>
              <a:rPr lang="pt-BR" sz="1600" dirty="0"/>
              <a:t> </a:t>
            </a:r>
            <a:r>
              <a:rPr lang="pt-BR" sz="1600" dirty="0" err="1"/>
              <a:t>Integration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Delay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Throughput</a:t>
            </a:r>
            <a:r>
              <a:rPr lang="pt-BR" sz="1600" dirty="0"/>
              <a:t> </a:t>
            </a:r>
            <a:r>
              <a:rPr lang="pt-BR" sz="1600" dirty="0" err="1"/>
              <a:t>Measures</a:t>
            </a:r>
            <a:r>
              <a:rPr lang="pt-BR" sz="1600" dirty="0"/>
              <a:t> in </a:t>
            </a:r>
            <a:r>
              <a:rPr lang="pt-BR" sz="1600" dirty="0" err="1"/>
              <a:t>Distributed</a:t>
            </a:r>
            <a:r>
              <a:rPr lang="pt-BR" sz="1600" dirty="0"/>
              <a:t> </a:t>
            </a:r>
            <a:r>
              <a:rPr lang="pt-BR" sz="1600" dirty="0" err="1"/>
              <a:t>Processing</a:t>
            </a:r>
            <a:r>
              <a:rPr lang="pt-BR" sz="1600" dirty="0"/>
              <a:t> </a:t>
            </a:r>
            <a:r>
              <a:rPr lang="pt-BR" sz="1600" dirty="0" err="1"/>
              <a:t>Models</a:t>
            </a:r>
            <a:r>
              <a:rPr lang="pt-BR" sz="1600" dirty="0"/>
              <a:t>.</a:t>
            </a:r>
          </a:p>
          <a:p>
            <a:r>
              <a:rPr lang="pt-BR" sz="1600" dirty="0" smtClean="0"/>
              <a:t>[</a:t>
            </a:r>
            <a:r>
              <a:rPr lang="pt-BR" sz="1600" dirty="0" err="1"/>
              <a:t>Florin</a:t>
            </a:r>
            <a:r>
              <a:rPr lang="pt-BR" sz="1600" dirty="0"/>
              <a:t> e </a:t>
            </a:r>
            <a:r>
              <a:rPr lang="pt-BR" sz="1600" dirty="0" err="1"/>
              <a:t>Natkin</a:t>
            </a:r>
            <a:r>
              <a:rPr lang="pt-BR" sz="1600" dirty="0"/>
              <a:t>, 1989] </a:t>
            </a:r>
            <a:r>
              <a:rPr lang="pt-BR" sz="1600" dirty="0" err="1"/>
              <a:t>Florin</a:t>
            </a:r>
            <a:r>
              <a:rPr lang="pt-BR" sz="1600" dirty="0"/>
              <a:t>, G. e </a:t>
            </a:r>
            <a:r>
              <a:rPr lang="pt-BR" sz="1600" dirty="0" err="1"/>
              <a:t>Natkin</a:t>
            </a:r>
            <a:r>
              <a:rPr lang="pt-BR" sz="1600" dirty="0"/>
              <a:t>, S. (1989). Matrix </a:t>
            </a:r>
            <a:r>
              <a:rPr lang="pt-BR" sz="1600" dirty="0" err="1"/>
              <a:t>product</a:t>
            </a:r>
            <a:r>
              <a:rPr lang="pt-BR" sz="1600" dirty="0"/>
              <a:t> </a:t>
            </a:r>
            <a:r>
              <a:rPr lang="pt-BR" sz="1600" dirty="0" err="1"/>
              <a:t>form</a:t>
            </a:r>
            <a:r>
              <a:rPr lang="pt-BR" sz="1600" dirty="0"/>
              <a:t> </a:t>
            </a:r>
            <a:r>
              <a:rPr lang="pt-BR" sz="1600" dirty="0" err="1"/>
              <a:t>solution</a:t>
            </a:r>
            <a:r>
              <a:rPr lang="pt-BR" sz="1600" dirty="0"/>
              <a:t> for </a:t>
            </a:r>
            <a:r>
              <a:rPr lang="pt-BR" sz="1600" dirty="0" err="1"/>
              <a:t>closed</a:t>
            </a:r>
            <a:r>
              <a:rPr lang="pt-BR" sz="1600" dirty="0"/>
              <a:t> </a:t>
            </a:r>
            <a:r>
              <a:rPr lang="pt-BR" sz="1600" dirty="0" err="1"/>
              <a:t>synchronized</a:t>
            </a:r>
            <a:r>
              <a:rPr lang="pt-BR" sz="1600" dirty="0"/>
              <a:t> </a:t>
            </a:r>
            <a:r>
              <a:rPr lang="pt-BR" sz="1600" dirty="0" err="1"/>
              <a:t>queuing</a:t>
            </a:r>
            <a:r>
              <a:rPr lang="pt-BR" sz="1600" dirty="0"/>
              <a:t> networks. </a:t>
            </a:r>
            <a:r>
              <a:rPr lang="pt-BR" sz="1600" dirty="0" err="1"/>
              <a:t>pages</a:t>
            </a:r>
            <a:r>
              <a:rPr lang="pt-BR" sz="1600" dirty="0"/>
              <a:t> 29–37.</a:t>
            </a:r>
          </a:p>
          <a:p>
            <a:r>
              <a:rPr lang="pt-BR" sz="1600" dirty="0" smtClean="0"/>
              <a:t>[</a:t>
            </a:r>
            <a:r>
              <a:rPr lang="pt-BR" sz="1600" dirty="0" err="1"/>
              <a:t>Murata</a:t>
            </a:r>
            <a:r>
              <a:rPr lang="pt-BR" sz="1600" dirty="0"/>
              <a:t>, 1989] </a:t>
            </a:r>
            <a:r>
              <a:rPr lang="pt-BR" sz="1600" dirty="0" err="1"/>
              <a:t>Murata</a:t>
            </a:r>
            <a:r>
              <a:rPr lang="pt-BR" sz="1600" dirty="0"/>
              <a:t>, T. (1989). Petri Nets: </a:t>
            </a:r>
            <a:r>
              <a:rPr lang="pt-BR" sz="1600" dirty="0" err="1"/>
              <a:t>Properties</a:t>
            </a:r>
            <a:r>
              <a:rPr lang="pt-BR" sz="1600" dirty="0"/>
              <a:t>, </a:t>
            </a:r>
            <a:r>
              <a:rPr lang="pt-BR" sz="1600" dirty="0" err="1"/>
              <a:t>Analysis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Applications</a:t>
            </a:r>
            <a:r>
              <a:rPr lang="pt-BR" sz="1600" dirty="0"/>
              <a:t>. Proceedings of the IEEE, 77(4):541–580</a:t>
            </a:r>
            <a:r>
              <a:rPr lang="pt-BR" sz="1600" dirty="0" smtClean="0"/>
              <a:t>.</a:t>
            </a:r>
          </a:p>
          <a:p>
            <a:r>
              <a:rPr lang="pt-BR" sz="1600" dirty="0" smtClean="0"/>
              <a:t>[Link para ]: </a:t>
            </a:r>
            <a:r>
              <a:rPr lang="pt-BR" sz="1600" dirty="0" smtClean="0">
                <a:hlinkClick r:id="rId2"/>
              </a:rPr>
              <a:t>Dissertação</a:t>
            </a:r>
            <a:endParaRPr lang="pt-BR" sz="1600" dirty="0" smtClean="0"/>
          </a:p>
          <a:p>
            <a:endParaRPr lang="pt-BR" sz="1600" dirty="0"/>
          </a:p>
          <a:p>
            <a:r>
              <a:rPr lang="pt-BR" sz="2000" dirty="0" smtClean="0"/>
              <a:t>									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										</a:t>
            </a:r>
          </a:p>
        </p:txBody>
      </p:sp>
    </p:spTree>
    <p:extLst>
      <p:ext uri="{BB962C8B-B14F-4D97-AF65-F5344CB8AC3E}">
        <p14:creationId xmlns="" xmlns:p14="http://schemas.microsoft.com/office/powerpoint/2010/main" val="3559542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cus Queiroz\Documents\Apresentação 13 de Setembro\call-center-re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6842" y="4037732"/>
            <a:ext cx="3676164" cy="2725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14363" y="2176463"/>
            <a:ext cx="9263062" cy="1490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5000"/>
              </a:lnSpc>
              <a:buClrTx/>
              <a:buFontTx/>
              <a:buNone/>
              <a:defRPr/>
            </a:pPr>
            <a:r>
              <a:rPr lang="pt-BR" sz="3200" b="1" dirty="0" smtClean="0">
                <a:solidFill>
                  <a:srgbClr val="000000"/>
                </a:solidFill>
                <a:latin typeface="Arial" charset="0"/>
              </a:rPr>
              <a:t>Avaliação de </a:t>
            </a:r>
            <a:r>
              <a:rPr lang="pt-BR" sz="3200" b="1" dirty="0" err="1" smtClean="0">
                <a:solidFill>
                  <a:srgbClr val="000000"/>
                </a:solidFill>
                <a:latin typeface="Arial" charset="0"/>
              </a:rPr>
              <a:t>Performabilidade</a:t>
            </a:r>
            <a:r>
              <a:rPr lang="pt-BR" sz="3200" b="1" dirty="0" smtClean="0">
                <a:solidFill>
                  <a:srgbClr val="000000"/>
                </a:solidFill>
                <a:latin typeface="Arial" charset="0"/>
              </a:rPr>
              <a:t> de</a:t>
            </a:r>
          </a:p>
          <a:p>
            <a:pPr algn="ctr">
              <a:lnSpc>
                <a:spcPct val="95000"/>
              </a:lnSpc>
              <a:buClrTx/>
              <a:buFontTx/>
              <a:buNone/>
              <a:defRPr/>
            </a:pPr>
            <a:r>
              <a:rPr lang="pt-BR" sz="3200" b="1" dirty="0" smtClean="0">
                <a:solidFill>
                  <a:srgbClr val="000000"/>
                </a:solidFill>
                <a:latin typeface="Arial" charset="0"/>
              </a:rPr>
              <a:t>Um </a:t>
            </a:r>
            <a:r>
              <a:rPr lang="pt-BR" sz="3200" b="1" i="1" dirty="0" err="1" smtClean="0">
                <a:solidFill>
                  <a:srgbClr val="000000"/>
                </a:solidFill>
                <a:latin typeface="Arial" charset="0"/>
              </a:rPr>
              <a:t>Call</a:t>
            </a:r>
            <a:r>
              <a:rPr lang="pt-BR" sz="3200" b="1" i="1" dirty="0" smtClean="0">
                <a:solidFill>
                  <a:srgbClr val="000000"/>
                </a:solidFill>
                <a:latin typeface="Arial" charset="0"/>
              </a:rPr>
              <a:t> Center </a:t>
            </a:r>
            <a:r>
              <a:rPr lang="pt-BR" sz="3200" b="1" dirty="0" smtClean="0">
                <a:solidFill>
                  <a:srgbClr val="000000"/>
                </a:solidFill>
                <a:latin typeface="Arial" charset="0"/>
              </a:rPr>
              <a:t>de Emergência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54671" y="5370524"/>
            <a:ext cx="439248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pt-BR" sz="1400" b="1" dirty="0">
                <a:solidFill>
                  <a:srgbClr val="000000"/>
                </a:solidFill>
                <a:latin typeface="Arial" charset="0"/>
              </a:rPr>
              <a:t>Marcus A. de Queiroz V. </a:t>
            </a:r>
            <a:r>
              <a:rPr lang="pt-BR" sz="1400" b="1" dirty="0" smtClean="0">
                <a:solidFill>
                  <a:srgbClr val="000000"/>
                </a:solidFill>
                <a:latin typeface="Arial" charset="0"/>
              </a:rPr>
              <a:t>Lima</a:t>
            </a: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endParaRPr lang="pt-BR" sz="1400" b="1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pt-BR" sz="1400" b="1" dirty="0" smtClean="0">
                <a:solidFill>
                  <a:srgbClr val="000000"/>
                </a:solidFill>
                <a:latin typeface="Arial" charset="0"/>
              </a:rPr>
              <a:t>Orientador</a:t>
            </a:r>
            <a:r>
              <a:rPr lang="pt-BR" sz="1400" b="1" dirty="0">
                <a:solidFill>
                  <a:srgbClr val="000000"/>
                </a:solidFill>
                <a:latin typeface="Arial" charset="0"/>
              </a:rPr>
              <a:t>: Prof. Dr. Paulo Romero Martins Maciel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82662" y="5586548"/>
            <a:ext cx="1568058" cy="26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>
                <a:solidFill>
                  <a:srgbClr val="9A0000"/>
                </a:solidFill>
                <a:latin typeface="Arial" charset="0"/>
              </a:rPr>
              <a:t>maqvl@cin.ufpe.br</a:t>
            </a:r>
            <a:endParaRPr lang="en-US" sz="1600" b="1" dirty="0">
              <a:solidFill>
                <a:srgbClr val="9A0000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4406" y="6207324"/>
            <a:ext cx="1550424" cy="26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smtClean="0">
                <a:solidFill>
                  <a:srgbClr val="9A0000"/>
                </a:solidFill>
                <a:latin typeface="Arial" charset="0"/>
              </a:rPr>
              <a:t>prmm@cin.ufpe.br</a:t>
            </a:r>
            <a:endParaRPr lang="en-US" sz="1600" b="1" dirty="0">
              <a:solidFill>
                <a:srgbClr val="9A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028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1—Introdução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1.1 Motivação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pt-BR" sz="1600" b="0" dirty="0" err="1">
                <a:solidFill>
                  <a:schemeClr val="bg1">
                    <a:lumMod val="50000"/>
                  </a:schemeClr>
                </a:solidFill>
              </a:rPr>
              <a:t>Justiﬁcativa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1.2 Objetivos</a:t>
            </a:r>
            <a:endParaRPr lang="pt-BR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algn="just"/>
            <a:r>
              <a:rPr lang="pt-BR" dirty="0" smtClean="0"/>
              <a:t>Este </a:t>
            </a:r>
            <a:r>
              <a:rPr lang="pt-BR" dirty="0"/>
              <a:t>trabalho visa aliar a avaliação de </a:t>
            </a:r>
            <a:r>
              <a:rPr lang="pt-BR" dirty="0" err="1"/>
              <a:t>performabilidade</a:t>
            </a:r>
            <a:r>
              <a:rPr lang="pt-BR" dirty="0"/>
              <a:t> e custos de </a:t>
            </a:r>
            <a:r>
              <a:rPr lang="pt-BR" i="1" dirty="0" err="1"/>
              <a:t>call</a:t>
            </a:r>
            <a:r>
              <a:rPr lang="pt-BR" i="1" dirty="0"/>
              <a:t> center</a:t>
            </a:r>
            <a:r>
              <a:rPr lang="pt-BR" dirty="0"/>
              <a:t> de </a:t>
            </a:r>
            <a:r>
              <a:rPr lang="pt-BR" dirty="0" smtClean="0"/>
              <a:t>emergência </a:t>
            </a:r>
            <a:r>
              <a:rPr lang="pt-BR" dirty="0"/>
              <a:t>e destaca a importância dos componentes em relação ao desempenho do sistema. Almeja-se, assim, ser capaz de projetar sistemas que atendam aos requisitos de desempenho e minimize custos de implantação e operação.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201140" y="210394"/>
            <a:ext cx="9126538" cy="131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727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3—Modelos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3.1 Descrição do Sistema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3.2 Modelo de Disponibilidade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3.3 Modelo de Desempenho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201140" y="210394"/>
            <a:ext cx="9126538" cy="131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1958" y="6291004"/>
            <a:ext cx="4169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3.1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 </a:t>
            </a:r>
            <a:r>
              <a:rPr lang="pt-BR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call</a:t>
            </a:r>
            <a:r>
              <a:rPr lang="pt-BR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center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2" descr="C:\Users\Marcus Queiroz\Documents\0-Mestrado 2012\Apresentação 13 de Setembro 2012\EstruturaCallCen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74" y="2082602"/>
            <a:ext cx="7495590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rcus Queiroz\Documents\0-Mestrado 2012\Apresentação 13 de Setembro 2012\EstruturaCallCen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2583"/>
          <a:stretch/>
        </p:blipFill>
        <p:spPr bwMode="auto">
          <a:xfrm>
            <a:off x="1190586" y="2082602"/>
            <a:ext cx="2804640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arcus Queiroz\Documents\0-Mestrado 2012\Apresentação 13 de Setembro 2012\EstruturaCallCen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17" r="24671" b="44100"/>
          <a:stretch/>
        </p:blipFill>
        <p:spPr bwMode="auto">
          <a:xfrm>
            <a:off x="3995226" y="2082602"/>
            <a:ext cx="2841672" cy="2334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Marcus Queiroz\Documents\0-Mestrado 2012\Apresentação 13 de Setembro 2012\EstruturaCallCen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15" t="56377" r="24674"/>
          <a:stretch/>
        </p:blipFill>
        <p:spPr bwMode="auto">
          <a:xfrm>
            <a:off x="3995226" y="4434507"/>
            <a:ext cx="2841672" cy="1821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arcus Queiroz\Documents\0-Mestrado 2012\Apresentação 13 de Setembro 2012\EstruturaCallCen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29"/>
          <a:stretch/>
        </p:blipFill>
        <p:spPr bwMode="auto">
          <a:xfrm>
            <a:off x="6836898" y="2082602"/>
            <a:ext cx="1849278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ta em curva para cima 14"/>
          <p:cNvSpPr/>
          <p:nvPr/>
        </p:nvSpPr>
        <p:spPr bwMode="auto">
          <a:xfrm rot="16200000" flipV="1">
            <a:off x="-131016" y="4412504"/>
            <a:ext cx="1584178" cy="668790"/>
          </a:xfrm>
          <a:prstGeom prst="curved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399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-1" y="0"/>
            <a:ext cx="10158413" cy="7621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1228080" y="3487779"/>
            <a:ext cx="9126538" cy="1463675"/>
          </a:xfrm>
        </p:spPr>
        <p:txBody>
          <a:bodyPr/>
          <a:lstStyle/>
          <a:p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3—Modelos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3.1 Descrição do Sistema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3.2 Modelo de Disponibilidade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3.3 Modelo de Desempenho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921220" y="3485448"/>
            <a:ext cx="9126538" cy="131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3" descr="C:\Users\Marcus Queiroz\Documents\0-Mestrado 2012\Apresentação 13 de Setembro 2012\ModeloR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6" y="3341432"/>
            <a:ext cx="8867225" cy="3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 bwMode="auto">
          <a:xfrm>
            <a:off x="3711054" y="4853601"/>
            <a:ext cx="792088" cy="757394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4" name="Retângulo 23"/>
          <p:cNvSpPr/>
          <p:nvPr/>
        </p:nvSpPr>
        <p:spPr bwMode="auto">
          <a:xfrm>
            <a:off x="1326194" y="4791969"/>
            <a:ext cx="1054270" cy="926138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62368" y="6939076"/>
            <a:ext cx="5054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3.3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Modelo RBD da arquitetura (A).</a:t>
            </a:r>
          </a:p>
        </p:txBody>
      </p:sp>
      <p:sp>
        <p:nvSpPr>
          <p:cNvPr id="25" name="Retângulo 24"/>
          <p:cNvSpPr/>
          <p:nvPr/>
        </p:nvSpPr>
        <p:spPr bwMode="auto">
          <a:xfrm>
            <a:off x="4789662" y="3989504"/>
            <a:ext cx="1873720" cy="993579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4554708" y="5645689"/>
            <a:ext cx="4412929" cy="1065998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pic>
        <p:nvPicPr>
          <p:cNvPr id="16" name="Picture 2" descr="C:\Users\Marcus Queiroz\Documents\0-Mestrado 2012\Apresentação 13 de Setembro 2012\EstruturaCallCen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2" y="282402"/>
            <a:ext cx="3744416" cy="2086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c="http://schemas.openxmlformats.org/markup-compatibility/2006" val="1297485647"/>
              </p:ext>
            </p:extLst>
          </p:nvPr>
        </p:nvGraphicFramePr>
        <p:xfrm>
          <a:off x="4935190" y="556171"/>
          <a:ext cx="4834321" cy="224651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48272"/>
                <a:gridCol w="1224136"/>
                <a:gridCol w="1161913"/>
              </a:tblGrid>
              <a:tr h="2440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Blocos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MTTF (h)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MTTR (h)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800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SubSistema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732249,5012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82,0075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440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</a:rPr>
                        <a:t>UPS</a:t>
                      </a:r>
                      <a:endParaRPr lang="pt-BR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</a:rPr>
                        <a:t>250000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4134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</a:rPr>
                        <a:t>Switch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</a:rPr>
                        <a:t>26298</a:t>
                      </a:r>
                      <a:endParaRPr lang="pt-B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4,37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867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</a:rPr>
                        <a:t>Roteador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35064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600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PABX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39598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08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SubModeloParaleloPowerStrip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3.4871×10</a:t>
                      </a:r>
                      <a:r>
                        <a:rPr lang="pt-BR" sz="12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pt-BR" sz="12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08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SubModeloParaleloPMilitar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696,7710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954,3153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08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SubModeloParaleloPCivil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3110,5848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1477,3897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08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SubModeloParaleloDBombeiro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3110,5848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1477,3897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08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SubModeloParaleloPCientíﬁca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1915,7483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1548,3278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5007198" y="107943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Tabela 4.1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MTTFs e MTTRs dos blocos dos SubModelos (A) e (B).</a:t>
            </a:r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046758" y="2442642"/>
            <a:ext cx="2577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3.1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 </a:t>
            </a:r>
            <a:r>
              <a:rPr lang="pt-BR" sz="12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call</a:t>
            </a:r>
            <a:r>
              <a:rPr lang="pt-BR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center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Seta em curva para cima 17"/>
          <p:cNvSpPr/>
          <p:nvPr/>
        </p:nvSpPr>
        <p:spPr bwMode="auto">
          <a:xfrm rot="16200000" flipV="1">
            <a:off x="-122453" y="1426636"/>
            <a:ext cx="1008114" cy="425594"/>
          </a:xfrm>
          <a:prstGeom prst="curved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0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2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-1" y="1218506"/>
            <a:ext cx="10158413" cy="64030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201140" y="210394"/>
            <a:ext cx="9126538" cy="131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Marcus Queiroz\Documents\ArtigoDissertação(28Agosto2012)V.Final(enviar a paulo)\Img\ModeloR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418" y="2726557"/>
            <a:ext cx="7921625" cy="3216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cus Queiroz\Documents\0-Mestrado 2012\Apresentação 13 de Setembro 2012\IMGSPN1 - Cópi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49" r="14170"/>
          <a:stretch/>
        </p:blipFill>
        <p:spPr bwMode="auto">
          <a:xfrm>
            <a:off x="-537418" y="1866578"/>
            <a:ext cx="7921625" cy="532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 bwMode="auto">
          <a:xfrm>
            <a:off x="3374852" y="4371345"/>
            <a:ext cx="491824" cy="3658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3177148" y="5012093"/>
            <a:ext cx="491824" cy="442415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948597" y="2958203"/>
            <a:ext cx="541006" cy="324605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2481336" y="5848301"/>
            <a:ext cx="506063" cy="297554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4" name="Elipse 13"/>
          <p:cNvSpPr/>
          <p:nvPr/>
        </p:nvSpPr>
        <p:spPr bwMode="auto">
          <a:xfrm>
            <a:off x="5135668" y="4526757"/>
            <a:ext cx="87554" cy="8755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939180" y="2422979"/>
            <a:ext cx="87554" cy="8755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1939180" y="3748737"/>
            <a:ext cx="87554" cy="8755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1939180" y="5260905"/>
            <a:ext cx="87554" cy="8755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940515" y="7195170"/>
            <a:ext cx="6595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3.4 </a:t>
            </a:r>
            <a:r>
              <a:rPr lang="pt-B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SubModelo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(A) com blocos com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redundância.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3062" y="318033"/>
            <a:ext cx="6262340" cy="342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7358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614710" y="2082602"/>
            <a:ext cx="8775159" cy="4608512"/>
            <a:chOff x="614710" y="2082602"/>
            <a:chExt cx="8775159" cy="4608512"/>
          </a:xfrm>
        </p:grpSpPr>
        <p:pic>
          <p:nvPicPr>
            <p:cNvPr id="19" name="Picture 3" descr="C:\Users\Marcus Queiroz\Documents\0-Mestrado 2012\Apresentação 13 de Setembro 2012\EsquemaCallCente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044" t="6901" r="8813" b="4782"/>
            <a:stretch/>
          </p:blipFill>
          <p:spPr bwMode="auto">
            <a:xfrm>
              <a:off x="1190774" y="2082602"/>
              <a:ext cx="7495590" cy="46085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aixaDeTexto 19"/>
            <p:cNvSpPr txBox="1"/>
            <p:nvPr/>
          </p:nvSpPr>
          <p:spPr>
            <a:xfrm>
              <a:off x="614710" y="5971034"/>
              <a:ext cx="8775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Figura 3.2 </a:t>
              </a:r>
              <a:r>
                <a:rPr lang="pt-BR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Esquema operacional de um </a:t>
              </a:r>
              <a:r>
                <a:rPr lang="pt-BR" sz="2000" i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call</a:t>
              </a:r>
              <a:r>
                <a:rPr lang="pt-BR" sz="20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center</a:t>
              </a:r>
              <a:r>
                <a:rPr lang="pt-BR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de </a:t>
              </a:r>
              <a:r>
                <a:rPr lang="pt-BR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emergência </a:t>
              </a:r>
              <a:r>
                <a:rPr lang="pt-BR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simples.</a:t>
              </a:r>
            </a:p>
          </p:txBody>
        </p:sp>
      </p:grpSp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3—Modelos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3.1 Descrição do Sistema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3.2 Modelo de Disponibilidade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3.3 Modelo de Desempenho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201140" y="210394"/>
            <a:ext cx="9126538" cy="131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3711053" y="2918562"/>
            <a:ext cx="288033" cy="1080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7" name="Retângulo 16"/>
          <p:cNvSpPr/>
          <p:nvPr/>
        </p:nvSpPr>
        <p:spPr bwMode="auto">
          <a:xfrm>
            <a:off x="4287118" y="4386858"/>
            <a:ext cx="288033" cy="1080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Retângulo 17"/>
          <p:cNvSpPr/>
          <p:nvPr/>
        </p:nvSpPr>
        <p:spPr bwMode="auto">
          <a:xfrm>
            <a:off x="2716029" y="4076881"/>
            <a:ext cx="1152127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834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3—Modelos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3.1 Descrição do Sistema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3.2 Modelo de Disponibilidade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3.3 Modelo de Desempenho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3594770"/>
            <a:ext cx="4486275" cy="3240360"/>
          </a:xfrm>
        </p:spPr>
        <p:txBody>
          <a:bodyPr/>
          <a:lstStyle/>
          <a:p>
            <a:pPr marL="114300" indent="-457200" algn="just">
              <a:buFont typeface="Wingdings" pitchFamily="2" charset="2"/>
              <a:buChar char="§"/>
            </a:pPr>
            <a:r>
              <a:rPr lang="pt-BR" sz="2000" dirty="0" smtClean="0"/>
              <a:t>Duração </a:t>
            </a:r>
            <a:r>
              <a:rPr lang="pt-BR" sz="2000" dirty="0"/>
              <a:t>média das </a:t>
            </a:r>
            <a:r>
              <a:rPr lang="pt-BR" sz="2000" dirty="0" smtClean="0"/>
              <a:t>chamadas</a:t>
            </a:r>
            <a:r>
              <a:rPr lang="pt-BR" sz="2000" dirty="0"/>
              <a:t>;</a:t>
            </a:r>
            <a:endParaRPr lang="pt-BR" sz="2000" dirty="0" smtClean="0"/>
          </a:p>
          <a:p>
            <a:pPr marL="114300" indent="-457200" algn="just">
              <a:buFont typeface="Wingdings" pitchFamily="2" charset="2"/>
              <a:buChar char="§"/>
            </a:pPr>
            <a:r>
              <a:rPr lang="pt-BR" sz="2000" dirty="0" smtClean="0"/>
              <a:t>Trotes</a:t>
            </a:r>
            <a:r>
              <a:rPr lang="pt-BR" sz="2000" dirty="0"/>
              <a:t>;</a:t>
            </a:r>
            <a:endParaRPr lang="pt-BR" sz="2000" dirty="0" smtClean="0"/>
          </a:p>
          <a:p>
            <a:pPr marL="114300" indent="-457200" algn="just">
              <a:buFont typeface="Wingdings" pitchFamily="2" charset="2"/>
              <a:buChar char="§"/>
            </a:pPr>
            <a:r>
              <a:rPr lang="pt-BR" sz="2000" dirty="0" smtClean="0"/>
              <a:t>Informações;</a:t>
            </a:r>
          </a:p>
          <a:p>
            <a:pPr marL="114300" indent="-457200" algn="just">
              <a:buFont typeface="Wingdings" pitchFamily="2" charset="2"/>
              <a:buChar char="§"/>
            </a:pPr>
            <a:r>
              <a:rPr lang="pt-BR" sz="2000" dirty="0" smtClean="0"/>
              <a:t>Ligações </a:t>
            </a:r>
            <a:r>
              <a:rPr lang="pt-BR" sz="2000" dirty="0"/>
              <a:t>válidas e por </a:t>
            </a:r>
            <a:r>
              <a:rPr lang="pt-BR" sz="2000" dirty="0" smtClean="0"/>
              <a:t>engano</a:t>
            </a:r>
            <a:r>
              <a:rPr lang="pt-BR" sz="2000" dirty="0"/>
              <a:t>;</a:t>
            </a:r>
          </a:p>
          <a:p>
            <a:pPr marL="114300" indent="-457200" algn="just">
              <a:buFont typeface="Wingdings" pitchFamily="2" charset="2"/>
              <a:buChar char="§"/>
            </a:pPr>
            <a:r>
              <a:rPr lang="pt-BR" sz="2000" dirty="0" smtClean="0"/>
              <a:t>Tempo </a:t>
            </a:r>
            <a:r>
              <a:rPr lang="pt-BR" sz="2000" dirty="0"/>
              <a:t>ocioso dos </a:t>
            </a:r>
            <a:r>
              <a:rPr lang="pt-BR" sz="2000" dirty="0" smtClean="0"/>
              <a:t>agentes;</a:t>
            </a:r>
            <a:endParaRPr lang="pt-BR" sz="2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6675" y="3522762"/>
            <a:ext cx="4487863" cy="3312368"/>
          </a:xfrm>
        </p:spPr>
        <p:txBody>
          <a:bodyPr/>
          <a:lstStyle/>
          <a:p>
            <a:pPr marL="114300" indent="-457200">
              <a:buFont typeface="Wingdings" pitchFamily="2" charset="2"/>
              <a:buChar char="§"/>
            </a:pPr>
            <a:r>
              <a:rPr lang="pt-BR" sz="2000" dirty="0" smtClean="0"/>
              <a:t>Número </a:t>
            </a:r>
            <a:r>
              <a:rPr lang="pt-BR" sz="2000" dirty="0"/>
              <a:t>de chamadas descartadas;</a:t>
            </a:r>
          </a:p>
          <a:p>
            <a:pPr marL="114300" indent="-457200">
              <a:buFont typeface="Wingdings" pitchFamily="2" charset="2"/>
              <a:buChar char="§"/>
            </a:pPr>
            <a:r>
              <a:rPr lang="pt-BR" sz="2000" dirty="0"/>
              <a:t>Número de chamadas por </a:t>
            </a:r>
            <a:r>
              <a:rPr lang="pt-BR" sz="2000" dirty="0" smtClean="0"/>
              <a:t>desistência</a:t>
            </a:r>
            <a:endParaRPr lang="pt-BR" sz="2000" dirty="0"/>
          </a:p>
          <a:p>
            <a:pPr marL="114300" indent="-457200">
              <a:buFont typeface="Wingdings" pitchFamily="2" charset="2"/>
              <a:buChar char="§"/>
            </a:pPr>
            <a:r>
              <a:rPr lang="pt-BR" sz="2000" dirty="0" smtClean="0"/>
              <a:t>Tamanho </a:t>
            </a:r>
            <a:r>
              <a:rPr lang="pt-BR" sz="2000" dirty="0"/>
              <a:t>da fila de espera;</a:t>
            </a:r>
          </a:p>
          <a:p>
            <a:pPr marL="114300" indent="-457200">
              <a:buFont typeface="Wingdings" pitchFamily="2" charset="2"/>
              <a:buChar char="§"/>
            </a:pPr>
            <a:r>
              <a:rPr lang="pt-BR" sz="2000" dirty="0"/>
              <a:t>Tempo de </a:t>
            </a:r>
            <a:r>
              <a:rPr lang="pt-BR" sz="2000" dirty="0" smtClean="0"/>
              <a:t>espera;</a:t>
            </a:r>
          </a:p>
          <a:p>
            <a:pPr marL="114300" indent="-457200">
              <a:buFont typeface="Wingdings" pitchFamily="2" charset="2"/>
              <a:buChar char="§"/>
            </a:pPr>
            <a:r>
              <a:rPr lang="pt-BR" sz="2000" dirty="0" smtClean="0"/>
              <a:t>O </a:t>
            </a:r>
            <a:r>
              <a:rPr lang="pt-BR" sz="2000" dirty="0"/>
              <a:t>modelo também permite </a:t>
            </a:r>
            <a:r>
              <a:rPr lang="pt-BR" sz="2000" dirty="0" smtClean="0"/>
              <a:t>dimensionar </a:t>
            </a:r>
            <a:r>
              <a:rPr lang="pt-BR" sz="2000" dirty="0"/>
              <a:t>o número de agentes civis e </a:t>
            </a:r>
            <a:r>
              <a:rPr lang="pt-BR" sz="2000" dirty="0" smtClean="0"/>
              <a:t>especializados.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201140" y="210394"/>
            <a:ext cx="9126538" cy="131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8766" y="2226617"/>
            <a:ext cx="7524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/>
            <a:r>
              <a:rPr lang="pt-BR" dirty="0">
                <a:solidFill>
                  <a:schemeClr val="tx1"/>
                </a:solidFill>
              </a:rPr>
              <a:t>O modelo de desempenho desenvolvido por [Silva, 2010] permite estimar: </a:t>
            </a:r>
          </a:p>
        </p:txBody>
      </p:sp>
    </p:spTree>
    <p:extLst>
      <p:ext uri="{BB962C8B-B14F-4D97-AF65-F5344CB8AC3E}">
        <p14:creationId xmlns="" xmlns:p14="http://schemas.microsoft.com/office/powerpoint/2010/main" val="2505016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b="0" dirty="0" smtClean="0">
                <a:solidFill>
                  <a:schemeClr val="bg1">
                    <a:lumMod val="50000"/>
                  </a:schemeClr>
                </a:solidFill>
              </a:rPr>
              <a:t>Capítulo </a:t>
            </a: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3—Modelos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3.1 Descrição do Sistema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3.2 Modelo de Disponibilidade </a:t>
            </a:r>
            <a:br>
              <a:rPr lang="pt-BR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6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3.3 Modelo de Desempenho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821805"/>
            <a:ext cx="9126538" cy="5013325"/>
          </a:xfrm>
        </p:spPr>
        <p:txBody>
          <a:bodyPr/>
          <a:lstStyle/>
          <a:p>
            <a:pPr marL="0" algn="just"/>
            <a:r>
              <a:rPr lang="pt-BR" sz="2800" dirty="0"/>
              <a:t>O modelo sofreu alguns ajustes e está sendo usado nesta dissertação para permitir a análise de determinados cenários de interesse.</a:t>
            </a:r>
          </a:p>
          <a:p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201140" y="210394"/>
            <a:ext cx="9126538" cy="131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" name="Picture 3" descr="C:\Users\Marcus Queiroz\Documents\ArtigoDissertação(28Agosto2012)V.Final(enviar a paulo)\Img\ModeloSPNRefina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0" y="3162724"/>
            <a:ext cx="9788673" cy="4035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Marcus Queiroz\Documents\ArtigoDissertação(28Agosto2012)V.Final(enviar a paulo)\Img\ModeloSPNRefinad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245"/>
          <a:stretch/>
        </p:blipFill>
        <p:spPr bwMode="auto">
          <a:xfrm>
            <a:off x="201140" y="3162724"/>
            <a:ext cx="1738020" cy="4035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Marcus Queiroz\Documents\ArtigoDissertação(28Agosto2012)V.Final(enviar a paulo)\Img\ModeloSPNRefinad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10" r="70211"/>
          <a:stretch/>
        </p:blipFill>
        <p:spPr bwMode="auto">
          <a:xfrm>
            <a:off x="1939161" y="3162724"/>
            <a:ext cx="1172530" cy="4035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Marcus Queiroz\Documents\ArtigoDissertação(28Agosto2012)V.Final(enviar a paulo)\Img\ModeloSPNRefinad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34" r="37346"/>
          <a:stretch/>
        </p:blipFill>
        <p:spPr bwMode="auto">
          <a:xfrm>
            <a:off x="3111692" y="3162723"/>
            <a:ext cx="3222434" cy="4035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Marcus Queiroz\Documents\ArtigoDissertação(28Agosto2012)V.Final(enviar a paulo)\Img\ModeloSPNRefinad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654"/>
          <a:stretch/>
        </p:blipFill>
        <p:spPr bwMode="auto">
          <a:xfrm>
            <a:off x="6334126" y="3162722"/>
            <a:ext cx="3655686" cy="4035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254237" y="7195170"/>
            <a:ext cx="2977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3.5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Modelo SPN.</a:t>
            </a:r>
          </a:p>
        </p:txBody>
      </p:sp>
    </p:spTree>
    <p:extLst>
      <p:ext uri="{BB962C8B-B14F-4D97-AF65-F5344CB8AC3E}">
        <p14:creationId xmlns="" xmlns:p14="http://schemas.microsoft.com/office/powerpoint/2010/main" val="2761950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MT Condensed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MT Condensed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9974</TotalTime>
  <Words>1667</Words>
  <Application>Microsoft Office PowerPoint</Application>
  <PresentationFormat>Personalizar</PresentationFormat>
  <Paragraphs>221</Paragraphs>
  <Slides>22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Tema do Office</vt:lpstr>
      <vt:lpstr>1_Tema do Office</vt:lpstr>
      <vt:lpstr>Slide 1</vt:lpstr>
      <vt:lpstr>Capítulo 1—Introdução  1.1 Motivação e Justiﬁcativa  1.2 Objetivos</vt:lpstr>
      <vt:lpstr>Capítulo 1—Introdução  1.1 Motivação e Justiﬁcativa  1.2 Objetivos</vt:lpstr>
      <vt:lpstr>Capítulo 3—Modelos   3.1 Descrição do Sistema  3.2 Modelo de Disponibilidade   3.3 Modelo de Desempenho  </vt:lpstr>
      <vt:lpstr>Capítulo 3—Modelos   3.1 Descrição do Sistema  3.2 Modelo de Disponibilidade   3.3 Modelo de Desempenho  </vt:lpstr>
      <vt:lpstr>Slide 6</vt:lpstr>
      <vt:lpstr>Capítulo 3—Modelos   3.1 Descrição do Sistema  3.2 Modelo de Disponibilidade   3.3 Modelo de Desempenho  </vt:lpstr>
      <vt:lpstr>Capítulo 3—Modelos   3.1 Descrição do Sistema  3.2 Modelo de Disponibilidade   3.3 Modelo de Desempenho  </vt:lpstr>
      <vt:lpstr>Capítulo 3—Modelos   3.1 Descrição do Sistema  3.2 Modelo de Disponibilidade   3.3 Modelo de Desempenho  </vt:lpstr>
      <vt:lpstr>Capítulo 4—Avaliação e Planejamento   4.1 Metodologia de Avaliação  4.1.1 Estratégia de Decomposição e Composição  4.2 Avaliação da Disponibilidade  4.3 Avaliação de Desempenho   </vt:lpstr>
      <vt:lpstr>Slide 11</vt:lpstr>
      <vt:lpstr>Capítulo 4—Avaliação e Planejamento   4.1 Metodologia de Avaliação  4.1.1 Estratégia de Decomposição e Composição  4.2 Avaliação da Disponibilidade  4.3 Avaliação de Desempenho   </vt:lpstr>
      <vt:lpstr>Capítulo 4—Avaliação e Planejamento   4.1 Metodologia de Avaliação  4.1.1 Estratégia de Decomposição e Composição  4.2 Avaliação da Disponibilidade  4.3 Avaliação de Desempenho   </vt:lpstr>
      <vt:lpstr>Capítulo 4—Avaliação e Planejamento   4.1 Metodologia de Avaliação  4.1.1 Estratégia de Decomposição e Composição  4.2 Avaliação da Disponibilidade  4.3 Avaliação de Desempenho   </vt:lpstr>
      <vt:lpstr>Capítulo 4—Avaliação e Planejamento   4.1 Metodologia de Avaliação  4.1.1 Estratégia de Decomposição e Composição  4.2 Avaliação da Disponibilidade  4.3 Avaliação de Desempenho   </vt:lpstr>
      <vt:lpstr>Slide 16</vt:lpstr>
      <vt:lpstr>Capítulo 4—Avaliação e Planejamento   4.1 Metodologia de Avaliação  4.1.1 Estratégia de Decomposição e Composição  4.2 Avaliação da Disponibilidade  4.3 Avaliação de Desempenho   </vt:lpstr>
      <vt:lpstr>Capítulo 4—Avaliação e Planejamento   4.1 Metodologia de Avaliação  4.1.1 Estratégia de Decomposição e Composição  4.2 Avaliação da Disponibilidade  4.3 Avaliação de Desempenho   </vt:lpstr>
      <vt:lpstr>Capítulo 5—Conclusões  5.1 Contribuições  5.2 Trabalhos Futuros   </vt:lpstr>
      <vt:lpstr>Capítulo 5—Conclusões e Trabalhos Futuros   5.1 Contribuições  5.2 Trabalhos Futuros   </vt:lpstr>
      <vt:lpstr>Referências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Dra. Telma Alves</cp:lastModifiedBy>
  <cp:revision>1653</cp:revision>
  <cp:lastPrinted>1601-01-01T00:00:00Z</cp:lastPrinted>
  <dcterms:created xsi:type="dcterms:W3CDTF">2004-05-06T09:28:21Z</dcterms:created>
  <dcterms:modified xsi:type="dcterms:W3CDTF">2013-03-25T17:27:06Z</dcterms:modified>
</cp:coreProperties>
</file>