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6" r:id="rId6"/>
    <p:sldId id="262" r:id="rId7"/>
    <p:sldId id="263" r:id="rId8"/>
    <p:sldId id="265" r:id="rId9"/>
    <p:sldId id="266" r:id="rId10"/>
    <p:sldId id="278" r:id="rId11"/>
    <p:sldId id="279" r:id="rId12"/>
    <p:sldId id="277" r:id="rId13"/>
    <p:sldId id="284" r:id="rId14"/>
    <p:sldId id="280" r:id="rId15"/>
    <p:sldId id="285" r:id="rId16"/>
    <p:sldId id="281" r:id="rId17"/>
    <p:sldId id="286" r:id="rId18"/>
    <p:sldId id="282" r:id="rId19"/>
    <p:sldId id="283" r:id="rId20"/>
    <p:sldId id="27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158047969756287E-2"/>
          <c:y val="5.0351563197457462E-2"/>
          <c:w val="0.85287125062544444"/>
          <c:h val="0.836035495563054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Plan1!$N$5</c:f>
              <c:strCache>
                <c:ptCount val="1"/>
                <c:pt idx="0">
                  <c:v>AcimaA1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numRef>
              <c:f>Plan1!$C$6:$C$9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</c:numCache>
            </c:numRef>
          </c:cat>
          <c:val>
            <c:numRef>
              <c:f>Plan1!$N$6:$N$9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9284.5400000000009</c:v>
                </c:pt>
                <c:pt idx="3">
                  <c:v>12379.99</c:v>
                </c:pt>
              </c:numCache>
            </c:numRef>
          </c:val>
        </c:ser>
        <c:ser>
          <c:idx val="1"/>
          <c:order val="1"/>
          <c:tx>
            <c:strRef>
              <c:f>Plan1!$O$5</c:f>
              <c:strCache>
                <c:ptCount val="1"/>
                <c:pt idx="0">
                  <c:v>AbaixoA1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cat>
            <c:numRef>
              <c:f>Plan1!$C$6:$C$9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</c:numCache>
            </c:numRef>
          </c:cat>
          <c:val>
            <c:numRef>
              <c:f>Plan1!$O$6:$O$9</c:f>
              <c:numCache>
                <c:formatCode>General</c:formatCode>
                <c:ptCount val="4"/>
                <c:pt idx="0">
                  <c:v>3094.85</c:v>
                </c:pt>
                <c:pt idx="1">
                  <c:v>6189.7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Plan1!$P$5</c:f>
              <c:strCache>
                <c:ptCount val="1"/>
                <c:pt idx="0">
                  <c:v>AcimaA2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numRef>
              <c:f>Plan1!$C$6:$C$9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</c:numCache>
            </c:numRef>
          </c:cat>
          <c:val>
            <c:numRef>
              <c:f>Plan1!$P$6:$P$9</c:f>
              <c:numCache>
                <c:formatCode>General</c:formatCode>
                <c:ptCount val="4"/>
                <c:pt idx="0">
                  <c:v>0</c:v>
                </c:pt>
                <c:pt idx="1">
                  <c:v>12379.39</c:v>
                </c:pt>
                <c:pt idx="2">
                  <c:v>18569.09</c:v>
                </c:pt>
                <c:pt idx="3">
                  <c:v>24759.98</c:v>
                </c:pt>
              </c:numCache>
            </c:numRef>
          </c:val>
        </c:ser>
        <c:ser>
          <c:idx val="4"/>
          <c:order val="4"/>
          <c:tx>
            <c:strRef>
              <c:f>Plan1!$Q$5</c:f>
              <c:strCache>
                <c:ptCount val="1"/>
                <c:pt idx="0">
                  <c:v>AbaixoA2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</c:spPr>
          </c:dPt>
          <c:cat>
            <c:numRef>
              <c:f>Plan1!$C$6:$C$9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</c:numCache>
            </c:numRef>
          </c:cat>
          <c:val>
            <c:numRef>
              <c:f>Plan1!$Q$6:$Q$9</c:f>
              <c:numCache>
                <c:formatCode>_-[$$-409]* #.##000_ ;_-[$$-409]* \-#.##000\ ;_-[$$-409]* "-"??_ ;_-@_ </c:formatCode>
                <c:ptCount val="4"/>
                <c:pt idx="0">
                  <c:v>6189.7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6"/>
          <c:tx>
            <c:strRef>
              <c:f>Plan1!$R$5</c:f>
              <c:strCache>
                <c:ptCount val="1"/>
                <c:pt idx="0">
                  <c:v>AcimaA3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numRef>
              <c:f>Plan1!$C$6:$C$9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</c:numCache>
            </c:numRef>
          </c:cat>
          <c:val>
            <c:numRef>
              <c:f>Plan1!$R$6:$R$9</c:f>
              <c:numCache>
                <c:formatCode>_-[$$-409]* #.##000_ ;_-[$$-409]* \-#.##000\ ;_-[$$-409]* "-"??_ ;_-@_ </c:formatCode>
                <c:ptCount val="4"/>
                <c:pt idx="0">
                  <c:v>0</c:v>
                </c:pt>
                <c:pt idx="1">
                  <c:v>18569.09</c:v>
                </c:pt>
                <c:pt idx="2">
                  <c:v>27853.63</c:v>
                </c:pt>
                <c:pt idx="3">
                  <c:v>37139.97</c:v>
                </c:pt>
              </c:numCache>
            </c:numRef>
          </c:val>
        </c:ser>
        <c:ser>
          <c:idx val="7"/>
          <c:order val="7"/>
          <c:tx>
            <c:strRef>
              <c:f>Plan1!$S$5</c:f>
              <c:strCache>
                <c:ptCount val="1"/>
                <c:pt idx="0">
                  <c:v>AbaixoA3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numRef>
              <c:f>Plan1!$C$6:$C$9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</c:numCache>
            </c:numRef>
          </c:cat>
          <c:val>
            <c:numRef>
              <c:f>Plan1!$S$6:$S$9</c:f>
              <c:numCache>
                <c:formatCode>General</c:formatCode>
                <c:ptCount val="4"/>
                <c:pt idx="0" formatCode="_-[$$-409]* #.##000_ ;_-[$$-409]* \-#.##000\ ;_-[$$-409]* &quot;-&quot;??_ ;_-@_ ">
                  <c:v>9284.5400000000009</c:v>
                </c:pt>
              </c:numCache>
            </c:numRef>
          </c:val>
        </c:ser>
        <c:ser>
          <c:idx val="9"/>
          <c:order val="9"/>
          <c:tx>
            <c:strRef>
              <c:f>Plan1!$T$5</c:f>
              <c:strCache>
                <c:ptCount val="1"/>
                <c:pt idx="0">
                  <c:v>AcimaA4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Plan1!$C$6:$C$9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</c:numCache>
            </c:numRef>
          </c:cat>
          <c:val>
            <c:numRef>
              <c:f>Plan1!$T$6:$T$9</c:f>
              <c:numCache>
                <c:formatCode>_-[$$-409]* #.##000_ ;_-[$$-409]* \-#.##000\ ;_-[$$-409]* "-"??_ ;_-@_ </c:formatCode>
                <c:ptCount val="4"/>
                <c:pt idx="0">
                  <c:v>0</c:v>
                </c:pt>
                <c:pt idx="1">
                  <c:v>24769.15</c:v>
                </c:pt>
                <c:pt idx="2">
                  <c:v>37153.730000000003</c:v>
                </c:pt>
                <c:pt idx="3">
                  <c:v>49540.69</c:v>
                </c:pt>
              </c:numCache>
            </c:numRef>
          </c:val>
        </c:ser>
        <c:ser>
          <c:idx val="10"/>
          <c:order val="10"/>
          <c:tx>
            <c:strRef>
              <c:f>Plan1!$U$5</c:f>
              <c:strCache>
                <c:ptCount val="1"/>
                <c:pt idx="0">
                  <c:v>AbaixoA4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cat>
            <c:numRef>
              <c:f>Plan1!$C$6:$C$9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</c:numCache>
            </c:numRef>
          </c:cat>
          <c:val>
            <c:numRef>
              <c:f>Plan1!$U$6:$U$9</c:f>
              <c:numCache>
                <c:formatCode>_-[$$-409]* #.##000_ ;_-[$$-409]* \-#.##000\ ;_-[$$-409]* "-"??_ ;_-@_ </c:formatCode>
                <c:ptCount val="4"/>
                <c:pt idx="0">
                  <c:v>12384.58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2"/>
          <c:order val="12"/>
          <c:tx>
            <c:strRef>
              <c:f>Plan1!$V$5</c:f>
              <c:strCache>
                <c:ptCount val="1"/>
                <c:pt idx="0">
                  <c:v>AcimaA5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numRef>
              <c:f>Plan1!$C$6:$C$9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</c:numCache>
            </c:numRef>
          </c:cat>
          <c:val>
            <c:numRef>
              <c:f>Plan1!$V$6:$V$9</c:f>
              <c:numCache>
                <c:formatCode>_-[$$-409]* #.##000_ ;_-[$$-409]* \-#.##000\ ;_-[$$-409]* "-"??_ ;_-@_ </c:formatCode>
                <c:ptCount val="4"/>
                <c:pt idx="0">
                  <c:v>0</c:v>
                </c:pt>
                <c:pt idx="1">
                  <c:v>30958.85</c:v>
                </c:pt>
                <c:pt idx="2">
                  <c:v>46438.27</c:v>
                </c:pt>
                <c:pt idx="3">
                  <c:v>61920.68</c:v>
                </c:pt>
              </c:numCache>
            </c:numRef>
          </c:val>
        </c:ser>
        <c:ser>
          <c:idx val="13"/>
          <c:order val="13"/>
          <c:tx>
            <c:strRef>
              <c:f>Plan1!$W$5</c:f>
              <c:strCache>
                <c:ptCount val="1"/>
                <c:pt idx="0">
                  <c:v>AbaixoA5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numRef>
              <c:f>Plan1!$C$6:$C$9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</c:numCache>
            </c:numRef>
          </c:cat>
          <c:val>
            <c:numRef>
              <c:f>Plan1!$W$6:$W$9</c:f>
              <c:numCache>
                <c:formatCode>_-[$$-409]* #.##000_ ;_-[$$-409]* \-#.##000\ ;_-[$$-409]* "-"??_ ;_-@_ </c:formatCode>
                <c:ptCount val="4"/>
                <c:pt idx="0">
                  <c:v>15479.42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523392"/>
        <c:axId val="54524928"/>
      </c:barChart>
      <c:lineChart>
        <c:grouping val="standard"/>
        <c:varyColors val="0"/>
        <c:ser>
          <c:idx val="2"/>
          <c:order val="2"/>
          <c:tx>
            <c:strRef>
              <c:f>Plan1!$D$5</c:f>
              <c:strCache>
                <c:ptCount val="1"/>
                <c:pt idx="0">
                  <c:v>A1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Plan1!$B$6:$B$11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Plan1!$D$6:$D$9</c:f>
              <c:numCache>
                <c:formatCode>_-[$$-409]* #.##000_ ;_-[$$-409]* \-#.##000\ ;_-[$$-409]* "-"??_ ;_-@_ </c:formatCode>
                <c:ptCount val="4"/>
                <c:pt idx="0">
                  <c:v>6695</c:v>
                </c:pt>
                <c:pt idx="1">
                  <c:v>6695</c:v>
                </c:pt>
                <c:pt idx="2">
                  <c:v>6695</c:v>
                </c:pt>
                <c:pt idx="3">
                  <c:v>6695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Plan1!$E$5</c:f>
              <c:strCache>
                <c:ptCount val="1"/>
                <c:pt idx="0">
                  <c:v>A2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Plan1!$B$6:$B$11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Plan1!$E$6:$E$9</c:f>
              <c:numCache>
                <c:formatCode>_-[$$-409]* #.##000_ ;_-[$$-409]* \-#.##000\ ;_-[$$-409]* "-"??_ ;_-@_ </c:formatCode>
                <c:ptCount val="4"/>
                <c:pt idx="0">
                  <c:v>12051</c:v>
                </c:pt>
                <c:pt idx="1">
                  <c:v>12051</c:v>
                </c:pt>
                <c:pt idx="2">
                  <c:v>12051</c:v>
                </c:pt>
                <c:pt idx="3">
                  <c:v>12051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Plan1!$F$5</c:f>
              <c:strCache>
                <c:ptCount val="1"/>
                <c:pt idx="0">
                  <c:v>A3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Plan1!$B$6:$B$11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Plan1!$F$6:$F$9</c:f>
              <c:numCache>
                <c:formatCode>_-[$$-409]* #.##000_ ;_-[$$-409]* \-#.##000\ ;_-[$$-409]* "-"??_ ;_-@_ </c:formatCode>
                <c:ptCount val="4"/>
                <c:pt idx="0">
                  <c:v>17407</c:v>
                </c:pt>
                <c:pt idx="1">
                  <c:v>17407</c:v>
                </c:pt>
                <c:pt idx="2">
                  <c:v>17407</c:v>
                </c:pt>
                <c:pt idx="3">
                  <c:v>17407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Plan1!$G$5</c:f>
              <c:strCache>
                <c:ptCount val="1"/>
                <c:pt idx="0">
                  <c:v>A4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Plan1!$B$6:$B$11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Plan1!$G$6:$G$9</c:f>
              <c:numCache>
                <c:formatCode>_-[$$-409]* #.##000_ ;_-[$$-409]* \-#.##000\ ;_-[$$-409]* "-"??_ ;_-@_ </c:formatCode>
                <c:ptCount val="4"/>
                <c:pt idx="0">
                  <c:v>22763</c:v>
                </c:pt>
                <c:pt idx="1">
                  <c:v>22763</c:v>
                </c:pt>
                <c:pt idx="2">
                  <c:v>22763</c:v>
                </c:pt>
                <c:pt idx="3">
                  <c:v>22763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Plan1!$H$5</c:f>
              <c:strCache>
                <c:ptCount val="1"/>
                <c:pt idx="0">
                  <c:v>A5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marker>
            <c:symbol val="none"/>
          </c:marker>
          <c:cat>
            <c:numRef>
              <c:f>Plan1!$B$6:$B$11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Plan1!$H$6:$H$9</c:f>
              <c:numCache>
                <c:formatCode>_-[$$-409]* #.##000_ ;_-[$$-409]* \-#.##000\ ;_-[$$-409]* "-"??_ ;_-@_ </c:formatCode>
                <c:ptCount val="4"/>
                <c:pt idx="0">
                  <c:v>28119</c:v>
                </c:pt>
                <c:pt idx="1">
                  <c:v>28119</c:v>
                </c:pt>
                <c:pt idx="2">
                  <c:v>28119</c:v>
                </c:pt>
                <c:pt idx="3">
                  <c:v>28119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523392"/>
        <c:axId val="54524928"/>
      </c:lineChart>
      <c:catAx>
        <c:axId val="54523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4524928"/>
        <c:crosses val="autoZero"/>
        <c:auto val="1"/>
        <c:lblAlgn val="ctr"/>
        <c:lblOffset val="100"/>
        <c:noMultiLvlLbl val="0"/>
      </c:catAx>
      <c:valAx>
        <c:axId val="54524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523392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C2FDD-4CCE-495D-B030-A490D39BD35D}" type="datetimeFigureOut">
              <a:rPr lang="pt-BR" smtClean="0"/>
              <a:t>25/03/2013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38ABA-83E0-402B-8B32-00815B52DC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703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Propor um conjunto de modelos. para avaliação de dependabilidade das infraestruturas de Computação em Nuvem baseadas no sistema Eucalyptus.</a:t>
            </a:r>
          </a:p>
          <a:p>
            <a:endParaRPr lang="pt-BR" dirty="0" smtClean="0"/>
          </a:p>
          <a:p>
            <a:r>
              <a:rPr lang="pt-BR" dirty="0" smtClean="0"/>
              <a:t>Dependabilidade (disponibilidade)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99F9C-BFDD-4196-B374-BFCE65FEC44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2366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COA – Deixa</a:t>
            </a:r>
            <a:r>
              <a:rPr lang="pt-BR" baseline="0" dirty="0" smtClean="0"/>
              <a:t>r claro..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99F9C-BFDD-4196-B374-BFCE65FEC44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838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COA – Deixa</a:t>
            </a:r>
            <a:r>
              <a:rPr lang="pt-BR" baseline="0" dirty="0" smtClean="0"/>
              <a:t>r claro..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99F9C-BFDD-4196-B374-BFCE65FEC44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8381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Modelos 1, 2, 3,</a:t>
            </a:r>
            <a:r>
              <a:rPr lang="pt-BR" baseline="0" dirty="0" smtClean="0"/>
              <a:t> 4 e 5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99F9C-BFDD-4196-B374-BFCE65FEC44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499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Mesmo com os problemas com falhas a COA é </a:t>
            </a:r>
            <a:r>
              <a:rPr lang="pt-BR" dirty="0" err="1" smtClean="0"/>
              <a:t>proximo</a:t>
            </a:r>
            <a:r>
              <a:rPr lang="pt-BR" dirty="0" smtClean="0"/>
              <a:t> a quantidade de </a:t>
            </a:r>
            <a:r>
              <a:rPr lang="pt-BR" dirty="0" err="1" smtClean="0"/>
              <a:t>nucles</a:t>
            </a:r>
            <a:r>
              <a:rPr lang="pt-BR" dirty="0" smtClean="0"/>
              <a:t> </a:t>
            </a:r>
            <a:r>
              <a:rPr lang="pt-BR" dirty="0" err="1" smtClean="0"/>
              <a:t>disponiveis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99F9C-BFDD-4196-B374-BFCE65FEC44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836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Mesmo com os problemas com falhas a COA é </a:t>
            </a:r>
            <a:r>
              <a:rPr lang="pt-BR" dirty="0" err="1" smtClean="0"/>
              <a:t>proximo</a:t>
            </a:r>
            <a:r>
              <a:rPr lang="pt-BR" dirty="0" smtClean="0"/>
              <a:t> a quantidade de </a:t>
            </a:r>
            <a:r>
              <a:rPr lang="pt-BR" dirty="0" err="1" smtClean="0"/>
              <a:t>nucles</a:t>
            </a:r>
            <a:r>
              <a:rPr lang="pt-BR" dirty="0" smtClean="0"/>
              <a:t> </a:t>
            </a:r>
            <a:r>
              <a:rPr lang="pt-BR" dirty="0" err="1" smtClean="0"/>
              <a:t>disponiveis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99F9C-BFDD-4196-B374-BFCE65FEC44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836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Mesmo com os problemas com falhas a COA é </a:t>
            </a:r>
            <a:r>
              <a:rPr lang="pt-BR" dirty="0" err="1" smtClean="0"/>
              <a:t>proximo</a:t>
            </a:r>
            <a:r>
              <a:rPr lang="pt-BR" dirty="0" smtClean="0"/>
              <a:t> a quantidade de </a:t>
            </a:r>
            <a:r>
              <a:rPr lang="pt-BR" dirty="0" err="1" smtClean="0"/>
              <a:t>nucles</a:t>
            </a:r>
            <a:r>
              <a:rPr lang="pt-BR" dirty="0" smtClean="0"/>
              <a:t> </a:t>
            </a:r>
            <a:r>
              <a:rPr lang="pt-BR" dirty="0" err="1" smtClean="0"/>
              <a:t>disponiveis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99F9C-BFDD-4196-B374-BFCE65FEC44C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836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Falar mais e apresentar os trabalhos futuros.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99F9C-BFDD-4196-B374-BFCE65FEC44C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437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Falar mais e apresentar os trabalhos futuros.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99F9C-BFDD-4196-B374-BFCE65FEC44C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437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785814"/>
            <a:ext cx="9144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51693" y="1285876"/>
            <a:ext cx="8440615" cy="2143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16916" y="3857628"/>
            <a:ext cx="5627084" cy="1428760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549491" y="1500175"/>
            <a:ext cx="784719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17EF62-36A1-48C3-B562-10F0FEBBF028}" type="datetime1">
              <a:rPr lang="pt-BR" smtClean="0"/>
              <a:t>25/03/2013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61336" y="-26988"/>
            <a:ext cx="2234711" cy="615315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1" y="-26988"/>
            <a:ext cx="6563458" cy="61531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9B356-8570-4D84-BAEC-AF724EA193CE}" type="datetime1">
              <a:rPr lang="pt-BR" smtClean="0"/>
              <a:t>25/03/2013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239" y="-26988"/>
            <a:ext cx="6696808" cy="114300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CD219-CC1C-4017-9311-6B98EC167F37}" type="datetime1">
              <a:rPr lang="pt-BR" smtClean="0"/>
              <a:t>25/03/2013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239" y="-26988"/>
            <a:ext cx="6696808" cy="114300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2338" y="1600200"/>
            <a:ext cx="4044462" cy="21859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2338" y="3938589"/>
            <a:ext cx="4044462" cy="21875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622E7-00FE-406F-8E89-5153C36FF37A}" type="datetime1">
              <a:rPr lang="pt-BR" smtClean="0"/>
              <a:t>25/03/2013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B6FCE-332D-4B01-884E-391C71759752}" type="datetime1">
              <a:rPr lang="pt-BR" smtClean="0"/>
              <a:t>25/03/2013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572CB-CBC7-4573-B7A4-ADE93B03C087}" type="datetime1">
              <a:rPr lang="pt-BR" smtClean="0"/>
              <a:t>25/03/2013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3295B-1A4F-4A3C-9B0A-E667D2AED6DF}" type="datetime1">
              <a:rPr lang="pt-BR" smtClean="0"/>
              <a:t>25/03/2013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79BAE-88E9-4133-8F8A-3C3F8DC0E67A}" type="datetime1">
              <a:rPr lang="pt-BR" smtClean="0"/>
              <a:t>25/03/2013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6D3BB8-9F51-4297-9AFD-CC75C22AC6C9}" type="datetime1">
              <a:rPr lang="pt-BR" smtClean="0"/>
              <a:t>25/03/2013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BB252E-B80F-4359-BA88-A98DA04D26EE}" type="datetime1">
              <a:rPr lang="pt-BR" smtClean="0"/>
              <a:t>25/03/2013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00168-9A6F-494F-A979-5DC12CD76088}" type="datetime1">
              <a:rPr lang="pt-BR" smtClean="0"/>
              <a:t>25/03/2013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DFDCB-1BCF-4843-8127-2092E8F3F5E2}" type="datetime1">
              <a:rPr lang="pt-BR" smtClean="0"/>
              <a:t>25/03/2013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8077" y="214313"/>
            <a:ext cx="669680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3577" y="1143000"/>
            <a:ext cx="82296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520" y="6000751"/>
            <a:ext cx="2133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4DE5EE5A-5435-4309-B3D5-07F8E58B26D9}" type="datetime1">
              <a:rPr lang="pt-BR" smtClean="0"/>
              <a:t>25/03/2013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1269" y="600075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0269" y="6000751"/>
            <a:ext cx="2133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FF08B681-E336-4FC5-AB3F-EC0A14A8E51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3080" name="Imagem 15" descr="modcs.bmp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39150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/>
          <p:cNvSpPr/>
          <p:nvPr/>
        </p:nvSpPr>
        <p:spPr>
          <a:xfrm>
            <a:off x="0" y="785814"/>
            <a:ext cx="9144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rmm@cin.ufpe.br" TargetMode="External"/><Relationship Id="rId2" Type="http://schemas.openxmlformats.org/officeDocument/2006/relationships/hyperlink" Target="mailto:jrd@cin.ufpe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9490" y="1268760"/>
            <a:ext cx="8054957" cy="2160239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Modelos de Disponibilidade para Arquiteturas de Cloud </a:t>
            </a:r>
            <a:r>
              <a:rPr lang="pt-BR" dirty="0" err="1"/>
              <a:t>Computing</a:t>
            </a:r>
            <a:r>
              <a:rPr lang="pt-BR"/>
              <a:t> baseadas na plataforma Eucalyptus</a:t>
            </a:r>
            <a:endParaRPr lang="pt-BR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4286250"/>
            <a:ext cx="9144000" cy="1591022"/>
          </a:xfrm>
        </p:spPr>
        <p:txBody>
          <a:bodyPr lIns="0" tIns="0" rIns="0" bIns="0"/>
          <a:lstStyle/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Jamilson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Ramalho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Dantas</a:t>
            </a:r>
            <a:endParaRPr lang="en-US" dirty="0" smtClean="0"/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hlinkClick r:id="rId2"/>
              </a:rPr>
              <a:t>jrd@cin.ufpe.br</a:t>
            </a:r>
            <a:endParaRPr lang="en-US" sz="2200" dirty="0" smtClean="0">
              <a:solidFill>
                <a:srgbClr val="000000"/>
              </a:solidFill>
              <a:latin typeface="Arial" pitchFamily="34" charset="0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Orientador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</a:rPr>
              <a:t>: Prof. Paulo Romero Martins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Maciel</a:t>
            </a:r>
            <a:endParaRPr lang="en-US" dirty="0" smtClean="0"/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hlinkClick r:id="rId3"/>
              </a:rPr>
              <a:t>prmm@cin.ufpe.br</a:t>
            </a:r>
            <a:endParaRPr lang="en-US" sz="22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5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ço Reservado para Número de Slide 22"/>
          <p:cNvSpPr>
            <a:spLocks noGrp="1"/>
          </p:cNvSpPr>
          <p:nvPr>
            <p:ph type="sldNum" sz="quarter" idx="4294967295"/>
          </p:nvPr>
        </p:nvSpPr>
        <p:spPr>
          <a:xfrm>
            <a:off x="6550269" y="6000751"/>
            <a:ext cx="2133600" cy="428625"/>
          </a:xfrm>
          <a:prstGeom prst="rect">
            <a:avLst/>
          </a:prstGeom>
        </p:spPr>
        <p:txBody>
          <a:bodyPr/>
          <a:lstStyle/>
          <a:p>
            <a:fld id="{FF08B681-E336-4FC5-AB3F-EC0A14A8E51A}" type="slidenum">
              <a:rPr lang="pt-BR" smtClean="0"/>
              <a:t>10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6425" cy="1139825"/>
          </a:xfrm>
        </p:spPr>
        <p:txBody>
          <a:bodyPr/>
          <a:lstStyle/>
          <a:p>
            <a:r>
              <a:rPr lang="pt-BR" dirty="0" smtClean="0"/>
              <a:t>Modelos</a:t>
            </a:r>
            <a:endParaRPr lang="pt-BR" sz="2800" dirty="0"/>
          </a:p>
        </p:txBody>
      </p:sp>
      <p:sp>
        <p:nvSpPr>
          <p:cNvPr id="1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6425" cy="4522788"/>
          </a:xfrm>
        </p:spPr>
        <p:txBody>
          <a:bodyPr/>
          <a:lstStyle/>
          <a:p>
            <a:pPr algn="just"/>
            <a:r>
              <a:rPr lang="pt-BR" sz="2400" dirty="0"/>
              <a:t>Disponibilidade Orientada à Capacidade (COA</a:t>
            </a:r>
            <a:r>
              <a:rPr lang="pt-BR" sz="2400" dirty="0" smtClean="0"/>
              <a:t>)</a:t>
            </a:r>
            <a:endParaRPr lang="pt-BR" sz="2400" dirty="0">
              <a:latin typeface="+mj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596848"/>
            <a:ext cx="440229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788024" y="1628800"/>
            <a:ext cx="41044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pt-BR" dirty="0" smtClean="0"/>
              <a:t>É </a:t>
            </a:r>
            <a:r>
              <a:rPr lang="pt-BR" dirty="0"/>
              <a:t>uma métrica que indica não apenas se o sistema está operacional ou não, mas também a capacidade de atendimento que o sistema será capaz de oferecer.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 err="1"/>
              <a:t>Ex</a:t>
            </a:r>
            <a:r>
              <a:rPr lang="pt-BR" dirty="0"/>
              <a:t>: Considerando um sistema com dez processadores.</a:t>
            </a:r>
          </a:p>
        </p:txBody>
      </p:sp>
      <p:sp>
        <p:nvSpPr>
          <p:cNvPr id="3" name="Retângulo 2"/>
          <p:cNvSpPr/>
          <p:nvPr/>
        </p:nvSpPr>
        <p:spPr>
          <a:xfrm>
            <a:off x="506588" y="5061345"/>
            <a:ext cx="3748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/>
              <a:t>Quantidade de núcleos por nó.</a:t>
            </a:r>
          </a:p>
        </p:txBody>
      </p:sp>
    </p:spTree>
    <p:extLst>
      <p:ext uri="{BB962C8B-B14F-4D97-AF65-F5344CB8AC3E}">
        <p14:creationId xmlns:p14="http://schemas.microsoft.com/office/powerpoint/2010/main" val="311360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ço Reservado para Número de Slide 22"/>
          <p:cNvSpPr>
            <a:spLocks noGrp="1"/>
          </p:cNvSpPr>
          <p:nvPr>
            <p:ph type="sldNum" sz="quarter" idx="4294967295"/>
          </p:nvPr>
        </p:nvSpPr>
        <p:spPr>
          <a:xfrm>
            <a:off x="6550269" y="6000751"/>
            <a:ext cx="2133600" cy="428625"/>
          </a:xfrm>
          <a:prstGeom prst="rect">
            <a:avLst/>
          </a:prstGeom>
        </p:spPr>
        <p:txBody>
          <a:bodyPr/>
          <a:lstStyle/>
          <a:p>
            <a:fld id="{FF08B681-E336-4FC5-AB3F-EC0A14A8E51A}" type="slidenum">
              <a:rPr lang="pt-BR" smtClean="0"/>
              <a:t>11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6425" cy="1139825"/>
          </a:xfrm>
        </p:spPr>
        <p:txBody>
          <a:bodyPr/>
          <a:lstStyle/>
          <a:p>
            <a:r>
              <a:rPr lang="pt-BR" dirty="0" smtClean="0"/>
              <a:t>Modelos</a:t>
            </a:r>
            <a:endParaRPr lang="pt-BR" sz="2800" dirty="0"/>
          </a:p>
        </p:txBody>
      </p:sp>
      <p:sp>
        <p:nvSpPr>
          <p:cNvPr id="1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6425" cy="4522788"/>
          </a:xfrm>
        </p:spPr>
        <p:txBody>
          <a:bodyPr/>
          <a:lstStyle/>
          <a:p>
            <a:pPr algn="just"/>
            <a:r>
              <a:rPr lang="pt-BR" sz="2400" dirty="0" smtClean="0">
                <a:latin typeface="+mj-lt"/>
              </a:rPr>
              <a:t>Modelo CTMC para Avaliação da COA</a:t>
            </a:r>
            <a:endParaRPr lang="pt-BR" sz="2400" dirty="0">
              <a:latin typeface="+mj-lt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1048"/>
            <a:ext cx="62865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ângulo 2"/>
              <p:cNvSpPr/>
              <p:nvPr/>
            </p:nvSpPr>
            <p:spPr>
              <a:xfrm>
                <a:off x="1090110" y="1988840"/>
                <a:ext cx="564213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𝐶𝑂𝐴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</a:rPr>
                            <m:t>𝑐𝑙𝑢𝑠𝑡𝑒𝑟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pt-B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/>
                            </a:rPr>
                            <m:t>6</m:t>
                          </m:r>
                          <m:r>
                            <a:rPr lang="pt-BR" i="1">
                              <a:latin typeface="Cambria Math"/>
                            </a:rPr>
                            <m:t>𝐾</m:t>
                          </m:r>
                        </m:e>
                      </m:d>
                      <m:r>
                        <a:rPr lang="pt-BR" i="1">
                          <a:latin typeface="Cambria Math"/>
                        </a:rPr>
                        <m:t>×6+</m:t>
                      </m:r>
                      <m:r>
                        <a:rPr lang="pt-BR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pt-B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/>
                            </a:rPr>
                            <m:t>4</m:t>
                          </m:r>
                          <m:r>
                            <a:rPr lang="pt-BR" i="1">
                              <a:latin typeface="Cambria Math"/>
                            </a:rPr>
                            <m:t>𝐾</m:t>
                          </m:r>
                        </m:e>
                      </m:d>
                      <m:r>
                        <a:rPr lang="pt-BR" i="1">
                          <a:latin typeface="Cambria Math"/>
                        </a:rPr>
                        <m:t>×4+</m:t>
                      </m:r>
                      <m:r>
                        <a:rPr lang="pt-BR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pt-B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  <m:r>
                            <a:rPr lang="pt-BR" i="1">
                              <a:latin typeface="Cambria Math"/>
                            </a:rPr>
                            <m:t>𝐾</m:t>
                          </m:r>
                        </m:e>
                      </m:d>
                      <m:r>
                        <a:rPr lang="pt-BR" i="1">
                          <a:latin typeface="Cambria Math"/>
                        </a:rPr>
                        <m:t>×2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Re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110" y="1988840"/>
                <a:ext cx="564213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1403648" y="2564424"/>
                <a:ext cx="3137654" cy="844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𝐶𝑂𝐴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</a:rPr>
                            <m:t>𝑠𝑖𝑠𝑡𝑒𝑚𝑎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pt-BR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pt-BR" i="1">
                              <a:latin typeface="Cambria Math"/>
                            </a:rPr>
                            <m:t>𝑖</m:t>
                          </m:r>
                          <m:r>
                            <a:rPr lang="pt-BR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𝐶𝑂𝐴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pt-BR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𝑐𝑙𝑢𝑠𝑡𝑒𝑟</m:t>
                                  </m:r>
                                </m:e>
                                <m:sub>
                                  <m:r>
                                    <a:rPr lang="pt-BR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pt-BR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pt-BR" i="1">
                                      <a:latin typeface="Cambria Math"/>
                                    </a:rPr>
                                    <m:t>)</m:t>
                                  </m:r>
                                </m:sub>
                              </m:sSub>
                            </m:sub>
                          </m:sSub>
                        </m:e>
                      </m:nary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564424"/>
                <a:ext cx="3137654" cy="8443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754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ço Reservado para Número de Slide 22"/>
          <p:cNvSpPr>
            <a:spLocks noGrp="1"/>
          </p:cNvSpPr>
          <p:nvPr>
            <p:ph type="sldNum" sz="quarter" idx="4294967295"/>
          </p:nvPr>
        </p:nvSpPr>
        <p:spPr>
          <a:xfrm>
            <a:off x="6550269" y="6000751"/>
            <a:ext cx="2133600" cy="428625"/>
          </a:xfrm>
          <a:prstGeom prst="rect">
            <a:avLst/>
          </a:prstGeom>
        </p:spPr>
        <p:txBody>
          <a:bodyPr/>
          <a:lstStyle/>
          <a:p>
            <a:fld id="{FF08B681-E336-4FC5-AB3F-EC0A14A8E51A}" type="slidenum">
              <a:rPr lang="pt-BR" smtClean="0"/>
              <a:t>12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6425" cy="1139825"/>
          </a:xfrm>
        </p:spPr>
        <p:txBody>
          <a:bodyPr/>
          <a:lstStyle/>
          <a:p>
            <a:r>
              <a:rPr lang="pt-BR" sz="2800" dirty="0" smtClean="0"/>
              <a:t>Estudo </a:t>
            </a:r>
            <a:r>
              <a:rPr lang="pt-BR" sz="2800" dirty="0"/>
              <a:t>de Caso</a:t>
            </a:r>
          </a:p>
        </p:txBody>
      </p:sp>
      <p:sp>
        <p:nvSpPr>
          <p:cNvPr id="1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6425" cy="4522788"/>
          </a:xfrm>
        </p:spPr>
        <p:txBody>
          <a:bodyPr/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É gerado um conjunto de 5 arquiteturas.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Para cada arquitetura é estimada a:</a:t>
            </a:r>
          </a:p>
          <a:p>
            <a:pPr lvl="1" algn="just"/>
            <a:r>
              <a:rPr lang="pt-BR" sz="2000" dirty="0" smtClean="0"/>
              <a:t>Disponibilidade em Estado Estacionário</a:t>
            </a:r>
          </a:p>
          <a:p>
            <a:pPr lvl="1" algn="just"/>
            <a:r>
              <a:rPr lang="pt-BR" sz="2000" dirty="0"/>
              <a:t>Disponibilidade </a:t>
            </a:r>
            <a:r>
              <a:rPr lang="pt-BR" sz="2000" dirty="0" smtClean="0"/>
              <a:t>Orientada à Capacidade</a:t>
            </a:r>
          </a:p>
          <a:p>
            <a:pPr lvl="1" algn="just"/>
            <a:r>
              <a:rPr lang="pt-BR" sz="2000" dirty="0" smtClean="0"/>
              <a:t>Custo de aquisição de cada arquitetura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40173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6550269" y="6000751"/>
            <a:ext cx="2133600" cy="428625"/>
          </a:xfrm>
          <a:prstGeom prst="rect">
            <a:avLst/>
          </a:prstGeom>
        </p:spPr>
        <p:txBody>
          <a:bodyPr/>
          <a:lstStyle/>
          <a:p>
            <a:fld id="{B6BF605D-5AAA-49F6-90DE-173D10EB199B}" type="slidenum">
              <a:rPr lang="pt-BR" smtClean="0"/>
              <a:t>13</a:t>
            </a:fld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83577" y="1143000"/>
            <a:ext cx="8229600" cy="3269135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 smtClean="0"/>
              <a:t>Custo do Componente</a:t>
            </a:r>
            <a:endParaRPr lang="pt-BR" sz="2400" dirty="0"/>
          </a:p>
        </p:txBody>
      </p:sp>
      <p:sp>
        <p:nvSpPr>
          <p:cNvPr id="29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6425" cy="1139825"/>
          </a:xfrm>
        </p:spPr>
        <p:txBody>
          <a:bodyPr/>
          <a:lstStyle/>
          <a:p>
            <a:r>
              <a:rPr lang="pt-BR" dirty="0"/>
              <a:t>Estudo de Caso</a:t>
            </a:r>
            <a:endParaRPr lang="pt-BR" sz="28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716" y="2924944"/>
            <a:ext cx="73789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24981"/>
              </p:ext>
            </p:extLst>
          </p:nvPr>
        </p:nvGraphicFramePr>
        <p:xfrm>
          <a:off x="2195736" y="2367280"/>
          <a:ext cx="6096000" cy="23926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Marca/Modelo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Componentes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Descrição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DELL/Power</a:t>
                      </a:r>
                      <a:r>
                        <a:rPr lang="pt-BR" baseline="0" dirty="0" smtClean="0"/>
                        <a:t> Edge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HD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 TB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Memória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 GB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CPU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Intel Xeon – 2.2 GHZ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Custo Total (USD)</a:t>
                      </a:r>
                      <a:endParaRPr lang="pt-B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1339,00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23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ço Reservado para Número de Slide 22"/>
          <p:cNvSpPr>
            <a:spLocks noGrp="1"/>
          </p:cNvSpPr>
          <p:nvPr>
            <p:ph type="sldNum" sz="quarter" idx="4294967295"/>
          </p:nvPr>
        </p:nvSpPr>
        <p:spPr>
          <a:xfrm>
            <a:off x="6550269" y="6000751"/>
            <a:ext cx="2133600" cy="428625"/>
          </a:xfrm>
          <a:prstGeom prst="rect">
            <a:avLst/>
          </a:prstGeom>
        </p:spPr>
        <p:txBody>
          <a:bodyPr/>
          <a:lstStyle/>
          <a:p>
            <a:fld id="{FF08B681-E336-4FC5-AB3F-EC0A14A8E51A}" type="slidenum">
              <a:rPr lang="pt-BR" smtClean="0"/>
              <a:t>14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6425" cy="1139825"/>
          </a:xfrm>
        </p:spPr>
        <p:txBody>
          <a:bodyPr/>
          <a:lstStyle/>
          <a:p>
            <a:r>
              <a:rPr lang="pt-BR" dirty="0"/>
              <a:t>Estudo de Caso</a:t>
            </a:r>
            <a:endParaRPr lang="pt-BR" sz="2800" dirty="0"/>
          </a:p>
        </p:txBody>
      </p:sp>
      <p:sp>
        <p:nvSpPr>
          <p:cNvPr id="1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6425" cy="4522788"/>
          </a:xfrm>
        </p:spPr>
        <p:txBody>
          <a:bodyPr/>
          <a:lstStyle/>
          <a:p>
            <a:pPr algn="just"/>
            <a:r>
              <a:rPr lang="pt-BR" sz="2400" dirty="0" smtClean="0"/>
              <a:t>Modelos </a:t>
            </a:r>
            <a:r>
              <a:rPr lang="pt-BR" sz="2400" dirty="0" err="1" smtClean="0"/>
              <a:t>RBD’s</a:t>
            </a:r>
            <a:endParaRPr lang="pt-BR" sz="2400" dirty="0"/>
          </a:p>
        </p:txBody>
      </p:sp>
      <p:pic>
        <p:nvPicPr>
          <p:cNvPr id="10" name="Imagem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2448272" cy="7063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1513927"/>
            <a:ext cx="2816443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160279"/>
            <a:ext cx="2880320" cy="2052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m 1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221" y="2971837"/>
            <a:ext cx="2520280" cy="293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m 1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12976"/>
            <a:ext cx="2316089" cy="244827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tângulo de cantos arredondados 16"/>
          <p:cNvSpPr/>
          <p:nvPr/>
        </p:nvSpPr>
        <p:spPr>
          <a:xfrm>
            <a:off x="1403648" y="1916832"/>
            <a:ext cx="504056" cy="3136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3995936" y="1944116"/>
            <a:ext cx="504056" cy="285109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6537818" y="1963252"/>
            <a:ext cx="554462" cy="3136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932135" y="4249930"/>
            <a:ext cx="458233" cy="25919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3995936" y="4249930"/>
            <a:ext cx="458233" cy="25919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8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ço Reservado para Número de Slide 22"/>
          <p:cNvSpPr>
            <a:spLocks noGrp="1"/>
          </p:cNvSpPr>
          <p:nvPr>
            <p:ph type="sldNum" sz="quarter" idx="4294967295"/>
          </p:nvPr>
        </p:nvSpPr>
        <p:spPr>
          <a:xfrm>
            <a:off x="6550269" y="6000751"/>
            <a:ext cx="2133600" cy="428625"/>
          </a:xfrm>
          <a:prstGeom prst="rect">
            <a:avLst/>
          </a:prstGeom>
        </p:spPr>
        <p:txBody>
          <a:bodyPr/>
          <a:lstStyle/>
          <a:p>
            <a:fld id="{FF08B681-E336-4FC5-AB3F-EC0A14A8E51A}" type="slidenum">
              <a:rPr lang="pt-BR" smtClean="0"/>
              <a:t>15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6425" cy="1139825"/>
          </a:xfrm>
        </p:spPr>
        <p:txBody>
          <a:bodyPr/>
          <a:lstStyle/>
          <a:p>
            <a:r>
              <a:rPr lang="pt-BR" sz="2800" dirty="0" smtClean="0"/>
              <a:t>Resultados</a:t>
            </a:r>
            <a:endParaRPr lang="pt-BR" sz="2800" dirty="0"/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402749"/>
              </p:ext>
            </p:extLst>
          </p:nvPr>
        </p:nvGraphicFramePr>
        <p:xfrm>
          <a:off x="107506" y="2420888"/>
          <a:ext cx="8856984" cy="237626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76164"/>
                <a:gridCol w="1548170"/>
                <a:gridCol w="1404158"/>
                <a:gridCol w="1476164"/>
                <a:gridCol w="1476164"/>
                <a:gridCol w="1476164"/>
              </a:tblGrid>
              <a:tr h="51901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Arquitetura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Disp</a:t>
                      </a:r>
                      <a:r>
                        <a:rPr lang="pt-BR" sz="1400" dirty="0" smtClean="0"/>
                        <a:t>. (não-R)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Disp</a:t>
                      </a:r>
                      <a:r>
                        <a:rPr lang="pt-BR" sz="1400" dirty="0" smtClean="0"/>
                        <a:t>. (R)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Downtime</a:t>
                      </a:r>
                      <a:r>
                        <a:rPr lang="pt-BR" sz="1400" dirty="0" smtClean="0"/>
                        <a:t> (não-R)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/>
                        <a:t>Downtime</a:t>
                      </a:r>
                      <a:r>
                        <a:rPr lang="pt-BR" sz="1400" dirty="0" smtClean="0"/>
                        <a:t> (R)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COA</a:t>
                      </a:r>
                      <a:endParaRPr lang="pt-BR" sz="1400" dirty="0"/>
                    </a:p>
                  </a:txBody>
                  <a:tcPr anchor="ctr"/>
                </a:tc>
              </a:tr>
              <a:tr h="37145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A1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99,439671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99,716771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49,08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24,81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5,97</a:t>
                      </a:r>
                      <a:endParaRPr lang="pt-BR" sz="1400" dirty="0"/>
                    </a:p>
                  </a:txBody>
                  <a:tcPr anchor="ctr"/>
                </a:tc>
              </a:tr>
              <a:tr h="371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A2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99,718659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99,996536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24,64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0,30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11,94</a:t>
                      </a:r>
                      <a:endParaRPr lang="pt-BR" sz="1400" dirty="0"/>
                    </a:p>
                  </a:txBody>
                  <a:tcPr anchor="ctr"/>
                </a:tc>
              </a:tr>
              <a:tr h="371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A3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99,719441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99,997321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24,58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0,23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17,91</a:t>
                      </a:r>
                      <a:endParaRPr lang="pt-BR" sz="1400" dirty="0"/>
                    </a:p>
                  </a:txBody>
                  <a:tcPr anchor="ctr"/>
                </a:tc>
              </a:tr>
              <a:tr h="371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A4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99,719443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99,997323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24,58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0,23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23,89</a:t>
                      </a:r>
                      <a:endParaRPr lang="pt-BR" sz="1400" dirty="0"/>
                    </a:p>
                  </a:txBody>
                  <a:tcPr anchor="ctr"/>
                </a:tc>
              </a:tr>
              <a:tr h="371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A5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99,719443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99,997323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24,58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0,23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29,86</a:t>
                      </a:r>
                      <a:endParaRPr lang="pt-BR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 bwMode="auto">
          <a:xfrm>
            <a:off x="323528" y="3717032"/>
            <a:ext cx="8424936" cy="108012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90827"/>
              </p:ext>
            </p:extLst>
          </p:nvPr>
        </p:nvGraphicFramePr>
        <p:xfrm>
          <a:off x="2411760" y="2191238"/>
          <a:ext cx="4464496" cy="260591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232248"/>
                <a:gridCol w="2232248"/>
              </a:tblGrid>
              <a:tr h="43431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Arquitetura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Custo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43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 $   6,695.00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43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 $ 12,051.00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43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 $ 17,407.00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43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 $ 22,763.00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43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 $ 28,119.00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15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ço Reservado para Número de Slide 22"/>
          <p:cNvSpPr>
            <a:spLocks noGrp="1"/>
          </p:cNvSpPr>
          <p:nvPr>
            <p:ph type="sldNum" sz="quarter" idx="4294967295"/>
          </p:nvPr>
        </p:nvSpPr>
        <p:spPr>
          <a:xfrm>
            <a:off x="6550269" y="6000751"/>
            <a:ext cx="2133600" cy="428625"/>
          </a:xfrm>
          <a:prstGeom prst="rect">
            <a:avLst/>
          </a:prstGeom>
        </p:spPr>
        <p:txBody>
          <a:bodyPr/>
          <a:lstStyle/>
          <a:p>
            <a:fld id="{FF08B681-E336-4FC5-AB3F-EC0A14A8E51A}" type="slidenum">
              <a:rPr lang="pt-BR" smtClean="0"/>
              <a:t>16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6425" cy="1139825"/>
          </a:xfrm>
        </p:spPr>
        <p:txBody>
          <a:bodyPr/>
          <a:lstStyle/>
          <a:p>
            <a:r>
              <a:rPr lang="pt-BR" sz="2800" dirty="0" smtClean="0"/>
              <a:t>Resultados</a:t>
            </a:r>
            <a:endParaRPr lang="pt-BR" sz="2800" dirty="0"/>
          </a:p>
        </p:txBody>
      </p:sp>
      <p:graphicFrame>
        <p:nvGraphicFramePr>
          <p:cNvPr id="10" name="Espaço Reservado para Conteú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651647"/>
              </p:ext>
            </p:extLst>
          </p:nvPr>
        </p:nvGraphicFramePr>
        <p:xfrm>
          <a:off x="251520" y="1124744"/>
          <a:ext cx="5544617" cy="129614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41619"/>
                <a:gridCol w="1041619"/>
                <a:gridCol w="1153793"/>
                <a:gridCol w="1153793"/>
                <a:gridCol w="1153793"/>
              </a:tblGrid>
              <a:tr h="34019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err="1">
                          <a:effectLst/>
                        </a:rPr>
                        <a:t>Amazon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401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18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24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157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 $     86.40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 $  518.40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 $ 1,036.80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 $ 1,555.20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 $ 2,073.70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08935"/>
              </p:ext>
            </p:extLst>
          </p:nvPr>
        </p:nvGraphicFramePr>
        <p:xfrm>
          <a:off x="179512" y="2852936"/>
          <a:ext cx="8820468" cy="309634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314750"/>
                <a:gridCol w="1314750"/>
                <a:gridCol w="1547742"/>
                <a:gridCol w="1547742"/>
                <a:gridCol w="1547742"/>
                <a:gridCol w="1547742"/>
              </a:tblGrid>
              <a:tr h="25043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Tempo p/ </a:t>
                      </a:r>
                      <a:r>
                        <a:rPr lang="pt-BR" sz="1400" u="none" strike="noStrike" dirty="0" smtClean="0">
                          <a:effectLst/>
                        </a:rPr>
                        <a:t>Recuperar </a:t>
                      </a:r>
                      <a:r>
                        <a:rPr lang="pt-BR" sz="1400" u="none" strike="noStrike" dirty="0">
                          <a:effectLst/>
                        </a:rPr>
                        <a:t>valor investido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512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Arquitetura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Custo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6 meses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12 meses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18 meses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24 meses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901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6,695.00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 $        3,094.85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  6,189.70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  9,284.54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12,379.99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901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$ 12,051.00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  6,189.70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12,379.39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18,569.09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24,759.98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901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$ 17,407.00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  9,284.54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18,569.09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27,853.63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37,139.97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901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$ 22,763.00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12,384.58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24,769.15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37,153.73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49,540.69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901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A5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$ 28,119.00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15,479.42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30,958.85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 $      46,438.27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 $      61,920.68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20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ço Reservado para Número de Slide 22"/>
          <p:cNvSpPr>
            <a:spLocks noGrp="1"/>
          </p:cNvSpPr>
          <p:nvPr>
            <p:ph type="sldNum" sz="quarter" idx="4294967295"/>
          </p:nvPr>
        </p:nvSpPr>
        <p:spPr>
          <a:xfrm>
            <a:off x="6550269" y="6000751"/>
            <a:ext cx="2133600" cy="428625"/>
          </a:xfrm>
          <a:prstGeom prst="rect">
            <a:avLst/>
          </a:prstGeom>
        </p:spPr>
        <p:txBody>
          <a:bodyPr/>
          <a:lstStyle/>
          <a:p>
            <a:fld id="{FF08B681-E336-4FC5-AB3F-EC0A14A8E51A}" type="slidenum">
              <a:rPr lang="pt-BR" smtClean="0"/>
              <a:t>17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6425" cy="1139825"/>
          </a:xfrm>
        </p:spPr>
        <p:txBody>
          <a:bodyPr/>
          <a:lstStyle/>
          <a:p>
            <a:r>
              <a:rPr lang="pt-BR" sz="2800" dirty="0" smtClean="0"/>
              <a:t>Resultados</a:t>
            </a:r>
            <a:endParaRPr lang="pt-BR" sz="28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332438"/>
              </p:ext>
            </p:extLst>
          </p:nvPr>
        </p:nvGraphicFramePr>
        <p:xfrm>
          <a:off x="0" y="980728"/>
          <a:ext cx="896448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621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ço Reservado para Número de Slide 22"/>
          <p:cNvSpPr>
            <a:spLocks noGrp="1"/>
          </p:cNvSpPr>
          <p:nvPr>
            <p:ph type="sldNum" sz="quarter" idx="4294967295"/>
          </p:nvPr>
        </p:nvSpPr>
        <p:spPr>
          <a:xfrm>
            <a:off x="6550269" y="6000751"/>
            <a:ext cx="2133600" cy="428625"/>
          </a:xfrm>
          <a:prstGeom prst="rect">
            <a:avLst/>
          </a:prstGeom>
        </p:spPr>
        <p:txBody>
          <a:bodyPr/>
          <a:lstStyle/>
          <a:p>
            <a:fld id="{FF08B681-E336-4FC5-AB3F-EC0A14A8E51A}" type="slidenum">
              <a:rPr lang="pt-BR" smtClean="0"/>
              <a:t>18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6425" cy="1139825"/>
          </a:xfrm>
        </p:spPr>
        <p:txBody>
          <a:bodyPr/>
          <a:lstStyle/>
          <a:p>
            <a:r>
              <a:rPr lang="pt-BR" sz="2800" dirty="0" smtClean="0"/>
              <a:t>Conclusões</a:t>
            </a:r>
            <a:endParaRPr lang="pt-BR" sz="2800" dirty="0"/>
          </a:p>
        </p:txBody>
      </p:sp>
      <p:sp>
        <p:nvSpPr>
          <p:cNvPr id="1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6425" cy="4522788"/>
          </a:xfrm>
        </p:spPr>
        <p:txBody>
          <a:bodyPr/>
          <a:lstStyle/>
          <a:p>
            <a:pPr algn="just"/>
            <a:r>
              <a:rPr lang="pt-BR" sz="2400" dirty="0" smtClean="0"/>
              <a:t>Cinco arquiteturas </a:t>
            </a:r>
            <a:r>
              <a:rPr lang="pt-BR" sz="2400" dirty="0"/>
              <a:t>foram utilizados</a:t>
            </a:r>
            <a:r>
              <a:rPr lang="pt-BR" sz="2400" dirty="0" smtClean="0"/>
              <a:t>:</a:t>
            </a:r>
          </a:p>
          <a:p>
            <a:pPr lvl="1" algn="just"/>
            <a:r>
              <a:rPr lang="pt-BR" sz="2000" dirty="0" smtClean="0"/>
              <a:t>Cada CC com três nós.</a:t>
            </a:r>
          </a:p>
          <a:p>
            <a:pPr lvl="2" algn="just"/>
            <a:r>
              <a:rPr lang="pt-BR" sz="1600" dirty="0" smtClean="0"/>
              <a:t>CLC e um CC;</a:t>
            </a:r>
            <a:endParaRPr lang="pt-BR" sz="1600" dirty="0"/>
          </a:p>
          <a:p>
            <a:pPr lvl="2" algn="just"/>
            <a:r>
              <a:rPr lang="pt-BR" sz="1600" dirty="0" smtClean="0"/>
              <a:t>CLC e dois </a:t>
            </a:r>
            <a:r>
              <a:rPr lang="pt-BR" sz="1600" dirty="0" err="1" smtClean="0"/>
              <a:t>CC’s</a:t>
            </a:r>
            <a:r>
              <a:rPr lang="pt-BR" sz="1600" dirty="0" smtClean="0"/>
              <a:t>;</a:t>
            </a:r>
            <a:endParaRPr lang="pt-BR" sz="1600" dirty="0"/>
          </a:p>
          <a:p>
            <a:pPr lvl="2" algn="just"/>
            <a:r>
              <a:rPr lang="pt-BR" sz="1600" dirty="0" smtClean="0"/>
              <a:t>CLC e </a:t>
            </a:r>
            <a:r>
              <a:rPr lang="pt-BR" sz="1600" dirty="0"/>
              <a:t>três </a:t>
            </a:r>
            <a:r>
              <a:rPr lang="pt-BR" sz="1600" dirty="0" err="1" smtClean="0"/>
              <a:t>CC’s</a:t>
            </a:r>
            <a:r>
              <a:rPr lang="pt-BR" sz="1600" dirty="0" smtClean="0"/>
              <a:t>;</a:t>
            </a:r>
          </a:p>
          <a:p>
            <a:pPr lvl="2" algn="just"/>
            <a:r>
              <a:rPr lang="pt-BR" sz="1600" dirty="0"/>
              <a:t>CLC e </a:t>
            </a:r>
            <a:r>
              <a:rPr lang="pt-BR" sz="1600" dirty="0" smtClean="0"/>
              <a:t>quatro </a:t>
            </a:r>
            <a:r>
              <a:rPr lang="pt-BR" sz="1600" dirty="0" err="1"/>
              <a:t>CC’s</a:t>
            </a:r>
            <a:r>
              <a:rPr lang="pt-BR" sz="1600" dirty="0"/>
              <a:t>;</a:t>
            </a:r>
          </a:p>
          <a:p>
            <a:pPr lvl="2" algn="just"/>
            <a:r>
              <a:rPr lang="pt-BR" sz="1600" dirty="0"/>
              <a:t>CLC e </a:t>
            </a:r>
            <a:r>
              <a:rPr lang="pt-BR" sz="1600" dirty="0" smtClean="0"/>
              <a:t>cinco </a:t>
            </a:r>
            <a:r>
              <a:rPr lang="pt-BR" sz="1600" dirty="0" err="1" smtClean="0"/>
              <a:t>CC’s</a:t>
            </a:r>
            <a:r>
              <a:rPr lang="pt-BR" sz="1600" dirty="0" smtClean="0"/>
              <a:t>.</a:t>
            </a:r>
            <a:endParaRPr lang="pt-BR" sz="1600" dirty="0"/>
          </a:p>
          <a:p>
            <a:pPr algn="just"/>
            <a:r>
              <a:rPr lang="pt-BR" sz="2400" dirty="0" smtClean="0"/>
              <a:t>Redução do </a:t>
            </a:r>
            <a:r>
              <a:rPr lang="pt-BR" sz="2400" i="1" dirty="0" err="1" smtClean="0"/>
              <a:t>downtime</a:t>
            </a:r>
            <a:r>
              <a:rPr lang="pt-BR" sz="2400" i="1" dirty="0" smtClean="0"/>
              <a:t> </a:t>
            </a:r>
            <a:r>
              <a:rPr lang="pt-BR" sz="2400" dirty="0" smtClean="0"/>
              <a:t>com adição do componente redundante.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Demanda de poder computacional, a COA pode ser uma boa opção.</a:t>
            </a:r>
            <a:endParaRPr lang="pt-BR" sz="2400" dirty="0"/>
          </a:p>
          <a:p>
            <a:pPr algn="just"/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6432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ço Reservado para Número de Slide 22"/>
          <p:cNvSpPr>
            <a:spLocks noGrp="1"/>
          </p:cNvSpPr>
          <p:nvPr>
            <p:ph type="sldNum" sz="quarter" idx="4294967295"/>
          </p:nvPr>
        </p:nvSpPr>
        <p:spPr>
          <a:xfrm>
            <a:off x="6550269" y="6000751"/>
            <a:ext cx="2133600" cy="428625"/>
          </a:xfrm>
          <a:prstGeom prst="rect">
            <a:avLst/>
          </a:prstGeom>
        </p:spPr>
        <p:txBody>
          <a:bodyPr/>
          <a:lstStyle/>
          <a:p>
            <a:fld id="{FF08B681-E336-4FC5-AB3F-EC0A14A8E51A}" type="slidenum">
              <a:rPr lang="pt-BR" smtClean="0"/>
              <a:t>19</a:t>
            </a:fld>
            <a:endParaRPr lang="pt-BR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6425" cy="1139825"/>
          </a:xfrm>
        </p:spPr>
        <p:txBody>
          <a:bodyPr/>
          <a:lstStyle/>
          <a:p>
            <a:r>
              <a:rPr lang="pt-BR" sz="2800" dirty="0" smtClean="0"/>
              <a:t>Trabalhos Futuros</a:t>
            </a:r>
            <a:endParaRPr lang="pt-BR" sz="2800" dirty="0"/>
          </a:p>
        </p:txBody>
      </p:sp>
      <p:sp>
        <p:nvSpPr>
          <p:cNvPr id="1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6425" cy="4522788"/>
          </a:xfrm>
        </p:spPr>
        <p:txBody>
          <a:bodyPr/>
          <a:lstStyle/>
          <a:p>
            <a:pPr algn="just"/>
            <a:r>
              <a:rPr lang="pt-BR" sz="2400" dirty="0"/>
              <a:t>Como trabalho futuro, pretende-se reproduzir alguns cenários propostos, com a </a:t>
            </a:r>
            <a:r>
              <a:rPr lang="pt-BR" sz="2400" dirty="0" smtClean="0"/>
              <a:t>aplicabilidade </a:t>
            </a:r>
            <a:r>
              <a:rPr lang="pt-BR" sz="2400" dirty="0"/>
              <a:t>das abordagens mencionadas, a </a:t>
            </a:r>
            <a:r>
              <a:rPr lang="pt-BR" sz="2400" dirty="0" smtClean="0"/>
              <a:t>fim </a:t>
            </a:r>
            <a:r>
              <a:rPr lang="pt-BR" sz="2400" dirty="0"/>
              <a:t>de realizar experimentos </a:t>
            </a:r>
            <a:r>
              <a:rPr lang="pt-BR" sz="2400" i="1" dirty="0" err="1"/>
              <a:t>Testbed</a:t>
            </a:r>
            <a:r>
              <a:rPr lang="pt-BR" sz="2400" dirty="0"/>
              <a:t>, </a:t>
            </a:r>
            <a:r>
              <a:rPr lang="pt-BR" sz="2400" dirty="0" smtClean="0"/>
              <a:t>verificando a </a:t>
            </a:r>
            <a:r>
              <a:rPr lang="pt-BR" sz="2400" dirty="0"/>
              <a:t>consistência de dados entre os servidores replicados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A utilização dos softwares, </a:t>
            </a:r>
            <a:r>
              <a:rPr lang="pt-BR" sz="2400" i="1" dirty="0" err="1"/>
              <a:t>Heartbeat</a:t>
            </a:r>
            <a:r>
              <a:rPr lang="pt-BR" sz="2400" dirty="0"/>
              <a:t> e DRBD auxiliando no processo de ativação </a:t>
            </a:r>
            <a:r>
              <a:rPr lang="pt-BR" sz="2400" dirty="0" smtClean="0"/>
              <a:t>e cópias </a:t>
            </a:r>
            <a:r>
              <a:rPr lang="pt-BR" sz="2400" dirty="0"/>
              <a:t>de dados nos servidores replicados, garantindo a </a:t>
            </a:r>
            <a:r>
              <a:rPr lang="pt-BR" sz="2400" dirty="0" smtClean="0"/>
              <a:t>confiabilidade </a:t>
            </a:r>
            <a:r>
              <a:rPr lang="pt-BR" sz="2400" dirty="0"/>
              <a:t>da abordagem </a:t>
            </a:r>
            <a:r>
              <a:rPr lang="pt-BR" sz="2400" dirty="0" smtClean="0"/>
              <a:t>da redundância </a:t>
            </a:r>
            <a:r>
              <a:rPr lang="pt-BR" sz="2400" i="1" dirty="0" err="1"/>
              <a:t>warm-standy</a:t>
            </a:r>
            <a:r>
              <a:rPr lang="pt-BR" sz="2400" i="1" dirty="0"/>
              <a:t>.</a:t>
            </a:r>
            <a:endParaRPr lang="pt-BR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55058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577" y="1143000"/>
            <a:ext cx="5528583" cy="4643438"/>
          </a:xfrm>
        </p:spPr>
        <p:txBody>
          <a:bodyPr/>
          <a:lstStyle/>
          <a:p>
            <a:pPr algn="just"/>
            <a:r>
              <a:rPr lang="pt-BR" sz="2800" dirty="0" smtClean="0"/>
              <a:t>Cloud </a:t>
            </a:r>
            <a:r>
              <a:rPr lang="pt-BR" sz="2800" dirty="0" err="1" smtClean="0"/>
              <a:t>Computing</a:t>
            </a:r>
            <a:endParaRPr lang="pt-BR" sz="2800" dirty="0" smtClean="0"/>
          </a:p>
          <a:p>
            <a:pPr marL="0" indent="0" algn="just">
              <a:buNone/>
            </a:pPr>
            <a:endParaRPr lang="pt-BR" sz="1800" dirty="0"/>
          </a:p>
          <a:p>
            <a:pPr algn="just"/>
            <a:r>
              <a:rPr lang="pt-BR" sz="1800" dirty="0" smtClean="0"/>
              <a:t>Está crescendo</a:t>
            </a:r>
          </a:p>
          <a:p>
            <a:pPr algn="just"/>
            <a:endParaRPr lang="pt-BR" sz="1800" dirty="0" smtClean="0"/>
          </a:p>
          <a:p>
            <a:pPr algn="just">
              <a:buFontTx/>
              <a:buChar char="-"/>
            </a:pPr>
            <a:r>
              <a:rPr lang="pt-BR" sz="1800" dirty="0" smtClean="0"/>
              <a:t>Capacidade de armazenamento</a:t>
            </a:r>
          </a:p>
          <a:p>
            <a:pPr algn="just">
              <a:buFontTx/>
              <a:buChar char="-"/>
            </a:pPr>
            <a:r>
              <a:rPr lang="pt-BR" sz="1800" dirty="0" smtClean="0"/>
              <a:t>Memória</a:t>
            </a:r>
          </a:p>
          <a:p>
            <a:pPr algn="just">
              <a:buFontTx/>
              <a:buChar char="-"/>
            </a:pPr>
            <a:r>
              <a:rPr lang="pt-BR" sz="1800" dirty="0" smtClean="0"/>
              <a:t>Poder de processamento</a:t>
            </a:r>
          </a:p>
          <a:p>
            <a:pPr algn="just">
              <a:buFontTx/>
              <a:buChar char="-"/>
            </a:pPr>
            <a:endParaRPr lang="pt-BR" sz="1800" dirty="0"/>
          </a:p>
          <a:p>
            <a:pPr algn="just">
              <a:buFontTx/>
              <a:buChar char="-"/>
            </a:pPr>
            <a:r>
              <a:rPr lang="pt-BR" sz="1800" dirty="0" smtClean="0"/>
              <a:t>Através da Internet.</a:t>
            </a:r>
          </a:p>
        </p:txBody>
      </p:sp>
      <p:pic>
        <p:nvPicPr>
          <p:cNvPr id="1026" name="Picture 2" descr="http://gurkulindia.com/main/wp-content/uploads/2011/07/clou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6945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8F45-F165-4D23-9FAF-F0B98AA35EEC}" type="datetime1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1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67543" y="2708920"/>
            <a:ext cx="84060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Perguntas?</a:t>
            </a:r>
            <a:endParaRPr lang="pt-BR" sz="3600" dirty="0" smtClean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BD11-77F2-4B03-A319-44252D59DE95}" type="datetime1">
              <a:rPr lang="pt-BR" smtClean="0"/>
              <a:t>25/03/2013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96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483577" y="1143000"/>
            <a:ext cx="5528583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pt-BR" sz="2800" dirty="0" smtClean="0"/>
              <a:t>Eucalyptus Cloud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 smtClean="0"/>
              <a:t>Implementação de computação em nuvem, no estilo </a:t>
            </a:r>
            <a:r>
              <a:rPr lang="pt-BR" sz="1800" dirty="0" err="1" smtClean="0"/>
              <a:t>IaaS</a:t>
            </a:r>
            <a:r>
              <a:rPr lang="pt-BR" sz="1800" dirty="0" smtClean="0"/>
              <a:t>, compatível com os serviços </a:t>
            </a:r>
            <a:r>
              <a:rPr lang="pt-BR" sz="1800" dirty="0" err="1" smtClean="0"/>
              <a:t>Amazon</a:t>
            </a:r>
            <a:r>
              <a:rPr lang="pt-BR" sz="1800" dirty="0" smtClean="0"/>
              <a:t> EC2 e S3.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 smtClean="0"/>
              <a:t>Composta por 5 componentes.</a:t>
            </a:r>
            <a:endParaRPr lang="pt-BR" sz="2400" dirty="0" smtClean="0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21B3-229D-4748-9916-16FBF2E1F267}" type="datetime1">
              <a:rPr lang="pt-BR" smtClean="0"/>
              <a:t>25/03/2013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3</a:t>
            </a:fld>
            <a:endParaRPr lang="pt-BR"/>
          </a:p>
        </p:txBody>
      </p:sp>
      <p:pic>
        <p:nvPicPr>
          <p:cNvPr id="4098" name="Picture 2" descr="http://upload.wikimedia.org/wikipedia/commons/2/2f/Eucalyptus_cloud_architecture-1.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22369"/>
            <a:ext cx="5256584" cy="286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3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450549" y="1143000"/>
            <a:ext cx="5528583" cy="444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pt-BR" sz="2800" dirty="0" smtClean="0"/>
              <a:t>Eucalyptus Cloud</a:t>
            </a:r>
          </a:p>
          <a:p>
            <a:pPr marL="0" indent="0" algn="just">
              <a:buNone/>
            </a:pPr>
            <a:endParaRPr lang="pt-BR" sz="1800" dirty="0" smtClean="0"/>
          </a:p>
          <a:p>
            <a:pPr algn="just"/>
            <a:r>
              <a:rPr lang="pt-BR" sz="1800" dirty="0" smtClean="0"/>
              <a:t>Ponto Único de Entrada.</a:t>
            </a:r>
          </a:p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Indisponibilidade</a:t>
            </a:r>
            <a:endParaRPr lang="pt-BR" sz="1800" dirty="0"/>
          </a:p>
          <a:p>
            <a:pPr algn="just"/>
            <a:endParaRPr lang="pt-BR" sz="1800" dirty="0" smtClean="0"/>
          </a:p>
          <a:p>
            <a:pPr algn="just"/>
            <a:r>
              <a:rPr lang="pt-BR" sz="1800" dirty="0"/>
              <a:t>Tolerância a Falhas</a:t>
            </a:r>
            <a:r>
              <a:rPr lang="pt-BR" sz="1800" dirty="0" smtClean="0"/>
              <a:t>.</a:t>
            </a:r>
          </a:p>
          <a:p>
            <a:pPr lvl="1" algn="just"/>
            <a:r>
              <a:rPr lang="pt-BR" sz="1400" dirty="0" smtClean="0"/>
              <a:t>Redundância</a:t>
            </a:r>
            <a:endParaRPr lang="pt-BR" sz="14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368" y="1873926"/>
            <a:ext cx="5050904" cy="4472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4D67-B8F1-42D2-ABDC-C1241BF955BC}" type="datetime1">
              <a:rPr lang="pt-BR" smtClean="0"/>
              <a:t>25/03/2013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81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6425" cy="1139825"/>
          </a:xfrm>
        </p:spPr>
        <p:txBody>
          <a:bodyPr/>
          <a:lstStyle/>
          <a:p>
            <a:r>
              <a:rPr lang="pt-BR" sz="2800" dirty="0" smtClean="0"/>
              <a:t>Objetivos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2492896"/>
            <a:ext cx="8226425" cy="2764904"/>
          </a:xfrm>
        </p:spPr>
        <p:txBody>
          <a:bodyPr/>
          <a:lstStyle/>
          <a:p>
            <a:pPr algn="just"/>
            <a:r>
              <a:rPr lang="pt-BR" sz="2400" dirty="0"/>
              <a:t>Propor um conjunto de </a:t>
            </a:r>
            <a:r>
              <a:rPr lang="pt-BR" sz="2400" dirty="0" smtClean="0"/>
              <a:t>modelos para </a:t>
            </a:r>
            <a:r>
              <a:rPr lang="pt-BR" sz="2400" dirty="0"/>
              <a:t>avaliação de </a:t>
            </a:r>
            <a:r>
              <a:rPr lang="pt-BR" sz="2400" dirty="0" smtClean="0"/>
              <a:t>dependabilidade (disponibilidade) </a:t>
            </a:r>
            <a:r>
              <a:rPr lang="pt-BR" sz="2400" dirty="0"/>
              <a:t>das infraestruturas de Computação em </a:t>
            </a:r>
            <a:r>
              <a:rPr lang="pt-BR" sz="2400" dirty="0" smtClean="0"/>
              <a:t>Nuvem. 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F234927-6EB1-4503-BBAE-D375E8C56D6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849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o 26"/>
          <p:cNvGrpSpPr/>
          <p:nvPr/>
        </p:nvGrpSpPr>
        <p:grpSpPr>
          <a:xfrm>
            <a:off x="5515409" y="2126997"/>
            <a:ext cx="3394887" cy="3606259"/>
            <a:chOff x="5515409" y="2126997"/>
            <a:chExt cx="3394887" cy="3606259"/>
          </a:xfrm>
        </p:grpSpPr>
        <p:cxnSp>
          <p:nvCxnSpPr>
            <p:cNvPr id="9" name="Conector reto 8"/>
            <p:cNvCxnSpPr/>
            <p:nvPr/>
          </p:nvCxnSpPr>
          <p:spPr>
            <a:xfrm>
              <a:off x="7308304" y="2126997"/>
              <a:ext cx="0" cy="2598147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26" name="Grupo 25"/>
            <p:cNvGrpSpPr/>
            <p:nvPr/>
          </p:nvGrpSpPr>
          <p:grpSpPr>
            <a:xfrm>
              <a:off x="5515409" y="4057561"/>
              <a:ext cx="3394887" cy="1675695"/>
              <a:chOff x="5515409" y="4057561"/>
              <a:chExt cx="3394887" cy="1675695"/>
            </a:xfrm>
          </p:grpSpPr>
          <p:pic>
            <p:nvPicPr>
              <p:cNvPr id="2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72400" y="4725144"/>
                <a:ext cx="737896" cy="1008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4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15409" y="4725144"/>
                <a:ext cx="737896" cy="1008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16" name="Conector reto 15"/>
              <p:cNvCxnSpPr/>
              <p:nvPr/>
            </p:nvCxnSpPr>
            <p:spPr>
              <a:xfrm>
                <a:off x="5884357" y="4057561"/>
                <a:ext cx="2792099" cy="0"/>
              </a:xfrm>
              <a:prstGeom prst="line">
                <a:avLst/>
              </a:prstGeom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1" name="Conector reto 20"/>
              <p:cNvCxnSpPr/>
              <p:nvPr/>
            </p:nvCxnSpPr>
            <p:spPr>
              <a:xfrm>
                <a:off x="5884357" y="4064226"/>
                <a:ext cx="0" cy="695818"/>
              </a:xfrm>
              <a:prstGeom prst="line">
                <a:avLst/>
              </a:prstGeom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5" name="Conector reto 24"/>
              <p:cNvCxnSpPr/>
              <p:nvPr/>
            </p:nvCxnSpPr>
            <p:spPr>
              <a:xfrm>
                <a:off x="8676456" y="4064226"/>
                <a:ext cx="0" cy="695818"/>
              </a:xfrm>
              <a:prstGeom prst="line">
                <a:avLst/>
              </a:prstGeom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3AED-BF65-4153-B5D5-2B00E2217D78}" type="datetime1">
              <a:rPr lang="pt-BR" smtClean="0"/>
              <a:t>25/03/2013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6</a:t>
            </a:fld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83577" y="1143000"/>
            <a:ext cx="8229600" cy="3269135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Arquitetura Eucalyptus</a:t>
            </a:r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724943" y="2054989"/>
            <a:ext cx="648072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CLC</a:t>
            </a:r>
            <a:endParaRPr lang="pt-BR" sz="1400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613375" y="2126997"/>
            <a:ext cx="902034" cy="576064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err="1" smtClean="0"/>
              <a:t>Walrus</a:t>
            </a:r>
            <a:endParaRPr lang="pt-BR" sz="1400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647723" y="2054989"/>
            <a:ext cx="648072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SC</a:t>
            </a:r>
            <a:endParaRPr lang="pt-BR" sz="1400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634764" y="2054989"/>
            <a:ext cx="648072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CC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3605263" y="2054989"/>
            <a:ext cx="648072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NC</a:t>
            </a:r>
            <a:endParaRPr lang="pt-BR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86" y="4030041"/>
            <a:ext cx="73789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416" y="4030040"/>
            <a:ext cx="737897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411" y="4043890"/>
            <a:ext cx="737897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CaixaDeTexto 27"/>
          <p:cNvSpPr txBox="1"/>
          <p:nvPr/>
        </p:nvSpPr>
        <p:spPr>
          <a:xfrm>
            <a:off x="1250661" y="1556792"/>
            <a:ext cx="77858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/>
            <a:endParaRPr lang="pt-BR" dirty="0" smtClean="0"/>
          </a:p>
          <a:p>
            <a:pPr lvl="4"/>
            <a:r>
              <a:rPr lang="pt-BR" dirty="0"/>
              <a:t>	</a:t>
            </a:r>
            <a:r>
              <a:rPr lang="pt-BR" dirty="0" smtClean="0"/>
              <a:t>Subsistema </a:t>
            </a:r>
            <a:r>
              <a:rPr lang="pt-BR" dirty="0"/>
              <a:t>da </a:t>
            </a:r>
            <a:r>
              <a:rPr lang="pt-BR" dirty="0" smtClean="0"/>
              <a:t>Nuvem</a:t>
            </a:r>
          </a:p>
          <a:p>
            <a:pPr marL="2114550" lvl="4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lvl="5"/>
            <a:r>
              <a:rPr lang="pt-BR" dirty="0" smtClean="0"/>
              <a:t>	Subsistema de Clusters</a:t>
            </a:r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285750" indent="-285750">
              <a:buFontTx/>
              <a:buChar char="-"/>
            </a:pPr>
            <a:endParaRPr lang="pt-BR" dirty="0" smtClean="0"/>
          </a:p>
          <a:p>
            <a:pPr marL="1657350" lvl="3" indent="-285750">
              <a:buFontTx/>
              <a:buChar char="-"/>
            </a:pPr>
            <a:r>
              <a:rPr lang="pt-BR" dirty="0" smtClean="0"/>
              <a:t>Subsistema de Nós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202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3333E-6 L 3.05556E-6 0.15764 C 3.05556E-6 0.22824 0.03663 0.31598 0.06649 0.31598 L 0.13333 0.31598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1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5.55556E-7 0.15255 C 5.55556E-7 0.22107 -0.05833 0.30533 -0.10573 0.30533 L -0.21129 0.30533 " pathEditMode="relative" rAng="5400000" ptsTypes="FfFF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73" y="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0.25104 2.22222E-6 C 0.36354 2.22222E-6 0.50209 -0.10255 0.50209 -0.18565 L 0.50209 -0.37107 " pathEditMode="relative" rAng="0" ptsTypes="FfFF">
                                      <p:cBhvr>
                                        <p:cTn id="2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04" y="-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7.40741E-7 L -3.05556E-6 0.15208 C -3.05556E-6 0.22037 0.01285 0.3044 0.02361 0.3044 L 0.04723 0.3044 " pathEditMode="relative" rAng="0" ptsTypes="FfFF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1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0.25157 2.59259E-6 C 0.36424 2.59259E-6 0.50313 -0.05232 0.50313 -0.09468 L 0.50313 -0.18889 " pathEditMode="relative" rAng="0" ptsTypes="FfFF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56" y="-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-3.88889E-6 0.15764 C -3.88889E-6 0.22871 -0.02847 0.31621 -0.05156 0.31621 L -0.10277 0.31621 " pathEditMode="relative" rAng="5400000" ptsTypes="FfFF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39" y="1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0.0051 L 0.50139 0.0101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0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dirty="0" smtClean="0"/>
              <a:t>Arquitetura</a:t>
            </a:r>
            <a:endParaRPr lang="pt-BR" dirty="0"/>
          </a:p>
        </p:txBody>
      </p:sp>
      <p:pic>
        <p:nvPicPr>
          <p:cNvPr id="2051" name="Picture 3" descr="C:\Users\Jamilson\Desktop\Arquivos Mestrado\Artigo2\Artigo_2\img\CCredundan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329895" cy="3652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F002-901A-4092-AEF6-F51E16F285AA}" type="datetime1">
              <a:rPr lang="pt-BR" smtClean="0"/>
              <a:t>25/03/2013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B681-E336-4FC5-AB3F-EC0A14A8E51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7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Modelos de dependabilidade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73789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93416"/>
            <a:ext cx="59055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21360"/>
            <a:ext cx="73789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15841"/>
            <a:ext cx="58674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844" y="4457537"/>
            <a:ext cx="5867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10681"/>
            <a:ext cx="73789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3806895" y="1724084"/>
            <a:ext cx="2789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Subsistema da Nuvem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844995" y="2946509"/>
            <a:ext cx="2912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Subsistema de Clusters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998229" y="4091364"/>
            <a:ext cx="2406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Subsistema de Nós</a:t>
            </a:r>
            <a:endParaRPr lang="pt-BR" dirty="0"/>
          </a:p>
        </p:txBody>
      </p:sp>
      <p:graphicFrame>
        <p:nvGraphicFramePr>
          <p:cNvPr id="22" name="Tabe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284583"/>
              </p:ext>
            </p:extLst>
          </p:nvPr>
        </p:nvGraphicFramePr>
        <p:xfrm>
          <a:off x="3224167" y="2704193"/>
          <a:ext cx="3744416" cy="170648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48913"/>
                <a:gridCol w="1995503"/>
              </a:tblGrid>
              <a:tr h="35946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Descrição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MTTF(s):</a:t>
                      </a:r>
                      <a:endParaRPr lang="pt-BR" sz="1400" dirty="0"/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t-BR" sz="1200" dirty="0" smtClean="0"/>
                        <a:t>Subsistema da</a:t>
                      </a:r>
                      <a:r>
                        <a:rPr lang="pt-BR" sz="1200" baseline="0" dirty="0" smtClean="0"/>
                        <a:t> Nuvem</a:t>
                      </a:r>
                      <a:endParaRPr lang="pt-BR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aseline="0" dirty="0" smtClean="0"/>
                        <a:t>333.71</a:t>
                      </a:r>
                      <a:endParaRPr lang="pt-BR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t-BR" sz="1200" dirty="0" smtClean="0"/>
                        <a:t>Subsistema de</a:t>
                      </a:r>
                      <a:r>
                        <a:rPr lang="pt-BR" sz="1200" baseline="0" dirty="0" smtClean="0"/>
                        <a:t> Clusters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333.71</a:t>
                      </a:r>
                      <a:endParaRPr lang="pt-BR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26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t-BR" sz="1200" baseline="0" dirty="0" smtClean="0"/>
                        <a:t>Subsistema de Nós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481.82</a:t>
                      </a:r>
                      <a:endParaRPr lang="pt-BR" sz="1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097" y="2921016"/>
            <a:ext cx="4015248" cy="153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4D23-AD14-40A3-81C6-64DC9B2EF508}" type="datetime1">
              <a:rPr lang="pt-BR" smtClean="0"/>
              <a:t>25/03/2013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B681-E336-4FC5-AB3F-EC0A14A8E51A}" type="slidenum">
              <a:rPr lang="pt-BR" smtClean="0"/>
              <a:t>8</a:t>
            </a:fld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3874156" y="5485423"/>
            <a:ext cx="50610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/>
              <a:t>Hu, </a:t>
            </a:r>
            <a:r>
              <a:rPr lang="pt-BR" sz="1000" dirty="0" smtClean="0"/>
              <a:t>T. </a:t>
            </a:r>
            <a:r>
              <a:rPr lang="pt-BR" sz="1000" dirty="0"/>
              <a:t>e</a:t>
            </a:r>
            <a:r>
              <a:rPr lang="pt-BR" sz="1000" dirty="0" smtClean="0"/>
              <a:t>t al. </a:t>
            </a:r>
            <a:r>
              <a:rPr lang="en-US" sz="1000" dirty="0" err="1" smtClean="0"/>
              <a:t>Mttf</a:t>
            </a:r>
            <a:r>
              <a:rPr lang="en-US" sz="1000" dirty="0" smtClean="0"/>
              <a:t> of </a:t>
            </a:r>
            <a:r>
              <a:rPr lang="en-US" sz="1000" dirty="0"/>
              <a:t>composite web </a:t>
            </a:r>
            <a:r>
              <a:rPr lang="en-US" sz="1000" dirty="0" smtClean="0"/>
              <a:t>services</a:t>
            </a:r>
          </a:p>
          <a:p>
            <a:r>
              <a:rPr lang="pt-BR" sz="1000" dirty="0"/>
              <a:t>Kim, D. S</a:t>
            </a:r>
            <a:r>
              <a:rPr lang="pt-BR" sz="1000" dirty="0" smtClean="0"/>
              <a:t>., et al. </a:t>
            </a:r>
            <a:r>
              <a:rPr lang="en-US" sz="1000" dirty="0"/>
              <a:t>Availability modeling and </a:t>
            </a:r>
            <a:r>
              <a:rPr lang="en-US" sz="1000" dirty="0" smtClean="0"/>
              <a:t>analysis of </a:t>
            </a:r>
            <a:r>
              <a:rPr lang="en-US" sz="1000" dirty="0"/>
              <a:t>a virtualized </a:t>
            </a:r>
            <a:r>
              <a:rPr lang="en-US" sz="1000" dirty="0" smtClean="0"/>
              <a:t>system.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80029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b="1" dirty="0" smtClean="0"/>
              <a:t>Sistema Redundante</a:t>
            </a:r>
            <a:endParaRPr lang="pt-BR" sz="2000" b="1" dirty="0" smtClean="0"/>
          </a:p>
          <a:p>
            <a:endParaRPr 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34B3-18D1-4E81-8ED8-EBDDFC978717}" type="datetime1">
              <a:rPr lang="pt-BR" smtClean="0"/>
              <a:t>25/03/2013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9</a:t>
            </a:fld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556792"/>
            <a:ext cx="527381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80196"/>
            <a:ext cx="6490357" cy="1361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34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presentação proposta paulo v1.4 - Paul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proposta paulo v1.4 - Paulo</Template>
  <TotalTime>3989</TotalTime>
  <Words>801</Words>
  <Application>Microsoft Office PowerPoint</Application>
  <PresentationFormat>Apresentação na tela (4:3)</PresentationFormat>
  <Paragraphs>267</Paragraphs>
  <Slides>20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apresentação proposta paulo v1.4 - Paulo</vt:lpstr>
      <vt:lpstr>Modelos de Disponibilidade para Arquiteturas de Cloud Computing baseadas na plataforma Eucalyptus</vt:lpstr>
      <vt:lpstr>Contexto</vt:lpstr>
      <vt:lpstr>Motivação</vt:lpstr>
      <vt:lpstr>Motivação</vt:lpstr>
      <vt:lpstr>Objetivos</vt:lpstr>
      <vt:lpstr>Arquitetura</vt:lpstr>
      <vt:lpstr>Arquitetura</vt:lpstr>
      <vt:lpstr>Modelos</vt:lpstr>
      <vt:lpstr>Modelos</vt:lpstr>
      <vt:lpstr>Modelos</vt:lpstr>
      <vt:lpstr>Modelos</vt:lpstr>
      <vt:lpstr>Estudo de Caso</vt:lpstr>
      <vt:lpstr>Estudo de Caso</vt:lpstr>
      <vt:lpstr>Estudo de Caso</vt:lpstr>
      <vt:lpstr>Resultados</vt:lpstr>
      <vt:lpstr>Resultados</vt:lpstr>
      <vt:lpstr>Resultados</vt:lpstr>
      <vt:lpstr>Conclusões</vt:lpstr>
      <vt:lpstr>Trabalhos Futuros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Models for Dependability and Availability Analysis of Cloud Computing Architectures for Eucalyptus Platform</dc:title>
  <dc:creator>Jamilson</dc:creator>
  <cp:lastModifiedBy>Jamilson</cp:lastModifiedBy>
  <cp:revision>92</cp:revision>
  <dcterms:created xsi:type="dcterms:W3CDTF">2012-08-17T03:22:56Z</dcterms:created>
  <dcterms:modified xsi:type="dcterms:W3CDTF">2013-03-25T10:24:35Z</dcterms:modified>
</cp:coreProperties>
</file>