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1.xml" ContentType="application/vnd.openxmlformats-officedocument.drawingml.char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sldIdLst>
    <p:sldId id="256" r:id="rId2"/>
    <p:sldId id="257" r:id="rId3"/>
    <p:sldId id="258" r:id="rId4"/>
    <p:sldId id="259" r:id="rId5"/>
    <p:sldId id="276" r:id="rId6"/>
    <p:sldId id="262" r:id="rId7"/>
    <p:sldId id="263" r:id="rId8"/>
    <p:sldId id="265" r:id="rId9"/>
    <p:sldId id="266" r:id="rId10"/>
    <p:sldId id="278" r:id="rId11"/>
    <p:sldId id="279" r:id="rId12"/>
    <p:sldId id="277" r:id="rId13"/>
    <p:sldId id="284" r:id="rId14"/>
    <p:sldId id="280" r:id="rId15"/>
    <p:sldId id="285" r:id="rId16"/>
    <p:sldId id="281" r:id="rId17"/>
    <p:sldId id="286" r:id="rId18"/>
    <p:sldId id="282" r:id="rId19"/>
    <p:sldId id="283" r:id="rId20"/>
    <p:sldId id="275" r:id="rId21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A488322-F2BA-4B5B-9748-0D474271808F}" styleName="Estilo Médio 3 - Ênfase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93D81CF-94F2-401A-BA57-92F5A7B2D0C5}" styleName="Estilo Médio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D27102A9-8310-4765-A935-A1911B00CA55}" styleName="Estilo Claro 1 - Ênfase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Pasta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8158047969756287E-2"/>
          <c:y val="5.0351563197457462E-2"/>
          <c:w val="0.85287125062544444"/>
          <c:h val="0.8360354955630545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Plan1!$N$5</c:f>
              <c:strCache>
                <c:ptCount val="1"/>
                <c:pt idx="0">
                  <c:v>AcimaA1</c:v>
                </c:pt>
              </c:strCache>
            </c:strRef>
          </c:tx>
          <c:spPr>
            <a:solidFill>
              <a:schemeClr val="accent6">
                <a:lumMod val="50000"/>
              </a:schemeClr>
            </a:solidFill>
          </c:spPr>
          <c:invertIfNegative val="0"/>
          <c:cat>
            <c:numRef>
              <c:f>Plan1!$C$6:$C$9</c:f>
              <c:numCache>
                <c:formatCode>General</c:formatCode>
                <c:ptCount val="4"/>
                <c:pt idx="0">
                  <c:v>6</c:v>
                </c:pt>
                <c:pt idx="1">
                  <c:v>12</c:v>
                </c:pt>
                <c:pt idx="2">
                  <c:v>18</c:v>
                </c:pt>
                <c:pt idx="3">
                  <c:v>24</c:v>
                </c:pt>
              </c:numCache>
            </c:numRef>
          </c:cat>
          <c:val>
            <c:numRef>
              <c:f>Plan1!$N$6:$N$9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9284.5400000000009</c:v>
                </c:pt>
                <c:pt idx="3">
                  <c:v>12379.99</c:v>
                </c:pt>
              </c:numCache>
            </c:numRef>
          </c:val>
        </c:ser>
        <c:ser>
          <c:idx val="1"/>
          <c:order val="1"/>
          <c:tx>
            <c:strRef>
              <c:f>Plan1!$O$5</c:f>
              <c:strCache>
                <c:ptCount val="1"/>
                <c:pt idx="0">
                  <c:v>AbaixoA1</c:v>
                </c:pt>
              </c:strCache>
            </c:strRef>
          </c:tx>
          <c:spPr>
            <a:solidFill>
              <a:schemeClr val="accent1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chemeClr val="accent6">
                  <a:lumMod val="50000"/>
                </a:schemeClr>
              </a:solidFill>
            </c:spPr>
          </c:dPt>
          <c:dPt>
            <c:idx val="1"/>
            <c:invertIfNegative val="0"/>
            <c:bubble3D val="0"/>
            <c:spPr>
              <a:solidFill>
                <a:schemeClr val="accent6">
                  <a:lumMod val="50000"/>
                </a:schemeClr>
              </a:solidFill>
            </c:spPr>
          </c:dPt>
          <c:cat>
            <c:numRef>
              <c:f>Plan1!$C$6:$C$9</c:f>
              <c:numCache>
                <c:formatCode>General</c:formatCode>
                <c:ptCount val="4"/>
                <c:pt idx="0">
                  <c:v>6</c:v>
                </c:pt>
                <c:pt idx="1">
                  <c:v>12</c:v>
                </c:pt>
                <c:pt idx="2">
                  <c:v>18</c:v>
                </c:pt>
                <c:pt idx="3">
                  <c:v>24</c:v>
                </c:pt>
              </c:numCache>
            </c:numRef>
          </c:cat>
          <c:val>
            <c:numRef>
              <c:f>Plan1!$O$6:$O$9</c:f>
              <c:numCache>
                <c:formatCode>General</c:formatCode>
                <c:ptCount val="4"/>
                <c:pt idx="0">
                  <c:v>3094.85</c:v>
                </c:pt>
                <c:pt idx="1">
                  <c:v>6189.7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er>
          <c:idx val="3"/>
          <c:order val="3"/>
          <c:tx>
            <c:strRef>
              <c:f>Plan1!$P$5</c:f>
              <c:strCache>
                <c:ptCount val="1"/>
                <c:pt idx="0">
                  <c:v>AcimaA2</c:v>
                </c:pt>
              </c:strCache>
            </c:strRef>
          </c:tx>
          <c:spPr>
            <a:solidFill>
              <a:srgbClr val="002060"/>
            </a:solidFill>
          </c:spPr>
          <c:invertIfNegative val="0"/>
          <c:cat>
            <c:numRef>
              <c:f>Plan1!$C$6:$C$9</c:f>
              <c:numCache>
                <c:formatCode>General</c:formatCode>
                <c:ptCount val="4"/>
                <c:pt idx="0">
                  <c:v>6</c:v>
                </c:pt>
                <c:pt idx="1">
                  <c:v>12</c:v>
                </c:pt>
                <c:pt idx="2">
                  <c:v>18</c:v>
                </c:pt>
                <c:pt idx="3">
                  <c:v>24</c:v>
                </c:pt>
              </c:numCache>
            </c:numRef>
          </c:cat>
          <c:val>
            <c:numRef>
              <c:f>Plan1!$P$6:$P$9</c:f>
              <c:numCache>
                <c:formatCode>General</c:formatCode>
                <c:ptCount val="4"/>
                <c:pt idx="0">
                  <c:v>0</c:v>
                </c:pt>
                <c:pt idx="1">
                  <c:v>12379.39</c:v>
                </c:pt>
                <c:pt idx="2">
                  <c:v>18569.09</c:v>
                </c:pt>
                <c:pt idx="3">
                  <c:v>24759.98</c:v>
                </c:pt>
              </c:numCache>
            </c:numRef>
          </c:val>
        </c:ser>
        <c:ser>
          <c:idx val="4"/>
          <c:order val="4"/>
          <c:tx>
            <c:strRef>
              <c:f>Plan1!$Q$5</c:f>
              <c:strCache>
                <c:ptCount val="1"/>
                <c:pt idx="0">
                  <c:v>AbaixoA2</c:v>
                </c:pt>
              </c:strCache>
            </c:strRef>
          </c:tx>
          <c:spPr>
            <a:solidFill>
              <a:schemeClr val="accent6">
                <a:lumMod val="50000"/>
              </a:schemeClr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002060"/>
              </a:solidFill>
            </c:spPr>
          </c:dPt>
          <c:cat>
            <c:numRef>
              <c:f>Plan1!$C$6:$C$9</c:f>
              <c:numCache>
                <c:formatCode>General</c:formatCode>
                <c:ptCount val="4"/>
                <c:pt idx="0">
                  <c:v>6</c:v>
                </c:pt>
                <c:pt idx="1">
                  <c:v>12</c:v>
                </c:pt>
                <c:pt idx="2">
                  <c:v>18</c:v>
                </c:pt>
                <c:pt idx="3">
                  <c:v>24</c:v>
                </c:pt>
              </c:numCache>
            </c:numRef>
          </c:cat>
          <c:val>
            <c:numRef>
              <c:f>Plan1!$Q$6:$Q$9</c:f>
              <c:numCache>
                <c:formatCode>_-[$$-409]* #.##000_ ;_-[$$-409]* \-#.##000\ ;_-[$$-409]* "-"??_ ;_-@_ </c:formatCode>
                <c:ptCount val="4"/>
                <c:pt idx="0">
                  <c:v>6189.7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er>
          <c:idx val="6"/>
          <c:order val="6"/>
          <c:tx>
            <c:strRef>
              <c:f>Plan1!$R$5</c:f>
              <c:strCache>
                <c:ptCount val="1"/>
                <c:pt idx="0">
                  <c:v>AcimaA3</c:v>
                </c:pt>
              </c:strCache>
            </c:strRef>
          </c:tx>
          <c:spPr>
            <a:solidFill>
              <a:schemeClr val="accent3">
                <a:lumMod val="50000"/>
              </a:schemeClr>
            </a:solidFill>
          </c:spPr>
          <c:invertIfNegative val="0"/>
          <c:cat>
            <c:numRef>
              <c:f>Plan1!$C$6:$C$9</c:f>
              <c:numCache>
                <c:formatCode>General</c:formatCode>
                <c:ptCount val="4"/>
                <c:pt idx="0">
                  <c:v>6</c:v>
                </c:pt>
                <c:pt idx="1">
                  <c:v>12</c:v>
                </c:pt>
                <c:pt idx="2">
                  <c:v>18</c:v>
                </c:pt>
                <c:pt idx="3">
                  <c:v>24</c:v>
                </c:pt>
              </c:numCache>
            </c:numRef>
          </c:cat>
          <c:val>
            <c:numRef>
              <c:f>Plan1!$R$6:$R$9</c:f>
              <c:numCache>
                <c:formatCode>_-[$$-409]* #.##000_ ;_-[$$-409]* \-#.##000\ ;_-[$$-409]* "-"??_ ;_-@_ </c:formatCode>
                <c:ptCount val="4"/>
                <c:pt idx="0">
                  <c:v>0</c:v>
                </c:pt>
                <c:pt idx="1">
                  <c:v>18569.09</c:v>
                </c:pt>
                <c:pt idx="2">
                  <c:v>27853.63</c:v>
                </c:pt>
                <c:pt idx="3">
                  <c:v>37139.97</c:v>
                </c:pt>
              </c:numCache>
            </c:numRef>
          </c:val>
        </c:ser>
        <c:ser>
          <c:idx val="7"/>
          <c:order val="7"/>
          <c:tx>
            <c:strRef>
              <c:f>Plan1!$S$5</c:f>
              <c:strCache>
                <c:ptCount val="1"/>
                <c:pt idx="0">
                  <c:v>AbaixoA3</c:v>
                </c:pt>
              </c:strCache>
            </c:strRef>
          </c:tx>
          <c:spPr>
            <a:solidFill>
              <a:schemeClr val="accent3">
                <a:lumMod val="50000"/>
              </a:schemeClr>
            </a:solidFill>
          </c:spPr>
          <c:invertIfNegative val="0"/>
          <c:cat>
            <c:numRef>
              <c:f>Plan1!$C$6:$C$9</c:f>
              <c:numCache>
                <c:formatCode>General</c:formatCode>
                <c:ptCount val="4"/>
                <c:pt idx="0">
                  <c:v>6</c:v>
                </c:pt>
                <c:pt idx="1">
                  <c:v>12</c:v>
                </c:pt>
                <c:pt idx="2">
                  <c:v>18</c:v>
                </c:pt>
                <c:pt idx="3">
                  <c:v>24</c:v>
                </c:pt>
              </c:numCache>
            </c:numRef>
          </c:cat>
          <c:val>
            <c:numRef>
              <c:f>Plan1!$S$6:$S$9</c:f>
              <c:numCache>
                <c:formatCode>General</c:formatCode>
                <c:ptCount val="4"/>
                <c:pt idx="0" formatCode="_-[$$-409]* #.##000_ ;_-[$$-409]* \-#.##000\ ;_-[$$-409]* &quot;-&quot;??_ ;_-@_ ">
                  <c:v>9284.5400000000009</c:v>
                </c:pt>
              </c:numCache>
            </c:numRef>
          </c:val>
        </c:ser>
        <c:ser>
          <c:idx val="9"/>
          <c:order val="9"/>
          <c:tx>
            <c:strRef>
              <c:f>Plan1!$T$5</c:f>
              <c:strCache>
                <c:ptCount val="1"/>
                <c:pt idx="0">
                  <c:v>AcimaA4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cat>
            <c:numRef>
              <c:f>Plan1!$C$6:$C$9</c:f>
              <c:numCache>
                <c:formatCode>General</c:formatCode>
                <c:ptCount val="4"/>
                <c:pt idx="0">
                  <c:v>6</c:v>
                </c:pt>
                <c:pt idx="1">
                  <c:v>12</c:v>
                </c:pt>
                <c:pt idx="2">
                  <c:v>18</c:v>
                </c:pt>
                <c:pt idx="3">
                  <c:v>24</c:v>
                </c:pt>
              </c:numCache>
            </c:numRef>
          </c:cat>
          <c:val>
            <c:numRef>
              <c:f>Plan1!$T$6:$T$9</c:f>
              <c:numCache>
                <c:formatCode>_-[$$-409]* #.##000_ ;_-[$$-409]* \-#.##000\ ;_-[$$-409]* "-"??_ ;_-@_ </c:formatCode>
                <c:ptCount val="4"/>
                <c:pt idx="0">
                  <c:v>0</c:v>
                </c:pt>
                <c:pt idx="1">
                  <c:v>24769.15</c:v>
                </c:pt>
                <c:pt idx="2">
                  <c:v>37153.730000000003</c:v>
                </c:pt>
                <c:pt idx="3">
                  <c:v>49540.69</c:v>
                </c:pt>
              </c:numCache>
            </c:numRef>
          </c:val>
        </c:ser>
        <c:ser>
          <c:idx val="10"/>
          <c:order val="10"/>
          <c:tx>
            <c:strRef>
              <c:f>Plan1!$U$5</c:f>
              <c:strCache>
                <c:ptCount val="1"/>
                <c:pt idx="0">
                  <c:v>AbaixoA4</c:v>
                </c:pt>
              </c:strCache>
            </c:strRef>
          </c:tx>
          <c:spPr>
            <a:solidFill>
              <a:schemeClr val="accent2">
                <a:lumMod val="50000"/>
              </a:schemeClr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00B050"/>
              </a:solidFill>
            </c:spPr>
          </c:dPt>
          <c:cat>
            <c:numRef>
              <c:f>Plan1!$C$6:$C$9</c:f>
              <c:numCache>
                <c:formatCode>General</c:formatCode>
                <c:ptCount val="4"/>
                <c:pt idx="0">
                  <c:v>6</c:v>
                </c:pt>
                <c:pt idx="1">
                  <c:v>12</c:v>
                </c:pt>
                <c:pt idx="2">
                  <c:v>18</c:v>
                </c:pt>
                <c:pt idx="3">
                  <c:v>24</c:v>
                </c:pt>
              </c:numCache>
            </c:numRef>
          </c:cat>
          <c:val>
            <c:numRef>
              <c:f>Plan1!$U$6:$U$9</c:f>
              <c:numCache>
                <c:formatCode>_-[$$-409]* #.##000_ ;_-[$$-409]* \-#.##000\ ;_-[$$-409]* "-"??_ ;_-@_ </c:formatCode>
                <c:ptCount val="4"/>
                <c:pt idx="0">
                  <c:v>12384.58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er>
          <c:idx val="12"/>
          <c:order val="12"/>
          <c:tx>
            <c:strRef>
              <c:f>Plan1!$V$5</c:f>
              <c:strCache>
                <c:ptCount val="1"/>
                <c:pt idx="0">
                  <c:v>AcimaA5</c:v>
                </c:pt>
              </c:strCache>
            </c:strRef>
          </c:tx>
          <c:spPr>
            <a:solidFill>
              <a:schemeClr val="tx1"/>
            </a:solidFill>
          </c:spPr>
          <c:invertIfNegative val="0"/>
          <c:cat>
            <c:numRef>
              <c:f>Plan1!$C$6:$C$9</c:f>
              <c:numCache>
                <c:formatCode>General</c:formatCode>
                <c:ptCount val="4"/>
                <c:pt idx="0">
                  <c:v>6</c:v>
                </c:pt>
                <c:pt idx="1">
                  <c:v>12</c:v>
                </c:pt>
                <c:pt idx="2">
                  <c:v>18</c:v>
                </c:pt>
                <c:pt idx="3">
                  <c:v>24</c:v>
                </c:pt>
              </c:numCache>
            </c:numRef>
          </c:cat>
          <c:val>
            <c:numRef>
              <c:f>Plan1!$V$6:$V$9</c:f>
              <c:numCache>
                <c:formatCode>_-[$$-409]* #.##000_ ;_-[$$-409]* \-#.##000\ ;_-[$$-409]* "-"??_ ;_-@_ </c:formatCode>
                <c:ptCount val="4"/>
                <c:pt idx="0">
                  <c:v>0</c:v>
                </c:pt>
                <c:pt idx="1">
                  <c:v>30958.85</c:v>
                </c:pt>
                <c:pt idx="2">
                  <c:v>46438.27</c:v>
                </c:pt>
                <c:pt idx="3">
                  <c:v>61920.68</c:v>
                </c:pt>
              </c:numCache>
            </c:numRef>
          </c:val>
        </c:ser>
        <c:ser>
          <c:idx val="13"/>
          <c:order val="13"/>
          <c:tx>
            <c:strRef>
              <c:f>Plan1!$W$5</c:f>
              <c:strCache>
                <c:ptCount val="1"/>
                <c:pt idx="0">
                  <c:v>AbaixoA5</c:v>
                </c:pt>
              </c:strCache>
            </c:strRef>
          </c:tx>
          <c:spPr>
            <a:solidFill>
              <a:schemeClr val="tx1"/>
            </a:solidFill>
          </c:spPr>
          <c:invertIfNegative val="0"/>
          <c:cat>
            <c:numRef>
              <c:f>Plan1!$C$6:$C$9</c:f>
              <c:numCache>
                <c:formatCode>General</c:formatCode>
                <c:ptCount val="4"/>
                <c:pt idx="0">
                  <c:v>6</c:v>
                </c:pt>
                <c:pt idx="1">
                  <c:v>12</c:v>
                </c:pt>
                <c:pt idx="2">
                  <c:v>18</c:v>
                </c:pt>
                <c:pt idx="3">
                  <c:v>24</c:v>
                </c:pt>
              </c:numCache>
            </c:numRef>
          </c:cat>
          <c:val>
            <c:numRef>
              <c:f>Plan1!$W$6:$W$9</c:f>
              <c:numCache>
                <c:formatCode>_-[$$-409]* #.##000_ ;_-[$$-409]* \-#.##000\ ;_-[$$-409]* "-"??_ ;_-@_ </c:formatCode>
                <c:ptCount val="4"/>
                <c:pt idx="0">
                  <c:v>15479.42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4523392"/>
        <c:axId val="54524928"/>
      </c:barChart>
      <c:lineChart>
        <c:grouping val="standard"/>
        <c:varyColors val="0"/>
        <c:ser>
          <c:idx val="2"/>
          <c:order val="2"/>
          <c:tx>
            <c:strRef>
              <c:f>Plan1!$D$5</c:f>
              <c:strCache>
                <c:ptCount val="1"/>
                <c:pt idx="0">
                  <c:v>A1</c:v>
                </c:pt>
              </c:strCache>
            </c:strRef>
          </c:tx>
          <c:spPr>
            <a:ln>
              <a:solidFill>
                <a:schemeClr val="accent6">
                  <a:lumMod val="50000"/>
                </a:schemeClr>
              </a:solidFill>
            </a:ln>
          </c:spPr>
          <c:marker>
            <c:symbol val="none"/>
          </c:marker>
          <c:cat>
            <c:numRef>
              <c:f>Plan1!$B$6:$B$11</c:f>
              <c:numCache>
                <c:formatCode>General</c:formatCode>
                <c:ptCount val="6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</c:numCache>
            </c:numRef>
          </c:cat>
          <c:val>
            <c:numRef>
              <c:f>Plan1!$D$6:$D$9</c:f>
              <c:numCache>
                <c:formatCode>_-[$$-409]* #.##000_ ;_-[$$-409]* \-#.##000\ ;_-[$$-409]* "-"??_ ;_-@_ </c:formatCode>
                <c:ptCount val="4"/>
                <c:pt idx="0">
                  <c:v>6695</c:v>
                </c:pt>
                <c:pt idx="1">
                  <c:v>6695</c:v>
                </c:pt>
                <c:pt idx="2">
                  <c:v>6695</c:v>
                </c:pt>
                <c:pt idx="3">
                  <c:v>6695</c:v>
                </c:pt>
              </c:numCache>
            </c:numRef>
          </c:val>
          <c:smooth val="0"/>
        </c:ser>
        <c:ser>
          <c:idx val="5"/>
          <c:order val="5"/>
          <c:tx>
            <c:strRef>
              <c:f>Plan1!$E$5</c:f>
              <c:strCache>
                <c:ptCount val="1"/>
                <c:pt idx="0">
                  <c:v>A2</c:v>
                </c:pt>
              </c:strCache>
            </c:strRef>
          </c:tx>
          <c:spPr>
            <a:ln>
              <a:solidFill>
                <a:srgbClr val="002060"/>
              </a:solidFill>
            </a:ln>
          </c:spPr>
          <c:marker>
            <c:symbol val="none"/>
          </c:marker>
          <c:cat>
            <c:numRef>
              <c:f>Plan1!$B$6:$B$11</c:f>
              <c:numCache>
                <c:formatCode>General</c:formatCode>
                <c:ptCount val="6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</c:numCache>
            </c:numRef>
          </c:cat>
          <c:val>
            <c:numRef>
              <c:f>Plan1!$E$6:$E$9</c:f>
              <c:numCache>
                <c:formatCode>_-[$$-409]* #.##000_ ;_-[$$-409]* \-#.##000\ ;_-[$$-409]* "-"??_ ;_-@_ </c:formatCode>
                <c:ptCount val="4"/>
                <c:pt idx="0">
                  <c:v>12051</c:v>
                </c:pt>
                <c:pt idx="1">
                  <c:v>12051</c:v>
                </c:pt>
                <c:pt idx="2">
                  <c:v>12051</c:v>
                </c:pt>
                <c:pt idx="3">
                  <c:v>12051</c:v>
                </c:pt>
              </c:numCache>
            </c:numRef>
          </c:val>
          <c:smooth val="0"/>
        </c:ser>
        <c:ser>
          <c:idx val="8"/>
          <c:order val="8"/>
          <c:tx>
            <c:strRef>
              <c:f>Plan1!$F$5</c:f>
              <c:strCache>
                <c:ptCount val="1"/>
                <c:pt idx="0">
                  <c:v>A3</c:v>
                </c:pt>
              </c:strCache>
            </c:strRef>
          </c:tx>
          <c:spPr>
            <a:ln>
              <a:solidFill>
                <a:schemeClr val="accent3">
                  <a:lumMod val="50000"/>
                </a:schemeClr>
              </a:solidFill>
            </a:ln>
          </c:spPr>
          <c:marker>
            <c:symbol val="none"/>
          </c:marker>
          <c:cat>
            <c:numRef>
              <c:f>Plan1!$B$6:$B$11</c:f>
              <c:numCache>
                <c:formatCode>General</c:formatCode>
                <c:ptCount val="6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</c:numCache>
            </c:numRef>
          </c:cat>
          <c:val>
            <c:numRef>
              <c:f>Plan1!$F$6:$F$9</c:f>
              <c:numCache>
                <c:formatCode>_-[$$-409]* #.##000_ ;_-[$$-409]* \-#.##000\ ;_-[$$-409]* "-"??_ ;_-@_ </c:formatCode>
                <c:ptCount val="4"/>
                <c:pt idx="0">
                  <c:v>17407</c:v>
                </c:pt>
                <c:pt idx="1">
                  <c:v>17407</c:v>
                </c:pt>
                <c:pt idx="2">
                  <c:v>17407</c:v>
                </c:pt>
                <c:pt idx="3">
                  <c:v>17407</c:v>
                </c:pt>
              </c:numCache>
            </c:numRef>
          </c:val>
          <c:smooth val="0"/>
        </c:ser>
        <c:ser>
          <c:idx val="11"/>
          <c:order val="11"/>
          <c:tx>
            <c:strRef>
              <c:f>Plan1!$G$5</c:f>
              <c:strCache>
                <c:ptCount val="1"/>
                <c:pt idx="0">
                  <c:v>A4</c:v>
                </c:pt>
              </c:strCache>
            </c:strRef>
          </c:tx>
          <c:spPr>
            <a:ln>
              <a:solidFill>
                <a:srgbClr val="00B050"/>
              </a:solidFill>
            </a:ln>
          </c:spPr>
          <c:marker>
            <c:symbol val="none"/>
          </c:marker>
          <c:cat>
            <c:numRef>
              <c:f>Plan1!$B$6:$B$11</c:f>
              <c:numCache>
                <c:formatCode>General</c:formatCode>
                <c:ptCount val="6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</c:numCache>
            </c:numRef>
          </c:cat>
          <c:val>
            <c:numRef>
              <c:f>Plan1!$G$6:$G$9</c:f>
              <c:numCache>
                <c:formatCode>_-[$$-409]* #.##000_ ;_-[$$-409]* \-#.##000\ ;_-[$$-409]* "-"??_ ;_-@_ </c:formatCode>
                <c:ptCount val="4"/>
                <c:pt idx="0">
                  <c:v>22763</c:v>
                </c:pt>
                <c:pt idx="1">
                  <c:v>22763</c:v>
                </c:pt>
                <c:pt idx="2">
                  <c:v>22763</c:v>
                </c:pt>
                <c:pt idx="3">
                  <c:v>22763</c:v>
                </c:pt>
              </c:numCache>
            </c:numRef>
          </c:val>
          <c:smooth val="0"/>
        </c:ser>
        <c:ser>
          <c:idx val="14"/>
          <c:order val="14"/>
          <c:tx>
            <c:strRef>
              <c:f>Plan1!$H$5</c:f>
              <c:strCache>
                <c:ptCount val="1"/>
                <c:pt idx="0">
                  <c:v>A5</c:v>
                </c:pt>
              </c:strCache>
            </c:strRef>
          </c:tx>
          <c:spPr>
            <a:ln>
              <a:solidFill>
                <a:schemeClr val="tx1">
                  <a:lumMod val="95000"/>
                  <a:lumOff val="5000"/>
                </a:schemeClr>
              </a:solidFill>
            </a:ln>
          </c:spPr>
          <c:marker>
            <c:symbol val="none"/>
          </c:marker>
          <c:cat>
            <c:numRef>
              <c:f>Plan1!$B$6:$B$11</c:f>
              <c:numCache>
                <c:formatCode>General</c:formatCode>
                <c:ptCount val="6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</c:numCache>
            </c:numRef>
          </c:cat>
          <c:val>
            <c:numRef>
              <c:f>Plan1!$H$6:$H$9</c:f>
              <c:numCache>
                <c:formatCode>_-[$$-409]* #.##000_ ;_-[$$-409]* \-#.##000\ ;_-[$$-409]* "-"??_ ;_-@_ </c:formatCode>
                <c:ptCount val="4"/>
                <c:pt idx="0">
                  <c:v>28119</c:v>
                </c:pt>
                <c:pt idx="1">
                  <c:v>28119</c:v>
                </c:pt>
                <c:pt idx="2">
                  <c:v>28119</c:v>
                </c:pt>
                <c:pt idx="3">
                  <c:v>28119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4523392"/>
        <c:axId val="54524928"/>
      </c:lineChart>
      <c:catAx>
        <c:axId val="545233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54524928"/>
        <c:crosses val="autoZero"/>
        <c:auto val="1"/>
        <c:lblAlgn val="ctr"/>
        <c:lblOffset val="100"/>
        <c:noMultiLvlLbl val="0"/>
      </c:catAx>
      <c:valAx>
        <c:axId val="5452492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54523392"/>
        <c:crosses val="autoZero"/>
        <c:crossBetween val="between"/>
      </c:valAx>
    </c:plotArea>
    <c:legend>
      <c:legendPos val="r"/>
      <c:legendEntry>
        <c:idx val="0"/>
        <c:delete val="1"/>
      </c:legendEntry>
      <c:legendEntry>
        <c:idx val="1"/>
        <c:delete val="1"/>
      </c:legendEntry>
      <c:legendEntry>
        <c:idx val="2"/>
        <c:delete val="1"/>
      </c:legendEntry>
      <c:legendEntry>
        <c:idx val="3"/>
        <c:delete val="1"/>
      </c:legendEntry>
      <c:legendEntry>
        <c:idx val="4"/>
        <c:delete val="1"/>
      </c:legendEntry>
      <c:legendEntry>
        <c:idx val="5"/>
        <c:delete val="1"/>
      </c:legendEntry>
      <c:legendEntry>
        <c:idx val="6"/>
        <c:delete val="1"/>
      </c:legendEntry>
      <c:legendEntry>
        <c:idx val="7"/>
        <c:delete val="1"/>
      </c:legendEntry>
      <c:legendEntry>
        <c:idx val="8"/>
        <c:delete val="1"/>
      </c:legendEntry>
      <c:legendEntry>
        <c:idx val="9"/>
        <c:delete val="1"/>
      </c:legendEntry>
      <c:overlay val="0"/>
    </c:legend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3C2FDD-4CCE-495D-B030-A490D39BD35D}" type="datetimeFigureOut">
              <a:rPr lang="pt-BR" smtClean="0"/>
              <a:t>25/03/2013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C38ABA-83E0-402B-8B32-00815B52DC4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107038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dirty="0" smtClean="0"/>
              <a:t>Propor um conjunto de modelos. para avaliação de dependabilidade das infraestruturas de Computação em Nuvem baseadas no sistema Eucalyptus.</a:t>
            </a:r>
          </a:p>
          <a:p>
            <a:endParaRPr lang="pt-BR" dirty="0" smtClean="0"/>
          </a:p>
          <a:p>
            <a:r>
              <a:rPr lang="pt-BR" dirty="0" smtClean="0"/>
              <a:t>Dependabilidade (disponibilidade)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F99F9C-BFDD-4196-B374-BFCE65FEC44C}" type="slidenum">
              <a:rPr lang="pt-BR" smtClean="0"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823665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COA – Deixa</a:t>
            </a:r>
            <a:r>
              <a:rPr lang="pt-BR" baseline="0" dirty="0" smtClean="0"/>
              <a:t>r claro..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F99F9C-BFDD-4196-B374-BFCE65FEC44C}" type="slidenum">
              <a:rPr lang="pt-BR" smtClean="0"/>
              <a:t>10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383814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COA – Deixa</a:t>
            </a:r>
            <a:r>
              <a:rPr lang="pt-BR" baseline="0" dirty="0" smtClean="0"/>
              <a:t>r claro..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F99F9C-BFDD-4196-B374-BFCE65FEC44C}" type="slidenum">
              <a:rPr lang="pt-BR" smtClean="0"/>
              <a:t>11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383814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Modelos 1, 2, 3,</a:t>
            </a:r>
            <a:r>
              <a:rPr lang="pt-BR" baseline="0" dirty="0" smtClean="0"/>
              <a:t> 4 e 5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F99F9C-BFDD-4196-B374-BFCE65FEC44C}" type="slidenum">
              <a:rPr lang="pt-BR" smtClean="0"/>
              <a:t>14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504996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Mesmo com os problemas com falhas a COA é </a:t>
            </a:r>
            <a:r>
              <a:rPr lang="pt-BR" dirty="0" err="1" smtClean="0"/>
              <a:t>proximo</a:t>
            </a:r>
            <a:r>
              <a:rPr lang="pt-BR" dirty="0" smtClean="0"/>
              <a:t> a quantidade de </a:t>
            </a:r>
            <a:r>
              <a:rPr lang="pt-BR" dirty="0" err="1" smtClean="0"/>
              <a:t>nucles</a:t>
            </a:r>
            <a:r>
              <a:rPr lang="pt-BR" dirty="0" smtClean="0"/>
              <a:t> </a:t>
            </a:r>
            <a:r>
              <a:rPr lang="pt-BR" dirty="0" err="1" smtClean="0"/>
              <a:t>disponiveis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F99F9C-BFDD-4196-B374-BFCE65FEC44C}" type="slidenum">
              <a:rPr lang="pt-BR" smtClean="0"/>
              <a:t>15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4483673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Mesmo com os problemas com falhas a COA é </a:t>
            </a:r>
            <a:r>
              <a:rPr lang="pt-BR" dirty="0" err="1" smtClean="0"/>
              <a:t>proximo</a:t>
            </a:r>
            <a:r>
              <a:rPr lang="pt-BR" dirty="0" smtClean="0"/>
              <a:t> a quantidade de </a:t>
            </a:r>
            <a:r>
              <a:rPr lang="pt-BR" dirty="0" err="1" smtClean="0"/>
              <a:t>nucles</a:t>
            </a:r>
            <a:r>
              <a:rPr lang="pt-BR" dirty="0" smtClean="0"/>
              <a:t> </a:t>
            </a:r>
            <a:r>
              <a:rPr lang="pt-BR" dirty="0" err="1" smtClean="0"/>
              <a:t>disponiveis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F99F9C-BFDD-4196-B374-BFCE65FEC44C}" type="slidenum">
              <a:rPr lang="pt-BR" smtClean="0"/>
              <a:t>16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4483673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Mesmo com os problemas com falhas a COA é </a:t>
            </a:r>
            <a:r>
              <a:rPr lang="pt-BR" dirty="0" err="1" smtClean="0"/>
              <a:t>proximo</a:t>
            </a:r>
            <a:r>
              <a:rPr lang="pt-BR" dirty="0" smtClean="0"/>
              <a:t> a quantidade de </a:t>
            </a:r>
            <a:r>
              <a:rPr lang="pt-BR" dirty="0" err="1" smtClean="0"/>
              <a:t>nucles</a:t>
            </a:r>
            <a:r>
              <a:rPr lang="pt-BR" dirty="0" smtClean="0"/>
              <a:t> </a:t>
            </a:r>
            <a:r>
              <a:rPr lang="pt-BR" dirty="0" err="1" smtClean="0"/>
              <a:t>disponiveis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F99F9C-BFDD-4196-B374-BFCE65FEC44C}" type="slidenum">
              <a:rPr lang="pt-BR" smtClean="0"/>
              <a:t>17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4483673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Falar mais e apresentar os trabalhos futuros.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F99F9C-BFDD-4196-B374-BFCE65FEC44C}" type="slidenum">
              <a:rPr lang="pt-BR" smtClean="0"/>
              <a:t>18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5243772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Falar mais e apresentar os trabalhos futuros.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F99F9C-BFDD-4196-B374-BFCE65FEC44C}" type="slidenum">
              <a:rPr lang="pt-BR" smtClean="0"/>
              <a:t>19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524377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lide de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0" y="6498000"/>
            <a:ext cx="9144000" cy="360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pt-BR" sz="16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MoDCS</a:t>
            </a:r>
            <a:r>
              <a:rPr lang="pt-BR" sz="1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- </a:t>
            </a:r>
            <a:r>
              <a:rPr lang="en-US" sz="16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Modelling</a:t>
            </a:r>
            <a:r>
              <a:rPr lang="en-US" sz="1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of Distributed and Concurrent Systems &lt;www.modcs.org&gt;</a:t>
            </a:r>
            <a:r>
              <a:rPr lang="pt-BR" sz="1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</a:p>
        </p:txBody>
      </p:sp>
      <p:sp>
        <p:nvSpPr>
          <p:cNvPr id="5" name="Retângulo 4"/>
          <p:cNvSpPr/>
          <p:nvPr/>
        </p:nvSpPr>
        <p:spPr>
          <a:xfrm>
            <a:off x="0" y="785814"/>
            <a:ext cx="9144000" cy="7143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pt-BR" sz="1800"/>
          </a:p>
        </p:txBody>
      </p:sp>
      <p:sp>
        <p:nvSpPr>
          <p:cNvPr id="6" name="Retângulo de cantos arredondados 5"/>
          <p:cNvSpPr/>
          <p:nvPr/>
        </p:nvSpPr>
        <p:spPr>
          <a:xfrm>
            <a:off x="351693" y="1285876"/>
            <a:ext cx="8440615" cy="2143125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pt-BR" sz="180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516916" y="3857628"/>
            <a:ext cx="5627084" cy="1428760"/>
          </a:xfrm>
        </p:spPr>
        <p:txBody>
          <a:bodyPr/>
          <a:lstStyle>
            <a:lvl1pPr marL="0" indent="0" algn="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 dirty="0"/>
          </a:p>
        </p:txBody>
      </p:sp>
      <p:sp>
        <p:nvSpPr>
          <p:cNvPr id="15" name="Título 1"/>
          <p:cNvSpPr>
            <a:spLocks noGrp="1"/>
          </p:cNvSpPr>
          <p:nvPr>
            <p:ph type="ctrTitle"/>
          </p:nvPr>
        </p:nvSpPr>
        <p:spPr>
          <a:xfrm>
            <a:off x="549491" y="1500175"/>
            <a:ext cx="7847190" cy="1470025"/>
          </a:xfrm>
        </p:spPr>
        <p:txBody>
          <a:bodyPr/>
          <a:lstStyle>
            <a:lvl1pPr>
              <a:defRPr>
                <a:latin typeface="Arial Black" pitchFamily="34" charset="0"/>
              </a:defRPr>
            </a:lvl1pPr>
          </a:lstStyle>
          <a:p>
            <a:r>
              <a:rPr lang="pt-BR" smtClean="0"/>
              <a:t>Clique para editar o título mestre</a:t>
            </a:r>
            <a:endParaRPr lang="pt-BR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B17EF62-36A1-48C3-B562-10F0FEBBF028}" type="datetime1">
              <a:rPr lang="pt-BR" smtClean="0"/>
              <a:t>25/03/2013</a:t>
            </a:fld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F08B681-E336-4FC5-AB3F-EC0A14A8E51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7161336" y="-26988"/>
            <a:ext cx="2234711" cy="6153151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1" y="-26988"/>
            <a:ext cx="6563458" cy="6153151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799B356-8570-4D84-BAEC-AF724EA193CE}" type="datetime1">
              <a:rPr lang="pt-BR" smtClean="0"/>
              <a:t>25/03/2013</a:t>
            </a:fld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F08B681-E336-4FC5-AB3F-EC0A14A8E51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ítulo, text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699239" y="-26988"/>
            <a:ext cx="6696808" cy="1143001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half" idx="1"/>
          </p:nvPr>
        </p:nvSpPr>
        <p:spPr>
          <a:xfrm>
            <a:off x="457200" y="1600201"/>
            <a:ext cx="4044462" cy="4525963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2338" y="1600201"/>
            <a:ext cx="4044462" cy="4525963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86CD219-CC1C-4017-9311-6B98EC167F37}" type="datetime1">
              <a:rPr lang="pt-BR" smtClean="0"/>
              <a:t>25/03/2013</a:t>
            </a:fld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F08B681-E336-4FC5-AB3F-EC0A14A8E51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ítulo e texto e 2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699239" y="-26988"/>
            <a:ext cx="6696808" cy="1143001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half" idx="1"/>
          </p:nvPr>
        </p:nvSpPr>
        <p:spPr>
          <a:xfrm>
            <a:off x="457200" y="1600201"/>
            <a:ext cx="4044462" cy="4525963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2"/>
          </p:nvPr>
        </p:nvSpPr>
        <p:spPr>
          <a:xfrm>
            <a:off x="4642338" y="1600200"/>
            <a:ext cx="4044462" cy="21859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3"/>
          </p:nvPr>
        </p:nvSpPr>
        <p:spPr>
          <a:xfrm>
            <a:off x="4642338" y="3938589"/>
            <a:ext cx="4044462" cy="2187575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C2622E7-00FE-406F-8E89-5153C36FF37A}" type="datetime1">
              <a:rPr lang="pt-BR" smtClean="0"/>
              <a:t>25/03/2013</a:t>
            </a:fld>
            <a:endParaRPr lang="pt-B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F08B681-E336-4FC5-AB3F-EC0A14A8E51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198077" y="0"/>
            <a:ext cx="6696808" cy="785794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78B6FCE-332D-4B01-884E-391C71759752}" type="datetime1">
              <a:rPr lang="pt-BR" smtClean="0"/>
              <a:t>25/03/2013</a:t>
            </a:fld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F08B681-E336-4FC5-AB3F-EC0A14A8E51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435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435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6A572CB-CBC7-4573-B7A4-ADE93B03C087}" type="datetime1">
              <a:rPr lang="pt-BR" smtClean="0"/>
              <a:t>25/03/2013</a:t>
            </a:fld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F08B681-E336-4FC5-AB3F-EC0A14A8E51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4446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2338" y="1600201"/>
            <a:ext cx="404446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6C3295B-1A4F-4A3C-9B0A-E667D2AED6DF}" type="datetime1">
              <a:rPr lang="pt-BR" smtClean="0"/>
              <a:t>25/03/2013</a:t>
            </a:fld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F08B681-E336-4FC5-AB3F-EC0A14A8E51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066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06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270" y="1535113"/>
            <a:ext cx="4041531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270" y="2174875"/>
            <a:ext cx="4041531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679BAE-88E9-4133-8F8A-3C3F8DC0E67A}" type="datetime1">
              <a:rPr lang="pt-BR" smtClean="0"/>
              <a:t>25/03/2013</a:t>
            </a:fld>
            <a:endParaRPr lang="pt-B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F08B681-E336-4FC5-AB3F-EC0A14A8E51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16D3BB8-9F51-4297-9AFD-CC75C22AC6C9}" type="datetime1">
              <a:rPr lang="pt-BR" smtClean="0"/>
              <a:t>25/03/2013</a:t>
            </a:fld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F08B681-E336-4FC5-AB3F-EC0A14A8E51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BB252E-B80F-4359-BA88-A98DA04D26EE}" type="datetime1">
              <a:rPr lang="pt-BR" smtClean="0"/>
              <a:t>25/03/2013</a:t>
            </a:fld>
            <a:endParaRPr lang="pt-B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F08B681-E336-4FC5-AB3F-EC0A14A8E51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435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538" y="273051"/>
            <a:ext cx="5111262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1"/>
            <a:ext cx="3008435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2600168-9A6F-494F-A979-5DC12CD76088}" type="datetime1">
              <a:rPr lang="pt-BR" smtClean="0"/>
              <a:t>25/03/2013</a:t>
            </a:fld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F08B681-E336-4FC5-AB3F-EC0A14A8E51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166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166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t-BR" noProof="0" smtClean="0"/>
              <a:t>Clique no ícone para adicionar uma imagem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166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27DFDCB-1BCF-4843-8127-2092E8F3F5E2}" type="datetime1">
              <a:rPr lang="pt-BR" smtClean="0"/>
              <a:t>25/03/2013</a:t>
            </a:fld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F08B681-E336-4FC5-AB3F-EC0A14A8E51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198077" y="214313"/>
            <a:ext cx="6696808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Clique para editar o estilo do título mestre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83577" y="1143000"/>
            <a:ext cx="8229600" cy="4643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Clique para editar os estilos do texto mestre</a:t>
            </a:r>
          </a:p>
          <a:p>
            <a:pPr lvl="1"/>
            <a:r>
              <a:rPr lang="en-US" smtClean="0"/>
              <a:t>Segundo nível</a:t>
            </a:r>
          </a:p>
          <a:p>
            <a:pPr lvl="2"/>
            <a:r>
              <a:rPr lang="en-US" smtClean="0"/>
              <a:t>Terceiro nível</a:t>
            </a:r>
          </a:p>
          <a:p>
            <a:pPr lvl="3"/>
            <a:r>
              <a:rPr lang="en-US" smtClean="0"/>
              <a:t>Quarto nível</a:t>
            </a:r>
          </a:p>
          <a:p>
            <a:pPr lvl="4"/>
            <a:r>
              <a:rPr lang="en-US" smtClean="0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49520" y="6000751"/>
            <a:ext cx="2133600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buFontTx/>
              <a:buNone/>
              <a:defRPr sz="1400">
                <a:latin typeface="Arial" charset="0"/>
              </a:defRPr>
            </a:lvl1pPr>
          </a:lstStyle>
          <a:p>
            <a:fld id="{4DE5EE5A-5435-4309-B3D5-07F8E58B26D9}" type="datetime1">
              <a:rPr lang="pt-BR" smtClean="0"/>
              <a:t>25/03/2013</a:t>
            </a:fld>
            <a:endParaRPr lang="pt-B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1269" y="6000750"/>
            <a:ext cx="2895600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spcBef>
                <a:spcPct val="0"/>
              </a:spcBef>
              <a:buFontTx/>
              <a:buNone/>
              <a:defRPr sz="1400">
                <a:latin typeface="Arial" charset="0"/>
              </a:defRPr>
            </a:lvl1pPr>
          </a:lstStyle>
          <a:p>
            <a:endParaRPr lang="pt-B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0269" y="6000751"/>
            <a:ext cx="2133600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buFontTx/>
              <a:buNone/>
              <a:defRPr sz="1400">
                <a:latin typeface="Arial" charset="0"/>
              </a:defRPr>
            </a:lvl1pPr>
          </a:lstStyle>
          <a:p>
            <a:fld id="{FF08B681-E336-4FC5-AB3F-EC0A14A8E51A}" type="slidenum">
              <a:rPr lang="pt-BR" smtClean="0"/>
              <a:t>‹nº›</a:t>
            </a:fld>
            <a:endParaRPr lang="pt-BR"/>
          </a:p>
        </p:txBody>
      </p:sp>
      <p:sp>
        <p:nvSpPr>
          <p:cNvPr id="10" name="Retângulo 9"/>
          <p:cNvSpPr/>
          <p:nvPr/>
        </p:nvSpPr>
        <p:spPr>
          <a:xfrm>
            <a:off x="0" y="6498000"/>
            <a:ext cx="9144000" cy="360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pt-BR" sz="16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MoDCS</a:t>
            </a:r>
            <a:r>
              <a:rPr lang="pt-BR" sz="1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- </a:t>
            </a:r>
            <a:r>
              <a:rPr lang="en-US" sz="16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Modelling</a:t>
            </a:r>
            <a:r>
              <a:rPr lang="en-US" sz="1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of Distributed and Concurrent Systems &lt;www.modcs.org&gt;</a:t>
            </a:r>
            <a:r>
              <a:rPr lang="pt-BR" sz="1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</a:p>
        </p:txBody>
      </p:sp>
      <p:pic>
        <p:nvPicPr>
          <p:cNvPr id="3080" name="Imagem 15" descr="modcs.bmp"/>
          <p:cNvPicPr>
            <a:picLocks noChangeAspect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0" y="0"/>
            <a:ext cx="2391508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Retângulo 16"/>
          <p:cNvSpPr/>
          <p:nvPr/>
        </p:nvSpPr>
        <p:spPr>
          <a:xfrm>
            <a:off x="0" y="785814"/>
            <a:ext cx="9144000" cy="7143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pt-BR" sz="18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hf hdr="0" ftr="0"/>
  <p:txStyles>
    <p:titleStyle>
      <a:lvl1pPr algn="r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 Black" pitchFamily="34" charset="0"/>
          <a:ea typeface="+mj-ea"/>
          <a:cs typeface="+mj-cs"/>
        </a:defRPr>
      </a:lvl1pPr>
      <a:lvl2pPr algn="r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 Black" pitchFamily="34" charset="0"/>
          <a:cs typeface="Arial" charset="0"/>
        </a:defRPr>
      </a:lvl2pPr>
      <a:lvl3pPr algn="r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 Black" pitchFamily="34" charset="0"/>
          <a:cs typeface="Arial" charset="0"/>
        </a:defRPr>
      </a:lvl3pPr>
      <a:lvl4pPr algn="r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 Black" pitchFamily="34" charset="0"/>
          <a:cs typeface="Arial" charset="0"/>
        </a:defRPr>
      </a:lvl4pPr>
      <a:lvl5pPr algn="r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 Black" pitchFamily="34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Verdana" pitchFamily="34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Verdana" pitchFamily="34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Verdana" pitchFamily="34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Verdana" pitchFamily="34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prmm@cin.ufpe.br" TargetMode="External"/><Relationship Id="rId2" Type="http://schemas.openxmlformats.org/officeDocument/2006/relationships/hyperlink" Target="mailto:jrd@cin.ufpe.br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0.png"/><Relationship Id="rId4" Type="http://schemas.openxmlformats.org/officeDocument/2006/relationships/image" Target="../media/image39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7" Type="http://schemas.openxmlformats.org/officeDocument/2006/relationships/image" Target="../media/image1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49490" y="1268760"/>
            <a:ext cx="8054957" cy="2160239"/>
          </a:xfrm>
        </p:spPr>
        <p:txBody>
          <a:bodyPr>
            <a:normAutofit/>
          </a:bodyPr>
          <a:lstStyle/>
          <a:p>
            <a:pPr algn="ctr"/>
            <a:r>
              <a:rPr lang="pt-BR" dirty="0"/>
              <a:t>Modelos de Disponibilidade para Arquiteturas de Cloud </a:t>
            </a:r>
            <a:r>
              <a:rPr lang="pt-BR" dirty="0" err="1"/>
              <a:t>Computing</a:t>
            </a:r>
            <a:r>
              <a:rPr lang="pt-BR"/>
              <a:t> baseadas na plataforma Eucalyptus</a:t>
            </a:r>
            <a:endParaRPr lang="pt-BR" dirty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0" y="4286250"/>
            <a:ext cx="9144000" cy="1591022"/>
          </a:xfrm>
        </p:spPr>
        <p:txBody>
          <a:bodyPr lIns="0" tIns="0" rIns="0" bIns="0"/>
          <a:lstStyle/>
          <a:p>
            <a:pPr algn="ctr" eaLnBrk="1" hangingPunct="1">
              <a:lnSpc>
                <a:spcPct val="95000"/>
              </a:lnSpc>
              <a:spcBef>
                <a:spcPct val="0"/>
              </a:spcBef>
            </a:pPr>
            <a:r>
              <a:rPr lang="en-US" sz="2800" dirty="0" err="1" smtClean="0">
                <a:solidFill>
                  <a:srgbClr val="000000"/>
                </a:solidFill>
                <a:latin typeface="Arial" pitchFamily="34" charset="0"/>
              </a:rPr>
              <a:t>Jamilson</a:t>
            </a:r>
            <a:r>
              <a:rPr lang="en-US" sz="2800" dirty="0" smtClean="0">
                <a:solidFill>
                  <a:srgbClr val="000000"/>
                </a:solidFill>
                <a:latin typeface="Arial" pitchFamily="34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Arial" pitchFamily="34" charset="0"/>
              </a:rPr>
              <a:t>Ramalho</a:t>
            </a:r>
            <a:r>
              <a:rPr lang="en-US" sz="2800" dirty="0" smtClean="0">
                <a:solidFill>
                  <a:srgbClr val="000000"/>
                </a:solidFill>
                <a:latin typeface="Arial" pitchFamily="34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Arial" pitchFamily="34" charset="0"/>
              </a:rPr>
              <a:t>Dantas</a:t>
            </a:r>
            <a:endParaRPr lang="en-US" dirty="0" smtClean="0"/>
          </a:p>
          <a:p>
            <a:pPr algn="ctr" eaLnBrk="1" hangingPunct="1">
              <a:lnSpc>
                <a:spcPct val="95000"/>
              </a:lnSpc>
              <a:spcBef>
                <a:spcPct val="0"/>
              </a:spcBef>
            </a:pPr>
            <a:r>
              <a:rPr lang="en-US" sz="2200" dirty="0" smtClean="0">
                <a:solidFill>
                  <a:srgbClr val="000000"/>
                </a:solidFill>
                <a:latin typeface="Arial" pitchFamily="34" charset="0"/>
                <a:hlinkClick r:id="rId2"/>
              </a:rPr>
              <a:t>jrd@cin.ufpe.br</a:t>
            </a:r>
            <a:endParaRPr lang="en-US" sz="2200" dirty="0" smtClean="0">
              <a:solidFill>
                <a:srgbClr val="000000"/>
              </a:solidFill>
              <a:latin typeface="Arial" pitchFamily="34" charset="0"/>
            </a:endParaRPr>
          </a:p>
          <a:p>
            <a:pPr algn="ctr">
              <a:lnSpc>
                <a:spcPct val="95000"/>
              </a:lnSpc>
              <a:spcBef>
                <a:spcPct val="0"/>
              </a:spcBef>
            </a:pPr>
            <a:r>
              <a:rPr lang="en-US" sz="2800" dirty="0" err="1" smtClean="0">
                <a:solidFill>
                  <a:srgbClr val="000000"/>
                </a:solidFill>
                <a:latin typeface="Arial" pitchFamily="34" charset="0"/>
              </a:rPr>
              <a:t>Orientador</a:t>
            </a:r>
            <a:r>
              <a:rPr lang="en-US" sz="2800" dirty="0" smtClean="0">
                <a:solidFill>
                  <a:srgbClr val="000000"/>
                </a:solidFill>
                <a:latin typeface="Arial" pitchFamily="34" charset="0"/>
              </a:rPr>
              <a:t>: Prof. Paulo Romero Martins </a:t>
            </a:r>
            <a:r>
              <a:rPr lang="en-US" sz="2800" dirty="0" err="1" smtClean="0">
                <a:solidFill>
                  <a:srgbClr val="000000"/>
                </a:solidFill>
                <a:latin typeface="Arial" pitchFamily="34" charset="0"/>
              </a:rPr>
              <a:t>Maciel</a:t>
            </a:r>
            <a:endParaRPr lang="en-US" dirty="0" smtClean="0"/>
          </a:p>
          <a:p>
            <a:pPr algn="ctr" eaLnBrk="1" hangingPunct="1">
              <a:lnSpc>
                <a:spcPct val="95000"/>
              </a:lnSpc>
              <a:spcBef>
                <a:spcPct val="0"/>
              </a:spcBef>
            </a:pPr>
            <a:r>
              <a:rPr lang="en-US" sz="2200" dirty="0" smtClean="0">
                <a:solidFill>
                  <a:srgbClr val="000000"/>
                </a:solidFill>
                <a:latin typeface="Arial" pitchFamily="34" charset="0"/>
                <a:hlinkClick r:id="rId3"/>
              </a:rPr>
              <a:t>prmm@cin.ufpe.br</a:t>
            </a:r>
            <a:endParaRPr lang="en-US" sz="2200" dirty="0" smtClean="0">
              <a:solidFill>
                <a:srgbClr val="000000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7457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Espaço Reservado para Número de Slide 22"/>
          <p:cNvSpPr>
            <a:spLocks noGrp="1"/>
          </p:cNvSpPr>
          <p:nvPr>
            <p:ph type="sldNum" sz="quarter" idx="4294967295"/>
          </p:nvPr>
        </p:nvSpPr>
        <p:spPr>
          <a:xfrm>
            <a:off x="6550269" y="6000751"/>
            <a:ext cx="2133600" cy="428625"/>
          </a:xfrm>
          <a:prstGeom prst="rect">
            <a:avLst/>
          </a:prstGeom>
        </p:spPr>
        <p:txBody>
          <a:bodyPr/>
          <a:lstStyle/>
          <a:p>
            <a:fld id="{FF08B681-E336-4FC5-AB3F-EC0A14A8E51A}" type="slidenum">
              <a:rPr lang="pt-BR" smtClean="0"/>
              <a:t>10</a:t>
            </a:fld>
            <a:endParaRPr lang="pt-BR"/>
          </a:p>
        </p:txBody>
      </p:sp>
      <p:sp>
        <p:nvSpPr>
          <p:cNvPr id="14" name="Título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6425" cy="1139825"/>
          </a:xfrm>
        </p:spPr>
        <p:txBody>
          <a:bodyPr/>
          <a:lstStyle/>
          <a:p>
            <a:r>
              <a:rPr lang="pt-BR" dirty="0" smtClean="0"/>
              <a:t>Modelos</a:t>
            </a:r>
            <a:endParaRPr lang="pt-BR" sz="2800" dirty="0"/>
          </a:p>
        </p:txBody>
      </p:sp>
      <p:sp>
        <p:nvSpPr>
          <p:cNvPr id="15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124744"/>
            <a:ext cx="8226425" cy="4522788"/>
          </a:xfrm>
        </p:spPr>
        <p:txBody>
          <a:bodyPr/>
          <a:lstStyle/>
          <a:p>
            <a:pPr algn="just"/>
            <a:r>
              <a:rPr lang="pt-BR" sz="2400" dirty="0"/>
              <a:t>Disponibilidade Orientada à Capacidade (COA</a:t>
            </a:r>
            <a:r>
              <a:rPr lang="pt-BR" sz="2400" dirty="0" smtClean="0"/>
              <a:t>)</a:t>
            </a:r>
            <a:endParaRPr lang="pt-BR" sz="2400" dirty="0">
              <a:latin typeface="+mj-lt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3" y="2596848"/>
            <a:ext cx="4402292" cy="24482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tângulo 1"/>
          <p:cNvSpPr/>
          <p:nvPr/>
        </p:nvSpPr>
        <p:spPr>
          <a:xfrm>
            <a:off x="4788024" y="1628800"/>
            <a:ext cx="4104456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just"/>
            <a:r>
              <a:rPr lang="pt-BR" dirty="0" smtClean="0"/>
              <a:t>É </a:t>
            </a:r>
            <a:r>
              <a:rPr lang="pt-BR" dirty="0"/>
              <a:t>uma métrica que indica não apenas se o sistema está operacional ou não, mas também a capacidade de atendimento que o sistema será capaz de oferecer.</a:t>
            </a:r>
          </a:p>
          <a:p>
            <a:pPr lvl="1" algn="just"/>
            <a:endParaRPr lang="pt-BR" dirty="0"/>
          </a:p>
          <a:p>
            <a:pPr lvl="1" algn="just"/>
            <a:r>
              <a:rPr lang="pt-BR" dirty="0" err="1"/>
              <a:t>Ex</a:t>
            </a:r>
            <a:r>
              <a:rPr lang="pt-BR" dirty="0"/>
              <a:t>: Considerando um sistema com dez processadores.</a:t>
            </a:r>
          </a:p>
        </p:txBody>
      </p:sp>
      <p:sp>
        <p:nvSpPr>
          <p:cNvPr id="3" name="Retângulo 2"/>
          <p:cNvSpPr/>
          <p:nvPr/>
        </p:nvSpPr>
        <p:spPr>
          <a:xfrm>
            <a:off x="506588" y="5061345"/>
            <a:ext cx="374814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pt-BR" dirty="0"/>
              <a:t>Quantidade de núcleos por nó.</a:t>
            </a:r>
          </a:p>
        </p:txBody>
      </p:sp>
    </p:spTree>
    <p:extLst>
      <p:ext uri="{BB962C8B-B14F-4D97-AF65-F5344CB8AC3E}">
        <p14:creationId xmlns:p14="http://schemas.microsoft.com/office/powerpoint/2010/main" val="3113607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Espaço Reservado para Número de Slide 22"/>
          <p:cNvSpPr>
            <a:spLocks noGrp="1"/>
          </p:cNvSpPr>
          <p:nvPr>
            <p:ph type="sldNum" sz="quarter" idx="4294967295"/>
          </p:nvPr>
        </p:nvSpPr>
        <p:spPr>
          <a:xfrm>
            <a:off x="6550269" y="6000751"/>
            <a:ext cx="2133600" cy="428625"/>
          </a:xfrm>
          <a:prstGeom prst="rect">
            <a:avLst/>
          </a:prstGeom>
        </p:spPr>
        <p:txBody>
          <a:bodyPr/>
          <a:lstStyle/>
          <a:p>
            <a:fld id="{FF08B681-E336-4FC5-AB3F-EC0A14A8E51A}" type="slidenum">
              <a:rPr lang="pt-BR" smtClean="0"/>
              <a:t>11</a:t>
            </a:fld>
            <a:endParaRPr lang="pt-BR"/>
          </a:p>
        </p:txBody>
      </p:sp>
      <p:sp>
        <p:nvSpPr>
          <p:cNvPr id="14" name="Título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6425" cy="1139825"/>
          </a:xfrm>
        </p:spPr>
        <p:txBody>
          <a:bodyPr/>
          <a:lstStyle/>
          <a:p>
            <a:r>
              <a:rPr lang="pt-BR" dirty="0" smtClean="0"/>
              <a:t>Modelos</a:t>
            </a:r>
            <a:endParaRPr lang="pt-BR" sz="2800" dirty="0"/>
          </a:p>
        </p:txBody>
      </p:sp>
      <p:sp>
        <p:nvSpPr>
          <p:cNvPr id="15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124744"/>
            <a:ext cx="8226425" cy="4522788"/>
          </a:xfrm>
        </p:spPr>
        <p:txBody>
          <a:bodyPr/>
          <a:lstStyle/>
          <a:p>
            <a:pPr algn="just"/>
            <a:r>
              <a:rPr lang="pt-BR" sz="2400" dirty="0" smtClean="0">
                <a:latin typeface="+mj-lt"/>
              </a:rPr>
              <a:t>Modelo CTMC para Avaliação da COA</a:t>
            </a:r>
            <a:endParaRPr lang="pt-BR" sz="2400" dirty="0">
              <a:latin typeface="+mj-lt"/>
            </a:endParaRPr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861048"/>
            <a:ext cx="6286500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tângulo 2"/>
              <p:cNvSpPr/>
              <p:nvPr/>
            </p:nvSpPr>
            <p:spPr>
              <a:xfrm>
                <a:off x="1090110" y="1988840"/>
                <a:ext cx="5642130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pt-BR" i="1">
                              <a:latin typeface="Cambria Math"/>
                            </a:rPr>
                            <m:t>𝐶𝑂𝐴</m:t>
                          </m:r>
                        </m:e>
                        <m:sub>
                          <m:r>
                            <a:rPr lang="pt-BR" i="1">
                              <a:latin typeface="Cambria Math"/>
                            </a:rPr>
                            <m:t>𝑐𝑙𝑢𝑠𝑡𝑒𝑟</m:t>
                          </m:r>
                        </m:sub>
                      </m:sSub>
                      <m:r>
                        <a:rPr lang="pt-BR" i="1">
                          <a:latin typeface="Cambria Math"/>
                        </a:rPr>
                        <m:t>=</m:t>
                      </m:r>
                      <m:r>
                        <a:rPr lang="pt-BR" i="1">
                          <a:latin typeface="Cambria Math"/>
                        </a:rPr>
                        <m:t>𝑃</m:t>
                      </m:r>
                      <m:d>
                        <m:dPr>
                          <m:ctrlPr>
                            <a:rPr lang="pt-BR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pt-BR" i="1">
                              <a:latin typeface="Cambria Math"/>
                            </a:rPr>
                            <m:t>6</m:t>
                          </m:r>
                          <m:r>
                            <a:rPr lang="pt-BR" i="1">
                              <a:latin typeface="Cambria Math"/>
                            </a:rPr>
                            <m:t>𝐾</m:t>
                          </m:r>
                        </m:e>
                      </m:d>
                      <m:r>
                        <a:rPr lang="pt-BR" i="1">
                          <a:latin typeface="Cambria Math"/>
                        </a:rPr>
                        <m:t>×6+</m:t>
                      </m:r>
                      <m:r>
                        <a:rPr lang="pt-BR" i="1">
                          <a:latin typeface="Cambria Math"/>
                        </a:rPr>
                        <m:t>𝑃</m:t>
                      </m:r>
                      <m:d>
                        <m:dPr>
                          <m:ctrlPr>
                            <a:rPr lang="pt-BR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pt-BR" i="1">
                              <a:latin typeface="Cambria Math"/>
                            </a:rPr>
                            <m:t>4</m:t>
                          </m:r>
                          <m:r>
                            <a:rPr lang="pt-BR" i="1">
                              <a:latin typeface="Cambria Math"/>
                            </a:rPr>
                            <m:t>𝐾</m:t>
                          </m:r>
                        </m:e>
                      </m:d>
                      <m:r>
                        <a:rPr lang="pt-BR" i="1">
                          <a:latin typeface="Cambria Math"/>
                        </a:rPr>
                        <m:t>×4+</m:t>
                      </m:r>
                      <m:r>
                        <a:rPr lang="pt-BR" i="1">
                          <a:latin typeface="Cambria Math"/>
                        </a:rPr>
                        <m:t>𝑃</m:t>
                      </m:r>
                      <m:d>
                        <m:dPr>
                          <m:ctrlPr>
                            <a:rPr lang="pt-BR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pt-BR" i="1">
                              <a:latin typeface="Cambria Math"/>
                            </a:rPr>
                            <m:t>2</m:t>
                          </m:r>
                          <m:r>
                            <a:rPr lang="pt-BR" i="1">
                              <a:latin typeface="Cambria Math"/>
                            </a:rPr>
                            <m:t>𝐾</m:t>
                          </m:r>
                        </m:e>
                      </m:d>
                      <m:r>
                        <a:rPr lang="pt-BR" i="1">
                          <a:latin typeface="Cambria Math"/>
                        </a:rPr>
                        <m:t>×2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3" name="Retângulo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90110" y="1988840"/>
                <a:ext cx="5642130" cy="36933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tângulo 3"/>
              <p:cNvSpPr/>
              <p:nvPr/>
            </p:nvSpPr>
            <p:spPr>
              <a:xfrm>
                <a:off x="1403648" y="2564424"/>
                <a:ext cx="3137654" cy="84439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pt-BR" i="1">
                              <a:latin typeface="Cambria Math"/>
                            </a:rPr>
                            <m:t>𝐶𝑂𝐴</m:t>
                          </m:r>
                        </m:e>
                        <m:sub>
                          <m:r>
                            <a:rPr lang="pt-BR" i="1">
                              <a:latin typeface="Cambria Math"/>
                            </a:rPr>
                            <m:t>𝑠𝑖𝑠𝑡𝑒𝑚𝑎</m:t>
                          </m:r>
                        </m:sub>
                      </m:sSub>
                      <m:r>
                        <a:rPr lang="pt-BR" i="1">
                          <a:latin typeface="Cambria Math"/>
                        </a:rPr>
                        <m:t>= </m:t>
                      </m:r>
                      <m:nary>
                        <m:naryPr>
                          <m:chr m:val="∑"/>
                          <m:limLoc m:val="undOvr"/>
                          <m:ctrlPr>
                            <a:rPr lang="pt-BR" i="1">
                              <a:latin typeface="Cambria Math"/>
                            </a:rPr>
                          </m:ctrlPr>
                        </m:naryPr>
                        <m:sub>
                          <m:r>
                            <a:rPr lang="pt-BR" i="1">
                              <a:latin typeface="Cambria Math"/>
                            </a:rPr>
                            <m:t>𝑖</m:t>
                          </m:r>
                          <m:r>
                            <a:rPr lang="pt-BR" i="1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pt-BR" i="1">
                              <a:latin typeface="Cambria Math"/>
                            </a:rPr>
                            <m:t>𝑛</m:t>
                          </m:r>
                        </m:sup>
                        <m:e>
                          <m:sSub>
                            <m:sSubPr>
                              <m:ctrlPr>
                                <a:rPr lang="pt-BR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pt-BR" i="1">
                                  <a:latin typeface="Cambria Math"/>
                                </a:rPr>
                                <m:t>𝐶𝑂𝐴</m:t>
                              </m:r>
                            </m:e>
                            <m:sub>
                              <m:sSub>
                                <m:sSubPr>
                                  <m:ctrlPr>
                                    <a:rPr lang="pt-BR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pt-BR" i="1">
                                      <a:latin typeface="Cambria Math"/>
                                    </a:rPr>
                                    <m:t>𝑐𝑙𝑢𝑠𝑡𝑒𝑟</m:t>
                                  </m:r>
                                </m:e>
                                <m:sub>
                                  <m:r>
                                    <a:rPr lang="pt-BR" i="1">
                                      <a:latin typeface="Cambria Math"/>
                                    </a:rPr>
                                    <m:t>(</m:t>
                                  </m:r>
                                  <m:r>
                                    <a:rPr lang="pt-BR" i="1">
                                      <a:latin typeface="Cambria Math"/>
                                    </a:rPr>
                                    <m:t>𝑖</m:t>
                                  </m:r>
                                  <m:r>
                                    <a:rPr lang="pt-BR" i="1">
                                      <a:latin typeface="Cambria Math"/>
                                    </a:rPr>
                                    <m:t>)</m:t>
                                  </m:r>
                                </m:sub>
                              </m:sSub>
                            </m:sub>
                          </m:sSub>
                        </m:e>
                      </m:nary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4" name="Retângulo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03648" y="2564424"/>
                <a:ext cx="3137654" cy="844398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97549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Espaço Reservado para Número de Slide 22"/>
          <p:cNvSpPr>
            <a:spLocks noGrp="1"/>
          </p:cNvSpPr>
          <p:nvPr>
            <p:ph type="sldNum" sz="quarter" idx="4294967295"/>
          </p:nvPr>
        </p:nvSpPr>
        <p:spPr>
          <a:xfrm>
            <a:off x="6550269" y="6000751"/>
            <a:ext cx="2133600" cy="428625"/>
          </a:xfrm>
          <a:prstGeom prst="rect">
            <a:avLst/>
          </a:prstGeom>
        </p:spPr>
        <p:txBody>
          <a:bodyPr/>
          <a:lstStyle/>
          <a:p>
            <a:fld id="{FF08B681-E336-4FC5-AB3F-EC0A14A8E51A}" type="slidenum">
              <a:rPr lang="pt-BR" smtClean="0"/>
              <a:t>12</a:t>
            </a:fld>
            <a:endParaRPr lang="pt-BR"/>
          </a:p>
        </p:txBody>
      </p:sp>
      <p:sp>
        <p:nvSpPr>
          <p:cNvPr id="14" name="Título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6425" cy="1139825"/>
          </a:xfrm>
        </p:spPr>
        <p:txBody>
          <a:bodyPr/>
          <a:lstStyle/>
          <a:p>
            <a:r>
              <a:rPr lang="pt-BR" sz="2800" dirty="0" smtClean="0"/>
              <a:t>Estudo </a:t>
            </a:r>
            <a:r>
              <a:rPr lang="pt-BR" sz="2800" dirty="0"/>
              <a:t>de Caso</a:t>
            </a:r>
          </a:p>
        </p:txBody>
      </p:sp>
      <p:sp>
        <p:nvSpPr>
          <p:cNvPr id="15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124744"/>
            <a:ext cx="8226425" cy="4522788"/>
          </a:xfrm>
        </p:spPr>
        <p:txBody>
          <a:bodyPr/>
          <a:lstStyle/>
          <a:p>
            <a:pPr algn="just"/>
            <a:endParaRPr lang="pt-BR" sz="2000" dirty="0" smtClean="0"/>
          </a:p>
          <a:p>
            <a:pPr algn="just"/>
            <a:r>
              <a:rPr lang="pt-BR" sz="2000" dirty="0" smtClean="0"/>
              <a:t>É gerado um conjunto de 5 arquiteturas.</a:t>
            </a:r>
          </a:p>
          <a:p>
            <a:pPr algn="just"/>
            <a:endParaRPr lang="pt-BR" sz="2000" dirty="0" smtClean="0"/>
          </a:p>
          <a:p>
            <a:pPr algn="just"/>
            <a:r>
              <a:rPr lang="pt-BR" sz="2000" dirty="0" smtClean="0"/>
              <a:t>Para cada arquitetura é estimada a:</a:t>
            </a:r>
          </a:p>
          <a:p>
            <a:pPr lvl="1" algn="just"/>
            <a:r>
              <a:rPr lang="pt-BR" sz="2000" dirty="0" smtClean="0"/>
              <a:t>Disponibilidade em Estado Estacionário</a:t>
            </a:r>
          </a:p>
          <a:p>
            <a:pPr lvl="1" algn="just"/>
            <a:r>
              <a:rPr lang="pt-BR" sz="2000" dirty="0"/>
              <a:t>Disponibilidade </a:t>
            </a:r>
            <a:r>
              <a:rPr lang="pt-BR" sz="2000" dirty="0" smtClean="0"/>
              <a:t>Orientada à Capacidade</a:t>
            </a:r>
          </a:p>
          <a:p>
            <a:pPr lvl="1" algn="just"/>
            <a:r>
              <a:rPr lang="pt-BR" sz="2000" dirty="0" smtClean="0"/>
              <a:t>Custo de aquisição de cada arquitetura</a:t>
            </a: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1401736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Número de Slide 4"/>
          <p:cNvSpPr>
            <a:spLocks noGrp="1"/>
          </p:cNvSpPr>
          <p:nvPr>
            <p:ph type="sldNum" sz="quarter" idx="4294967295"/>
          </p:nvPr>
        </p:nvSpPr>
        <p:spPr>
          <a:xfrm>
            <a:off x="6550269" y="6000751"/>
            <a:ext cx="2133600" cy="428625"/>
          </a:xfrm>
          <a:prstGeom prst="rect">
            <a:avLst/>
          </a:prstGeom>
        </p:spPr>
        <p:txBody>
          <a:bodyPr/>
          <a:lstStyle/>
          <a:p>
            <a:fld id="{B6BF605D-5AAA-49F6-90DE-173D10EB199B}" type="slidenum">
              <a:rPr lang="pt-BR" smtClean="0"/>
              <a:t>13</a:t>
            </a:fld>
            <a:endParaRPr lang="pt-BR" dirty="0"/>
          </a:p>
        </p:txBody>
      </p:sp>
      <p:sp>
        <p:nvSpPr>
          <p:cNvPr id="6" name="Espaço Reservado para Conteúdo 5"/>
          <p:cNvSpPr>
            <a:spLocks noGrp="1"/>
          </p:cNvSpPr>
          <p:nvPr>
            <p:ph idx="1"/>
          </p:nvPr>
        </p:nvSpPr>
        <p:spPr>
          <a:xfrm>
            <a:off x="483577" y="1143000"/>
            <a:ext cx="8229600" cy="3269135"/>
          </a:xfrm>
        </p:spPr>
        <p:txBody>
          <a:bodyPr/>
          <a:lstStyle/>
          <a:p>
            <a:pPr marL="0" indent="0">
              <a:buNone/>
            </a:pPr>
            <a:r>
              <a:rPr lang="pt-BR" sz="2400" dirty="0" smtClean="0"/>
              <a:t>Custo do Componente</a:t>
            </a:r>
            <a:endParaRPr lang="pt-BR" sz="2400" dirty="0"/>
          </a:p>
        </p:txBody>
      </p:sp>
      <p:sp>
        <p:nvSpPr>
          <p:cNvPr id="29" name="Título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6425" cy="1139825"/>
          </a:xfrm>
        </p:spPr>
        <p:txBody>
          <a:bodyPr/>
          <a:lstStyle/>
          <a:p>
            <a:r>
              <a:rPr lang="pt-BR" dirty="0"/>
              <a:t>Estudo de Caso</a:t>
            </a:r>
            <a:endParaRPr lang="pt-BR" sz="2800" dirty="0"/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9716" y="2924944"/>
            <a:ext cx="737896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824981"/>
              </p:ext>
            </p:extLst>
          </p:nvPr>
        </p:nvGraphicFramePr>
        <p:xfrm>
          <a:off x="2195736" y="2367280"/>
          <a:ext cx="6096000" cy="2392680"/>
        </p:xfrm>
        <a:graphic>
          <a:graphicData uri="http://schemas.openxmlformats.org/drawingml/2006/table">
            <a:tbl>
              <a:tblPr firstRow="1" bandRow="1">
                <a:tableStyleId>{D27102A9-8310-4765-A935-A1911B00CA55}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Marca/Modelo</a:t>
                      </a:r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Componentes</a:t>
                      </a:r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Descrição</a:t>
                      </a:r>
                      <a:endParaRPr lang="pt-BR" dirty="0"/>
                    </a:p>
                  </a:txBody>
                  <a:tcPr anchor="ctr"/>
                </a:tc>
              </a:tr>
              <a:tr h="370840">
                <a:tc rowSpan="3"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DELL/Power</a:t>
                      </a:r>
                      <a:r>
                        <a:rPr lang="pt-BR" baseline="0" dirty="0" smtClean="0"/>
                        <a:t> Edge</a:t>
                      </a:r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HD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 TB</a:t>
                      </a:r>
                      <a:endParaRPr lang="pt-BR" dirty="0"/>
                    </a:p>
                  </a:txBody>
                  <a:tcPr anchor="ctr"/>
                </a:tc>
              </a:tr>
              <a:tr h="370840">
                <a:tc v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Memória</a:t>
                      </a:r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8 GB</a:t>
                      </a:r>
                      <a:endParaRPr lang="pt-BR" dirty="0"/>
                    </a:p>
                  </a:txBody>
                  <a:tcPr anchor="ctr"/>
                </a:tc>
              </a:tr>
              <a:tr h="370840">
                <a:tc v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CPU</a:t>
                      </a:r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Intel Xeon – 2.2 GHZ</a:t>
                      </a:r>
                      <a:endParaRPr lang="pt-BR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Custo Total (USD)</a:t>
                      </a:r>
                      <a:endParaRPr lang="pt-BR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1339,00</a:t>
                      </a:r>
                      <a:endParaRPr lang="pt-BR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85236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Espaço Reservado para Número de Slide 22"/>
          <p:cNvSpPr>
            <a:spLocks noGrp="1"/>
          </p:cNvSpPr>
          <p:nvPr>
            <p:ph type="sldNum" sz="quarter" idx="4294967295"/>
          </p:nvPr>
        </p:nvSpPr>
        <p:spPr>
          <a:xfrm>
            <a:off x="6550269" y="6000751"/>
            <a:ext cx="2133600" cy="428625"/>
          </a:xfrm>
          <a:prstGeom prst="rect">
            <a:avLst/>
          </a:prstGeom>
        </p:spPr>
        <p:txBody>
          <a:bodyPr/>
          <a:lstStyle/>
          <a:p>
            <a:fld id="{FF08B681-E336-4FC5-AB3F-EC0A14A8E51A}" type="slidenum">
              <a:rPr lang="pt-BR" smtClean="0"/>
              <a:t>14</a:t>
            </a:fld>
            <a:endParaRPr lang="pt-BR"/>
          </a:p>
        </p:txBody>
      </p:sp>
      <p:sp>
        <p:nvSpPr>
          <p:cNvPr id="14" name="Título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6425" cy="1139825"/>
          </a:xfrm>
        </p:spPr>
        <p:txBody>
          <a:bodyPr/>
          <a:lstStyle/>
          <a:p>
            <a:r>
              <a:rPr lang="pt-BR" dirty="0"/>
              <a:t>Estudo de Caso</a:t>
            </a:r>
            <a:endParaRPr lang="pt-BR" sz="2800" dirty="0"/>
          </a:p>
        </p:txBody>
      </p:sp>
      <p:sp>
        <p:nvSpPr>
          <p:cNvPr id="15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124744"/>
            <a:ext cx="8226425" cy="4522788"/>
          </a:xfrm>
        </p:spPr>
        <p:txBody>
          <a:bodyPr/>
          <a:lstStyle/>
          <a:p>
            <a:pPr algn="just"/>
            <a:r>
              <a:rPr lang="pt-BR" sz="2400" dirty="0" smtClean="0"/>
              <a:t>Modelos </a:t>
            </a:r>
            <a:r>
              <a:rPr lang="pt-BR" sz="2400" dirty="0" err="1" smtClean="0"/>
              <a:t>RBD’s</a:t>
            </a:r>
            <a:endParaRPr lang="pt-BR" sz="2400" dirty="0"/>
          </a:p>
        </p:txBody>
      </p:sp>
      <p:pic>
        <p:nvPicPr>
          <p:cNvPr id="10" name="Imagem 9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772816"/>
            <a:ext cx="2448272" cy="706358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Imagem 10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3" y="1513927"/>
            <a:ext cx="2816443" cy="1224136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Imagem 11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1160279"/>
            <a:ext cx="2880320" cy="2052697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Imagem 12"/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6221" y="2971837"/>
            <a:ext cx="2520280" cy="29305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Imagem 15"/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212976"/>
            <a:ext cx="2316089" cy="2448272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Retângulo de cantos arredondados 16"/>
          <p:cNvSpPr/>
          <p:nvPr/>
        </p:nvSpPr>
        <p:spPr>
          <a:xfrm>
            <a:off x="1403648" y="1916832"/>
            <a:ext cx="504056" cy="313620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8" name="Retângulo de cantos arredondados 17"/>
          <p:cNvSpPr/>
          <p:nvPr/>
        </p:nvSpPr>
        <p:spPr>
          <a:xfrm>
            <a:off x="3995936" y="1944116"/>
            <a:ext cx="504056" cy="285109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9" name="Retângulo de cantos arredondados 18"/>
          <p:cNvSpPr/>
          <p:nvPr/>
        </p:nvSpPr>
        <p:spPr>
          <a:xfrm>
            <a:off x="6537818" y="1963252"/>
            <a:ext cx="554462" cy="313620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0" name="Retângulo de cantos arredondados 19"/>
          <p:cNvSpPr/>
          <p:nvPr/>
        </p:nvSpPr>
        <p:spPr>
          <a:xfrm>
            <a:off x="932135" y="4249930"/>
            <a:ext cx="458233" cy="259190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1" name="Retângulo de cantos arredondados 20"/>
          <p:cNvSpPr/>
          <p:nvPr/>
        </p:nvSpPr>
        <p:spPr>
          <a:xfrm>
            <a:off x="3995936" y="4249930"/>
            <a:ext cx="458233" cy="259190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938114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7" grpId="1" animBg="1"/>
      <p:bldP spid="17" grpId="2" animBg="1"/>
      <p:bldP spid="18" grpId="0" animBg="1"/>
      <p:bldP spid="18" grpId="1" animBg="1"/>
      <p:bldP spid="18" grpId="2" animBg="1"/>
      <p:bldP spid="19" grpId="0" animBg="1"/>
      <p:bldP spid="19" grpId="1" animBg="1"/>
      <p:bldP spid="19" grpId="2" animBg="1"/>
      <p:bldP spid="20" grpId="0" animBg="1"/>
      <p:bldP spid="20" grpId="1" animBg="1"/>
      <p:bldP spid="20" grpId="2" animBg="1"/>
      <p:bldP spid="21" grpId="0" animBg="1"/>
      <p:bldP spid="21" grpId="1" animBg="1"/>
      <p:bldP spid="21" grpId="2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Espaço Reservado para Número de Slide 22"/>
          <p:cNvSpPr>
            <a:spLocks noGrp="1"/>
          </p:cNvSpPr>
          <p:nvPr>
            <p:ph type="sldNum" sz="quarter" idx="4294967295"/>
          </p:nvPr>
        </p:nvSpPr>
        <p:spPr>
          <a:xfrm>
            <a:off x="6550269" y="6000751"/>
            <a:ext cx="2133600" cy="428625"/>
          </a:xfrm>
          <a:prstGeom prst="rect">
            <a:avLst/>
          </a:prstGeom>
        </p:spPr>
        <p:txBody>
          <a:bodyPr/>
          <a:lstStyle/>
          <a:p>
            <a:fld id="{FF08B681-E336-4FC5-AB3F-EC0A14A8E51A}" type="slidenum">
              <a:rPr lang="pt-BR" smtClean="0"/>
              <a:t>15</a:t>
            </a:fld>
            <a:endParaRPr lang="pt-BR"/>
          </a:p>
        </p:txBody>
      </p:sp>
      <p:sp>
        <p:nvSpPr>
          <p:cNvPr id="14" name="Título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6425" cy="1139825"/>
          </a:xfrm>
        </p:spPr>
        <p:txBody>
          <a:bodyPr/>
          <a:lstStyle/>
          <a:p>
            <a:r>
              <a:rPr lang="pt-BR" sz="2800" dirty="0" smtClean="0"/>
              <a:t>Resultados</a:t>
            </a:r>
            <a:endParaRPr lang="pt-BR" sz="2800" dirty="0"/>
          </a:p>
        </p:txBody>
      </p:sp>
      <p:graphicFrame>
        <p:nvGraphicFramePr>
          <p:cNvPr id="2" name="Espaço Reservado para Conteúdo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11402749"/>
              </p:ext>
            </p:extLst>
          </p:nvPr>
        </p:nvGraphicFramePr>
        <p:xfrm>
          <a:off x="107506" y="2420888"/>
          <a:ext cx="8856984" cy="2376263"/>
        </p:xfrm>
        <a:graphic>
          <a:graphicData uri="http://schemas.openxmlformats.org/drawingml/2006/table">
            <a:tbl>
              <a:tblPr firstRow="1" bandRow="1">
                <a:tableStyleId>{D27102A9-8310-4765-A935-A1911B00CA55}</a:tableStyleId>
              </a:tblPr>
              <a:tblGrid>
                <a:gridCol w="1476164"/>
                <a:gridCol w="1548170"/>
                <a:gridCol w="1404158"/>
                <a:gridCol w="1476164"/>
                <a:gridCol w="1476164"/>
                <a:gridCol w="1476164"/>
              </a:tblGrid>
              <a:tr h="519013"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Arquitetura</a:t>
                      </a:r>
                      <a:endParaRPr lang="pt-BR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err="1" smtClean="0"/>
                        <a:t>Disp</a:t>
                      </a:r>
                      <a:r>
                        <a:rPr lang="pt-BR" sz="1400" dirty="0" smtClean="0"/>
                        <a:t>. (não-R)</a:t>
                      </a:r>
                      <a:endParaRPr lang="pt-BR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err="1" smtClean="0"/>
                        <a:t>Disp</a:t>
                      </a:r>
                      <a:r>
                        <a:rPr lang="pt-BR" sz="1400" dirty="0" smtClean="0"/>
                        <a:t>. (R)</a:t>
                      </a:r>
                      <a:endParaRPr lang="pt-BR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err="1" smtClean="0"/>
                        <a:t>Downtime</a:t>
                      </a:r>
                      <a:r>
                        <a:rPr lang="pt-BR" sz="1400" dirty="0" smtClean="0"/>
                        <a:t> (não-R)</a:t>
                      </a:r>
                      <a:endParaRPr lang="pt-BR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err="1" smtClean="0"/>
                        <a:t>Downtime</a:t>
                      </a:r>
                      <a:r>
                        <a:rPr lang="pt-BR" sz="1400" dirty="0" smtClean="0"/>
                        <a:t> (R)</a:t>
                      </a:r>
                      <a:endParaRPr lang="pt-BR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COA</a:t>
                      </a:r>
                      <a:endParaRPr lang="pt-BR" sz="1400" dirty="0"/>
                    </a:p>
                  </a:txBody>
                  <a:tcPr anchor="ctr"/>
                </a:tc>
              </a:tr>
              <a:tr h="371450"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A1</a:t>
                      </a:r>
                      <a:endParaRPr lang="pt-BR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99,439671</a:t>
                      </a:r>
                      <a:endParaRPr lang="pt-BR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99,716771</a:t>
                      </a:r>
                      <a:endParaRPr lang="pt-BR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49,08</a:t>
                      </a:r>
                      <a:endParaRPr lang="pt-BR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24,81</a:t>
                      </a:r>
                      <a:endParaRPr lang="pt-BR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5,97</a:t>
                      </a:r>
                      <a:endParaRPr lang="pt-BR" sz="1400" dirty="0"/>
                    </a:p>
                  </a:txBody>
                  <a:tcPr anchor="ctr"/>
                </a:tc>
              </a:tr>
              <a:tr h="37145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dirty="0" smtClean="0"/>
                        <a:t>A2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99,718659</a:t>
                      </a:r>
                      <a:endParaRPr lang="pt-BR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99,996536</a:t>
                      </a:r>
                      <a:endParaRPr lang="pt-BR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24,64</a:t>
                      </a:r>
                      <a:endParaRPr lang="pt-BR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0,30</a:t>
                      </a:r>
                      <a:endParaRPr lang="pt-BR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11,94</a:t>
                      </a:r>
                      <a:endParaRPr lang="pt-BR" sz="1400" dirty="0"/>
                    </a:p>
                  </a:txBody>
                  <a:tcPr anchor="ctr"/>
                </a:tc>
              </a:tr>
              <a:tr h="37145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dirty="0" smtClean="0"/>
                        <a:t>A3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99,719441</a:t>
                      </a:r>
                      <a:endParaRPr lang="pt-BR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99,997321</a:t>
                      </a:r>
                      <a:endParaRPr lang="pt-BR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24,58</a:t>
                      </a:r>
                      <a:endParaRPr lang="pt-BR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0,23</a:t>
                      </a:r>
                      <a:endParaRPr lang="pt-BR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17,91</a:t>
                      </a:r>
                      <a:endParaRPr lang="pt-BR" sz="1400" dirty="0"/>
                    </a:p>
                  </a:txBody>
                  <a:tcPr anchor="ctr"/>
                </a:tc>
              </a:tr>
              <a:tr h="37145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dirty="0" smtClean="0"/>
                        <a:t>A4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99,719443</a:t>
                      </a:r>
                      <a:endParaRPr lang="pt-BR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99,997323</a:t>
                      </a:r>
                      <a:endParaRPr lang="pt-BR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24,58</a:t>
                      </a:r>
                      <a:endParaRPr lang="pt-BR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0,23</a:t>
                      </a:r>
                      <a:endParaRPr lang="pt-BR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23,89</a:t>
                      </a:r>
                      <a:endParaRPr lang="pt-BR" sz="1400" dirty="0"/>
                    </a:p>
                  </a:txBody>
                  <a:tcPr anchor="ctr"/>
                </a:tc>
              </a:tr>
              <a:tr h="37145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dirty="0" smtClean="0"/>
                        <a:t>A5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99,719443</a:t>
                      </a:r>
                      <a:endParaRPr lang="pt-BR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99,997323</a:t>
                      </a:r>
                      <a:endParaRPr lang="pt-BR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24,58</a:t>
                      </a:r>
                      <a:endParaRPr lang="pt-BR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0,23</a:t>
                      </a:r>
                      <a:endParaRPr lang="pt-BR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29,86</a:t>
                      </a:r>
                      <a:endParaRPr lang="pt-BR" sz="14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4" name="Retângulo 3"/>
          <p:cNvSpPr/>
          <p:nvPr/>
        </p:nvSpPr>
        <p:spPr bwMode="auto">
          <a:xfrm>
            <a:off x="323528" y="3717032"/>
            <a:ext cx="8424936" cy="1080120"/>
          </a:xfrm>
          <a:prstGeom prst="rect">
            <a:avLst/>
          </a:prstGeom>
          <a:noFill/>
          <a:ln w="254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" charset="0"/>
            </a:endParaRPr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6290827"/>
              </p:ext>
            </p:extLst>
          </p:nvPr>
        </p:nvGraphicFramePr>
        <p:xfrm>
          <a:off x="2411760" y="2191238"/>
          <a:ext cx="4464496" cy="2605914"/>
        </p:xfrm>
        <a:graphic>
          <a:graphicData uri="http://schemas.openxmlformats.org/drawingml/2006/table">
            <a:tbl>
              <a:tblPr firstRow="1" bandRow="1">
                <a:tableStyleId>{D27102A9-8310-4765-A935-A1911B00CA55}</a:tableStyleId>
              </a:tblPr>
              <a:tblGrid>
                <a:gridCol w="2232248"/>
                <a:gridCol w="2232248"/>
              </a:tblGrid>
              <a:tr h="434319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u="none" strike="noStrike" dirty="0">
                          <a:effectLst/>
                        </a:rPr>
                        <a:t>Arquitetura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u="none" strike="noStrike">
                          <a:effectLst/>
                        </a:rPr>
                        <a:t>Custo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434319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>
                          <a:effectLst/>
                        </a:rPr>
                        <a:t>A1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>
                          <a:effectLst/>
                        </a:rPr>
                        <a:t> $   6,695.00 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434319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>
                          <a:effectLst/>
                        </a:rPr>
                        <a:t>A2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>
                          <a:effectLst/>
                        </a:rPr>
                        <a:t> $ 12,051.00 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434319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>
                          <a:effectLst/>
                        </a:rPr>
                        <a:t>A3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>
                          <a:effectLst/>
                        </a:rPr>
                        <a:t> $ 17,407.00 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434319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>
                          <a:effectLst/>
                        </a:rPr>
                        <a:t>A4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>
                          <a:effectLst/>
                        </a:rPr>
                        <a:t> $ 22,763.00 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434319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>
                          <a:effectLst/>
                        </a:rPr>
                        <a:t>A5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 dirty="0">
                          <a:effectLst/>
                        </a:rPr>
                        <a:t> $ 28,119.00 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651511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Espaço Reservado para Número de Slide 22"/>
          <p:cNvSpPr>
            <a:spLocks noGrp="1"/>
          </p:cNvSpPr>
          <p:nvPr>
            <p:ph type="sldNum" sz="quarter" idx="4294967295"/>
          </p:nvPr>
        </p:nvSpPr>
        <p:spPr>
          <a:xfrm>
            <a:off x="6550269" y="6000751"/>
            <a:ext cx="2133600" cy="428625"/>
          </a:xfrm>
          <a:prstGeom prst="rect">
            <a:avLst/>
          </a:prstGeom>
        </p:spPr>
        <p:txBody>
          <a:bodyPr/>
          <a:lstStyle/>
          <a:p>
            <a:fld id="{FF08B681-E336-4FC5-AB3F-EC0A14A8E51A}" type="slidenum">
              <a:rPr lang="pt-BR" smtClean="0"/>
              <a:t>16</a:t>
            </a:fld>
            <a:endParaRPr lang="pt-BR"/>
          </a:p>
        </p:txBody>
      </p:sp>
      <p:sp>
        <p:nvSpPr>
          <p:cNvPr id="14" name="Título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6425" cy="1139825"/>
          </a:xfrm>
        </p:spPr>
        <p:txBody>
          <a:bodyPr/>
          <a:lstStyle/>
          <a:p>
            <a:r>
              <a:rPr lang="pt-BR" sz="2800" dirty="0" smtClean="0"/>
              <a:t>Resultados</a:t>
            </a:r>
            <a:endParaRPr lang="pt-BR" sz="2800" dirty="0"/>
          </a:p>
        </p:txBody>
      </p:sp>
      <p:graphicFrame>
        <p:nvGraphicFramePr>
          <p:cNvPr id="10" name="Espaço Reservado para Conteúdo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22651647"/>
              </p:ext>
            </p:extLst>
          </p:nvPr>
        </p:nvGraphicFramePr>
        <p:xfrm>
          <a:off x="251520" y="1124744"/>
          <a:ext cx="5544617" cy="1296143"/>
        </p:xfrm>
        <a:graphic>
          <a:graphicData uri="http://schemas.openxmlformats.org/drawingml/2006/table">
            <a:tbl>
              <a:tblPr firstRow="1" bandRow="1">
                <a:tableStyleId>{D27102A9-8310-4765-A935-A1911B00CA55}</a:tableStyleId>
              </a:tblPr>
              <a:tblGrid>
                <a:gridCol w="1041619"/>
                <a:gridCol w="1041619"/>
                <a:gridCol w="1153793"/>
                <a:gridCol w="1153793"/>
                <a:gridCol w="1153793"/>
              </a:tblGrid>
              <a:tr h="340195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 err="1">
                          <a:effectLst/>
                        </a:rPr>
                        <a:t>Amazon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40195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>
                          <a:effectLst/>
                        </a:rPr>
                        <a:t>1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>
                          <a:effectLst/>
                        </a:rPr>
                        <a:t>6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</a:rPr>
                        <a:t>12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>
                          <a:effectLst/>
                        </a:rPr>
                        <a:t>18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>
                          <a:effectLst/>
                        </a:rPr>
                        <a:t>24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615753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>
                          <a:effectLst/>
                        </a:rPr>
                        <a:t> $     86.40 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>
                          <a:effectLst/>
                        </a:rPr>
                        <a:t> $  518.40 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</a:rPr>
                        <a:t> $ 1,036.80 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>
                          <a:effectLst/>
                        </a:rPr>
                        <a:t> $ 1,555.20 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</a:rPr>
                        <a:t> $ 2,073.70 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608935"/>
              </p:ext>
            </p:extLst>
          </p:nvPr>
        </p:nvGraphicFramePr>
        <p:xfrm>
          <a:off x="179512" y="2852936"/>
          <a:ext cx="8820468" cy="3096342"/>
        </p:xfrm>
        <a:graphic>
          <a:graphicData uri="http://schemas.openxmlformats.org/drawingml/2006/table">
            <a:tbl>
              <a:tblPr firstRow="1" bandRow="1">
                <a:tableStyleId>{D27102A9-8310-4765-A935-A1911B00CA55}</a:tableStyleId>
              </a:tblPr>
              <a:tblGrid>
                <a:gridCol w="1314750"/>
                <a:gridCol w="1314750"/>
                <a:gridCol w="1547742"/>
                <a:gridCol w="1547742"/>
                <a:gridCol w="1547742"/>
                <a:gridCol w="1547742"/>
              </a:tblGrid>
              <a:tr h="250430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</a:rPr>
                        <a:t>Tempo p/ </a:t>
                      </a:r>
                      <a:r>
                        <a:rPr lang="pt-BR" sz="1400" u="none" strike="noStrike" dirty="0" smtClean="0">
                          <a:effectLst/>
                        </a:rPr>
                        <a:t>Recuperar </a:t>
                      </a:r>
                      <a:r>
                        <a:rPr lang="pt-BR" sz="1400" u="none" strike="noStrike" dirty="0">
                          <a:effectLst/>
                        </a:rPr>
                        <a:t>valor investido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95122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>
                          <a:effectLst/>
                        </a:rPr>
                        <a:t>Arquitetura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>
                          <a:effectLst/>
                        </a:rPr>
                        <a:t>Custo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>
                          <a:effectLst/>
                        </a:rPr>
                        <a:t>6 meses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>
                          <a:effectLst/>
                        </a:rPr>
                        <a:t>12 meses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</a:rPr>
                        <a:t>18 meses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>
                          <a:effectLst/>
                        </a:rPr>
                        <a:t>24 meses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490158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A1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 $   6,695.00 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</a:rPr>
                        <a:t> $        3,094.85 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 $        6,189.70 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 $        9,284.54 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 $      12,379.99 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490158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A2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 $ 12,051.00 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 $        6,189.70 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 $      12,379.39 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 $      18,569.09 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 $      24,759.98 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490158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A3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 $ 17,407.00 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 $        9,284.54 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 $      18,569.09 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 $      27,853.63 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 $      37,139.97 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490158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A4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 $ 22,763.00 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 $      12,384.58 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 $      24,769.15 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 $      37,153.73 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 $      49,540.69 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490158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A5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 $ 28,119.00 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 $      15,479.42 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 $      30,958.85 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 $      46,438.27 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</a:rPr>
                        <a:t> $      61,920.68 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142001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Espaço Reservado para Número de Slide 22"/>
          <p:cNvSpPr>
            <a:spLocks noGrp="1"/>
          </p:cNvSpPr>
          <p:nvPr>
            <p:ph type="sldNum" sz="quarter" idx="4294967295"/>
          </p:nvPr>
        </p:nvSpPr>
        <p:spPr>
          <a:xfrm>
            <a:off x="6550269" y="6000751"/>
            <a:ext cx="2133600" cy="428625"/>
          </a:xfrm>
          <a:prstGeom prst="rect">
            <a:avLst/>
          </a:prstGeom>
        </p:spPr>
        <p:txBody>
          <a:bodyPr/>
          <a:lstStyle/>
          <a:p>
            <a:fld id="{FF08B681-E336-4FC5-AB3F-EC0A14A8E51A}" type="slidenum">
              <a:rPr lang="pt-BR" smtClean="0"/>
              <a:t>17</a:t>
            </a:fld>
            <a:endParaRPr lang="pt-BR"/>
          </a:p>
        </p:txBody>
      </p:sp>
      <p:sp>
        <p:nvSpPr>
          <p:cNvPr id="14" name="Título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6425" cy="1139825"/>
          </a:xfrm>
        </p:spPr>
        <p:txBody>
          <a:bodyPr/>
          <a:lstStyle/>
          <a:p>
            <a:r>
              <a:rPr lang="pt-BR" sz="2800" dirty="0" smtClean="0"/>
              <a:t>Resultados</a:t>
            </a:r>
            <a:endParaRPr lang="pt-BR" sz="2800" dirty="0"/>
          </a:p>
        </p:txBody>
      </p:sp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graphicFrame>
        <p:nvGraphicFramePr>
          <p:cNvPr id="7" name="Gráfico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72332438"/>
              </p:ext>
            </p:extLst>
          </p:nvPr>
        </p:nvGraphicFramePr>
        <p:xfrm>
          <a:off x="0" y="980728"/>
          <a:ext cx="8964488" cy="53285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466216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Espaço Reservado para Número de Slide 22"/>
          <p:cNvSpPr>
            <a:spLocks noGrp="1"/>
          </p:cNvSpPr>
          <p:nvPr>
            <p:ph type="sldNum" sz="quarter" idx="4294967295"/>
          </p:nvPr>
        </p:nvSpPr>
        <p:spPr>
          <a:xfrm>
            <a:off x="6550269" y="6000751"/>
            <a:ext cx="2133600" cy="428625"/>
          </a:xfrm>
          <a:prstGeom prst="rect">
            <a:avLst/>
          </a:prstGeom>
        </p:spPr>
        <p:txBody>
          <a:bodyPr/>
          <a:lstStyle/>
          <a:p>
            <a:fld id="{FF08B681-E336-4FC5-AB3F-EC0A14A8E51A}" type="slidenum">
              <a:rPr lang="pt-BR" smtClean="0"/>
              <a:t>18</a:t>
            </a:fld>
            <a:endParaRPr lang="pt-BR"/>
          </a:p>
        </p:txBody>
      </p:sp>
      <p:sp>
        <p:nvSpPr>
          <p:cNvPr id="14" name="Título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6425" cy="1139825"/>
          </a:xfrm>
        </p:spPr>
        <p:txBody>
          <a:bodyPr/>
          <a:lstStyle/>
          <a:p>
            <a:r>
              <a:rPr lang="pt-BR" sz="2800" dirty="0" smtClean="0"/>
              <a:t>Conclusões</a:t>
            </a:r>
            <a:endParaRPr lang="pt-BR" sz="2800" dirty="0"/>
          </a:p>
        </p:txBody>
      </p:sp>
      <p:sp>
        <p:nvSpPr>
          <p:cNvPr id="15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124744"/>
            <a:ext cx="8226425" cy="4522788"/>
          </a:xfrm>
        </p:spPr>
        <p:txBody>
          <a:bodyPr/>
          <a:lstStyle/>
          <a:p>
            <a:pPr algn="just"/>
            <a:r>
              <a:rPr lang="pt-BR" sz="2400" dirty="0" smtClean="0"/>
              <a:t>Cinco arquiteturas </a:t>
            </a:r>
            <a:r>
              <a:rPr lang="pt-BR" sz="2400" dirty="0"/>
              <a:t>foram utilizados</a:t>
            </a:r>
            <a:r>
              <a:rPr lang="pt-BR" sz="2400" dirty="0" smtClean="0"/>
              <a:t>:</a:t>
            </a:r>
          </a:p>
          <a:p>
            <a:pPr lvl="1" algn="just"/>
            <a:r>
              <a:rPr lang="pt-BR" sz="2000" dirty="0" smtClean="0"/>
              <a:t>Cada CC com três nós.</a:t>
            </a:r>
          </a:p>
          <a:p>
            <a:pPr lvl="2" algn="just"/>
            <a:r>
              <a:rPr lang="pt-BR" sz="1600" dirty="0" smtClean="0"/>
              <a:t>CLC e um CC;</a:t>
            </a:r>
            <a:endParaRPr lang="pt-BR" sz="1600" dirty="0"/>
          </a:p>
          <a:p>
            <a:pPr lvl="2" algn="just"/>
            <a:r>
              <a:rPr lang="pt-BR" sz="1600" dirty="0" smtClean="0"/>
              <a:t>CLC e dois </a:t>
            </a:r>
            <a:r>
              <a:rPr lang="pt-BR" sz="1600" dirty="0" err="1" smtClean="0"/>
              <a:t>CC’s</a:t>
            </a:r>
            <a:r>
              <a:rPr lang="pt-BR" sz="1600" dirty="0" smtClean="0"/>
              <a:t>;</a:t>
            </a:r>
            <a:endParaRPr lang="pt-BR" sz="1600" dirty="0"/>
          </a:p>
          <a:p>
            <a:pPr lvl="2" algn="just"/>
            <a:r>
              <a:rPr lang="pt-BR" sz="1600" dirty="0" smtClean="0"/>
              <a:t>CLC e </a:t>
            </a:r>
            <a:r>
              <a:rPr lang="pt-BR" sz="1600" dirty="0"/>
              <a:t>três </a:t>
            </a:r>
            <a:r>
              <a:rPr lang="pt-BR" sz="1600" dirty="0" err="1" smtClean="0"/>
              <a:t>CC’s</a:t>
            </a:r>
            <a:r>
              <a:rPr lang="pt-BR" sz="1600" dirty="0" smtClean="0"/>
              <a:t>;</a:t>
            </a:r>
          </a:p>
          <a:p>
            <a:pPr lvl="2" algn="just"/>
            <a:r>
              <a:rPr lang="pt-BR" sz="1600" dirty="0"/>
              <a:t>CLC e </a:t>
            </a:r>
            <a:r>
              <a:rPr lang="pt-BR" sz="1600" dirty="0" smtClean="0"/>
              <a:t>quatro </a:t>
            </a:r>
            <a:r>
              <a:rPr lang="pt-BR" sz="1600" dirty="0" err="1"/>
              <a:t>CC’s</a:t>
            </a:r>
            <a:r>
              <a:rPr lang="pt-BR" sz="1600" dirty="0"/>
              <a:t>;</a:t>
            </a:r>
          </a:p>
          <a:p>
            <a:pPr lvl="2" algn="just"/>
            <a:r>
              <a:rPr lang="pt-BR" sz="1600" dirty="0"/>
              <a:t>CLC e </a:t>
            </a:r>
            <a:r>
              <a:rPr lang="pt-BR" sz="1600" dirty="0" smtClean="0"/>
              <a:t>cinco </a:t>
            </a:r>
            <a:r>
              <a:rPr lang="pt-BR" sz="1600" dirty="0" err="1" smtClean="0"/>
              <a:t>CC’s</a:t>
            </a:r>
            <a:r>
              <a:rPr lang="pt-BR" sz="1600" dirty="0" smtClean="0"/>
              <a:t>.</a:t>
            </a:r>
            <a:endParaRPr lang="pt-BR" sz="1600" dirty="0"/>
          </a:p>
          <a:p>
            <a:pPr algn="just"/>
            <a:r>
              <a:rPr lang="pt-BR" sz="2400" dirty="0" smtClean="0"/>
              <a:t>Redução do </a:t>
            </a:r>
            <a:r>
              <a:rPr lang="pt-BR" sz="2400" i="1" dirty="0" err="1" smtClean="0"/>
              <a:t>downtime</a:t>
            </a:r>
            <a:r>
              <a:rPr lang="pt-BR" sz="2400" i="1" dirty="0" smtClean="0"/>
              <a:t> </a:t>
            </a:r>
            <a:r>
              <a:rPr lang="pt-BR" sz="2400" dirty="0" smtClean="0"/>
              <a:t>com adição do componente redundante.</a:t>
            </a:r>
          </a:p>
          <a:p>
            <a:pPr algn="just"/>
            <a:endParaRPr lang="pt-BR" sz="2400" dirty="0" smtClean="0"/>
          </a:p>
          <a:p>
            <a:pPr algn="just"/>
            <a:r>
              <a:rPr lang="pt-BR" sz="2400" dirty="0" smtClean="0"/>
              <a:t>Demanda de poder computacional, a COA pode ser uma boa opção.</a:t>
            </a:r>
            <a:endParaRPr lang="pt-BR" sz="2400" dirty="0"/>
          </a:p>
          <a:p>
            <a:pPr algn="just"/>
            <a:endParaRPr lang="pt-BR" sz="2400" dirty="0" smtClean="0"/>
          </a:p>
        </p:txBody>
      </p:sp>
    </p:spTree>
    <p:extLst>
      <p:ext uri="{BB962C8B-B14F-4D97-AF65-F5344CB8AC3E}">
        <p14:creationId xmlns:p14="http://schemas.microsoft.com/office/powerpoint/2010/main" val="464326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Espaço Reservado para Número de Slide 22"/>
          <p:cNvSpPr>
            <a:spLocks noGrp="1"/>
          </p:cNvSpPr>
          <p:nvPr>
            <p:ph type="sldNum" sz="quarter" idx="4294967295"/>
          </p:nvPr>
        </p:nvSpPr>
        <p:spPr>
          <a:xfrm>
            <a:off x="6550269" y="6000751"/>
            <a:ext cx="2133600" cy="428625"/>
          </a:xfrm>
          <a:prstGeom prst="rect">
            <a:avLst/>
          </a:prstGeom>
        </p:spPr>
        <p:txBody>
          <a:bodyPr/>
          <a:lstStyle/>
          <a:p>
            <a:fld id="{FF08B681-E336-4FC5-AB3F-EC0A14A8E51A}" type="slidenum">
              <a:rPr lang="pt-BR" smtClean="0"/>
              <a:t>19</a:t>
            </a:fld>
            <a:endParaRPr lang="pt-BR"/>
          </a:p>
        </p:txBody>
      </p:sp>
      <p:sp>
        <p:nvSpPr>
          <p:cNvPr id="14" name="Título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6425" cy="1139825"/>
          </a:xfrm>
        </p:spPr>
        <p:txBody>
          <a:bodyPr/>
          <a:lstStyle/>
          <a:p>
            <a:r>
              <a:rPr lang="pt-BR" sz="2800" dirty="0" smtClean="0"/>
              <a:t>Trabalhos Futuros</a:t>
            </a:r>
            <a:endParaRPr lang="pt-BR" sz="2800" dirty="0"/>
          </a:p>
        </p:txBody>
      </p:sp>
      <p:sp>
        <p:nvSpPr>
          <p:cNvPr id="15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124744"/>
            <a:ext cx="8226425" cy="4522788"/>
          </a:xfrm>
        </p:spPr>
        <p:txBody>
          <a:bodyPr/>
          <a:lstStyle/>
          <a:p>
            <a:pPr algn="just"/>
            <a:r>
              <a:rPr lang="pt-BR" sz="2400" dirty="0"/>
              <a:t>Como trabalho futuro, pretende-se reproduzir alguns cenários propostos, com a </a:t>
            </a:r>
            <a:r>
              <a:rPr lang="pt-BR" sz="2400" dirty="0" smtClean="0"/>
              <a:t>aplicabilidade </a:t>
            </a:r>
            <a:r>
              <a:rPr lang="pt-BR" sz="2400" dirty="0"/>
              <a:t>das abordagens mencionadas, a </a:t>
            </a:r>
            <a:r>
              <a:rPr lang="pt-BR" sz="2400" dirty="0" smtClean="0"/>
              <a:t>fim </a:t>
            </a:r>
            <a:r>
              <a:rPr lang="pt-BR" sz="2400" dirty="0"/>
              <a:t>de realizar experimentos </a:t>
            </a:r>
            <a:r>
              <a:rPr lang="pt-BR" sz="2400" i="1" dirty="0" err="1"/>
              <a:t>Testbed</a:t>
            </a:r>
            <a:r>
              <a:rPr lang="pt-BR" sz="2400" dirty="0"/>
              <a:t>, </a:t>
            </a:r>
            <a:r>
              <a:rPr lang="pt-BR" sz="2400" dirty="0" smtClean="0"/>
              <a:t>verificando a </a:t>
            </a:r>
            <a:r>
              <a:rPr lang="pt-BR" sz="2400" dirty="0"/>
              <a:t>consistência de dados entre os servidores replicados</a:t>
            </a:r>
            <a:r>
              <a:rPr lang="pt-BR" sz="2400" dirty="0" smtClean="0"/>
              <a:t>.</a:t>
            </a:r>
          </a:p>
          <a:p>
            <a:pPr algn="just"/>
            <a:endParaRPr lang="pt-BR" sz="2400" dirty="0"/>
          </a:p>
          <a:p>
            <a:pPr algn="just"/>
            <a:r>
              <a:rPr lang="pt-BR" sz="2400" dirty="0"/>
              <a:t>A utilização dos softwares, </a:t>
            </a:r>
            <a:r>
              <a:rPr lang="pt-BR" sz="2400" i="1" dirty="0" err="1"/>
              <a:t>Heartbeat</a:t>
            </a:r>
            <a:r>
              <a:rPr lang="pt-BR" sz="2400" dirty="0"/>
              <a:t> e DRBD auxiliando no processo de ativação </a:t>
            </a:r>
            <a:r>
              <a:rPr lang="pt-BR" sz="2400" dirty="0" smtClean="0"/>
              <a:t>e cópias </a:t>
            </a:r>
            <a:r>
              <a:rPr lang="pt-BR" sz="2400" dirty="0"/>
              <a:t>de dados nos servidores replicados, garantindo a </a:t>
            </a:r>
            <a:r>
              <a:rPr lang="pt-BR" sz="2400" dirty="0" smtClean="0"/>
              <a:t>confiabilidade </a:t>
            </a:r>
            <a:r>
              <a:rPr lang="pt-BR" sz="2400" dirty="0"/>
              <a:t>da abordagem </a:t>
            </a:r>
            <a:r>
              <a:rPr lang="pt-BR" sz="2400" dirty="0" smtClean="0"/>
              <a:t>da redundância </a:t>
            </a:r>
            <a:r>
              <a:rPr lang="pt-BR" sz="2400" i="1" dirty="0" err="1"/>
              <a:t>warm-standy</a:t>
            </a:r>
            <a:r>
              <a:rPr lang="pt-BR" sz="2400" i="1" dirty="0"/>
              <a:t>.</a:t>
            </a:r>
            <a:endParaRPr lang="pt-BR" sz="2400" i="1" dirty="0" smtClean="0"/>
          </a:p>
        </p:txBody>
      </p:sp>
    </p:spTree>
    <p:extLst>
      <p:ext uri="{BB962C8B-B14F-4D97-AF65-F5344CB8AC3E}">
        <p14:creationId xmlns:p14="http://schemas.microsoft.com/office/powerpoint/2010/main" val="1550580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Contexto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83577" y="1143000"/>
            <a:ext cx="5528583" cy="4643438"/>
          </a:xfrm>
        </p:spPr>
        <p:txBody>
          <a:bodyPr/>
          <a:lstStyle/>
          <a:p>
            <a:pPr algn="just"/>
            <a:r>
              <a:rPr lang="pt-BR" sz="2800" dirty="0" smtClean="0"/>
              <a:t>Cloud </a:t>
            </a:r>
            <a:r>
              <a:rPr lang="pt-BR" sz="2800" dirty="0" err="1" smtClean="0"/>
              <a:t>Computing</a:t>
            </a:r>
            <a:endParaRPr lang="pt-BR" sz="2800" dirty="0" smtClean="0"/>
          </a:p>
          <a:p>
            <a:pPr marL="0" indent="0" algn="just">
              <a:buNone/>
            </a:pPr>
            <a:endParaRPr lang="pt-BR" sz="1800" dirty="0"/>
          </a:p>
          <a:p>
            <a:pPr algn="just"/>
            <a:r>
              <a:rPr lang="pt-BR" sz="1800" dirty="0" smtClean="0"/>
              <a:t>Está crescendo</a:t>
            </a:r>
          </a:p>
          <a:p>
            <a:pPr algn="just"/>
            <a:endParaRPr lang="pt-BR" sz="1800" dirty="0" smtClean="0"/>
          </a:p>
          <a:p>
            <a:pPr algn="just">
              <a:buFontTx/>
              <a:buChar char="-"/>
            </a:pPr>
            <a:r>
              <a:rPr lang="pt-BR" sz="1800" dirty="0" smtClean="0"/>
              <a:t>Capacidade de armazenamento</a:t>
            </a:r>
          </a:p>
          <a:p>
            <a:pPr algn="just">
              <a:buFontTx/>
              <a:buChar char="-"/>
            </a:pPr>
            <a:r>
              <a:rPr lang="pt-BR" sz="1800" dirty="0" smtClean="0"/>
              <a:t>Memória</a:t>
            </a:r>
          </a:p>
          <a:p>
            <a:pPr algn="just">
              <a:buFontTx/>
              <a:buChar char="-"/>
            </a:pPr>
            <a:r>
              <a:rPr lang="pt-BR" sz="1800" dirty="0" smtClean="0"/>
              <a:t>Poder de processamento</a:t>
            </a:r>
          </a:p>
          <a:p>
            <a:pPr algn="just">
              <a:buFontTx/>
              <a:buChar char="-"/>
            </a:pPr>
            <a:endParaRPr lang="pt-BR" sz="1800" dirty="0"/>
          </a:p>
          <a:p>
            <a:pPr algn="just">
              <a:buFontTx/>
              <a:buChar char="-"/>
            </a:pPr>
            <a:r>
              <a:rPr lang="pt-BR" sz="1800" dirty="0" smtClean="0"/>
              <a:t>Através da Internet.</a:t>
            </a:r>
          </a:p>
        </p:txBody>
      </p:sp>
      <p:pic>
        <p:nvPicPr>
          <p:cNvPr id="1026" name="Picture 2" descr="http://gurkulindia.com/main/wp-content/uploads/2011/07/clou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1469457"/>
            <a:ext cx="28575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D8F45-F165-4D23-9FAF-F0B98AA35EEC}" type="datetime1">
              <a:rPr lang="pt-BR" smtClean="0"/>
              <a:t>25/03/2013</a:t>
            </a:fld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F605D-5AAA-49F6-90DE-173D10EB199B}" type="slidenum">
              <a:rPr lang="pt-BR" smtClean="0"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85100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10" name="Retângulo 9"/>
          <p:cNvSpPr/>
          <p:nvPr/>
        </p:nvSpPr>
        <p:spPr>
          <a:xfrm>
            <a:off x="467543" y="2708920"/>
            <a:ext cx="840604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000" b="1" dirty="0" smtClean="0"/>
              <a:t>Perguntas?</a:t>
            </a:r>
            <a:endParaRPr lang="pt-BR" sz="3600" dirty="0" smtClean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4BD11-77F2-4B03-A319-44252D59DE95}" type="datetime1">
              <a:rPr lang="pt-BR" smtClean="0"/>
              <a:t>25/03/2013</a:t>
            </a:fld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F605D-5AAA-49F6-90DE-173D10EB199B}" type="slidenum">
              <a:rPr lang="pt-BR" smtClean="0"/>
              <a:t>20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95966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Motivação</a:t>
            </a:r>
            <a:endParaRPr lang="pt-BR" dirty="0"/>
          </a:p>
        </p:txBody>
      </p:sp>
      <p:sp>
        <p:nvSpPr>
          <p:cNvPr id="4" name="Espaço Reservado para Conteúdo 2"/>
          <p:cNvSpPr txBox="1">
            <a:spLocks/>
          </p:cNvSpPr>
          <p:nvPr/>
        </p:nvSpPr>
        <p:spPr bwMode="auto">
          <a:xfrm>
            <a:off x="483577" y="1143000"/>
            <a:ext cx="5528583" cy="4643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algn="just"/>
            <a:r>
              <a:rPr lang="pt-BR" sz="2800" dirty="0" smtClean="0"/>
              <a:t>Eucalyptus Cloud</a:t>
            </a:r>
          </a:p>
          <a:p>
            <a:pPr marL="0" indent="0" algn="just">
              <a:buNone/>
            </a:pPr>
            <a:endParaRPr lang="pt-BR" sz="1800" dirty="0"/>
          </a:p>
          <a:p>
            <a:pPr marL="0" indent="0" algn="just">
              <a:buNone/>
            </a:pPr>
            <a:r>
              <a:rPr lang="pt-BR" sz="1800" dirty="0" smtClean="0"/>
              <a:t>Implementação de computação em nuvem, no estilo </a:t>
            </a:r>
            <a:r>
              <a:rPr lang="pt-BR" sz="1800" dirty="0" err="1" smtClean="0"/>
              <a:t>IaaS</a:t>
            </a:r>
            <a:r>
              <a:rPr lang="pt-BR" sz="1800" dirty="0" smtClean="0"/>
              <a:t>, compatível com os serviços </a:t>
            </a:r>
            <a:r>
              <a:rPr lang="pt-BR" sz="1800" dirty="0" err="1" smtClean="0"/>
              <a:t>Amazon</a:t>
            </a:r>
            <a:r>
              <a:rPr lang="pt-BR" sz="1800" dirty="0" smtClean="0"/>
              <a:t> EC2 e S3.</a:t>
            </a:r>
          </a:p>
          <a:p>
            <a:pPr marL="0" indent="0" algn="just">
              <a:buNone/>
            </a:pPr>
            <a:endParaRPr lang="pt-BR" sz="1800" dirty="0"/>
          </a:p>
          <a:p>
            <a:pPr marL="0" indent="0" algn="just">
              <a:buNone/>
            </a:pPr>
            <a:r>
              <a:rPr lang="pt-BR" sz="1800" dirty="0" smtClean="0"/>
              <a:t>Composta por 5 componentes.</a:t>
            </a:r>
            <a:endParaRPr lang="pt-BR" sz="2400" dirty="0" smtClean="0"/>
          </a:p>
        </p:txBody>
      </p:sp>
      <p:sp>
        <p:nvSpPr>
          <p:cNvPr id="6" name="Espaço Reservado para Data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C21B3-229D-4748-9916-16FBF2E1F267}" type="datetime1">
              <a:rPr lang="pt-BR" smtClean="0"/>
              <a:t>25/03/2013</a:t>
            </a:fld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F605D-5AAA-49F6-90DE-173D10EB199B}" type="slidenum">
              <a:rPr lang="pt-BR" smtClean="0"/>
              <a:t>3</a:t>
            </a:fld>
            <a:endParaRPr lang="pt-BR"/>
          </a:p>
        </p:txBody>
      </p:sp>
      <p:pic>
        <p:nvPicPr>
          <p:cNvPr id="4098" name="Picture 2" descr="http://upload.wikimedia.org/wikipedia/commons/2/2f/Eucalyptus_cloud_architecture-1.6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3522369"/>
            <a:ext cx="5256584" cy="28628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77343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Motivação</a:t>
            </a:r>
            <a:endParaRPr lang="pt-BR" dirty="0"/>
          </a:p>
        </p:txBody>
      </p:sp>
      <p:sp>
        <p:nvSpPr>
          <p:cNvPr id="4" name="Espaço Reservado para Conteúdo 2"/>
          <p:cNvSpPr txBox="1">
            <a:spLocks/>
          </p:cNvSpPr>
          <p:nvPr/>
        </p:nvSpPr>
        <p:spPr bwMode="auto">
          <a:xfrm>
            <a:off x="450549" y="1143000"/>
            <a:ext cx="5528583" cy="4446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algn="just"/>
            <a:r>
              <a:rPr lang="pt-BR" sz="2800" dirty="0" smtClean="0"/>
              <a:t>Eucalyptus Cloud</a:t>
            </a:r>
          </a:p>
          <a:p>
            <a:pPr marL="0" indent="0" algn="just">
              <a:buNone/>
            </a:pPr>
            <a:endParaRPr lang="pt-BR" sz="1800" dirty="0" smtClean="0"/>
          </a:p>
          <a:p>
            <a:pPr algn="just"/>
            <a:r>
              <a:rPr lang="pt-BR" sz="1800" dirty="0" smtClean="0"/>
              <a:t>Ponto Único de Entrada.</a:t>
            </a:r>
          </a:p>
          <a:p>
            <a:pPr algn="just"/>
            <a:endParaRPr lang="pt-BR" sz="1800" dirty="0" smtClean="0"/>
          </a:p>
          <a:p>
            <a:pPr algn="just"/>
            <a:r>
              <a:rPr lang="pt-BR" sz="1800" dirty="0" smtClean="0"/>
              <a:t>Indisponibilidade</a:t>
            </a:r>
            <a:endParaRPr lang="pt-BR" sz="1800" dirty="0"/>
          </a:p>
          <a:p>
            <a:pPr algn="just"/>
            <a:endParaRPr lang="pt-BR" sz="1800" dirty="0" smtClean="0"/>
          </a:p>
          <a:p>
            <a:pPr algn="just"/>
            <a:r>
              <a:rPr lang="pt-BR" sz="1800" dirty="0"/>
              <a:t>Tolerância a Falhas</a:t>
            </a:r>
            <a:r>
              <a:rPr lang="pt-BR" sz="1800" dirty="0" smtClean="0"/>
              <a:t>.</a:t>
            </a:r>
          </a:p>
          <a:p>
            <a:pPr lvl="1" algn="just"/>
            <a:r>
              <a:rPr lang="pt-BR" sz="1400" dirty="0" smtClean="0"/>
              <a:t>Redundância</a:t>
            </a:r>
            <a:endParaRPr lang="pt-BR" sz="1400" dirty="0"/>
          </a:p>
        </p:txBody>
      </p:sp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2368" y="1873926"/>
            <a:ext cx="5050904" cy="44728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Espaço Reservado para Data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D4D67-B8F1-42D2-ABDC-C1241BF955BC}" type="datetime1">
              <a:rPr lang="pt-BR" smtClean="0"/>
              <a:t>25/03/2013</a:t>
            </a:fld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F605D-5AAA-49F6-90DE-173D10EB199B}" type="slidenum">
              <a:rPr lang="pt-BR" smtClean="0"/>
              <a:t>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27817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6425" cy="1139825"/>
          </a:xfrm>
        </p:spPr>
        <p:txBody>
          <a:bodyPr/>
          <a:lstStyle/>
          <a:p>
            <a:r>
              <a:rPr lang="pt-BR" sz="2800" dirty="0" smtClean="0"/>
              <a:t>Objetivos</a:t>
            </a:r>
            <a:endParaRPr lang="pt-BR" sz="2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5536" y="2492896"/>
            <a:ext cx="8226425" cy="2764904"/>
          </a:xfrm>
        </p:spPr>
        <p:txBody>
          <a:bodyPr/>
          <a:lstStyle/>
          <a:p>
            <a:pPr algn="just"/>
            <a:r>
              <a:rPr lang="pt-BR" sz="2400" dirty="0"/>
              <a:t>Propor um conjunto de </a:t>
            </a:r>
            <a:r>
              <a:rPr lang="pt-BR" sz="2400" dirty="0" smtClean="0"/>
              <a:t>modelos para </a:t>
            </a:r>
            <a:r>
              <a:rPr lang="pt-BR" sz="2400" dirty="0"/>
              <a:t>avaliação de </a:t>
            </a:r>
            <a:r>
              <a:rPr lang="pt-BR" sz="2400" dirty="0" smtClean="0"/>
              <a:t>dependabilidade (disponibilidade) </a:t>
            </a:r>
            <a:r>
              <a:rPr lang="pt-BR" sz="2400" dirty="0"/>
              <a:t>das infraestruturas de Computação em </a:t>
            </a:r>
            <a:r>
              <a:rPr lang="pt-BR" sz="2400" dirty="0" smtClean="0"/>
              <a:t>Nuvem. </a:t>
            </a:r>
            <a:endParaRPr lang="pt-BR" sz="2400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EF234927-6EB1-4503-BBAE-D375E8C56D61}" type="slidenum">
              <a:rPr lang="pt-BR" smtClean="0"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98496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rupo 26"/>
          <p:cNvGrpSpPr/>
          <p:nvPr/>
        </p:nvGrpSpPr>
        <p:grpSpPr>
          <a:xfrm>
            <a:off x="5515409" y="2126997"/>
            <a:ext cx="3394887" cy="3606259"/>
            <a:chOff x="5515409" y="2126997"/>
            <a:chExt cx="3394887" cy="3606259"/>
          </a:xfrm>
        </p:grpSpPr>
        <p:cxnSp>
          <p:nvCxnSpPr>
            <p:cNvPr id="9" name="Conector reto 8"/>
            <p:cNvCxnSpPr/>
            <p:nvPr/>
          </p:nvCxnSpPr>
          <p:spPr>
            <a:xfrm>
              <a:off x="7308304" y="2126997"/>
              <a:ext cx="0" cy="2598147"/>
            </a:xfrm>
            <a:prstGeom prst="line">
              <a:avLst/>
            </a:prstGeom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grpSp>
          <p:nvGrpSpPr>
            <p:cNvPr id="26" name="Grupo 25"/>
            <p:cNvGrpSpPr/>
            <p:nvPr/>
          </p:nvGrpSpPr>
          <p:grpSpPr>
            <a:xfrm>
              <a:off x="5515409" y="4057561"/>
              <a:ext cx="3394887" cy="1675695"/>
              <a:chOff x="5515409" y="4057561"/>
              <a:chExt cx="3394887" cy="1675695"/>
            </a:xfrm>
          </p:grpSpPr>
          <p:pic>
            <p:nvPicPr>
              <p:cNvPr id="23" name="Picture 3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172400" y="4725144"/>
                <a:ext cx="737896" cy="10081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24" name="Picture 3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515409" y="4725144"/>
                <a:ext cx="737896" cy="10081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cxnSp>
            <p:nvCxnSpPr>
              <p:cNvPr id="16" name="Conector reto 15"/>
              <p:cNvCxnSpPr/>
              <p:nvPr/>
            </p:nvCxnSpPr>
            <p:spPr>
              <a:xfrm>
                <a:off x="5884357" y="4057561"/>
                <a:ext cx="2792099" cy="0"/>
              </a:xfrm>
              <a:prstGeom prst="line">
                <a:avLst/>
              </a:prstGeom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21" name="Conector reto 20"/>
              <p:cNvCxnSpPr/>
              <p:nvPr/>
            </p:nvCxnSpPr>
            <p:spPr>
              <a:xfrm>
                <a:off x="5884357" y="4064226"/>
                <a:ext cx="0" cy="695818"/>
              </a:xfrm>
              <a:prstGeom prst="line">
                <a:avLst/>
              </a:prstGeom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25" name="Conector reto 24"/>
              <p:cNvCxnSpPr/>
              <p:nvPr/>
            </p:nvCxnSpPr>
            <p:spPr>
              <a:xfrm>
                <a:off x="8676456" y="4064226"/>
                <a:ext cx="0" cy="695818"/>
              </a:xfrm>
              <a:prstGeom prst="line">
                <a:avLst/>
              </a:prstGeom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Arquitetura</a:t>
            </a:r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83AED-BF65-4153-B5D5-2B00E2217D78}" type="datetime1">
              <a:rPr lang="pt-BR" smtClean="0"/>
              <a:t>25/03/2013</a:t>
            </a:fld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F605D-5AAA-49F6-90DE-173D10EB199B}" type="slidenum">
              <a:rPr lang="pt-BR" smtClean="0"/>
              <a:t>6</a:t>
            </a:fld>
            <a:endParaRPr lang="pt-BR" dirty="0"/>
          </a:p>
        </p:txBody>
      </p:sp>
      <p:sp>
        <p:nvSpPr>
          <p:cNvPr id="6" name="Espaço Reservado para Conteúdo 5"/>
          <p:cNvSpPr>
            <a:spLocks noGrp="1"/>
          </p:cNvSpPr>
          <p:nvPr>
            <p:ph idx="1"/>
          </p:nvPr>
        </p:nvSpPr>
        <p:spPr>
          <a:xfrm>
            <a:off x="483577" y="1143000"/>
            <a:ext cx="8229600" cy="3269135"/>
          </a:xfrm>
        </p:spPr>
        <p:txBody>
          <a:bodyPr/>
          <a:lstStyle/>
          <a:p>
            <a:pPr marL="0" indent="0">
              <a:buNone/>
            </a:pPr>
            <a:r>
              <a:rPr lang="pt-BR" dirty="0" smtClean="0"/>
              <a:t>Arquitetura Eucalyptus</a:t>
            </a:r>
            <a:endParaRPr lang="pt-BR" dirty="0"/>
          </a:p>
        </p:txBody>
      </p:sp>
      <p:sp>
        <p:nvSpPr>
          <p:cNvPr id="7" name="Retângulo de cantos arredondados 6"/>
          <p:cNvSpPr/>
          <p:nvPr/>
        </p:nvSpPr>
        <p:spPr>
          <a:xfrm>
            <a:off x="724943" y="2054989"/>
            <a:ext cx="648072" cy="720080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dirty="0" smtClean="0"/>
              <a:t>CLC</a:t>
            </a:r>
            <a:endParaRPr lang="pt-BR" sz="1400" dirty="0"/>
          </a:p>
        </p:txBody>
      </p:sp>
      <p:sp>
        <p:nvSpPr>
          <p:cNvPr id="11" name="Retângulo de cantos arredondados 10"/>
          <p:cNvSpPr/>
          <p:nvPr/>
        </p:nvSpPr>
        <p:spPr>
          <a:xfrm>
            <a:off x="4613375" y="2126997"/>
            <a:ext cx="902034" cy="576064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dirty="0" err="1" smtClean="0"/>
              <a:t>Walrus</a:t>
            </a:r>
            <a:endParaRPr lang="pt-BR" sz="1400" dirty="0"/>
          </a:p>
        </p:txBody>
      </p:sp>
      <p:sp>
        <p:nvSpPr>
          <p:cNvPr id="12" name="Retângulo de cantos arredondados 11"/>
          <p:cNvSpPr/>
          <p:nvPr/>
        </p:nvSpPr>
        <p:spPr>
          <a:xfrm>
            <a:off x="2647723" y="2054989"/>
            <a:ext cx="648072" cy="720080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dirty="0" smtClean="0"/>
              <a:t>SC</a:t>
            </a:r>
            <a:endParaRPr lang="pt-BR" sz="1400" dirty="0"/>
          </a:p>
        </p:txBody>
      </p:sp>
      <p:sp>
        <p:nvSpPr>
          <p:cNvPr id="13" name="Retângulo de cantos arredondados 12"/>
          <p:cNvSpPr/>
          <p:nvPr/>
        </p:nvSpPr>
        <p:spPr>
          <a:xfrm>
            <a:off x="1634764" y="2054989"/>
            <a:ext cx="648072" cy="720080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dirty="0" smtClean="0"/>
              <a:t>CC</a:t>
            </a:r>
          </a:p>
        </p:txBody>
      </p:sp>
      <p:sp>
        <p:nvSpPr>
          <p:cNvPr id="14" name="Retângulo de cantos arredondados 13"/>
          <p:cNvSpPr/>
          <p:nvPr/>
        </p:nvSpPr>
        <p:spPr>
          <a:xfrm>
            <a:off x="3605263" y="2054989"/>
            <a:ext cx="648072" cy="720080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dirty="0" smtClean="0"/>
              <a:t>NC</a:t>
            </a:r>
            <a:endParaRPr lang="pt-BR" sz="14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9586" y="4030041"/>
            <a:ext cx="737896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5416" y="4030040"/>
            <a:ext cx="737897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5411" y="4043890"/>
            <a:ext cx="737897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8" name="CaixaDeTexto 27"/>
          <p:cNvSpPr txBox="1"/>
          <p:nvPr/>
        </p:nvSpPr>
        <p:spPr>
          <a:xfrm>
            <a:off x="1250661" y="1556792"/>
            <a:ext cx="7785835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4"/>
            <a:endParaRPr lang="pt-BR" dirty="0" smtClean="0"/>
          </a:p>
          <a:p>
            <a:pPr lvl="4"/>
            <a:r>
              <a:rPr lang="pt-BR" dirty="0"/>
              <a:t>	</a:t>
            </a:r>
            <a:r>
              <a:rPr lang="pt-BR" dirty="0" smtClean="0"/>
              <a:t>Subsistema </a:t>
            </a:r>
            <a:r>
              <a:rPr lang="pt-BR" dirty="0"/>
              <a:t>da </a:t>
            </a:r>
            <a:r>
              <a:rPr lang="pt-BR" dirty="0" smtClean="0"/>
              <a:t>Nuvem</a:t>
            </a:r>
          </a:p>
          <a:p>
            <a:pPr marL="2114550" lvl="4" indent="-285750">
              <a:buFontTx/>
              <a:buChar char="-"/>
            </a:pPr>
            <a:endParaRPr lang="pt-BR" dirty="0" smtClean="0"/>
          </a:p>
          <a:p>
            <a:pPr marL="285750" indent="-285750">
              <a:buFontTx/>
              <a:buChar char="-"/>
            </a:pPr>
            <a:endParaRPr lang="pt-BR" dirty="0"/>
          </a:p>
          <a:p>
            <a:pPr marL="285750" indent="-285750">
              <a:buFontTx/>
              <a:buChar char="-"/>
            </a:pPr>
            <a:endParaRPr lang="pt-BR" dirty="0" smtClean="0"/>
          </a:p>
          <a:p>
            <a:pPr lvl="5"/>
            <a:r>
              <a:rPr lang="pt-BR" dirty="0" smtClean="0"/>
              <a:t>	Subsistema de Clusters</a:t>
            </a:r>
          </a:p>
          <a:p>
            <a:pPr marL="285750" indent="-285750">
              <a:buFontTx/>
              <a:buChar char="-"/>
            </a:pPr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pPr marL="285750" indent="-285750">
              <a:buFontTx/>
              <a:buChar char="-"/>
            </a:pPr>
            <a:endParaRPr lang="pt-BR" dirty="0" smtClean="0"/>
          </a:p>
          <a:p>
            <a:pPr marL="285750" indent="-285750">
              <a:buFontTx/>
              <a:buChar char="-"/>
            </a:pPr>
            <a:endParaRPr lang="pt-BR" dirty="0" smtClean="0"/>
          </a:p>
          <a:p>
            <a:pPr marL="285750" indent="-285750">
              <a:buFontTx/>
              <a:buChar char="-"/>
            </a:pPr>
            <a:endParaRPr lang="pt-BR" dirty="0" smtClean="0"/>
          </a:p>
          <a:p>
            <a:pPr marL="285750" indent="-285750">
              <a:buFontTx/>
              <a:buChar char="-"/>
            </a:pPr>
            <a:endParaRPr lang="pt-BR" dirty="0" smtClean="0"/>
          </a:p>
          <a:p>
            <a:pPr marL="1657350" lvl="3" indent="-285750">
              <a:buFontTx/>
              <a:buChar char="-"/>
            </a:pPr>
            <a:r>
              <a:rPr lang="pt-BR" dirty="0" smtClean="0"/>
              <a:t>Subsistema de Nós</a:t>
            </a:r>
          </a:p>
          <a:p>
            <a:pPr marL="285750" indent="-285750">
              <a:buFontTx/>
              <a:buChar char="-"/>
            </a:pPr>
            <a:endParaRPr lang="pt-BR" dirty="0"/>
          </a:p>
          <a:p>
            <a:pPr marL="285750" indent="-285750">
              <a:buFontTx/>
              <a:buChar char="-"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52023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3.33333E-6 L 3.05556E-6 0.15764 C 3.05556E-6 0.22824 0.03663 0.31598 0.06649 0.31598 L 0.13333 0.31598 " pathEditMode="relative" rAng="0" ptsTypes="FfFF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667" y="1578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3.33333E-6 L 5.55556E-7 0.15255 C 5.55556E-7 0.22107 -0.05833 0.30533 -0.10573 0.30533 L -0.21129 0.30533 " pathEditMode="relative" rAng="5400000" ptsTypes="FfFF">
                                      <p:cBhvr>
                                        <p:cTn id="1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573" y="152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2.22222E-6 L 0.25104 2.22222E-6 C 0.36354 2.22222E-6 0.50209 -0.10255 0.50209 -0.18565 L 0.50209 -0.37107 " pathEditMode="relative" rAng="0" ptsTypes="FfFF">
                                      <p:cBhvr>
                                        <p:cTn id="22" dur="2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104" y="-1856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7.40741E-7 L -3.05556E-6 0.15208 C -3.05556E-6 0.22037 0.01285 0.3044 0.02361 0.3044 L 0.04723 0.3044 " pathEditMode="relative" rAng="0" ptsTypes="FfFF">
                                      <p:cBhvr>
                                        <p:cTn id="2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61" y="152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25 E" pathEditMode="relative" ptsTypes="">
                                      <p:cBhvr>
                                        <p:cTn id="3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000"/>
                            </p:stCondLst>
                            <p:childTnLst>
                              <p:par>
                                <p:cTn id="36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2.59259E-6 L 0.25157 2.59259E-6 C 0.36424 2.59259E-6 0.50313 -0.05232 0.50313 -0.09468 L 0.50313 -0.18889 " pathEditMode="relative" rAng="0" ptsTypes="FfFF">
                                      <p:cBhvr>
                                        <p:cTn id="42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156" y="-94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2.59259E-6 L -3.88889E-6 0.15764 C -3.88889E-6 0.22871 -0.02847 0.31621 -0.05156 0.31621 L -0.10277 0.31621 " pathEditMode="relative" rAng="5400000" ptsTypes="FfFF">
                                      <p:cBhvr>
                                        <p:cTn id="4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139" y="1581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000"/>
                            </p:stCondLst>
                            <p:childTnLst>
                              <p:par>
                                <p:cTn id="48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798 0.0051 L 0.50139 0.01019 " pathEditMode="relative" rAng="0" ptsTypes="AA">
                                      <p:cBhvr>
                                        <p:cTn id="54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670" y="2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  <p:bldP spid="11" grpId="0" animBg="1"/>
      <p:bldP spid="11" grpId="1" animBg="1"/>
      <p:bldP spid="12" grpId="0" animBg="1"/>
      <p:bldP spid="12" grpId="1" animBg="1"/>
      <p:bldP spid="13" grpId="0" animBg="1"/>
      <p:bldP spid="13" grpId="1" animBg="1"/>
      <p:bldP spid="14" grpId="0" animBg="1"/>
      <p:bldP spid="14" grpId="1" animBg="1"/>
      <p:bldP spid="2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2198077" y="0"/>
            <a:ext cx="6696808" cy="785794"/>
          </a:xfrm>
        </p:spPr>
        <p:txBody>
          <a:bodyPr/>
          <a:lstStyle/>
          <a:p>
            <a:r>
              <a:rPr lang="pt-BR" dirty="0" smtClean="0"/>
              <a:t>Arquitetura</a:t>
            </a:r>
            <a:endParaRPr lang="pt-BR" dirty="0"/>
          </a:p>
        </p:txBody>
      </p:sp>
      <p:pic>
        <p:nvPicPr>
          <p:cNvPr id="2051" name="Picture 3" descr="C:\Users\Jamilson\Desktop\Arquivos Mestrado\Artigo2\Artigo_2\img\CCredundant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916832"/>
            <a:ext cx="7329895" cy="36520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1F002-901A-4092-AEF6-F51E16F285AA}" type="datetime1">
              <a:rPr lang="pt-BR" smtClean="0"/>
              <a:t>25/03/2013</a:t>
            </a:fld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8B681-E336-4FC5-AB3F-EC0A14A8E51A}" type="slidenum">
              <a:rPr lang="pt-BR" smtClean="0"/>
              <a:t>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50786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Modelos de dependabilidade</a:t>
            </a:r>
            <a:endParaRPr lang="pt-BR" dirty="0"/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2198077" y="0"/>
            <a:ext cx="6696808" cy="785794"/>
          </a:xfrm>
        </p:spPr>
        <p:txBody>
          <a:bodyPr/>
          <a:lstStyle/>
          <a:p>
            <a:r>
              <a:rPr lang="pt-BR" dirty="0" smtClean="0"/>
              <a:t>Modelos</a:t>
            </a:r>
            <a:endParaRPr lang="pt-BR" dirty="0"/>
          </a:p>
        </p:txBody>
      </p:sp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2060848"/>
            <a:ext cx="737896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2093416"/>
            <a:ext cx="5905500" cy="942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3221360"/>
            <a:ext cx="737896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3315841"/>
            <a:ext cx="5867400" cy="819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5844" y="4457537"/>
            <a:ext cx="58674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8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4410681"/>
            <a:ext cx="737896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CaixaDeTexto 12"/>
          <p:cNvSpPr txBox="1"/>
          <p:nvPr/>
        </p:nvSpPr>
        <p:spPr>
          <a:xfrm>
            <a:off x="3806895" y="1724084"/>
            <a:ext cx="27890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Subsistema da Nuvem</a:t>
            </a:r>
            <a:endParaRPr lang="pt-BR" dirty="0"/>
          </a:p>
        </p:txBody>
      </p:sp>
      <p:sp>
        <p:nvSpPr>
          <p:cNvPr id="20" name="CaixaDeTexto 19"/>
          <p:cNvSpPr txBox="1"/>
          <p:nvPr/>
        </p:nvSpPr>
        <p:spPr>
          <a:xfrm>
            <a:off x="3844995" y="2946509"/>
            <a:ext cx="29129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Subsistema de Clusters</a:t>
            </a:r>
            <a:endParaRPr lang="pt-BR" dirty="0"/>
          </a:p>
        </p:txBody>
      </p:sp>
      <p:sp>
        <p:nvSpPr>
          <p:cNvPr id="21" name="CaixaDeTexto 20"/>
          <p:cNvSpPr txBox="1"/>
          <p:nvPr/>
        </p:nvSpPr>
        <p:spPr>
          <a:xfrm>
            <a:off x="3998229" y="4091364"/>
            <a:ext cx="24064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Subsistema de Nós</a:t>
            </a:r>
            <a:endParaRPr lang="pt-BR" dirty="0"/>
          </a:p>
        </p:txBody>
      </p:sp>
      <p:graphicFrame>
        <p:nvGraphicFramePr>
          <p:cNvPr id="22" name="Tabela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4284583"/>
              </p:ext>
            </p:extLst>
          </p:nvPr>
        </p:nvGraphicFramePr>
        <p:xfrm>
          <a:off x="3224167" y="2704193"/>
          <a:ext cx="3744416" cy="1706488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1748913"/>
                <a:gridCol w="1995503"/>
              </a:tblGrid>
              <a:tr h="359466"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Descrição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MTTF(s):</a:t>
                      </a:r>
                      <a:endParaRPr lang="pt-BR" sz="1400" dirty="0"/>
                    </a:p>
                  </a:txBody>
                  <a:tcPr anchor="ctr"/>
                </a:tc>
              </a:tr>
              <a:tr h="432622">
                <a:tc>
                  <a:txBody>
                    <a:bodyPr/>
                    <a:lstStyle/>
                    <a:p>
                      <a:pPr marL="0" indent="0" algn="ctr">
                        <a:buFont typeface="Arial" pitchFamily="34" charset="0"/>
                        <a:buNone/>
                      </a:pPr>
                      <a:r>
                        <a:rPr lang="pt-BR" sz="1200" dirty="0" smtClean="0"/>
                        <a:t>Subsistema da</a:t>
                      </a:r>
                      <a:r>
                        <a:rPr lang="pt-BR" sz="1200" baseline="0" dirty="0" smtClean="0"/>
                        <a:t> Nuvem</a:t>
                      </a:r>
                      <a:endParaRPr lang="pt-BR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aseline="0" dirty="0" smtClean="0"/>
                        <a:t>333.71</a:t>
                      </a:r>
                      <a:endParaRPr lang="pt-BR" sz="1200" baseline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43262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pt-BR" sz="1200" dirty="0" smtClean="0"/>
                        <a:t>Subsistema de</a:t>
                      </a:r>
                      <a:r>
                        <a:rPr lang="pt-BR" sz="1200" baseline="0" dirty="0" smtClean="0"/>
                        <a:t> Clusters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333.71</a:t>
                      </a:r>
                      <a:endParaRPr lang="pt-BR" sz="1200" baseline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43262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pt-BR" sz="1200" baseline="0" dirty="0" smtClean="0"/>
                        <a:t>Subsistema de Nós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481.82</a:t>
                      </a:r>
                      <a:endParaRPr lang="pt-BR" sz="1200" baseline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0097" y="2921016"/>
            <a:ext cx="4015248" cy="15365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Espaço Reservado para Data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84D23-AD14-40A3-81C6-64DC9B2EF508}" type="datetime1">
              <a:rPr lang="pt-BR" smtClean="0"/>
              <a:t>25/03/2013</a:t>
            </a:fld>
            <a:endParaRPr lang="pt-BR"/>
          </a:p>
        </p:txBody>
      </p:sp>
      <p:sp>
        <p:nvSpPr>
          <p:cNvPr id="16" name="Espaço Reservado para Número de Slide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8B681-E336-4FC5-AB3F-EC0A14A8E51A}" type="slidenum">
              <a:rPr lang="pt-BR" smtClean="0"/>
              <a:t>8</a:t>
            </a:fld>
            <a:endParaRPr lang="pt-BR"/>
          </a:p>
        </p:txBody>
      </p:sp>
      <p:sp>
        <p:nvSpPr>
          <p:cNvPr id="2" name="Retângulo 1"/>
          <p:cNvSpPr/>
          <p:nvPr/>
        </p:nvSpPr>
        <p:spPr>
          <a:xfrm>
            <a:off x="3874156" y="5485423"/>
            <a:ext cx="506100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1000" dirty="0"/>
              <a:t>Hu, </a:t>
            </a:r>
            <a:r>
              <a:rPr lang="pt-BR" sz="1000" dirty="0" smtClean="0"/>
              <a:t>T. </a:t>
            </a:r>
            <a:r>
              <a:rPr lang="pt-BR" sz="1000" dirty="0"/>
              <a:t>e</a:t>
            </a:r>
            <a:r>
              <a:rPr lang="pt-BR" sz="1000" dirty="0" smtClean="0"/>
              <a:t>t al. </a:t>
            </a:r>
            <a:r>
              <a:rPr lang="en-US" sz="1000" dirty="0" err="1" smtClean="0"/>
              <a:t>Mttf</a:t>
            </a:r>
            <a:r>
              <a:rPr lang="en-US" sz="1000" dirty="0" smtClean="0"/>
              <a:t> of </a:t>
            </a:r>
            <a:r>
              <a:rPr lang="en-US" sz="1000" dirty="0"/>
              <a:t>composite web </a:t>
            </a:r>
            <a:r>
              <a:rPr lang="en-US" sz="1000" dirty="0" smtClean="0"/>
              <a:t>services</a:t>
            </a:r>
          </a:p>
          <a:p>
            <a:r>
              <a:rPr lang="pt-BR" sz="1000" dirty="0"/>
              <a:t>Kim, D. S</a:t>
            </a:r>
            <a:r>
              <a:rPr lang="pt-BR" sz="1000" dirty="0" smtClean="0"/>
              <a:t>., et al. </a:t>
            </a:r>
            <a:r>
              <a:rPr lang="en-US" sz="1000" dirty="0"/>
              <a:t>Availability modeling and </a:t>
            </a:r>
            <a:r>
              <a:rPr lang="en-US" sz="1000" dirty="0" smtClean="0"/>
              <a:t>analysis of </a:t>
            </a:r>
            <a:r>
              <a:rPr lang="en-US" sz="1000" dirty="0"/>
              <a:t>a virtualized </a:t>
            </a:r>
            <a:r>
              <a:rPr lang="en-US" sz="1000" dirty="0" smtClean="0"/>
              <a:t>system.</a:t>
            </a:r>
            <a:endParaRPr lang="pt-BR" sz="1000" dirty="0"/>
          </a:p>
        </p:txBody>
      </p:sp>
    </p:spTree>
    <p:extLst>
      <p:ext uri="{BB962C8B-B14F-4D97-AF65-F5344CB8AC3E}">
        <p14:creationId xmlns:p14="http://schemas.microsoft.com/office/powerpoint/2010/main" val="18002943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Modelos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sz="2400" b="1" dirty="0" smtClean="0"/>
              <a:t>Sistema Redundante</a:t>
            </a:r>
            <a:endParaRPr lang="pt-BR" sz="2000" b="1" dirty="0" smtClean="0"/>
          </a:p>
          <a:p>
            <a:endParaRPr lang="pt-BR" sz="2400" dirty="0" smtClean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334B3-18D1-4E81-8ED8-EBDDFC978717}" type="datetime1">
              <a:rPr lang="pt-BR" smtClean="0"/>
              <a:t>25/03/2013</a:t>
            </a:fld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F605D-5AAA-49F6-90DE-173D10EB199B}" type="slidenum">
              <a:rPr lang="pt-BR" smtClean="0"/>
              <a:t>9</a:t>
            </a:fld>
            <a:endParaRPr lang="pt-BR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1556792"/>
            <a:ext cx="5273810" cy="40324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180196"/>
            <a:ext cx="6490357" cy="13617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30343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apresentação proposta paulo v1.4 - Paulo">
  <a:themeElements>
    <a:clrScheme name="Design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sign padrão">
      <a:majorFont>
        <a:latin typeface="Verdana"/>
        <a:ea typeface=""/>
        <a:cs typeface="Arial"/>
      </a:majorFont>
      <a:minorFont>
        <a:latin typeface="Verdana"/>
        <a:ea typeface=""/>
        <a:cs typeface="Arial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sign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apresentação proposta paulo v1.4 - Paulo</Template>
  <TotalTime>3989</TotalTime>
  <Words>801</Words>
  <Application>Microsoft Office PowerPoint</Application>
  <PresentationFormat>Apresentação na tela (4:3)</PresentationFormat>
  <Paragraphs>267</Paragraphs>
  <Slides>20</Slides>
  <Notes>9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20</vt:i4>
      </vt:variant>
    </vt:vector>
  </HeadingPairs>
  <TitlesOfParts>
    <vt:vector size="21" baseType="lpstr">
      <vt:lpstr>apresentação proposta paulo v1.4 - Paulo</vt:lpstr>
      <vt:lpstr>Modelos de Disponibilidade para Arquiteturas de Cloud Computing baseadas na plataforma Eucalyptus</vt:lpstr>
      <vt:lpstr>Contexto</vt:lpstr>
      <vt:lpstr>Motivação</vt:lpstr>
      <vt:lpstr>Motivação</vt:lpstr>
      <vt:lpstr>Objetivos</vt:lpstr>
      <vt:lpstr>Arquitetura</vt:lpstr>
      <vt:lpstr>Arquitetura</vt:lpstr>
      <vt:lpstr>Modelos</vt:lpstr>
      <vt:lpstr>Modelos</vt:lpstr>
      <vt:lpstr>Modelos</vt:lpstr>
      <vt:lpstr>Modelos</vt:lpstr>
      <vt:lpstr>Estudo de Caso</vt:lpstr>
      <vt:lpstr>Estudo de Caso</vt:lpstr>
      <vt:lpstr>Estudo de Caso</vt:lpstr>
      <vt:lpstr>Resultados</vt:lpstr>
      <vt:lpstr>Resultados</vt:lpstr>
      <vt:lpstr>Resultados</vt:lpstr>
      <vt:lpstr>Conclusões</vt:lpstr>
      <vt:lpstr>Trabalhos Futuros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Models for Dependability and Availability Analysis of Cloud Computing Architectures for Eucalyptus Platform</dc:title>
  <dc:creator>Jamilson</dc:creator>
  <cp:lastModifiedBy>Jamilson</cp:lastModifiedBy>
  <cp:revision>92</cp:revision>
  <dcterms:created xsi:type="dcterms:W3CDTF">2012-08-17T03:22:56Z</dcterms:created>
  <dcterms:modified xsi:type="dcterms:W3CDTF">2013-03-25T10:24:35Z</dcterms:modified>
</cp:coreProperties>
</file>