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56" r:id="rId2"/>
    <p:sldId id="278" r:id="rId3"/>
    <p:sldId id="282" r:id="rId4"/>
    <p:sldId id="283" r:id="rId5"/>
    <p:sldId id="293" r:id="rId6"/>
    <p:sldId id="294" r:id="rId7"/>
    <p:sldId id="289" r:id="rId8"/>
    <p:sldId id="291" r:id="rId9"/>
    <p:sldId id="292" r:id="rId10"/>
    <p:sldId id="284" r:id="rId11"/>
    <p:sldId id="287" r:id="rId12"/>
    <p:sldId id="288" r:id="rId13"/>
    <p:sldId id="286" r:id="rId14"/>
    <p:sldId id="290" r:id="rId15"/>
    <p:sldId id="28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59" autoAdjust="0"/>
    <p:restoredTop sz="94224" autoAdjust="0"/>
  </p:normalViewPr>
  <p:slideViewPr>
    <p:cSldViewPr>
      <p:cViewPr>
        <p:scale>
          <a:sx n="66" d="100"/>
          <a:sy n="66" d="100"/>
        </p:scale>
        <p:origin x="-2198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922BF-94E6-4663-A8A8-ABEED9D9F62E}" type="datetimeFigureOut">
              <a:rPr lang="en-US" smtClean="0"/>
              <a:t>3/24/2013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5D192-018D-4302-83FA-D19F785C142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0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5D192-018D-4302-83FA-D19F785C14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824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5D192-018D-4302-83FA-D19F785C14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824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5D192-018D-4302-83FA-D19F785C14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824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3/24/2013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3/24/2013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3/24/2013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3/24/2013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3/24/2013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3/24/2013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3/24/2013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Planejamento de infraestruturas de suprimento de energia </a:t>
            </a:r>
            <a:r>
              <a:rPr lang="pt-BR" dirty="0" smtClean="0"/>
              <a:t>e TI em </a:t>
            </a:r>
            <a:r>
              <a:rPr lang="pt-BR" dirty="0"/>
              <a:t>Data Centers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528"/>
              </a:spcBef>
            </a:pPr>
            <a:r>
              <a:rPr lang="pt-BR" dirty="0">
                <a:latin typeface="Calibri" pitchFamily="34" charset="0"/>
              </a:rPr>
              <a:t>Carlos Julian Menezes Araújo</a:t>
            </a:r>
          </a:p>
          <a:p>
            <a:pPr>
              <a:lnSpc>
                <a:spcPct val="80000"/>
              </a:lnSpc>
              <a:spcBef>
                <a:spcPts val="528"/>
              </a:spcBef>
            </a:pPr>
            <a:r>
              <a:rPr lang="pt-BR" dirty="0">
                <a:latin typeface="Calibri" pitchFamily="34" charset="0"/>
              </a:rPr>
              <a:t>cjma@cin.ufpe.br</a:t>
            </a:r>
          </a:p>
          <a:p>
            <a:pPr>
              <a:lnSpc>
                <a:spcPct val="80000"/>
              </a:lnSpc>
              <a:spcBef>
                <a:spcPts val="528"/>
              </a:spcBef>
            </a:pPr>
            <a:r>
              <a:rPr lang="pt-BR" dirty="0">
                <a:latin typeface="Calibri" pitchFamily="34" charset="0"/>
              </a:rPr>
              <a:t>Orientador: Prof. Paulo Maciel</a:t>
            </a:r>
          </a:p>
          <a:p>
            <a:pPr>
              <a:lnSpc>
                <a:spcPct val="80000"/>
              </a:lnSpc>
              <a:spcBef>
                <a:spcPts val="528"/>
              </a:spcBef>
            </a:pPr>
            <a:r>
              <a:rPr lang="pt-BR" dirty="0">
                <a:latin typeface="Calibri" pitchFamily="34" charset="0"/>
              </a:rPr>
              <a:t>prmm@cin.ufpe.br</a:t>
            </a:r>
          </a:p>
        </p:txBody>
      </p:sp>
    </p:spTree>
    <p:extLst>
      <p:ext uri="{BB962C8B-B14F-4D97-AF65-F5344CB8AC3E}">
        <p14:creationId xmlns:p14="http://schemas.microsoft.com/office/powerpoint/2010/main" val="72787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Figura</a:t>
            </a:r>
            <a:r>
              <a:rPr lang="en-US" dirty="0" smtClean="0"/>
              <a:t> 3. </a:t>
            </a:r>
            <a:r>
              <a:rPr lang="en-US" dirty="0" err="1" smtClean="0"/>
              <a:t>Consumo</a:t>
            </a:r>
            <a:r>
              <a:rPr lang="en-US" dirty="0" smtClean="0"/>
              <a:t> </a:t>
            </a:r>
            <a:r>
              <a:rPr lang="en-US" dirty="0" err="1" smtClean="0"/>
              <a:t>energético</a:t>
            </a:r>
            <a:r>
              <a:rPr lang="en-US" dirty="0"/>
              <a:t> </a:t>
            </a:r>
            <a:r>
              <a:rPr lang="en-US" dirty="0" smtClean="0"/>
              <a:t>do </a:t>
            </a:r>
            <a:r>
              <a:rPr lang="en-US" dirty="0" err="1" smtClean="0"/>
              <a:t>cenário</a:t>
            </a:r>
            <a:r>
              <a:rPr lang="en-US" dirty="0" smtClean="0"/>
              <a:t> de TI</a:t>
            </a:r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Resultados</a:t>
            </a:r>
            <a:r>
              <a:rPr lang="en-US" dirty="0"/>
              <a:t> </a:t>
            </a:r>
            <a:r>
              <a:rPr lang="en-US" dirty="0" err="1"/>
              <a:t>preliminares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393936"/>
            <a:ext cx="5091869" cy="2625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ço Reservado para Conteúdo 4"/>
          <p:cNvSpPr txBox="1">
            <a:spLocks/>
          </p:cNvSpPr>
          <p:nvPr/>
        </p:nvSpPr>
        <p:spPr>
          <a:xfrm>
            <a:off x="5451401" y="6184451"/>
            <a:ext cx="3240360" cy="4732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Valor </a:t>
            </a:r>
            <a:r>
              <a:rPr lang="en-US" dirty="0" err="1" smtClean="0"/>
              <a:t>médio</a:t>
            </a:r>
            <a:r>
              <a:rPr lang="en-US" dirty="0" smtClean="0"/>
              <a:t>: 88,07 watts</a:t>
            </a:r>
          </a:p>
        </p:txBody>
      </p:sp>
    </p:spTree>
    <p:extLst>
      <p:ext uri="{BB962C8B-B14F-4D97-AF65-F5344CB8AC3E}">
        <p14:creationId xmlns:p14="http://schemas.microsoft.com/office/powerpoint/2010/main" val="367301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Figura</a:t>
            </a:r>
            <a:r>
              <a:rPr lang="en-US" dirty="0" smtClean="0"/>
              <a:t> 4. </a:t>
            </a:r>
            <a:r>
              <a:rPr lang="en-US" dirty="0" err="1" smtClean="0"/>
              <a:t>Disponibilidade</a:t>
            </a:r>
            <a:r>
              <a:rPr lang="en-US" dirty="0" smtClean="0"/>
              <a:t> das </a:t>
            </a:r>
            <a:r>
              <a:rPr lang="en-US" dirty="0" err="1" smtClean="0"/>
              <a:t>arquiteturas</a:t>
            </a:r>
            <a:r>
              <a:rPr lang="en-US" dirty="0" smtClean="0"/>
              <a:t> de </a:t>
            </a:r>
            <a:r>
              <a:rPr lang="en-US" dirty="0" err="1" smtClean="0"/>
              <a:t>Energia</a:t>
            </a:r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Resultados</a:t>
            </a:r>
            <a:r>
              <a:rPr lang="en-US" dirty="0"/>
              <a:t> </a:t>
            </a:r>
            <a:r>
              <a:rPr lang="en-US" dirty="0" err="1"/>
              <a:t>preliminares</a:t>
            </a:r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7" y="3429000"/>
            <a:ext cx="5358759" cy="2614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900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Figura</a:t>
            </a:r>
            <a:r>
              <a:rPr lang="en-US" dirty="0"/>
              <a:t> </a:t>
            </a:r>
            <a:r>
              <a:rPr lang="en-US" dirty="0" smtClean="0"/>
              <a:t>5. </a:t>
            </a:r>
            <a:r>
              <a:rPr lang="en-US" dirty="0" err="1"/>
              <a:t>Disponibilidade</a:t>
            </a:r>
            <a:r>
              <a:rPr lang="en-US" dirty="0"/>
              <a:t> das </a:t>
            </a:r>
            <a:r>
              <a:rPr lang="en-US" dirty="0" err="1"/>
              <a:t>arquiteturas</a:t>
            </a:r>
            <a:endParaRPr lang="en-US" dirty="0"/>
          </a:p>
          <a:p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Resultados</a:t>
            </a:r>
            <a:r>
              <a:rPr lang="en-US" dirty="0"/>
              <a:t> </a:t>
            </a:r>
            <a:r>
              <a:rPr lang="en-US" dirty="0" err="1"/>
              <a:t>preliminares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240" y="3284984"/>
            <a:ext cx="5797620" cy="3078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597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Figura</a:t>
            </a:r>
            <a:r>
              <a:rPr lang="en-US" dirty="0" smtClean="0"/>
              <a:t> 6. </a:t>
            </a:r>
            <a:r>
              <a:rPr lang="en-US" dirty="0" err="1" smtClean="0"/>
              <a:t>Custo</a:t>
            </a:r>
            <a:r>
              <a:rPr lang="en-US" dirty="0" smtClean="0"/>
              <a:t> x Downtime</a:t>
            </a:r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Resultados</a:t>
            </a:r>
            <a:r>
              <a:rPr lang="en-US" dirty="0"/>
              <a:t> </a:t>
            </a:r>
            <a:r>
              <a:rPr lang="en-US" dirty="0" err="1"/>
              <a:t>preliminares</a:t>
            </a:r>
            <a:endParaRPr lang="pt-BR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19300"/>
            <a:ext cx="6909499" cy="268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Elipse 11"/>
          <p:cNvSpPr/>
          <p:nvPr/>
        </p:nvSpPr>
        <p:spPr>
          <a:xfrm>
            <a:off x="4427984" y="4922179"/>
            <a:ext cx="719859" cy="735409"/>
          </a:xfrm>
          <a:prstGeom prst="ellipse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160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Figura</a:t>
            </a:r>
            <a:r>
              <a:rPr lang="en-US" dirty="0" smtClean="0"/>
              <a:t> 7. </a:t>
            </a:r>
            <a:r>
              <a:rPr lang="en-US" dirty="0" err="1" smtClean="0"/>
              <a:t>Custo</a:t>
            </a:r>
            <a:r>
              <a:rPr lang="en-US" dirty="0" smtClean="0"/>
              <a:t> de </a:t>
            </a:r>
            <a:r>
              <a:rPr lang="en-US" dirty="0" err="1" smtClean="0"/>
              <a:t>aquisição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rack</a:t>
            </a:r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Resultados</a:t>
            </a:r>
            <a:r>
              <a:rPr lang="en-US" dirty="0"/>
              <a:t> </a:t>
            </a:r>
            <a:r>
              <a:rPr lang="en-US" dirty="0" err="1"/>
              <a:t>preliminares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064" y="3169441"/>
            <a:ext cx="6449953" cy="2579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Elipse 4"/>
          <p:cNvSpPr/>
          <p:nvPr/>
        </p:nvSpPr>
        <p:spPr>
          <a:xfrm>
            <a:off x="6081443" y="4122388"/>
            <a:ext cx="527206" cy="1503584"/>
          </a:xfrm>
          <a:prstGeom prst="ellipse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2855248" y="4403340"/>
            <a:ext cx="432048" cy="1381628"/>
          </a:xfrm>
          <a:prstGeom prst="ellipse">
            <a:avLst/>
          </a:prstGeom>
          <a:solidFill>
            <a:schemeClr val="accent1">
              <a:alpha val="12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732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err="1" smtClean="0"/>
              <a:t>Verificar</a:t>
            </a:r>
            <a:r>
              <a:rPr lang="en-US" dirty="0" smtClean="0"/>
              <a:t> </a:t>
            </a:r>
            <a:r>
              <a:rPr lang="en-US" dirty="0" err="1" smtClean="0"/>
              <a:t>opções</a:t>
            </a:r>
            <a:r>
              <a:rPr lang="en-US" dirty="0" smtClean="0"/>
              <a:t> de </a:t>
            </a:r>
            <a:r>
              <a:rPr lang="en-US" dirty="0" err="1" smtClean="0"/>
              <a:t>algoritmos</a:t>
            </a:r>
            <a:r>
              <a:rPr lang="en-US" dirty="0" smtClean="0"/>
              <a:t> de </a:t>
            </a:r>
            <a:r>
              <a:rPr lang="en-US" dirty="0" err="1" smtClean="0"/>
              <a:t>otimização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analisar</a:t>
            </a:r>
            <a:r>
              <a:rPr lang="en-US" dirty="0" smtClean="0"/>
              <a:t> e </a:t>
            </a:r>
            <a:r>
              <a:rPr lang="en-US" dirty="0" err="1" smtClean="0"/>
              <a:t>classificar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cenários</a:t>
            </a:r>
            <a:r>
              <a:rPr lang="en-US" dirty="0" smtClean="0"/>
              <a:t> </a:t>
            </a:r>
            <a:r>
              <a:rPr lang="en-US" dirty="0" err="1" smtClean="0"/>
              <a:t>avaliados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Próximos</a:t>
            </a:r>
            <a:r>
              <a:rPr lang="en-US" dirty="0" smtClean="0"/>
              <a:t> </a:t>
            </a:r>
            <a:r>
              <a:rPr lang="en-US" dirty="0" err="1" smtClean="0"/>
              <a:t>passos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44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charset="0"/>
              <a:buChar char="•"/>
            </a:pPr>
            <a:r>
              <a:rPr lang="en-US" dirty="0" err="1" smtClean="0"/>
              <a:t>Prover</a:t>
            </a:r>
            <a:r>
              <a:rPr lang="en-US" dirty="0" smtClean="0"/>
              <a:t> </a:t>
            </a:r>
            <a:r>
              <a:rPr lang="en-US" dirty="0" err="1"/>
              <a:t>subsíbios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a </a:t>
            </a:r>
            <a:r>
              <a:rPr lang="en-US" dirty="0" err="1"/>
              <a:t>realização</a:t>
            </a:r>
            <a:r>
              <a:rPr lang="en-US" dirty="0"/>
              <a:t> de um </a:t>
            </a:r>
            <a:r>
              <a:rPr lang="en-US" dirty="0" err="1"/>
              <a:t>planejamento</a:t>
            </a:r>
            <a:r>
              <a:rPr lang="en-US" dirty="0"/>
              <a:t> </a:t>
            </a:r>
            <a:r>
              <a:rPr lang="en-US" dirty="0" smtClean="0"/>
              <a:t>de </a:t>
            </a:r>
            <a:r>
              <a:rPr lang="en-US" dirty="0" err="1"/>
              <a:t>infraestruturas</a:t>
            </a:r>
            <a:r>
              <a:rPr lang="en-US" dirty="0"/>
              <a:t> de </a:t>
            </a:r>
            <a:r>
              <a:rPr lang="en-US" dirty="0" err="1"/>
              <a:t>suprimento</a:t>
            </a:r>
            <a:r>
              <a:rPr lang="en-US" dirty="0"/>
              <a:t> de </a:t>
            </a:r>
            <a:r>
              <a:rPr lang="en-US" dirty="0" err="1"/>
              <a:t>energia</a:t>
            </a:r>
            <a:r>
              <a:rPr lang="en-US" dirty="0"/>
              <a:t> e TI </a:t>
            </a:r>
            <a:r>
              <a:rPr lang="en-US" dirty="0" err="1"/>
              <a:t>em</a:t>
            </a:r>
            <a:r>
              <a:rPr lang="en-US" dirty="0"/>
              <a:t> data center </a:t>
            </a:r>
            <a:r>
              <a:rPr lang="en-US" dirty="0" err="1"/>
              <a:t>considerando</a:t>
            </a:r>
            <a:r>
              <a:rPr lang="en-US" dirty="0"/>
              <a:t> </a:t>
            </a:r>
            <a:r>
              <a:rPr lang="en-US" dirty="0" err="1"/>
              <a:t>requisitos</a:t>
            </a:r>
            <a:r>
              <a:rPr lang="en-US" dirty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dependabilidade</a:t>
            </a:r>
            <a:r>
              <a:rPr lang="en-US" dirty="0"/>
              <a:t>, </a:t>
            </a:r>
            <a:r>
              <a:rPr lang="en-US" dirty="0" err="1"/>
              <a:t>consumo</a:t>
            </a:r>
            <a:r>
              <a:rPr lang="en-US" dirty="0"/>
              <a:t> </a:t>
            </a:r>
            <a:r>
              <a:rPr lang="en-US" dirty="0" err="1"/>
              <a:t>energético</a:t>
            </a:r>
            <a:r>
              <a:rPr lang="en-US" dirty="0"/>
              <a:t> e </a:t>
            </a:r>
            <a:r>
              <a:rPr lang="en-US" dirty="0" err="1"/>
              <a:t>custos</a:t>
            </a:r>
            <a:r>
              <a:rPr lang="en-US" dirty="0" smtClean="0"/>
              <a:t>. </a:t>
            </a:r>
            <a:r>
              <a:rPr lang="en-US" dirty="0" err="1" smtClean="0"/>
              <a:t>Além</a:t>
            </a:r>
            <a:r>
              <a:rPr lang="en-US" dirty="0" smtClean="0"/>
              <a:t> disso, </a:t>
            </a:r>
            <a:r>
              <a:rPr lang="en-US" dirty="0" err="1" smtClean="0"/>
              <a:t>será</a:t>
            </a:r>
            <a:r>
              <a:rPr lang="en-US" dirty="0" smtClean="0"/>
              <a:t> </a:t>
            </a:r>
            <a:r>
              <a:rPr lang="en-US" dirty="0" err="1" smtClean="0"/>
              <a:t>utilizado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abordagem</a:t>
            </a:r>
            <a:r>
              <a:rPr lang="en-US" dirty="0" smtClean="0"/>
              <a:t> de </a:t>
            </a:r>
            <a:r>
              <a:rPr lang="en-US" dirty="0" err="1" smtClean="0"/>
              <a:t>otimização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classificar</a:t>
            </a:r>
            <a:r>
              <a:rPr lang="en-US" dirty="0" smtClean="0"/>
              <a:t> as </a:t>
            </a:r>
            <a:r>
              <a:rPr lang="en-US" dirty="0" err="1" smtClean="0"/>
              <a:t>arquiteturas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/>
          <a:lstStyle/>
          <a:p>
            <a:r>
              <a:rPr lang="en-US" dirty="0" err="1" smtClean="0"/>
              <a:t>Objetivo</a:t>
            </a:r>
            <a:r>
              <a:rPr lang="en-US" dirty="0" smtClean="0"/>
              <a:t> </a:t>
            </a:r>
            <a:r>
              <a:rPr lang="en-US" dirty="0" err="1" smtClean="0"/>
              <a:t>Geral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02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 algn="just">
              <a:buFont typeface="Arial" charset="0"/>
              <a:buChar char="•"/>
            </a:pPr>
            <a:r>
              <a:rPr lang="en-US" dirty="0" err="1" smtClean="0"/>
              <a:t>Propor</a:t>
            </a:r>
            <a:r>
              <a:rPr lang="en-US" dirty="0" smtClean="0"/>
              <a:t> </a:t>
            </a:r>
            <a:r>
              <a:rPr lang="en-US" dirty="0"/>
              <a:t>um </a:t>
            </a:r>
            <a:r>
              <a:rPr lang="en-US" dirty="0" err="1"/>
              <a:t>conjunto</a:t>
            </a:r>
            <a:r>
              <a:rPr lang="en-US" dirty="0"/>
              <a:t> de </a:t>
            </a:r>
            <a:r>
              <a:rPr lang="en-US" dirty="0" err="1"/>
              <a:t>modelos</a:t>
            </a:r>
            <a:r>
              <a:rPr lang="en-US" dirty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dependabilidade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analisar</a:t>
            </a:r>
            <a:r>
              <a:rPr lang="en-US" dirty="0" smtClean="0"/>
              <a:t> </a:t>
            </a:r>
            <a:r>
              <a:rPr lang="en-US" dirty="0" err="1" smtClean="0"/>
              <a:t>infraestruturas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 smtClean="0"/>
              <a:t>suprimento</a:t>
            </a:r>
            <a:r>
              <a:rPr lang="en-US" dirty="0" smtClean="0"/>
              <a:t> de </a:t>
            </a:r>
            <a:r>
              <a:rPr lang="en-US" dirty="0" err="1" smtClean="0"/>
              <a:t>energia</a:t>
            </a:r>
            <a:r>
              <a:rPr lang="en-US" dirty="0" smtClean="0"/>
              <a:t> e TI</a:t>
            </a:r>
          </a:p>
          <a:p>
            <a:pPr lvl="2" algn="just">
              <a:buFont typeface="Arial" charset="0"/>
              <a:buChar char="•"/>
            </a:pPr>
            <a:r>
              <a:rPr lang="pt-BR" dirty="0" smtClean="0"/>
              <a:t>Propor </a:t>
            </a:r>
            <a:r>
              <a:rPr lang="pt-BR" dirty="0"/>
              <a:t>um modelo </a:t>
            </a:r>
            <a:r>
              <a:rPr lang="pt-BR" dirty="0" smtClean="0"/>
              <a:t>para estimar o custo </a:t>
            </a:r>
            <a:r>
              <a:rPr lang="pt-BR" dirty="0" smtClean="0"/>
              <a:t>e consumo energético de aplicações em servidores</a:t>
            </a:r>
          </a:p>
          <a:p>
            <a:pPr lvl="2" algn="just">
              <a:buFont typeface="Arial" charset="0"/>
              <a:buChar char="•"/>
            </a:pPr>
            <a:r>
              <a:rPr lang="pt-BR" dirty="0" smtClean="0"/>
              <a:t>Definir </a:t>
            </a:r>
            <a:r>
              <a:rPr lang="pt-BR" dirty="0" smtClean="0"/>
              <a:t>uma estratégia de monitoração  para obter dados reais </a:t>
            </a:r>
            <a:r>
              <a:rPr lang="pt-BR" dirty="0" smtClean="0"/>
              <a:t>de consumo </a:t>
            </a:r>
            <a:r>
              <a:rPr lang="pt-BR" dirty="0" smtClean="0"/>
              <a:t>de energia no ambiente de </a:t>
            </a:r>
            <a:r>
              <a:rPr lang="pt-BR" dirty="0" smtClean="0"/>
              <a:t>TI</a:t>
            </a:r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>
            <a:normAutofit/>
          </a:bodyPr>
          <a:lstStyle/>
          <a:p>
            <a:r>
              <a:rPr lang="en-US" dirty="0" err="1" smtClean="0"/>
              <a:t>Objetivos</a:t>
            </a:r>
            <a:r>
              <a:rPr lang="en-US" dirty="0" smtClean="0"/>
              <a:t> </a:t>
            </a:r>
            <a:r>
              <a:rPr lang="en-US" dirty="0" err="1" smtClean="0"/>
              <a:t>Específicos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03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Arial" charset="0"/>
              <a:buChar char="•"/>
            </a:pPr>
            <a:r>
              <a:rPr lang="en-US" dirty="0" err="1" smtClean="0"/>
              <a:t>Densenvolver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ferramenta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dimensionamento</a:t>
            </a:r>
            <a:r>
              <a:rPr lang="en-US" dirty="0" smtClean="0"/>
              <a:t> de</a:t>
            </a:r>
            <a:r>
              <a:rPr lang="en-US" dirty="0" smtClean="0"/>
              <a:t> </a:t>
            </a:r>
            <a:r>
              <a:rPr lang="en-US" dirty="0" err="1" smtClean="0"/>
              <a:t>carga</a:t>
            </a:r>
            <a:r>
              <a:rPr lang="en-US" dirty="0" smtClean="0"/>
              <a:t> </a:t>
            </a:r>
            <a:r>
              <a:rPr lang="en-US" dirty="0" err="1" smtClean="0"/>
              <a:t>energética</a:t>
            </a:r>
            <a:r>
              <a:rPr lang="en-US" dirty="0" smtClean="0"/>
              <a:t> de </a:t>
            </a:r>
            <a:r>
              <a:rPr lang="en-US" dirty="0" err="1" smtClean="0"/>
              <a:t>servidores</a:t>
            </a:r>
            <a:r>
              <a:rPr lang="en-US" dirty="0" smtClean="0"/>
              <a:t> 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Converter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modelos</a:t>
            </a:r>
            <a:r>
              <a:rPr lang="en-US" dirty="0" smtClean="0"/>
              <a:t> de alto </a:t>
            </a:r>
            <a:r>
              <a:rPr lang="en-US" dirty="0" err="1" smtClean="0"/>
              <a:t>nível</a:t>
            </a:r>
            <a:r>
              <a:rPr lang="en-US" dirty="0" smtClean="0"/>
              <a:t> </a:t>
            </a:r>
            <a:r>
              <a:rPr lang="en-US" dirty="0" smtClean="0"/>
              <a:t>de TI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modelos</a:t>
            </a:r>
            <a:r>
              <a:rPr lang="en-US" dirty="0" smtClean="0"/>
              <a:t> de </a:t>
            </a:r>
            <a:r>
              <a:rPr lang="en-US" dirty="0" err="1" smtClean="0"/>
              <a:t>dependabilidade</a:t>
            </a:r>
            <a:endParaRPr lang="en-US" dirty="0" smtClean="0"/>
          </a:p>
          <a:p>
            <a:pPr lvl="2">
              <a:buFont typeface="Arial" charset="0"/>
              <a:buChar char="•"/>
            </a:pPr>
            <a:r>
              <a:rPr lang="en-US" dirty="0" err="1" smtClean="0"/>
              <a:t>Utilizar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abordagem</a:t>
            </a:r>
            <a:r>
              <a:rPr lang="en-US" dirty="0" smtClean="0"/>
              <a:t> de </a:t>
            </a:r>
            <a:r>
              <a:rPr lang="en-US" dirty="0" err="1"/>
              <a:t>otimização</a:t>
            </a:r>
            <a:r>
              <a:rPr lang="en-US" dirty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classificar</a:t>
            </a:r>
            <a:r>
              <a:rPr lang="en-US" dirty="0" smtClean="0"/>
              <a:t> a </a:t>
            </a:r>
            <a:r>
              <a:rPr lang="en-US" dirty="0" err="1" smtClean="0"/>
              <a:t>composição</a:t>
            </a:r>
            <a:r>
              <a:rPr lang="en-US" dirty="0" smtClean="0"/>
              <a:t> das </a:t>
            </a:r>
            <a:r>
              <a:rPr lang="en-US" dirty="0" err="1" smtClean="0"/>
              <a:t>arquiteturas</a:t>
            </a:r>
            <a:r>
              <a:rPr lang="en-US" dirty="0" smtClean="0"/>
              <a:t>  </a:t>
            </a:r>
            <a:r>
              <a:rPr lang="en-US" dirty="0" err="1" smtClean="0"/>
              <a:t>baseadas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dependabilidade</a:t>
            </a:r>
            <a:r>
              <a:rPr lang="en-US" dirty="0" smtClean="0"/>
              <a:t>, </a:t>
            </a:r>
            <a:r>
              <a:rPr lang="en-US" dirty="0" err="1" smtClean="0"/>
              <a:t>custo</a:t>
            </a:r>
            <a:r>
              <a:rPr lang="en-US" dirty="0" smtClean="0"/>
              <a:t> e </a:t>
            </a:r>
            <a:r>
              <a:rPr lang="en-US" dirty="0" err="1" smtClean="0"/>
              <a:t>consumo</a:t>
            </a:r>
            <a:r>
              <a:rPr lang="en-US" dirty="0" smtClean="0"/>
              <a:t> </a:t>
            </a:r>
            <a:r>
              <a:rPr lang="en-US" dirty="0" err="1" smtClean="0"/>
              <a:t>energético</a:t>
            </a:r>
            <a:r>
              <a:rPr lang="en-US" dirty="0" smtClean="0"/>
              <a:t> de TI</a:t>
            </a:r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>
            <a:normAutofit/>
          </a:bodyPr>
          <a:lstStyle/>
          <a:p>
            <a:r>
              <a:rPr lang="en-US" dirty="0" err="1" smtClean="0"/>
              <a:t>Objetivos</a:t>
            </a:r>
            <a:r>
              <a:rPr lang="en-US" dirty="0" smtClean="0"/>
              <a:t> </a:t>
            </a:r>
            <a:r>
              <a:rPr lang="en-US" dirty="0" err="1" smtClean="0"/>
              <a:t>Específicos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Adicionar</a:t>
            </a:r>
            <a:r>
              <a:rPr lang="en-US" dirty="0" smtClean="0"/>
              <a:t> as </a:t>
            </a:r>
            <a:r>
              <a:rPr lang="en-US" dirty="0" err="1" smtClean="0"/>
              <a:t>arquiteturas</a:t>
            </a:r>
            <a:r>
              <a:rPr lang="en-US" dirty="0" smtClean="0"/>
              <a:t> de </a:t>
            </a:r>
            <a:r>
              <a:rPr lang="en-US" dirty="0" err="1" smtClean="0"/>
              <a:t>suprimento</a:t>
            </a:r>
            <a:r>
              <a:rPr lang="en-US" dirty="0" smtClean="0"/>
              <a:t> de </a:t>
            </a:r>
            <a:r>
              <a:rPr lang="en-US" dirty="0" err="1" smtClean="0"/>
              <a:t>energia</a:t>
            </a:r>
            <a:endParaRPr lang="en-US" dirty="0" smtClean="0"/>
          </a:p>
          <a:p>
            <a:r>
              <a:rPr lang="en-US" dirty="0" err="1" smtClean="0"/>
              <a:t>Modelagem</a:t>
            </a:r>
            <a:r>
              <a:rPr lang="en-US" dirty="0" smtClean="0"/>
              <a:t> de alto </a:t>
            </a:r>
            <a:r>
              <a:rPr lang="en-US" dirty="0" err="1" smtClean="0"/>
              <a:t>nível</a:t>
            </a:r>
            <a:r>
              <a:rPr lang="en-US" dirty="0" smtClean="0"/>
              <a:t> de TI</a:t>
            </a:r>
          </a:p>
          <a:p>
            <a:pPr lvl="1"/>
            <a:r>
              <a:rPr lang="en-US" dirty="0" err="1" smtClean="0"/>
              <a:t>Montar</a:t>
            </a:r>
            <a:r>
              <a:rPr lang="en-US" dirty="0" smtClean="0"/>
              <a:t> um rack: </a:t>
            </a:r>
            <a:r>
              <a:rPr lang="en-US" dirty="0" err="1" smtClean="0"/>
              <a:t>cpu</a:t>
            </a:r>
            <a:r>
              <a:rPr lang="en-US" dirty="0" smtClean="0"/>
              <a:t>, storage, networking</a:t>
            </a:r>
          </a:p>
          <a:p>
            <a:pPr lvl="1"/>
            <a:r>
              <a:rPr lang="en-US" dirty="0" err="1" smtClean="0"/>
              <a:t>Indicar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nível</a:t>
            </a:r>
            <a:r>
              <a:rPr lang="en-US" dirty="0"/>
              <a:t> de </a:t>
            </a:r>
            <a:r>
              <a:rPr lang="en-US" dirty="0" err="1"/>
              <a:t>utilização</a:t>
            </a:r>
            <a:r>
              <a:rPr lang="en-US" dirty="0"/>
              <a:t> do </a:t>
            </a:r>
            <a:r>
              <a:rPr lang="en-US" dirty="0" err="1" smtClean="0"/>
              <a:t>ambiente</a:t>
            </a:r>
            <a:endParaRPr lang="en-US" dirty="0" smtClean="0"/>
          </a:p>
          <a:p>
            <a:r>
              <a:rPr lang="en-US" dirty="0" smtClean="0"/>
              <a:t>Converter o </a:t>
            </a:r>
            <a:r>
              <a:rPr lang="en-US" dirty="0" err="1" smtClean="0"/>
              <a:t>modelo</a:t>
            </a:r>
            <a:r>
              <a:rPr lang="en-US" dirty="0" smtClean="0"/>
              <a:t> de alto </a:t>
            </a:r>
            <a:r>
              <a:rPr lang="en-US" dirty="0" err="1" smtClean="0"/>
              <a:t>nível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o </a:t>
            </a:r>
            <a:r>
              <a:rPr lang="en-US" dirty="0" err="1" smtClean="0"/>
              <a:t>modelo</a:t>
            </a:r>
            <a:r>
              <a:rPr lang="en-US" dirty="0" smtClean="0"/>
              <a:t> de </a:t>
            </a:r>
            <a:r>
              <a:rPr lang="en-US" dirty="0" err="1" smtClean="0"/>
              <a:t>dependabilidade</a:t>
            </a:r>
            <a:endParaRPr lang="en-US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Ferramenta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desenvolvimento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0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usuário</a:t>
            </a:r>
            <a:r>
              <a:rPr lang="en-US" dirty="0" smtClean="0"/>
              <a:t> </a:t>
            </a:r>
            <a:r>
              <a:rPr lang="en-US" dirty="0" err="1" smtClean="0"/>
              <a:t>irá</a:t>
            </a:r>
            <a:r>
              <a:rPr lang="en-US" dirty="0" smtClean="0"/>
              <a:t> </a:t>
            </a:r>
            <a:r>
              <a:rPr lang="en-US" dirty="0" err="1" smtClean="0"/>
              <a:t>executar</a:t>
            </a:r>
            <a:r>
              <a:rPr lang="en-US" dirty="0" smtClean="0"/>
              <a:t> um </a:t>
            </a:r>
            <a:r>
              <a:rPr lang="en-US" dirty="0" err="1" smtClean="0"/>
              <a:t>algoritmo</a:t>
            </a:r>
            <a:r>
              <a:rPr lang="en-US" dirty="0" smtClean="0"/>
              <a:t> de </a:t>
            </a:r>
            <a:r>
              <a:rPr lang="en-US" dirty="0" err="1" smtClean="0"/>
              <a:t>otimização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classificar</a:t>
            </a:r>
            <a:r>
              <a:rPr lang="en-US" dirty="0" smtClean="0"/>
              <a:t> as </a:t>
            </a:r>
            <a:r>
              <a:rPr lang="en-US" dirty="0" err="1" smtClean="0"/>
              <a:t>arquiteturas</a:t>
            </a:r>
            <a:r>
              <a:rPr lang="en-US" dirty="0" smtClean="0"/>
              <a:t> </a:t>
            </a:r>
            <a:r>
              <a:rPr lang="en-US" dirty="0" err="1" smtClean="0"/>
              <a:t>considerando</a:t>
            </a:r>
            <a:r>
              <a:rPr lang="en-US" dirty="0"/>
              <a:t>:</a:t>
            </a:r>
            <a:endParaRPr lang="en-US" dirty="0" smtClean="0"/>
          </a:p>
          <a:p>
            <a:pPr lvl="1"/>
            <a:r>
              <a:rPr lang="en-US" dirty="0" smtClean="0"/>
              <a:t>O </a:t>
            </a:r>
            <a:r>
              <a:rPr lang="en-US" dirty="0" err="1" smtClean="0"/>
              <a:t>nível</a:t>
            </a:r>
            <a:r>
              <a:rPr lang="en-US" dirty="0" smtClean="0"/>
              <a:t> de </a:t>
            </a:r>
            <a:r>
              <a:rPr lang="en-US" dirty="0" err="1" smtClean="0"/>
              <a:t>dependabilidade</a:t>
            </a:r>
            <a:r>
              <a:rPr lang="en-US" dirty="0"/>
              <a:t> </a:t>
            </a:r>
            <a:r>
              <a:rPr lang="en-US" dirty="0" smtClean="0"/>
              <a:t>das </a:t>
            </a:r>
            <a:r>
              <a:rPr lang="en-US" dirty="0" err="1" smtClean="0"/>
              <a:t>arquiteturas</a:t>
            </a:r>
            <a:r>
              <a:rPr lang="en-US" dirty="0" smtClean="0"/>
              <a:t> de </a:t>
            </a:r>
            <a:r>
              <a:rPr lang="en-US" dirty="0" err="1" smtClean="0"/>
              <a:t>suprimento</a:t>
            </a:r>
            <a:r>
              <a:rPr lang="en-US" dirty="0" smtClean="0"/>
              <a:t> de </a:t>
            </a:r>
            <a:r>
              <a:rPr lang="en-US" dirty="0" err="1" smtClean="0"/>
              <a:t>energia</a:t>
            </a:r>
            <a:r>
              <a:rPr lang="en-US" dirty="0" smtClean="0"/>
              <a:t> e TI;</a:t>
            </a:r>
          </a:p>
          <a:p>
            <a:pPr lvl="1"/>
            <a:r>
              <a:rPr lang="en-US" dirty="0" smtClean="0"/>
              <a:t>O </a:t>
            </a:r>
            <a:r>
              <a:rPr lang="en-US" dirty="0" err="1" smtClean="0"/>
              <a:t>custo</a:t>
            </a:r>
            <a:r>
              <a:rPr lang="en-US" dirty="0" smtClean="0"/>
              <a:t> das </a:t>
            </a:r>
            <a:r>
              <a:rPr lang="en-US" dirty="0" err="1" smtClean="0"/>
              <a:t>arquiteturas</a:t>
            </a:r>
            <a:r>
              <a:rPr lang="en-US" dirty="0" smtClean="0"/>
              <a:t> de </a:t>
            </a:r>
            <a:r>
              <a:rPr lang="en-US" dirty="0" err="1" smtClean="0"/>
              <a:t>suprimento</a:t>
            </a:r>
            <a:r>
              <a:rPr lang="en-US" dirty="0" smtClean="0"/>
              <a:t> de </a:t>
            </a:r>
            <a:r>
              <a:rPr lang="en-US" dirty="0" err="1" smtClean="0"/>
              <a:t>energia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Consumo</a:t>
            </a:r>
            <a:r>
              <a:rPr lang="en-US" dirty="0" smtClean="0"/>
              <a:t> de </a:t>
            </a:r>
            <a:r>
              <a:rPr lang="en-US" dirty="0" err="1" smtClean="0"/>
              <a:t>energia</a:t>
            </a:r>
            <a:r>
              <a:rPr lang="en-US" dirty="0"/>
              <a:t> </a:t>
            </a:r>
            <a:r>
              <a:rPr lang="en-US" dirty="0" smtClean="0"/>
              <a:t>de TI.</a:t>
            </a:r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Ferramenta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desenvolvimento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16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Figura</a:t>
            </a:r>
            <a:r>
              <a:rPr lang="en-US" dirty="0" smtClean="0"/>
              <a:t> 1. </a:t>
            </a:r>
            <a:r>
              <a:rPr lang="en-US" dirty="0" err="1" smtClean="0"/>
              <a:t>Arquiteturas</a:t>
            </a:r>
            <a:r>
              <a:rPr lang="en-US" dirty="0" smtClean="0"/>
              <a:t> de </a:t>
            </a:r>
            <a:r>
              <a:rPr lang="en-US" dirty="0" err="1" smtClean="0"/>
              <a:t>suprimento</a:t>
            </a:r>
            <a:r>
              <a:rPr lang="en-US" dirty="0" smtClean="0"/>
              <a:t> de </a:t>
            </a:r>
            <a:r>
              <a:rPr lang="en-US" dirty="0" err="1" smtClean="0"/>
              <a:t>energia</a:t>
            </a:r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Cenário</a:t>
            </a:r>
            <a:r>
              <a:rPr lang="en-US" dirty="0" smtClean="0"/>
              <a:t> de </a:t>
            </a:r>
            <a:r>
              <a:rPr lang="en-US" dirty="0" err="1" smtClean="0"/>
              <a:t>Suprimento</a:t>
            </a:r>
            <a:r>
              <a:rPr lang="en-US" dirty="0" smtClean="0"/>
              <a:t> de </a:t>
            </a:r>
            <a:r>
              <a:rPr lang="en-US" dirty="0" err="1" smtClean="0"/>
              <a:t>Energia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25" y="3736176"/>
            <a:ext cx="1872208" cy="283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406344" y="3284984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Tier I</a:t>
            </a:r>
            <a:endParaRPr lang="en-US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156176" y="3290932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Tier IV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496" y="3766904"/>
            <a:ext cx="4212894" cy="28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348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Espaço Reservado para Conteúdo 3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Figura</a:t>
            </a:r>
            <a:r>
              <a:rPr lang="en-US" dirty="0" smtClean="0"/>
              <a:t> 2. </a:t>
            </a:r>
            <a:r>
              <a:rPr lang="en-US" dirty="0" err="1" smtClean="0"/>
              <a:t>Exemplo</a:t>
            </a:r>
            <a:r>
              <a:rPr lang="en-US" dirty="0" smtClean="0"/>
              <a:t> de um </a:t>
            </a:r>
            <a:r>
              <a:rPr lang="en-US" dirty="0" err="1" smtClean="0"/>
              <a:t>ambiente</a:t>
            </a:r>
            <a:r>
              <a:rPr lang="en-US" dirty="0" smtClean="0"/>
              <a:t> de TI</a:t>
            </a:r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Cenário</a:t>
            </a:r>
            <a:r>
              <a:rPr lang="en-US" dirty="0" smtClean="0"/>
              <a:t> de TI</a:t>
            </a:r>
            <a:endParaRPr lang="en-US" dirty="0"/>
          </a:p>
        </p:txBody>
      </p:sp>
      <p:pic>
        <p:nvPicPr>
          <p:cNvPr id="41" name="Picture 1" descr="iomega_ix4_200d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894" y="5809390"/>
            <a:ext cx="1218352" cy="865102"/>
          </a:xfrm>
          <a:prstGeom prst="rect">
            <a:avLst/>
          </a:prstGeom>
        </p:spPr>
      </p:pic>
      <p:sp>
        <p:nvSpPr>
          <p:cNvPr id="42" name="CaixaDeTexto 41"/>
          <p:cNvSpPr txBox="1"/>
          <p:nvPr/>
        </p:nvSpPr>
        <p:spPr>
          <a:xfrm>
            <a:off x="1048408" y="4339787"/>
            <a:ext cx="9316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tx1"/>
                </a:solidFill>
                <a:latin typeface="+mj-lt"/>
              </a:rPr>
              <a:t>Cameras</a:t>
            </a:r>
            <a:endParaRPr lang="en-US" sz="2000" b="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924" y="4819174"/>
            <a:ext cx="955869" cy="803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" name="CaixaDeTexto 45"/>
          <p:cNvSpPr txBox="1"/>
          <p:nvPr/>
        </p:nvSpPr>
        <p:spPr>
          <a:xfrm>
            <a:off x="6488047" y="5629746"/>
            <a:ext cx="870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err="1" smtClean="0">
                <a:solidFill>
                  <a:schemeClr val="tx1"/>
                </a:solidFill>
                <a:latin typeface="+mj-lt"/>
              </a:rPr>
              <a:t>Clientes</a:t>
            </a:r>
            <a:endParaRPr lang="en-US" sz="2000" b="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1100218" y="5918775"/>
            <a:ext cx="8675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j-lt"/>
              </a:rPr>
              <a:t>Storage</a:t>
            </a:r>
            <a:endParaRPr lang="en-US" sz="1600" b="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8" name="Picture 4" descr="https://encrypted-tbn3.google.com/images?q=tbn:ANd9GcRo9j-fwed6ceq2X63tPceA_LjVFXx5zh-qBqLauvCWCQX2SllOSg"/>
          <p:cNvPicPr>
            <a:picLocks noChangeAspect="1" noChangeArrowheads="1"/>
          </p:cNvPicPr>
          <p:nvPr/>
        </p:nvPicPr>
        <p:blipFill rotWithShape="1"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67"/>
          <a:stretch/>
        </p:blipFill>
        <p:spPr bwMode="auto">
          <a:xfrm>
            <a:off x="2007505" y="4005064"/>
            <a:ext cx="435623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 descr="https://encrypted-tbn3.google.com/images?q=tbn:ANd9GcRo9j-fwed6ceq2X63tPceA_LjVFXx5zh-qBqLauvCWCQX2SllOSg"/>
          <p:cNvPicPr>
            <a:picLocks noChangeAspect="1" noChangeArrowheads="1"/>
          </p:cNvPicPr>
          <p:nvPr/>
        </p:nvPicPr>
        <p:blipFill rotWithShape="1"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67"/>
          <a:stretch/>
        </p:blipFill>
        <p:spPr bwMode="auto">
          <a:xfrm>
            <a:off x="2374259" y="4009737"/>
            <a:ext cx="435623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https://encrypted-tbn3.google.com/images?q=tbn:ANd9GcRo9j-fwed6ceq2X63tPceA_LjVFXx5zh-qBqLauvCWCQX2SllOSg"/>
          <p:cNvPicPr>
            <a:picLocks noChangeAspect="1" noChangeArrowheads="1"/>
          </p:cNvPicPr>
          <p:nvPr/>
        </p:nvPicPr>
        <p:blipFill rotWithShape="1"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67"/>
          <a:stretch/>
        </p:blipFill>
        <p:spPr bwMode="auto">
          <a:xfrm>
            <a:off x="2722827" y="4005732"/>
            <a:ext cx="435623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4" descr="https://encrypted-tbn3.google.com/images?q=tbn:ANd9GcRo9j-fwed6ceq2X63tPceA_LjVFXx5zh-qBqLauvCWCQX2SllOSg"/>
          <p:cNvPicPr>
            <a:picLocks noChangeAspect="1" noChangeArrowheads="1"/>
          </p:cNvPicPr>
          <p:nvPr/>
        </p:nvPicPr>
        <p:blipFill rotWithShape="1"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67"/>
          <a:stretch/>
        </p:blipFill>
        <p:spPr bwMode="auto">
          <a:xfrm>
            <a:off x="2215385" y="4590750"/>
            <a:ext cx="435623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https://encrypted-tbn3.google.com/images?q=tbn:ANd9GcRo9j-fwed6ceq2X63tPceA_LjVFXx5zh-qBqLauvCWCQX2SllOSg"/>
          <p:cNvPicPr>
            <a:picLocks noChangeAspect="1" noChangeArrowheads="1"/>
          </p:cNvPicPr>
          <p:nvPr/>
        </p:nvPicPr>
        <p:blipFill rotWithShape="1"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67"/>
          <a:stretch/>
        </p:blipFill>
        <p:spPr bwMode="auto">
          <a:xfrm>
            <a:off x="2585265" y="4576566"/>
            <a:ext cx="435623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CaixaDeTexto 52"/>
          <p:cNvSpPr txBox="1"/>
          <p:nvPr/>
        </p:nvSpPr>
        <p:spPr>
          <a:xfrm>
            <a:off x="4774930" y="4741513"/>
            <a:ext cx="5774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solidFill>
                  <a:schemeClr val="tx1"/>
                </a:solidFill>
                <a:latin typeface="+mj-lt"/>
              </a:rPr>
              <a:t>HUB</a:t>
            </a:r>
            <a:endParaRPr lang="en-US" sz="2000" b="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54" name="Conector reto 53"/>
          <p:cNvCxnSpPr/>
          <p:nvPr/>
        </p:nvCxnSpPr>
        <p:spPr>
          <a:xfrm>
            <a:off x="3020888" y="4140785"/>
            <a:ext cx="1090895" cy="770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/>
          <p:cNvCxnSpPr/>
          <p:nvPr/>
        </p:nvCxnSpPr>
        <p:spPr>
          <a:xfrm flipV="1">
            <a:off x="3103671" y="5436527"/>
            <a:ext cx="1152128" cy="9365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to 55"/>
          <p:cNvCxnSpPr>
            <a:stCxn id="43" idx="3"/>
          </p:cNvCxnSpPr>
          <p:nvPr/>
        </p:nvCxnSpPr>
        <p:spPr>
          <a:xfrm flipV="1">
            <a:off x="4881793" y="5161493"/>
            <a:ext cx="1317982" cy="595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060" y="4257064"/>
            <a:ext cx="511276" cy="665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784" y="4402285"/>
            <a:ext cx="511276" cy="665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698" y="4967135"/>
            <a:ext cx="511276" cy="665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110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Cenário</a:t>
            </a:r>
            <a:r>
              <a:rPr lang="en-US" dirty="0"/>
              <a:t> de </a:t>
            </a:r>
            <a:r>
              <a:rPr lang="en-US" dirty="0" smtClean="0"/>
              <a:t>TI (</a:t>
            </a:r>
            <a:r>
              <a:rPr lang="en-US" dirty="0" err="1" smtClean="0"/>
              <a:t>Disponibilidade</a:t>
            </a:r>
            <a:r>
              <a:rPr lang="en-US" dirty="0" smtClean="0"/>
              <a:t> e </a:t>
            </a:r>
            <a:r>
              <a:rPr lang="en-US" dirty="0" err="1" smtClean="0"/>
              <a:t>Confiabilidade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Availability: </a:t>
            </a:r>
            <a:r>
              <a:rPr lang="en-US" dirty="0" smtClean="0"/>
              <a:t>99,97728 </a:t>
            </a:r>
            <a:r>
              <a:rPr lang="en-US" dirty="0"/>
              <a:t>%</a:t>
            </a:r>
          </a:p>
          <a:p>
            <a:endParaRPr lang="en-U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Resultados</a:t>
            </a:r>
            <a:r>
              <a:rPr lang="en-US" dirty="0" smtClean="0"/>
              <a:t> </a:t>
            </a:r>
            <a:r>
              <a:rPr lang="en-US" dirty="0" err="1" smtClean="0"/>
              <a:t>preliminares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896" y="3645024"/>
            <a:ext cx="5848350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261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2856</TotalTime>
  <Words>369</Words>
  <Application>Microsoft Office PowerPoint</Application>
  <PresentationFormat>Apresentação na tela (4:3)</PresentationFormat>
  <Paragraphs>56</Paragraphs>
  <Slides>15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Forma de Onda</vt:lpstr>
      <vt:lpstr>Planejamento de infraestruturas de suprimento de energia e TI em Data Centers</vt:lpstr>
      <vt:lpstr>Objetivo Geral</vt:lpstr>
      <vt:lpstr>Objetivos Específicos</vt:lpstr>
      <vt:lpstr>Objetivos Específicos</vt:lpstr>
      <vt:lpstr>Ferramenta em desenvolvimento</vt:lpstr>
      <vt:lpstr>Ferramenta em desenvolvimento</vt:lpstr>
      <vt:lpstr>Cenário de Suprimento de Energia</vt:lpstr>
      <vt:lpstr>Cenário de TI</vt:lpstr>
      <vt:lpstr>Resultados preliminares</vt:lpstr>
      <vt:lpstr>Resultados preliminares</vt:lpstr>
      <vt:lpstr>Resultados preliminares</vt:lpstr>
      <vt:lpstr>Resultados preliminares</vt:lpstr>
      <vt:lpstr>Resultados preliminares</vt:lpstr>
      <vt:lpstr>Resultados preliminares</vt:lpstr>
      <vt:lpstr>Próximos passos…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julian</dc:creator>
  <cp:lastModifiedBy>julian</cp:lastModifiedBy>
  <cp:revision>170</cp:revision>
  <dcterms:created xsi:type="dcterms:W3CDTF">2013-01-29T17:43:44Z</dcterms:created>
  <dcterms:modified xsi:type="dcterms:W3CDTF">2013-03-25T19:11:13Z</dcterms:modified>
</cp:coreProperties>
</file>