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AC9CD-5803-4206-9AAA-F993AFA4FEAF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C2020-F973-4F82-84D5-C4A3A6FF51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4064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58615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Garamond" pitchFamily="18" charset="0"/>
              </a:rPr>
              <a:t>Exploração </a:t>
            </a:r>
            <a:r>
              <a:rPr lang="pt-BR" dirty="0" err="1" smtClean="0">
                <a:latin typeface="Garamond" pitchFamily="18" charset="0"/>
              </a:rPr>
              <a:t>multi-objetivo</a:t>
            </a:r>
            <a:r>
              <a:rPr lang="pt-BR" dirty="0" smtClean="0">
                <a:latin typeface="Garamond" pitchFamily="18" charset="0"/>
              </a:rPr>
              <a:t> do espaço de projeto de sistemas embarcados não-críticos </a:t>
            </a:r>
            <a:endParaRPr lang="pt-BR" dirty="0">
              <a:latin typeface="Garamond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latin typeface="Garamond" pitchFamily="18" charset="0"/>
              </a:rPr>
              <a:t>Bruno Nogueira</a:t>
            </a:r>
            <a:endParaRPr lang="pt-BR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96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Garamond" pitchFamily="18" charset="0"/>
              </a:rPr>
              <a:t>Abordagem proposta</a:t>
            </a:r>
            <a:endParaRPr lang="pt-BR" dirty="0">
              <a:latin typeface="Garamond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475656" y="1772816"/>
            <a:ext cx="5976000" cy="3671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832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Garamond" pitchFamily="18" charset="0"/>
              </a:rPr>
              <a:t>Modelo de simulação</a:t>
            </a:r>
            <a:endParaRPr lang="pt-BR" dirty="0">
              <a:latin typeface="Garamond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259632" y="1484784"/>
            <a:ext cx="6729480" cy="4557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902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Garamond" pitchFamily="18" charset="0"/>
              </a:rPr>
              <a:t>Resultados experimentais</a:t>
            </a:r>
            <a:endParaRPr lang="pt-BR" dirty="0"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/>
          <a:lstStyle/>
          <a:p>
            <a:r>
              <a:rPr lang="pt-BR" dirty="0" err="1" smtClean="0">
                <a:latin typeface="Garamond" pitchFamily="18" charset="0"/>
              </a:rPr>
              <a:t>Hou’s</a:t>
            </a:r>
            <a:r>
              <a:rPr lang="pt-BR" dirty="0" smtClean="0">
                <a:latin typeface="Garamond" pitchFamily="18" charset="0"/>
              </a:rPr>
              <a:t> benchmark</a:t>
            </a:r>
            <a:endParaRPr lang="pt-BR" dirty="0">
              <a:latin typeface="Garamond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55576" y="2132856"/>
            <a:ext cx="8063999" cy="453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81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dirty="0" smtClean="0">
                <a:latin typeface="Garamond" pitchFamily="18" charset="0"/>
              </a:rPr>
              <a:t>Resultados experimentais</a:t>
            </a:r>
            <a:endParaRPr lang="pt-BR" dirty="0">
              <a:latin typeface="Garamond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5398200">
            <a:off x="4824879" y="-330449"/>
            <a:ext cx="2744951" cy="589098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 rot="5418000">
            <a:off x="1309360" y="2758004"/>
            <a:ext cx="2928818" cy="52787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spaço Reservado para Texto 4"/>
          <p:cNvSpPr txBox="1">
            <a:spLocks noGrp="1"/>
          </p:cNvSpPr>
          <p:nvPr>
            <p:ph type="body" idx="4294967295"/>
          </p:nvPr>
        </p:nvSpPr>
        <p:spPr>
          <a:xfrm>
            <a:off x="195930" y="2612684"/>
            <a:ext cx="8045895" cy="979756"/>
          </a:xfrm>
        </p:spPr>
        <p:txBody>
          <a:bodyPr>
            <a:normAutofit fontScale="85000" lnSpcReduction="20000"/>
          </a:bodyPr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pt-BR" sz="2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defRPr>
            </a:lvl9pPr>
          </a:lstStyle>
          <a:p>
            <a:pPr lvl="0">
              <a:buNone/>
            </a:pPr>
            <a:r>
              <a:rPr lang="pt-BR" dirty="0" err="1">
                <a:latin typeface="Garamond" pitchFamily="18" charset="0"/>
              </a:rPr>
              <a:t>Video</a:t>
            </a:r>
            <a:r>
              <a:rPr lang="pt-BR" dirty="0">
                <a:latin typeface="Garamond" pitchFamily="18" charset="0"/>
              </a:rPr>
              <a:t> Codec</a:t>
            </a:r>
          </a:p>
          <a:p>
            <a:pPr lvl="0">
              <a:buNone/>
            </a:pPr>
            <a:r>
              <a:rPr lang="pt-BR" dirty="0">
                <a:latin typeface="Garamond" pitchFamily="18" charset="0"/>
              </a:rPr>
              <a:t>(ETH Zürich)</a:t>
            </a:r>
          </a:p>
        </p:txBody>
      </p:sp>
    </p:spTree>
    <p:extLst>
      <p:ext uri="{BB962C8B-B14F-4D97-AF65-F5344CB8AC3E}">
        <p14:creationId xmlns:p14="http://schemas.microsoft.com/office/powerpoint/2010/main" val="56707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dirty="0" smtClean="0">
                <a:latin typeface="Garamond" pitchFamily="18" charset="0"/>
              </a:rPr>
              <a:t>Resultados experimentais</a:t>
            </a:r>
            <a:endParaRPr lang="pt-BR" dirty="0">
              <a:latin typeface="Garamond" pitchFamily="18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latin typeface="Garamond" pitchFamily="18" charset="0"/>
              </a:rPr>
              <a:t>Comparação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Algoritmo proposto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EMOGAC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Versão modificada do algoritmo proposto, sem os operadores genéticos (A2)</a:t>
            </a:r>
          </a:p>
        </p:txBody>
      </p:sp>
    </p:spTree>
    <p:extLst>
      <p:ext uri="{BB962C8B-B14F-4D97-AF65-F5344CB8AC3E}">
        <p14:creationId xmlns:p14="http://schemas.microsoft.com/office/powerpoint/2010/main" val="364541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79513" y="44742"/>
            <a:ext cx="8506422" cy="1145009"/>
          </a:xfrm>
        </p:spPr>
        <p:txBody>
          <a:bodyPr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dirty="0" err="1">
                <a:latin typeface="Garamond" pitchFamily="18" charset="0"/>
              </a:rPr>
              <a:t>Coverage</a:t>
            </a:r>
            <a:r>
              <a:rPr lang="pt-BR" dirty="0">
                <a:latin typeface="Garamond" pitchFamily="18" charset="0"/>
              </a:rPr>
              <a:t> </a:t>
            </a:r>
            <a:r>
              <a:rPr lang="pt-BR" dirty="0" err="1">
                <a:latin typeface="Garamond" pitchFamily="18" charset="0"/>
              </a:rPr>
              <a:t>difference</a:t>
            </a:r>
            <a:r>
              <a:rPr lang="pt-BR" dirty="0">
                <a:latin typeface="Garamond" pitchFamily="18" charset="0"/>
              </a:rPr>
              <a:t> </a:t>
            </a:r>
            <a:r>
              <a:rPr lang="pt-BR" dirty="0" err="1">
                <a:latin typeface="Garamond" pitchFamily="18" charset="0"/>
              </a:rPr>
              <a:t>of</a:t>
            </a:r>
            <a:r>
              <a:rPr lang="pt-BR" dirty="0">
                <a:latin typeface="Garamond" pitchFamily="18" charset="0"/>
              </a:rPr>
              <a:t> </a:t>
            </a:r>
            <a:r>
              <a:rPr lang="pt-BR" dirty="0" err="1">
                <a:latin typeface="Garamond" pitchFamily="18" charset="0"/>
              </a:rPr>
              <a:t>two</a:t>
            </a:r>
            <a:r>
              <a:rPr lang="pt-BR" dirty="0">
                <a:latin typeface="Garamond" pitchFamily="18" charset="0"/>
              </a:rPr>
              <a:t> sets - D </a:t>
            </a:r>
            <a:r>
              <a:rPr lang="pt-BR" dirty="0" err="1">
                <a:latin typeface="Garamond" pitchFamily="18" charset="0"/>
              </a:rPr>
              <a:t>metric</a:t>
            </a:r>
            <a:endParaRPr lang="pt-BR" dirty="0">
              <a:latin typeface="Garamond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15323" y="1098307"/>
            <a:ext cx="6211983" cy="57717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/>
          <p:cNvSpPr txBox="1"/>
          <p:nvPr/>
        </p:nvSpPr>
        <p:spPr>
          <a:xfrm>
            <a:off x="6990141" y="2351415"/>
            <a:ext cx="1669772" cy="1026285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>
            <a:spAutoFit/>
          </a:bodyPr>
          <a:lstStyle/>
          <a:p>
            <a:pPr hangingPunct="0">
              <a:defRPr sz="1800" b="1" kern="1200">
                <a:latin typeface="Liberation Sans" pitchFamily="18"/>
                <a:ea typeface="WenQuanYi Micro Hei" pitchFamily="2"/>
                <a:cs typeface="Lohit Hindi" pitchFamily="2"/>
              </a:defRPr>
            </a:pPr>
            <a:r>
              <a:rPr lang="pt-BR" sz="1600" b="1" dirty="0">
                <a:solidFill>
                  <a:srgbClr val="FF0000"/>
                </a:solidFill>
                <a:latin typeface="Liberation Sans" pitchFamily="18"/>
                <a:ea typeface="WenQuanYi Micro Hei" pitchFamily="2"/>
                <a:cs typeface="Lohit Hindi" pitchFamily="2"/>
              </a:rPr>
              <a:t>D(A,B) &gt; D(B,A)</a:t>
            </a:r>
          </a:p>
          <a:p>
            <a:pPr hangingPunct="0">
              <a:defRPr sz="1800" b="1" kern="1200">
                <a:latin typeface="Liberation Sans" pitchFamily="18"/>
                <a:ea typeface="WenQuanYi Micro Hei" pitchFamily="2"/>
                <a:cs typeface="Lohit Hindi" pitchFamily="2"/>
              </a:defRPr>
            </a:pPr>
            <a:endParaRPr lang="pt-BR" sz="1600" b="1" dirty="0">
              <a:solidFill>
                <a:srgbClr val="FF0000"/>
              </a:solidFill>
              <a:latin typeface="Liberation Sans" pitchFamily="18"/>
              <a:ea typeface="WenQuanYi Micro Hei" pitchFamily="2"/>
              <a:cs typeface="Lohit Hindi" pitchFamily="2"/>
            </a:endParaRPr>
          </a:p>
          <a:p>
            <a:pPr hangingPunct="0">
              <a:defRPr sz="1800" b="1" kern="1200">
                <a:latin typeface="Liberation Sans" pitchFamily="18"/>
                <a:ea typeface="WenQuanYi Micro Hei" pitchFamily="2"/>
                <a:cs typeface="Lohit Hindi" pitchFamily="2"/>
              </a:defRPr>
            </a:pPr>
            <a:r>
              <a:rPr lang="pt-BR" sz="1600" b="1" dirty="0" smtClean="0">
                <a:solidFill>
                  <a:srgbClr val="FF0000"/>
                </a:solidFill>
                <a:latin typeface="Liberation Sans" pitchFamily="18"/>
                <a:ea typeface="WenQuanYi Micro Hei" pitchFamily="2"/>
                <a:cs typeface="Lohit Hindi" pitchFamily="2"/>
              </a:rPr>
              <a:t>Significa que </a:t>
            </a:r>
            <a:r>
              <a:rPr lang="pt-BR" sz="1600" b="1" dirty="0">
                <a:solidFill>
                  <a:srgbClr val="FF0000"/>
                </a:solidFill>
                <a:latin typeface="Liberation Sans" pitchFamily="18"/>
                <a:ea typeface="WenQuanYi Micro Hei" pitchFamily="2"/>
                <a:cs typeface="Lohit Hindi" pitchFamily="2"/>
              </a:rPr>
              <a:t>A </a:t>
            </a:r>
            <a:r>
              <a:rPr lang="pt-BR" sz="1600" b="1" dirty="0" smtClean="0">
                <a:solidFill>
                  <a:srgbClr val="FF0000"/>
                </a:solidFill>
                <a:latin typeface="Liberation Sans" pitchFamily="18"/>
                <a:ea typeface="WenQuanYi Micro Hei" pitchFamily="2"/>
                <a:cs typeface="Lohit Hindi" pitchFamily="2"/>
              </a:rPr>
              <a:t>é </a:t>
            </a:r>
          </a:p>
          <a:p>
            <a:pPr hangingPunct="0">
              <a:defRPr sz="1800" b="1" kern="1200">
                <a:latin typeface="Liberation Sans" pitchFamily="18"/>
                <a:ea typeface="WenQuanYi Micro Hei" pitchFamily="2"/>
                <a:cs typeface="Lohit Hindi" pitchFamily="2"/>
              </a:defRPr>
            </a:pPr>
            <a:r>
              <a:rPr lang="pt-BR" sz="1600" b="1" dirty="0" smtClean="0">
                <a:solidFill>
                  <a:srgbClr val="FF0000"/>
                </a:solidFill>
                <a:latin typeface="Liberation Sans" pitchFamily="18"/>
                <a:ea typeface="WenQuanYi Micro Hei" pitchFamily="2"/>
                <a:cs typeface="Lohit Hindi" pitchFamily="2"/>
              </a:rPr>
              <a:t>melhor que B</a:t>
            </a:r>
            <a:endParaRPr lang="pt-BR" sz="1600" b="1" dirty="0">
              <a:solidFill>
                <a:srgbClr val="FF0000"/>
              </a:solidFill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4258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dirty="0" smtClean="0">
                <a:latin typeface="Garamond" pitchFamily="18" charset="0"/>
              </a:rPr>
              <a:t>Tempo de avaliação</a:t>
            </a:r>
            <a:endParaRPr lang="pt-BR" dirty="0">
              <a:latin typeface="Garamond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523240" y="1112040"/>
            <a:ext cx="4485194" cy="5629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2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3243745" y="2636912"/>
            <a:ext cx="2818656" cy="89269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 smtClean="0">
                <a:latin typeface="Garamond" pitchFamily="18" charset="0"/>
              </a:rPr>
              <a:t>Obrigado!</a:t>
            </a:r>
            <a:endParaRPr lang="pt-BR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268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Garamond" pitchFamily="18" charset="0"/>
              </a:rPr>
              <a:t>Agenda</a:t>
            </a:r>
            <a:endParaRPr lang="pt-BR" dirty="0"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Garamond" pitchFamily="18" charset="0"/>
              </a:rPr>
              <a:t>Introdução</a:t>
            </a:r>
          </a:p>
          <a:p>
            <a:r>
              <a:rPr lang="pt-BR" dirty="0" smtClean="0">
                <a:latin typeface="Garamond" pitchFamily="18" charset="0"/>
              </a:rPr>
              <a:t>Trabalhos relacionados</a:t>
            </a:r>
          </a:p>
          <a:p>
            <a:r>
              <a:rPr lang="pt-BR" dirty="0" smtClean="0">
                <a:latin typeface="Garamond" pitchFamily="18" charset="0"/>
              </a:rPr>
              <a:t>Abordagem proposta</a:t>
            </a:r>
          </a:p>
          <a:p>
            <a:r>
              <a:rPr lang="pt-BR" dirty="0" smtClean="0">
                <a:latin typeface="Garamond" pitchFamily="18" charset="0"/>
              </a:rPr>
              <a:t>Resultados experimentais</a:t>
            </a:r>
            <a:endParaRPr lang="pt-BR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2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Garamond" pitchFamily="18" charset="0"/>
              </a:rPr>
              <a:t>Introdução</a:t>
            </a:r>
            <a:endParaRPr lang="pt-BR" dirty="0"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Garamond" pitchFamily="18" charset="0"/>
              </a:rPr>
              <a:t>O projeto de um sistema embarcado tipicamente começa com uma especificação que captura os aspectos comportamentais do sistema</a:t>
            </a:r>
          </a:p>
          <a:p>
            <a:r>
              <a:rPr lang="pt-BR" dirty="0" smtClean="0">
                <a:latin typeface="Garamond" pitchFamily="18" charset="0"/>
              </a:rPr>
              <a:t>A próxima fase é chamada de exploração do espaço de projeto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É inviável a exploração exaustiva de todos os pontos de projeto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A abordagem “intuitiva” é lenta e propensa a erros</a:t>
            </a:r>
          </a:p>
          <a:p>
            <a:r>
              <a:rPr lang="pt-BR" dirty="0" smtClean="0">
                <a:latin typeface="Garamond" pitchFamily="18" charset="0"/>
              </a:rPr>
              <a:t>Projetistas precisam, portanto, de ferramentas automáticas que os auxiliem a escolher bons projetos</a:t>
            </a:r>
            <a:endParaRPr lang="pt-BR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90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Garamond" pitchFamily="18" charset="0"/>
              </a:rPr>
              <a:t>Exploração do espaço de projeto</a:t>
            </a:r>
            <a:endParaRPr lang="pt-BR" dirty="0">
              <a:latin typeface="Garamond" pitchFamily="18" charset="0"/>
            </a:endParaRPr>
          </a:p>
        </p:txBody>
      </p:sp>
      <p:sp>
        <p:nvSpPr>
          <p:cNvPr id="4" name="Forma livre 3"/>
          <p:cNvSpPr/>
          <p:nvPr/>
        </p:nvSpPr>
        <p:spPr>
          <a:xfrm>
            <a:off x="4860248" y="1260000"/>
            <a:ext cx="1944000" cy="10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Application</a:t>
            </a:r>
          </a:p>
        </p:txBody>
      </p:sp>
      <p:sp>
        <p:nvSpPr>
          <p:cNvPr id="5" name="Forma livre 4"/>
          <p:cNvSpPr/>
          <p:nvPr/>
        </p:nvSpPr>
        <p:spPr>
          <a:xfrm>
            <a:off x="2123728" y="1260000"/>
            <a:ext cx="1944000" cy="10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Hardware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elements</a:t>
            </a:r>
          </a:p>
        </p:txBody>
      </p:sp>
      <p:sp>
        <p:nvSpPr>
          <p:cNvPr id="6" name="Forma livre 5"/>
          <p:cNvSpPr/>
          <p:nvPr/>
        </p:nvSpPr>
        <p:spPr>
          <a:xfrm>
            <a:off x="2231728" y="2844000"/>
            <a:ext cx="1728000" cy="1080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Allocation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(candidate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architecture)</a:t>
            </a:r>
          </a:p>
        </p:txBody>
      </p:sp>
      <p:sp>
        <p:nvSpPr>
          <p:cNvPr id="7" name="Forma livre 6"/>
          <p:cNvSpPr/>
          <p:nvPr/>
        </p:nvSpPr>
        <p:spPr>
          <a:xfrm>
            <a:off x="4932232" y="2924944"/>
            <a:ext cx="1728000" cy="1080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Mapping/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Scheduling</a:t>
            </a:r>
          </a:p>
        </p:txBody>
      </p:sp>
      <p:sp>
        <p:nvSpPr>
          <p:cNvPr id="8" name="Forma livre 7"/>
          <p:cNvSpPr/>
          <p:nvPr/>
        </p:nvSpPr>
        <p:spPr>
          <a:xfrm>
            <a:off x="4895728" y="5733256"/>
            <a:ext cx="1728000" cy="1080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custDash>
              <a:ds d="144567" sp="144567"/>
              <a:ds d="144567" sp="144567"/>
            </a:custDash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800" b="0" i="0" u="none" strike="noStrike" kern="1200" dirty="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Performance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800" b="0" i="0" u="none" strike="noStrike" kern="1200" dirty="0" err="1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numbers</a:t>
            </a:r>
            <a:endParaRPr lang="pt-BR" sz="1800" b="0" i="0" u="none" strike="noStrike" kern="1200" dirty="0">
              <a:ln>
                <a:noFill/>
              </a:ln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9" name="Conector reto 8"/>
          <p:cNvSpPr/>
          <p:nvPr/>
        </p:nvSpPr>
        <p:spPr>
          <a:xfrm>
            <a:off x="3959728" y="3420000"/>
            <a:ext cx="9000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800" b="0" i="0" u="none" strike="noStrike" kern="1200">
              <a:ln>
                <a:noFill/>
              </a:ln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cxnSp>
        <p:nvCxnSpPr>
          <p:cNvPr id="10" name="Conector angulado 9"/>
          <p:cNvCxnSpPr>
            <a:stCxn id="8" idx="6"/>
            <a:endCxn id="6" idx="8"/>
          </p:cNvCxnSpPr>
          <p:nvPr/>
        </p:nvCxnSpPr>
        <p:spPr>
          <a:xfrm rot="16200000" flipV="1">
            <a:off x="2821100" y="4198628"/>
            <a:ext cx="2349256" cy="1800000"/>
          </a:xfrm>
          <a:prstGeom prst="bentConnector3">
            <a:avLst>
              <a:gd name="adj1" fmla="val -579"/>
            </a:avLst>
          </a:prstGeom>
          <a:noFill/>
          <a:ln w="0">
            <a:solidFill>
              <a:srgbClr val="000000"/>
            </a:solidFill>
            <a:custDash>
              <a:ds d="144567" sp="144567"/>
              <a:ds d="144567" sp="144567"/>
            </a:custDash>
            <a:tailEnd type="arrow"/>
          </a:ln>
        </p:spPr>
      </p:cxnSp>
      <p:cxnSp>
        <p:nvCxnSpPr>
          <p:cNvPr id="12" name="Conector angulado 11"/>
          <p:cNvCxnSpPr>
            <a:stCxn id="5" idx="2"/>
            <a:endCxn id="6" idx="4"/>
          </p:cNvCxnSpPr>
          <p:nvPr/>
        </p:nvCxnSpPr>
        <p:spPr>
          <a:xfrm rot="5400000">
            <a:off x="2843728" y="2592000"/>
            <a:ext cx="504000" cy="12700"/>
          </a:xfrm>
          <a:prstGeom prst="bentConnector3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4" name="Forma livre 13"/>
          <p:cNvSpPr/>
          <p:nvPr/>
        </p:nvSpPr>
        <p:spPr>
          <a:xfrm>
            <a:off x="4932040" y="4356000"/>
            <a:ext cx="1728000" cy="1080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Performance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rPr>
              <a:t>evaluation</a:t>
            </a:r>
          </a:p>
        </p:txBody>
      </p:sp>
      <p:cxnSp>
        <p:nvCxnSpPr>
          <p:cNvPr id="27" name="Conector angulado 26"/>
          <p:cNvCxnSpPr>
            <a:stCxn id="7" idx="2"/>
            <a:endCxn id="14" idx="0"/>
          </p:cNvCxnSpPr>
          <p:nvPr/>
        </p:nvCxnSpPr>
        <p:spPr>
          <a:xfrm rot="5400000">
            <a:off x="5620608" y="4180376"/>
            <a:ext cx="351056" cy="192"/>
          </a:xfrm>
          <a:prstGeom prst="bentConnector3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33" name="Conector angulado 32"/>
          <p:cNvCxnSpPr/>
          <p:nvPr/>
        </p:nvCxnSpPr>
        <p:spPr>
          <a:xfrm rot="5400000">
            <a:off x="5620608" y="5620376"/>
            <a:ext cx="351056" cy="192"/>
          </a:xfrm>
          <a:prstGeom prst="bentConnector3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35" name="Conector angulado 34"/>
          <p:cNvCxnSpPr>
            <a:stCxn id="8" idx="1"/>
            <a:endCxn id="7" idx="1"/>
          </p:cNvCxnSpPr>
          <p:nvPr/>
        </p:nvCxnSpPr>
        <p:spPr>
          <a:xfrm flipV="1">
            <a:off x="6623728" y="3464944"/>
            <a:ext cx="36504" cy="2808312"/>
          </a:xfrm>
          <a:prstGeom prst="bentConnector3">
            <a:avLst>
              <a:gd name="adj1" fmla="val 726233"/>
            </a:avLst>
          </a:prstGeom>
          <a:noFill/>
          <a:ln w="0">
            <a:solidFill>
              <a:srgbClr val="000000"/>
            </a:solidFill>
            <a:custDash>
              <a:ds d="144567" sp="144567"/>
              <a:ds d="144567" sp="144567"/>
            </a:custDash>
            <a:tailEnd type="arrow"/>
          </a:ln>
        </p:spPr>
      </p:cxnSp>
      <p:cxnSp>
        <p:nvCxnSpPr>
          <p:cNvPr id="41" name="Conector de seta reta 40"/>
          <p:cNvCxnSpPr>
            <a:stCxn id="4" idx="2"/>
            <a:endCxn id="7" idx="0"/>
          </p:cNvCxnSpPr>
          <p:nvPr/>
        </p:nvCxnSpPr>
        <p:spPr>
          <a:xfrm flipH="1">
            <a:off x="5796232" y="2340000"/>
            <a:ext cx="36016" cy="5849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36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Garamond" pitchFamily="18" charset="0"/>
              </a:rPr>
              <a:t>Exploração do espaço de projetos</a:t>
            </a:r>
            <a:endParaRPr lang="pt-BR" dirty="0"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>
                <a:latin typeface="Garamond" pitchFamily="18" charset="0"/>
              </a:rPr>
              <a:t>Ao longo dos últimos anos diferentes diversas abordagens foram propostas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Em diferentes níveis de abstração</a:t>
            </a:r>
          </a:p>
          <a:p>
            <a:r>
              <a:rPr lang="pt-BR" dirty="0" smtClean="0">
                <a:latin typeface="Garamond" pitchFamily="18" charset="0"/>
              </a:rPr>
              <a:t>O trabalho proposto foca em abordagens que podem ser usadas nos estágios iniciais de projeto e assim rapidamente avaliar um grande número de alternativas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Modelos abstratos para o hardware e software, ao invés de modelos executáveis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Desempenho é apenas simbolicamente representado</a:t>
            </a:r>
            <a:endParaRPr lang="pt-BR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76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Garamond" pitchFamily="18" charset="0"/>
              </a:rPr>
              <a:t>Trabalhos relacionados</a:t>
            </a:r>
            <a:endParaRPr lang="pt-BR" dirty="0"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>
                <a:latin typeface="Garamond" pitchFamily="18" charset="0"/>
              </a:rPr>
              <a:t>Em sua grande maioria, os trabalhos neste nível de abstração são baseados em suposições de pior-caso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Tempo determinístico de execução (WCET)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Tempo determinístico de intervalo de chegada</a:t>
            </a:r>
          </a:p>
          <a:p>
            <a:r>
              <a:rPr lang="pt-BR" dirty="0" smtClean="0">
                <a:latin typeface="Garamond" pitchFamily="18" charset="0"/>
              </a:rPr>
              <a:t>Estas abordagens são apropriadas para sistemas embarcados críticos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Nenhum deadline pode ser violado</a:t>
            </a:r>
          </a:p>
          <a:p>
            <a:r>
              <a:rPr lang="pt-BR" dirty="0" smtClean="0">
                <a:latin typeface="Garamond" pitchFamily="18" charset="0"/>
              </a:rPr>
              <a:t>Por outro lado, para sistemas embarcados não-críticos suposições de pior caso podem levar a um projeto desnecessariamente custoso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Ao invés de se basear no pior caso, tempos de execução modelados por distribuições de probabilidade são preferíveis</a:t>
            </a:r>
            <a:endParaRPr lang="pt-BR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14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Garamond" pitchFamily="18" charset="0"/>
              </a:rPr>
              <a:t>Trabalhos relacionados</a:t>
            </a:r>
            <a:endParaRPr lang="pt-BR" dirty="0"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Garamond" pitchFamily="18" charset="0"/>
              </a:rPr>
              <a:t>Para sistemas embarcados não-críticos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Métodos analíticos para avaliar uma alternativa de projeto são bastante limitados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Não existem muitos trabalhos tratando o problema complementar de automaticamente explorar o espaço de projeto </a:t>
            </a:r>
            <a:endParaRPr lang="pt-BR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16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Garamond" pitchFamily="18" charset="0"/>
              </a:rPr>
              <a:t>Abordagem proposta</a:t>
            </a:r>
            <a:endParaRPr lang="pt-BR" dirty="0"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>
                <a:latin typeface="Garamond" pitchFamily="18" charset="0"/>
              </a:rPr>
              <a:t>O problema de exploração de espaço de projeto de sistemas embarcados não-críticos é modelado como um problema de otimização para simulação estocástica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Um algoritmo genético </a:t>
            </a:r>
            <a:r>
              <a:rPr lang="pt-BR" dirty="0" err="1" smtClean="0">
                <a:latin typeface="Garamond" pitchFamily="18" charset="0"/>
              </a:rPr>
              <a:t>multi-objetivo</a:t>
            </a:r>
            <a:r>
              <a:rPr lang="pt-BR" dirty="0" smtClean="0">
                <a:latin typeface="Garamond" pitchFamily="18" charset="0"/>
              </a:rPr>
              <a:t> é proposto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Métricas de projeto, como custo, são otimizadas ao mesmo tempo em que violações de deadlines são reduzidas</a:t>
            </a:r>
          </a:p>
          <a:p>
            <a:r>
              <a:rPr lang="pt-BR" dirty="0" smtClean="0">
                <a:latin typeface="Garamond" pitchFamily="18" charset="0"/>
              </a:rPr>
              <a:t>Benefícios de se usar otimização para simulação</a:t>
            </a:r>
          </a:p>
          <a:p>
            <a:pPr lvl="1"/>
            <a:r>
              <a:rPr lang="pt-BR" dirty="0" smtClean="0">
                <a:latin typeface="Garamond" pitchFamily="18" charset="0"/>
              </a:rPr>
              <a:t>Permite avaliar sistemas que são difíceis de modelar </a:t>
            </a:r>
            <a:r>
              <a:rPr lang="pt-BR" dirty="0" err="1" smtClean="0">
                <a:latin typeface="Garamond" pitchFamily="18" charset="0"/>
              </a:rPr>
              <a:t>analíticamente</a:t>
            </a:r>
            <a:endParaRPr lang="pt-BR" dirty="0" smtClean="0">
              <a:latin typeface="Garamond" pitchFamily="18" charset="0"/>
            </a:endParaRPr>
          </a:p>
          <a:p>
            <a:pPr lvl="1"/>
            <a:r>
              <a:rPr lang="pt-BR" dirty="0" smtClean="0">
                <a:latin typeface="Garamond" pitchFamily="18" charset="0"/>
              </a:rPr>
              <a:t>Libera o projetista da dificuldade de manualmente explorar o espaço de projeto</a:t>
            </a:r>
            <a:endParaRPr lang="pt-BR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97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Achar</a:t>
            </a:r>
          </a:p>
          <a:p>
            <a:pPr lvl="1"/>
            <a:r>
              <a:rPr lang="pt-BR" dirty="0" smtClean="0"/>
              <a:t>alocação, mapeamento e atribuição de prioridades</a:t>
            </a:r>
          </a:p>
          <a:p>
            <a:r>
              <a:rPr lang="pt-BR" dirty="0" smtClean="0"/>
              <a:t>Para minimizar</a:t>
            </a:r>
          </a:p>
          <a:p>
            <a:pPr lvl="1"/>
            <a:r>
              <a:rPr lang="pt-BR" dirty="0" smtClean="0"/>
              <a:t>Custo, consumo de energia e violações de deadlines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9331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442</Words>
  <Application>Microsoft Office PowerPoint</Application>
  <PresentationFormat>Apresentação na tela (4:3)</PresentationFormat>
  <Paragraphs>75</Paragraphs>
  <Slides>17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Exploração multi-objetivo do espaço de projeto de sistemas embarcados não-críticos </vt:lpstr>
      <vt:lpstr>Agenda</vt:lpstr>
      <vt:lpstr>Introdução</vt:lpstr>
      <vt:lpstr>Exploração do espaço de projeto</vt:lpstr>
      <vt:lpstr>Exploração do espaço de projetos</vt:lpstr>
      <vt:lpstr>Trabalhos relacionados</vt:lpstr>
      <vt:lpstr>Trabalhos relacionados</vt:lpstr>
      <vt:lpstr>Abordagem proposta</vt:lpstr>
      <vt:lpstr>Objetivo</vt:lpstr>
      <vt:lpstr>Abordagem proposta</vt:lpstr>
      <vt:lpstr>Modelo de simulação</vt:lpstr>
      <vt:lpstr>Resultados experimentais</vt:lpstr>
      <vt:lpstr>Resultados experimentais</vt:lpstr>
      <vt:lpstr>Resultados experimentais</vt:lpstr>
      <vt:lpstr>Coverage difference of two sets - D metric</vt:lpstr>
      <vt:lpstr>Tempo de avaliação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Exploração multi-objetivo do espaço de projeto de sistemas embarcados não-críticos </dc:title>
  <dc:creator>Bruno</dc:creator>
  <cp:lastModifiedBy>Bruno Nogueira</cp:lastModifiedBy>
  <cp:revision>11</cp:revision>
  <dcterms:created xsi:type="dcterms:W3CDTF">2013-03-24T19:08:05Z</dcterms:created>
  <dcterms:modified xsi:type="dcterms:W3CDTF">2013-03-25T17:40:35Z</dcterms:modified>
</cp:coreProperties>
</file>