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453" r:id="rId2"/>
    <p:sldId id="481" r:id="rId3"/>
    <p:sldId id="409" r:id="rId4"/>
    <p:sldId id="423" r:id="rId5"/>
    <p:sldId id="437" r:id="rId6"/>
    <p:sldId id="466" r:id="rId7"/>
    <p:sldId id="467" r:id="rId8"/>
    <p:sldId id="521" r:id="rId9"/>
    <p:sldId id="496" r:id="rId10"/>
    <p:sldId id="523" r:id="rId11"/>
    <p:sldId id="515" r:id="rId12"/>
    <p:sldId id="516" r:id="rId13"/>
    <p:sldId id="468" r:id="rId14"/>
    <p:sldId id="470" r:id="rId15"/>
    <p:sldId id="472" r:id="rId16"/>
    <p:sldId id="476" r:id="rId17"/>
    <p:sldId id="438" r:id="rId18"/>
    <p:sldId id="524" r:id="rId19"/>
    <p:sldId id="525" r:id="rId20"/>
    <p:sldId id="526" r:id="rId21"/>
    <p:sldId id="451" r:id="rId22"/>
    <p:sldId id="518" r:id="rId23"/>
    <p:sldId id="452" r:id="rId24"/>
  </p:sldIdLst>
  <p:sldSz cx="9906000" cy="6858000" type="A4"/>
  <p:notesSz cx="7099300" cy="10234613"/>
  <p:defaultTextStyle>
    <a:defPPr>
      <a:defRPr lang="en-US"/>
    </a:defPPr>
    <a:lvl1pPr algn="l" rtl="0" eaLnBrk="0" fontAlgn="base" hangingPunct="0">
      <a:spcBef>
        <a:spcPct val="20000"/>
      </a:spcBef>
      <a:spcAft>
        <a:spcPct val="0"/>
      </a:spcAft>
      <a:buChar char="•"/>
      <a:defRPr sz="3200"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eaLnBrk="0" fontAlgn="base" hangingPunct="0">
      <a:spcBef>
        <a:spcPct val="20000"/>
      </a:spcBef>
      <a:spcAft>
        <a:spcPct val="0"/>
      </a:spcAft>
      <a:buChar char="•"/>
      <a:defRPr sz="3200"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eaLnBrk="0" fontAlgn="base" hangingPunct="0">
      <a:spcBef>
        <a:spcPct val="20000"/>
      </a:spcBef>
      <a:spcAft>
        <a:spcPct val="0"/>
      </a:spcAft>
      <a:buChar char="•"/>
      <a:defRPr sz="3200"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20000"/>
      </a:spcBef>
      <a:spcAft>
        <a:spcPct val="0"/>
      </a:spcAft>
      <a:buChar char="•"/>
      <a:defRPr sz="3200"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20000"/>
      </a:spcBef>
      <a:spcAft>
        <a:spcPct val="0"/>
      </a:spcAft>
      <a:buChar char="•"/>
      <a:defRPr sz="3200"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  <a:srgbClr val="CCCCFF"/>
    <a:srgbClr val="CCFFFF"/>
    <a:srgbClr val="CCECFF"/>
    <a:srgbClr val="3366CC"/>
    <a:srgbClr val="0066FF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66" autoAdjust="0"/>
    <p:restoredTop sz="95737" autoAdjust="0"/>
  </p:normalViewPr>
  <p:slideViewPr>
    <p:cSldViewPr>
      <p:cViewPr>
        <p:scale>
          <a:sx n="66" d="100"/>
          <a:sy n="66" d="100"/>
        </p:scale>
        <p:origin x="-1452" y="-19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2940" y="-114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fld id="{97E327D1-A5B3-4602-8EF2-7BF62CF566B0}" type="datetime1">
              <a:rPr lang="en-US"/>
              <a:pPr>
                <a:defRPr/>
              </a:pPr>
              <a:t>3/24/2013</a:t>
            </a:fld>
            <a:endParaRPr lang="en-US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fld id="{D2E1450E-3281-4121-A913-E216038BFD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30318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fld id="{EEB4AE24-6A04-467F-BA11-98128E2B4686}" type="datetime1">
              <a:rPr lang="en-US"/>
              <a:pPr>
                <a:defRPr/>
              </a:pPr>
              <a:t>3/24/2013</a:t>
            </a:fld>
            <a:endParaRPr lang="en-U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7875" y="768350"/>
            <a:ext cx="554355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59338"/>
            <a:ext cx="5680075" cy="460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Clique </a:t>
            </a:r>
            <a:r>
              <a:rPr lang="en-US" noProof="0" dirty="0" err="1" smtClean="0"/>
              <a:t>para</a:t>
            </a:r>
            <a:r>
              <a:rPr lang="en-US" noProof="0" dirty="0" smtClean="0"/>
              <a:t> </a:t>
            </a:r>
            <a:r>
              <a:rPr lang="en-US" noProof="0" dirty="0" err="1" smtClean="0"/>
              <a:t>editar</a:t>
            </a:r>
            <a:r>
              <a:rPr lang="en-US" noProof="0" dirty="0" smtClean="0"/>
              <a:t> </a:t>
            </a:r>
            <a:r>
              <a:rPr lang="en-US" noProof="0" dirty="0" err="1" smtClean="0"/>
              <a:t>os</a:t>
            </a:r>
            <a:r>
              <a:rPr lang="en-US" noProof="0" dirty="0" smtClean="0"/>
              <a:t> </a:t>
            </a:r>
            <a:r>
              <a:rPr lang="en-US" noProof="0" dirty="0" err="1" smtClean="0"/>
              <a:t>estilos</a:t>
            </a:r>
            <a:r>
              <a:rPr lang="en-US" noProof="0" dirty="0" smtClean="0"/>
              <a:t> do </a:t>
            </a:r>
            <a:r>
              <a:rPr lang="en-US" noProof="0" dirty="0" err="1" smtClean="0"/>
              <a:t>texto</a:t>
            </a:r>
            <a:r>
              <a:rPr lang="en-US" noProof="0" dirty="0" smtClean="0"/>
              <a:t> </a:t>
            </a:r>
            <a:r>
              <a:rPr lang="en-US" noProof="0" dirty="0" err="1" smtClean="0"/>
              <a:t>mestre</a:t>
            </a:r>
            <a:endParaRPr lang="en-US" noProof="0" dirty="0" smtClean="0"/>
          </a:p>
          <a:p>
            <a:pPr lvl="1"/>
            <a:r>
              <a:rPr lang="en-US" noProof="0" dirty="0" smtClean="0"/>
              <a:t>Segundo </a:t>
            </a:r>
            <a:r>
              <a:rPr lang="en-US" noProof="0" dirty="0" err="1" smtClean="0"/>
              <a:t>nível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Terceiro</a:t>
            </a:r>
            <a:r>
              <a:rPr lang="en-US" noProof="0" dirty="0" smtClean="0"/>
              <a:t> </a:t>
            </a:r>
            <a:r>
              <a:rPr lang="en-US" noProof="0" dirty="0" err="1" smtClean="0"/>
              <a:t>nível</a:t>
            </a:r>
            <a:endParaRPr lang="en-US" noProof="0" dirty="0" smtClean="0"/>
          </a:p>
          <a:p>
            <a:pPr lvl="3"/>
            <a:r>
              <a:rPr lang="en-US" noProof="0" dirty="0" smtClean="0"/>
              <a:t>Quarto </a:t>
            </a:r>
            <a:r>
              <a:rPr lang="en-US" noProof="0" dirty="0" err="1" smtClean="0"/>
              <a:t>nível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Quinto</a:t>
            </a:r>
            <a:r>
              <a:rPr lang="en-US" noProof="0" dirty="0" smtClean="0"/>
              <a:t> </a:t>
            </a:r>
            <a:r>
              <a:rPr lang="en-US" noProof="0" dirty="0" err="1" smtClean="0"/>
              <a:t>nível</a:t>
            </a:r>
            <a:endParaRPr lang="en-US" noProof="0" dirty="0" smtClean="0"/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fld id="{5A418703-508F-4013-925F-5023BD78E0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02696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2C804-6168-4972-B693-640CA3D98B4D}" type="slidenum">
              <a:rPr lang="pt-BR" smtClean="0"/>
              <a:pPr/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t-BR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4193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Dizer o que é </a:t>
            </a:r>
            <a:r>
              <a:rPr lang="pt-BR" dirty="0" err="1" smtClean="0"/>
              <a:t>exergy</a:t>
            </a:r>
            <a:endParaRPr lang="pt-BR" dirty="0" smtClean="0"/>
          </a:p>
          <a:p>
            <a:r>
              <a:rPr lang="pt-BR" dirty="0" smtClean="0"/>
              <a:t>Comparar e mencionar </a:t>
            </a:r>
            <a:r>
              <a:rPr lang="pt-BR" dirty="0" err="1" smtClean="0"/>
              <a:t>pq</a:t>
            </a:r>
            <a:r>
              <a:rPr lang="pt-BR" dirty="0" smtClean="0"/>
              <a:t> é melhor quantificar</a:t>
            </a:r>
            <a:r>
              <a:rPr lang="pt-BR" baseline="0" dirty="0" smtClean="0"/>
              <a:t> </a:t>
            </a:r>
            <a:r>
              <a:rPr lang="pt-BR" baseline="0" dirty="0" err="1" smtClean="0"/>
              <a:t>exergy</a:t>
            </a:r>
            <a:r>
              <a:rPr lang="pt-BR" baseline="0" dirty="0" smtClean="0"/>
              <a:t> do q </a:t>
            </a:r>
            <a:r>
              <a:rPr lang="pt-BR" baseline="0" dirty="0" err="1" smtClean="0"/>
              <a:t>energy</a:t>
            </a:r>
            <a:r>
              <a:rPr lang="pt-BR" baseline="0" dirty="0" smtClean="0"/>
              <a:t> </a:t>
            </a:r>
            <a:r>
              <a:rPr lang="pt-BR" baseline="0" dirty="0" err="1" smtClean="0"/>
              <a:t>consumption</a:t>
            </a:r>
            <a:endParaRPr lang="pt-BR" baseline="0" dirty="0" smtClean="0"/>
          </a:p>
          <a:p>
            <a:r>
              <a:rPr lang="pt-BR" baseline="0" dirty="0" smtClean="0"/>
              <a:t>Falar q como é computado, vai ser mostrado mais adiante.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390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 userDrawn="1"/>
        </p:nvSpPr>
        <p:spPr>
          <a:xfrm>
            <a:off x="0" y="6498000"/>
            <a:ext cx="9906000" cy="360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sz="1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MoDCS</a:t>
            </a:r>
            <a:r>
              <a:rPr lang="pt-BR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- </a:t>
            </a:r>
            <a:r>
              <a:rPr lang="en-US" sz="1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Modelling</a:t>
            </a:r>
            <a:r>
              <a:rPr lang="en-US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of Distributed and Concurrent Systems &lt;www.modcs.org&gt;</a:t>
            </a:r>
            <a:r>
              <a:rPr lang="pt-BR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</p:txBody>
      </p:sp>
      <p:sp>
        <p:nvSpPr>
          <p:cNvPr id="5" name="Retângulo 4"/>
          <p:cNvSpPr/>
          <p:nvPr userDrawn="1"/>
        </p:nvSpPr>
        <p:spPr>
          <a:xfrm>
            <a:off x="0" y="785813"/>
            <a:ext cx="9906000" cy="7143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pt-BR" sz="1800"/>
          </a:p>
        </p:txBody>
      </p:sp>
      <p:sp>
        <p:nvSpPr>
          <p:cNvPr id="6" name="Retângulo de cantos arredondados 5"/>
          <p:cNvSpPr/>
          <p:nvPr userDrawn="1"/>
        </p:nvSpPr>
        <p:spPr>
          <a:xfrm>
            <a:off x="381000" y="1285875"/>
            <a:ext cx="9144000" cy="214312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pt-BR" sz="180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809992" y="3857628"/>
            <a:ext cx="6096008" cy="1428760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dirty="0" smtClean="0"/>
              <a:t>Clique para editar o estilo do subtítulo mestre</a:t>
            </a:r>
            <a:endParaRPr lang="pt-BR" dirty="0"/>
          </a:p>
        </p:txBody>
      </p:sp>
      <p:sp>
        <p:nvSpPr>
          <p:cNvPr id="15" name="Título 1"/>
          <p:cNvSpPr>
            <a:spLocks noGrp="1"/>
          </p:cNvSpPr>
          <p:nvPr>
            <p:ph type="ctrTitle"/>
          </p:nvPr>
        </p:nvSpPr>
        <p:spPr>
          <a:xfrm>
            <a:off x="595282" y="1500174"/>
            <a:ext cx="8501122" cy="1470025"/>
          </a:xfrm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8D796-73B3-429E-8161-AF51CEF1AFAD}" type="datetime8">
              <a:rPr lang="pt-BR" smtClean="0"/>
              <a:pPr>
                <a:defRPr/>
              </a:pPr>
              <a:t>24/03/2013 18:37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648073-2231-4412-A2B2-0DA73F8538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58113" y="-26988"/>
            <a:ext cx="2420937" cy="6153151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0" y="-26988"/>
            <a:ext cx="7110413" cy="6153151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8E9EB0-EEE9-4639-B29D-85788EA43CDD}" type="datetime8">
              <a:rPr lang="pt-BR" smtClean="0"/>
              <a:pPr>
                <a:defRPr/>
              </a:pPr>
              <a:t>24/03/2013 18:37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E6E62-037A-4A6E-9E45-18799E40B1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24175" y="-26988"/>
            <a:ext cx="7254875" cy="1143001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E02892-E354-41B7-986B-B32E4D6EF2D1}" type="datetime8">
              <a:rPr lang="pt-BR" smtClean="0"/>
              <a:pPr>
                <a:defRPr/>
              </a:pPr>
              <a:t>24/03/2013 18:37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4599FD-DC1E-40E3-A2E0-2AF2EC252B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ítulo e text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24175" y="-26988"/>
            <a:ext cx="7254875" cy="1143001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5029200" y="1600200"/>
            <a:ext cx="4381500" cy="2185988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5029200" y="3938588"/>
            <a:ext cx="4381500" cy="218757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506AE4-6968-49DD-B3C9-F8FDF80BB66B}" type="datetime8">
              <a:rPr lang="pt-BR" smtClean="0"/>
              <a:pPr>
                <a:defRPr/>
              </a:pPr>
              <a:t>24/03/2013 18:37</a:t>
            </a:fld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5AF16D-C082-48CE-AA38-EE3DB698F3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Futura Bk" pitchFamily="34" charset="0"/>
              </a:defRPr>
            </a:lvl1pPr>
            <a:lvl2pPr>
              <a:defRPr>
                <a:latin typeface="Futura Bk" pitchFamily="34" charset="0"/>
              </a:defRPr>
            </a:lvl2pPr>
            <a:lvl3pPr>
              <a:defRPr>
                <a:latin typeface="Futura Bk" pitchFamily="34" charset="0"/>
              </a:defRPr>
            </a:lvl3pPr>
            <a:lvl4pPr>
              <a:defRPr>
                <a:latin typeface="Futura Bk" pitchFamily="34" charset="0"/>
              </a:defRPr>
            </a:lvl4pPr>
            <a:lvl5pPr>
              <a:defRPr>
                <a:latin typeface="Futura Bk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D24F05-6CCB-4631-BC78-9FAACFAD00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CA191C-E274-4372-8868-3793F6635E30}" type="datetime8">
              <a:rPr lang="en-US" smtClean="0"/>
              <a:pPr>
                <a:defRPr/>
              </a:pPr>
              <a:t>3/24/2013 6:37 PM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Futura B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1250" y="0"/>
            <a:ext cx="7254875" cy="785794"/>
          </a:xfr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C923E5-FEBE-46A7-9FD2-FEB1163ADB5C}" type="datetime8">
              <a:rPr lang="pt-BR" smtClean="0"/>
              <a:pPr>
                <a:defRPr/>
              </a:pPr>
              <a:t>24/03/2013 18:37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DD14EF-4163-4C57-A84E-BC1E468138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9831E4-EB29-464C-8F7C-6BBBD619561C}" type="datetime8">
              <a:rPr lang="pt-BR" smtClean="0"/>
              <a:pPr>
                <a:defRPr/>
              </a:pPr>
              <a:t>24/03/2013 18:37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2838AF-DC17-4896-90CD-B2AC92CF8B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5BB988-8810-4776-A82A-E7122CEF6331}" type="datetime8">
              <a:rPr lang="pt-BR" smtClean="0"/>
              <a:pPr>
                <a:defRPr/>
              </a:pPr>
              <a:t>24/03/2013 18:37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30BF95-63ED-4456-B0E7-FE263F998E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6EAE9-6BAA-401F-9852-ECA39E00BD0C}" type="datetime8">
              <a:rPr lang="pt-BR" smtClean="0"/>
              <a:pPr>
                <a:defRPr/>
              </a:pPr>
              <a:t>24/03/2013 18:37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2A7B6C-67DD-43E2-B2CF-441A167B57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B08F05-17AF-4538-82FA-FEF91D95AEDB}" type="datetime8">
              <a:rPr lang="pt-BR" smtClean="0"/>
              <a:pPr>
                <a:defRPr/>
              </a:pPr>
              <a:t>24/03/2013 18:37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3C4B53-7365-4CD2-BC29-17F670FEEA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4A0541-32B4-4E17-A5C6-197815D66E0C}" type="datetime8">
              <a:rPr lang="pt-BR" smtClean="0"/>
              <a:pPr>
                <a:defRPr/>
              </a:pPr>
              <a:t>24/03/2013 18:37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457B56-A2FC-4A33-9259-A2EA6E444E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9634D8-A845-4AB9-A098-5AECCCC553B9}" type="datetime8">
              <a:rPr lang="pt-BR" smtClean="0"/>
              <a:pPr>
                <a:defRPr/>
              </a:pPr>
              <a:t>24/03/2013 18:37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8700D1-E0AD-4360-A155-33497DC49F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053EFC-0AA8-407E-A9F3-A50B29602095}" type="datetime8">
              <a:rPr lang="pt-BR" smtClean="0"/>
              <a:pPr>
                <a:defRPr/>
              </a:pPr>
              <a:t>24/03/2013 18:37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856CE-7992-43B1-A4B9-EAB8B3CA38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81250" y="214313"/>
            <a:ext cx="72548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 para editar o estilo do título mestre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3875" y="1143000"/>
            <a:ext cx="8915400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 para editar os estilos do texto mestre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95313" y="6000750"/>
            <a:ext cx="23114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sz="1400">
                <a:latin typeface="Arial" charset="0"/>
              </a:defRPr>
            </a:lvl1pPr>
          </a:lstStyle>
          <a:p>
            <a:pPr>
              <a:defRPr/>
            </a:pPr>
            <a:fld id="{341203FB-9222-455B-A1EC-AD80357B5373}" type="datetime8">
              <a:rPr lang="pt-BR" smtClean="0"/>
              <a:pPr>
                <a:defRPr/>
              </a:pPr>
              <a:t>24/03/2013 18:37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1375" y="6000750"/>
            <a:ext cx="31369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FontTx/>
              <a:buNone/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6125" y="6000750"/>
            <a:ext cx="23114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400">
                <a:latin typeface="Arial" charset="0"/>
              </a:defRPr>
            </a:lvl1pPr>
          </a:lstStyle>
          <a:p>
            <a:pPr>
              <a:defRPr/>
            </a:pPr>
            <a:fld id="{371184FB-D8E0-45E5-9729-C97DC9A9B1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tângulo 9"/>
          <p:cNvSpPr/>
          <p:nvPr userDrawn="1"/>
        </p:nvSpPr>
        <p:spPr>
          <a:xfrm>
            <a:off x="0" y="6498000"/>
            <a:ext cx="9906000" cy="360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sz="1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MoDCS</a:t>
            </a:r>
            <a:r>
              <a:rPr lang="pt-BR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- </a:t>
            </a:r>
            <a:r>
              <a:rPr lang="en-US" sz="1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Modelling</a:t>
            </a:r>
            <a:r>
              <a:rPr lang="en-US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of Distributed and Concurrent Systems &lt;www.modcs.org&gt;</a:t>
            </a:r>
            <a:r>
              <a:rPr lang="pt-BR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</p:txBody>
      </p:sp>
      <p:pic>
        <p:nvPicPr>
          <p:cNvPr id="3080" name="Imagem 15" descr="modcs.bmp"/>
          <p:cNvPicPr>
            <a:picLocks noChangeAspect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25908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tângulo 16"/>
          <p:cNvSpPr/>
          <p:nvPr userDrawn="1"/>
        </p:nvSpPr>
        <p:spPr>
          <a:xfrm>
            <a:off x="0" y="785813"/>
            <a:ext cx="9906000" cy="7143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pt-BR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  <p:sldLayoutId id="2147483828" r:id="rId13"/>
    <p:sldLayoutId id="2147483830" r:id="rId14"/>
  </p:sldLayoutIdLst>
  <p:hf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  <a:cs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  <a:cs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  <a:cs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3875" y="1643063"/>
            <a:ext cx="8858250" cy="1470025"/>
          </a:xfrm>
        </p:spPr>
        <p:txBody>
          <a:bodyPr/>
          <a:lstStyle/>
          <a:p>
            <a:pPr algn="ctr" eaLnBrk="1" hangingPunct="1"/>
            <a:r>
              <a:rPr lang="en-US" b="1" dirty="0"/>
              <a:t>Assessment to support the planning of sustainable data centers with high availability</a:t>
            </a:r>
            <a:endParaRPr lang="pt-BR" b="1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8092" y="3645024"/>
            <a:ext cx="9429816" cy="2016224"/>
          </a:xfrm>
        </p:spPr>
        <p:txBody>
          <a:bodyPr/>
          <a:lstStyle/>
          <a:p>
            <a:pPr algn="ctr"/>
            <a:endParaRPr lang="pt-BR" sz="3600" i="1" baseline="30000" dirty="0" smtClean="0"/>
          </a:p>
          <a:p>
            <a:pPr algn="ctr"/>
            <a:endParaRPr lang="pt-BR" sz="1200" i="1" baseline="30000" dirty="0"/>
          </a:p>
          <a:p>
            <a:pPr algn="ctr"/>
            <a:r>
              <a:rPr lang="pt-BR" sz="3600" i="1" baseline="30000" dirty="0" smtClean="0"/>
              <a:t>Gustavo </a:t>
            </a:r>
            <a:r>
              <a:rPr lang="pt-BR" sz="3600" i="1" baseline="30000" dirty="0" err="1" smtClean="0"/>
              <a:t>Rau</a:t>
            </a:r>
            <a:r>
              <a:rPr lang="pt-BR" sz="3600" i="1" baseline="30000" dirty="0" smtClean="0"/>
              <a:t> de Almeida </a:t>
            </a:r>
            <a:r>
              <a:rPr lang="pt-BR" sz="3600" i="1" baseline="30000" dirty="0" err="1" smtClean="0"/>
              <a:t>Callou</a:t>
            </a:r>
            <a:r>
              <a:rPr lang="pt-BR" sz="3600" i="1" baseline="30000" dirty="0" smtClean="0"/>
              <a:t>   </a:t>
            </a:r>
          </a:p>
          <a:p>
            <a:pPr algn="ctr"/>
            <a:r>
              <a:rPr lang="pt-BR" sz="2400" i="1" baseline="30000" dirty="0" smtClean="0"/>
              <a:t>grac@cin.ufpe.br</a:t>
            </a:r>
            <a:endParaRPr lang="pt-BR" sz="3600" i="1" baseline="30000" dirty="0" smtClean="0"/>
          </a:p>
          <a:p>
            <a:pPr algn="ctr"/>
            <a:endParaRPr lang="pt-BR" sz="2400" i="1" baseline="30000" dirty="0" smtClean="0"/>
          </a:p>
          <a:p>
            <a:pPr algn="ctr"/>
            <a:endParaRPr lang="pt-BR" sz="2400" i="1" baseline="30000" dirty="0" smtClean="0"/>
          </a:p>
          <a:p>
            <a:pPr algn="ctr"/>
            <a:r>
              <a:rPr lang="pt-BR" sz="2800" i="1" baseline="30000" dirty="0" err="1" smtClean="0"/>
              <a:t>Adviser</a:t>
            </a:r>
            <a:r>
              <a:rPr lang="pt-BR" sz="2800" i="1" baseline="30000" dirty="0" smtClean="0"/>
              <a:t>: Professor Paulo Romero Martins Maciel</a:t>
            </a:r>
          </a:p>
          <a:p>
            <a:pPr algn="ctr"/>
            <a:r>
              <a:rPr lang="pt-BR" sz="1400" i="1" dirty="0" smtClean="0"/>
              <a:t>prmm@cin.ufpe.br</a:t>
            </a:r>
            <a:endParaRPr lang="pt-BR" sz="2000" i="1" dirty="0" smtClean="0"/>
          </a:p>
        </p:txBody>
      </p:sp>
      <p:pic>
        <p:nvPicPr>
          <p:cNvPr id="512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7336" y="68141"/>
            <a:ext cx="1585913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469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Many </a:t>
            </a:r>
            <a:r>
              <a:rPr lang="en-US" sz="2800" dirty="0" smtClean="0"/>
              <a:t>problems </a:t>
            </a:r>
            <a:r>
              <a:rPr lang="en-US" sz="2800" dirty="0"/>
              <a:t>can be modeled as an </a:t>
            </a:r>
            <a:r>
              <a:rPr lang="en-US" sz="2800" b="1" dirty="0"/>
              <a:t>optimization</a:t>
            </a:r>
            <a:r>
              <a:rPr lang="en-US" sz="2800" dirty="0"/>
              <a:t> problem that </a:t>
            </a:r>
            <a:r>
              <a:rPr lang="en-US" sz="2800" b="1" dirty="0"/>
              <a:t>seeks</a:t>
            </a:r>
            <a:r>
              <a:rPr lang="en-US" sz="2800" dirty="0"/>
              <a:t> to </a:t>
            </a:r>
            <a:r>
              <a:rPr lang="en-US" sz="2800" b="1" dirty="0"/>
              <a:t>maximize</a:t>
            </a:r>
            <a:r>
              <a:rPr lang="en-US" sz="2800" dirty="0"/>
              <a:t> </a:t>
            </a:r>
            <a:r>
              <a:rPr lang="en-US" sz="2800" b="1" dirty="0"/>
              <a:t>or</a:t>
            </a:r>
            <a:r>
              <a:rPr lang="en-US" sz="2800" dirty="0"/>
              <a:t> </a:t>
            </a:r>
            <a:r>
              <a:rPr lang="en-US" sz="2800" b="1" dirty="0"/>
              <a:t>minimize</a:t>
            </a:r>
            <a:r>
              <a:rPr lang="en-US" sz="2800" dirty="0"/>
              <a:t> </a:t>
            </a:r>
            <a:r>
              <a:rPr lang="en-US" sz="2800" dirty="0" smtClean="0"/>
              <a:t>the </a:t>
            </a:r>
            <a:r>
              <a:rPr lang="en-US" sz="2800" b="1" dirty="0"/>
              <a:t>objective</a:t>
            </a:r>
            <a:r>
              <a:rPr lang="en-US" sz="2800" dirty="0"/>
              <a:t> </a:t>
            </a:r>
            <a:r>
              <a:rPr lang="en-US" sz="2800" b="1" dirty="0" smtClean="0"/>
              <a:t>function</a:t>
            </a:r>
            <a:r>
              <a:rPr lang="en-US" sz="2800" dirty="0" smtClean="0"/>
              <a:t>.</a:t>
            </a:r>
          </a:p>
          <a:p>
            <a:endParaRPr lang="en-US" sz="2800" dirty="0" smtClean="0"/>
          </a:p>
          <a:p>
            <a:r>
              <a:rPr lang="en-US" sz="2800" dirty="0" smtClean="0"/>
              <a:t>This function maybe </a:t>
            </a:r>
            <a:r>
              <a:rPr lang="en-US" sz="2800" b="1" dirty="0"/>
              <a:t>composed</a:t>
            </a:r>
            <a:r>
              <a:rPr lang="en-US" sz="2800" dirty="0"/>
              <a:t> </a:t>
            </a:r>
            <a:r>
              <a:rPr lang="en-US" sz="2800" b="1" dirty="0"/>
              <a:t>of</a:t>
            </a:r>
            <a:r>
              <a:rPr lang="en-US" sz="2800" dirty="0"/>
              <a:t> a </a:t>
            </a:r>
            <a:r>
              <a:rPr lang="en-US" sz="2800" b="1" dirty="0"/>
              <a:t>single</a:t>
            </a:r>
            <a:r>
              <a:rPr lang="en-US" sz="2800" dirty="0"/>
              <a:t> </a:t>
            </a:r>
            <a:r>
              <a:rPr lang="en-US" sz="2800" b="1" dirty="0"/>
              <a:t>or</a:t>
            </a:r>
            <a:r>
              <a:rPr lang="en-US" sz="2800" dirty="0"/>
              <a:t> </a:t>
            </a:r>
            <a:r>
              <a:rPr lang="en-US" sz="2800" b="1" dirty="0"/>
              <a:t>multi</a:t>
            </a:r>
            <a:r>
              <a:rPr lang="en-US" sz="2800" dirty="0"/>
              <a:t> </a:t>
            </a:r>
            <a:r>
              <a:rPr lang="en-US" sz="2800" b="1" dirty="0"/>
              <a:t>variables</a:t>
            </a:r>
            <a:r>
              <a:rPr lang="en-US" sz="2800" dirty="0"/>
              <a:t> depending on the optimization problem.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D24F05-6CCB-4631-BC78-9FAACFAD003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FFCA191C-E274-4372-8868-3793F6635E30}" type="datetime8">
              <a:rPr lang="en-US" smtClean="0"/>
              <a:pPr>
                <a:defRPr/>
              </a:pPr>
              <a:t>3/24/2013 6:37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51" y="4225366"/>
            <a:ext cx="5451757" cy="1579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224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Greedy Randomized Adaptive Search Procedure (</a:t>
            </a:r>
            <a:r>
              <a:rPr lang="en-US" b="1" dirty="0"/>
              <a:t>GRASP</a:t>
            </a:r>
            <a:r>
              <a:rPr lang="en-US" dirty="0" smtClean="0"/>
              <a:t>) is </a:t>
            </a:r>
            <a:r>
              <a:rPr lang="en-US" b="1" dirty="0" smtClean="0"/>
              <a:t>adopted</a:t>
            </a:r>
            <a:r>
              <a:rPr lang="en-US" dirty="0" smtClean="0"/>
              <a:t> </a:t>
            </a:r>
            <a:r>
              <a:rPr lang="en-US" b="1" dirty="0"/>
              <a:t>to</a:t>
            </a:r>
            <a:r>
              <a:rPr lang="en-US" dirty="0"/>
              <a:t> </a:t>
            </a:r>
            <a:r>
              <a:rPr lang="en-US" b="1" dirty="0" smtClean="0"/>
              <a:t>optimize: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dependability</a:t>
            </a:r>
            <a:r>
              <a:rPr lang="en-US" dirty="0"/>
              <a:t>, </a:t>
            </a:r>
            <a:endParaRPr lang="en-US" dirty="0" smtClean="0"/>
          </a:p>
          <a:p>
            <a:pPr lvl="1"/>
            <a:r>
              <a:rPr lang="en-US" dirty="0" smtClean="0"/>
              <a:t>sustainability </a:t>
            </a:r>
            <a:r>
              <a:rPr lang="en-US" dirty="0"/>
              <a:t>and </a:t>
            </a:r>
            <a:endParaRPr lang="en-US" dirty="0" smtClean="0"/>
          </a:p>
          <a:p>
            <a:pPr lvl="1"/>
            <a:r>
              <a:rPr lang="en-US" dirty="0" smtClean="0"/>
              <a:t>cost issues.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Those values are </a:t>
            </a:r>
            <a:r>
              <a:rPr lang="en-US" b="1" dirty="0" smtClean="0"/>
              <a:t>estimated</a:t>
            </a:r>
            <a:r>
              <a:rPr lang="en-US" dirty="0" smtClean="0"/>
              <a:t> </a:t>
            </a:r>
            <a:r>
              <a:rPr lang="en-US" dirty="0"/>
              <a:t>through the </a:t>
            </a:r>
            <a:r>
              <a:rPr lang="en-US" b="1" dirty="0"/>
              <a:t>EFM</a:t>
            </a:r>
            <a:r>
              <a:rPr lang="en-US" dirty="0"/>
              <a:t> and </a:t>
            </a:r>
            <a:r>
              <a:rPr lang="en-US" b="1" dirty="0"/>
              <a:t>dependability</a:t>
            </a:r>
            <a:r>
              <a:rPr lang="en-US" dirty="0"/>
              <a:t> </a:t>
            </a:r>
            <a:r>
              <a:rPr lang="en-US" b="1" dirty="0"/>
              <a:t>models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D24F05-6CCB-4631-BC78-9FAACFAD003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FFCA191C-E274-4372-8868-3793F6635E30}" type="datetime8">
              <a:rPr lang="en-US" smtClean="0"/>
              <a:pPr>
                <a:defRPr/>
              </a:pPr>
              <a:t>3/24/2013 6:37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25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 </a:t>
            </a:r>
            <a:r>
              <a:rPr lang="en-US" sz="2400" b="1" dirty="0"/>
              <a:t>GRASP</a:t>
            </a:r>
            <a:r>
              <a:rPr lang="en-US" sz="2400" dirty="0"/>
              <a:t> </a:t>
            </a:r>
            <a:r>
              <a:rPr lang="en-US" sz="2400" dirty="0" smtClean="0"/>
              <a:t>algorithm </a:t>
            </a:r>
            <a:r>
              <a:rPr lang="en-US" sz="2400" dirty="0" smtClean="0">
                <a:sym typeface="Wingdings" pitchFamily="2" charset="2"/>
              </a:rPr>
              <a:t> </a:t>
            </a:r>
            <a:r>
              <a:rPr lang="en-US" sz="2400" dirty="0" smtClean="0"/>
              <a:t>two </a:t>
            </a:r>
            <a:r>
              <a:rPr lang="en-US" sz="2400" b="1" dirty="0"/>
              <a:t>phases</a:t>
            </a:r>
            <a:r>
              <a:rPr lang="en-US" sz="2400" dirty="0"/>
              <a:t>: </a:t>
            </a:r>
            <a:endParaRPr lang="en-US" sz="2400" dirty="0"/>
          </a:p>
          <a:p>
            <a:pPr lvl="1"/>
            <a:r>
              <a:rPr lang="en-US" sz="2000" b="1" dirty="0" smtClean="0"/>
              <a:t>Construction</a:t>
            </a:r>
            <a:r>
              <a:rPr lang="en-US" sz="2000" dirty="0"/>
              <a:t>,</a:t>
            </a:r>
            <a:endParaRPr lang="en-US" sz="2000" dirty="0" smtClean="0"/>
          </a:p>
          <a:p>
            <a:pPr lvl="1"/>
            <a:r>
              <a:rPr lang="en-US" sz="2000" b="1" dirty="0" smtClean="0"/>
              <a:t>Local search.</a:t>
            </a:r>
            <a:r>
              <a:rPr lang="en-US" sz="2000" dirty="0" smtClean="0"/>
              <a:t> </a:t>
            </a:r>
            <a:endParaRPr lang="en-US" sz="2000" dirty="0" smtClean="0"/>
          </a:p>
          <a:p>
            <a:endParaRPr lang="en-US" sz="2400" dirty="0" smtClean="0"/>
          </a:p>
          <a:p>
            <a:r>
              <a:rPr lang="en-US" sz="2400" b="1" dirty="0" smtClean="0"/>
              <a:t>Construction</a:t>
            </a:r>
            <a:r>
              <a:rPr lang="en-US" sz="2400" dirty="0" smtClean="0"/>
              <a:t> </a:t>
            </a:r>
            <a:r>
              <a:rPr lang="en-US" sz="2400" dirty="0" smtClean="0">
                <a:sym typeface="Wingdings" pitchFamily="2" charset="2"/>
              </a:rPr>
              <a:t> </a:t>
            </a:r>
            <a:r>
              <a:rPr lang="en-US" sz="2400" b="1" dirty="0" smtClean="0"/>
              <a:t>builds</a:t>
            </a:r>
            <a:r>
              <a:rPr lang="en-US" sz="2400" dirty="0" smtClean="0"/>
              <a:t> </a:t>
            </a:r>
            <a:r>
              <a:rPr lang="en-US" sz="2400" dirty="0"/>
              <a:t>a </a:t>
            </a:r>
            <a:r>
              <a:rPr lang="en-US" sz="2400" b="1" dirty="0"/>
              <a:t>feasible</a:t>
            </a:r>
            <a:r>
              <a:rPr lang="en-US" sz="2400" dirty="0"/>
              <a:t> </a:t>
            </a:r>
            <a:r>
              <a:rPr lang="en-US" sz="2400" b="1" dirty="0" smtClean="0"/>
              <a:t>solution</a:t>
            </a:r>
            <a:r>
              <a:rPr lang="en-US" sz="2400" dirty="0" smtClean="0"/>
              <a:t>.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Local</a:t>
            </a:r>
            <a:r>
              <a:rPr lang="en-US" sz="2400" dirty="0" smtClean="0"/>
              <a:t> </a:t>
            </a:r>
            <a:r>
              <a:rPr lang="en-US" sz="2400" b="1" dirty="0" smtClean="0"/>
              <a:t>search </a:t>
            </a:r>
            <a:r>
              <a:rPr lang="en-US" sz="2400" b="1" dirty="0" smtClean="0">
                <a:sym typeface="Wingdings" pitchFamily="2" charset="2"/>
              </a:rPr>
              <a:t> </a:t>
            </a:r>
            <a:r>
              <a:rPr lang="en-US" sz="2400" b="1" dirty="0"/>
              <a:t>investigates</a:t>
            </a:r>
            <a:r>
              <a:rPr lang="en-US" sz="2400" dirty="0"/>
              <a:t> the </a:t>
            </a:r>
            <a:r>
              <a:rPr lang="en-US" sz="2400" b="1" dirty="0"/>
              <a:t>neighborhood</a:t>
            </a:r>
            <a:r>
              <a:rPr lang="en-US" sz="2400" dirty="0"/>
              <a:t> to </a:t>
            </a:r>
            <a:r>
              <a:rPr lang="en-US" sz="2400" b="1" dirty="0"/>
              <a:t>improve</a:t>
            </a:r>
            <a:r>
              <a:rPr lang="en-US" sz="2400" dirty="0"/>
              <a:t> the </a:t>
            </a:r>
            <a:r>
              <a:rPr lang="en-US" sz="2400" b="1" dirty="0" smtClean="0"/>
              <a:t>solution i</a:t>
            </a:r>
            <a:r>
              <a:rPr lang="en-US" sz="2400" dirty="0" smtClean="0"/>
              <a:t>n </a:t>
            </a:r>
            <a:r>
              <a:rPr lang="en-US" sz="2400" dirty="0"/>
              <a:t>each iteration of the algorithm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dirty="0"/>
              <a:t>best solution overall GRASP iterations is returned as the result.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D24F05-6CCB-4631-BC78-9FAACFAD003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FFCA191C-E274-4372-8868-3793F6635E30}" type="datetime8">
              <a:rPr lang="en-US" smtClean="0"/>
              <a:pPr>
                <a:defRPr/>
              </a:pPr>
              <a:t>3/24/2013 7:31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31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The </a:t>
            </a:r>
            <a:r>
              <a:rPr lang="en-US" sz="2800" b="1" dirty="0"/>
              <a:t>system</a:t>
            </a:r>
            <a:r>
              <a:rPr lang="en-US" sz="2800" dirty="0"/>
              <a:t> under evaluation can be </a:t>
            </a:r>
            <a:r>
              <a:rPr lang="en-US" sz="2800" b="1" dirty="0"/>
              <a:t>correctly</a:t>
            </a:r>
            <a:r>
              <a:rPr lang="en-US" sz="2800" dirty="0"/>
              <a:t> </a:t>
            </a:r>
            <a:r>
              <a:rPr lang="en-US" sz="2800" b="1" dirty="0"/>
              <a:t>arranged</a:t>
            </a:r>
            <a:r>
              <a:rPr lang="en-US" sz="2800" dirty="0"/>
              <a:t>, </a:t>
            </a:r>
            <a:r>
              <a:rPr lang="en-US" sz="2800" b="1" dirty="0" smtClean="0"/>
              <a:t>but</a:t>
            </a:r>
            <a:r>
              <a:rPr lang="en-US" sz="2800" dirty="0" smtClean="0"/>
              <a:t> they </a:t>
            </a:r>
            <a:r>
              <a:rPr lang="en-US" sz="2800" b="1" dirty="0"/>
              <a:t>may not</a:t>
            </a:r>
            <a:r>
              <a:rPr lang="en-US" sz="2800" dirty="0"/>
              <a:t> be able to </a:t>
            </a:r>
            <a:r>
              <a:rPr lang="en-US" sz="2800" b="1" dirty="0"/>
              <a:t>meet</a:t>
            </a:r>
            <a:r>
              <a:rPr lang="en-US" sz="2800" dirty="0"/>
              <a:t> </a:t>
            </a:r>
            <a:r>
              <a:rPr lang="en-US" sz="2800" b="1" dirty="0"/>
              <a:t>system demand</a:t>
            </a:r>
            <a:r>
              <a:rPr lang="en-US" sz="2800" dirty="0"/>
              <a:t> for </a:t>
            </a:r>
            <a:r>
              <a:rPr lang="en-US" sz="2800" dirty="0" smtClean="0"/>
              <a:t>electrical energy  </a:t>
            </a:r>
            <a:r>
              <a:rPr lang="en-US" sz="2800" dirty="0"/>
              <a:t>or  thermal  load.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D24F05-6CCB-4631-BC78-9FAACFAD003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Energy </a:t>
            </a:r>
            <a:r>
              <a:rPr lang="pt-BR" dirty="0" err="1"/>
              <a:t>Flow</a:t>
            </a:r>
            <a:r>
              <a:rPr lang="pt-BR" dirty="0"/>
              <a:t> </a:t>
            </a:r>
            <a:r>
              <a:rPr lang="pt-BR" dirty="0" err="1"/>
              <a:t>Model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648" y="2708920"/>
            <a:ext cx="7235232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785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Algorithms: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Verifying the energy flow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Quantifying Operational </a:t>
            </a:r>
            <a:r>
              <a:rPr lang="en-US" dirty="0" err="1" smtClean="0"/>
              <a:t>Exergy</a:t>
            </a:r>
            <a:r>
              <a:rPr lang="en-US" dirty="0" smtClean="0"/>
              <a:t> Consumption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Quantifying acquisition and operational costs</a:t>
            </a:r>
            <a:endParaRPr lang="en-US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D24F05-6CCB-4631-BC78-9FAACFAD003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Energy </a:t>
            </a:r>
            <a:r>
              <a:rPr lang="pt-BR" dirty="0" err="1" smtClean="0"/>
              <a:t>Flow</a:t>
            </a:r>
            <a:r>
              <a:rPr lang="pt-BR" dirty="0" smtClean="0"/>
              <a:t> </a:t>
            </a:r>
            <a:r>
              <a:rPr lang="pt-BR" dirty="0" err="1" smtClean="0"/>
              <a:t>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01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D24F05-6CCB-4631-BC78-9FAACFAD003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ASTRO Environment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616" y="1781133"/>
            <a:ext cx="6775450" cy="351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879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D24F05-6CCB-4631-BC78-9FAACFAD003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FFCA191C-E274-4372-8868-3793F6635E30}" type="datetime8">
              <a:rPr lang="en-US" smtClean="0"/>
              <a:pPr>
                <a:defRPr/>
              </a:pPr>
              <a:t>3/24/2013 6:37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760" y="908720"/>
            <a:ext cx="4824535" cy="5536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066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illustrate the applicability of the adopted </a:t>
            </a:r>
            <a:r>
              <a:rPr lang="en-US" b="1" dirty="0" smtClean="0"/>
              <a:t>methodology</a:t>
            </a:r>
            <a:r>
              <a:rPr lang="en-US" dirty="0" smtClean="0"/>
              <a:t> that makes use of a </a:t>
            </a:r>
            <a:r>
              <a:rPr lang="en-US" b="1" dirty="0" smtClean="0"/>
              <a:t>GRASP-based method</a:t>
            </a:r>
            <a:r>
              <a:rPr lang="en-US" dirty="0" smtClean="0"/>
              <a:t> </a:t>
            </a:r>
            <a:r>
              <a:rPr lang="en-US" b="1" dirty="0" smtClean="0"/>
              <a:t>to</a:t>
            </a:r>
            <a:r>
              <a:rPr lang="en-US" dirty="0" smtClean="0"/>
              <a:t> </a:t>
            </a:r>
            <a:r>
              <a:rPr lang="en-US" b="1" dirty="0" smtClean="0"/>
              <a:t>optimize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Cost</a:t>
            </a:r>
          </a:p>
          <a:p>
            <a:pPr lvl="1"/>
            <a:r>
              <a:rPr lang="en-US" dirty="0" smtClean="0"/>
              <a:t>Availability</a:t>
            </a:r>
          </a:p>
          <a:p>
            <a:pPr lvl="1"/>
            <a:r>
              <a:rPr lang="en-US" dirty="0" smtClean="0"/>
              <a:t>Sustainability</a:t>
            </a:r>
            <a:endParaRPr lang="en-US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D24F05-6CCB-4631-BC78-9FAACFAD003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Case </a:t>
            </a:r>
            <a:r>
              <a:rPr lang="pt-BR" dirty="0" err="1" smtClean="0"/>
              <a:t>Study</a:t>
            </a:r>
            <a:r>
              <a:rPr lang="pt-BR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30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D24F05-6CCB-4631-BC78-9FAACFAD003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Architecture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880" y="908720"/>
            <a:ext cx="2088232" cy="5503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936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D24F05-6CCB-4631-BC78-9FAACFAD003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FFCA191C-E274-4372-8868-3793F6635E30}" type="datetime8">
              <a:rPr lang="en-US" smtClean="0"/>
              <a:pPr>
                <a:defRPr/>
              </a:pPr>
              <a:t>3/25/2013 12:06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RBD and EFM Models</a:t>
            </a:r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280" y="925310"/>
            <a:ext cx="1944216" cy="5352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79" y="2373640"/>
            <a:ext cx="7107103" cy="1631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855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Introduction</a:t>
            </a:r>
          </a:p>
          <a:p>
            <a:r>
              <a:rPr lang="en-US" sz="2000" dirty="0" smtClean="0"/>
              <a:t>Objective</a:t>
            </a:r>
          </a:p>
          <a:p>
            <a:r>
              <a:rPr lang="en-US" sz="2000" dirty="0" smtClean="0"/>
              <a:t>Preliminaries</a:t>
            </a:r>
          </a:p>
          <a:p>
            <a:pPr lvl="1"/>
            <a:r>
              <a:rPr lang="en-US" sz="1800" dirty="0" smtClean="0"/>
              <a:t>Data Center Infrastructure</a:t>
            </a:r>
          </a:p>
          <a:p>
            <a:pPr lvl="1"/>
            <a:r>
              <a:rPr lang="en-US" sz="1800" dirty="0" smtClean="0"/>
              <a:t>Metrics</a:t>
            </a:r>
          </a:p>
          <a:p>
            <a:pPr lvl="1"/>
            <a:r>
              <a:rPr lang="en-US" sz="1800" dirty="0" err="1" smtClean="0"/>
              <a:t>Exergy</a:t>
            </a:r>
            <a:endParaRPr lang="en-US" sz="1800" dirty="0" smtClean="0"/>
          </a:p>
          <a:p>
            <a:pPr lvl="1"/>
            <a:r>
              <a:rPr lang="en-US" sz="1800" dirty="0"/>
              <a:t>Stochastic Petri </a:t>
            </a:r>
            <a:r>
              <a:rPr lang="en-US" sz="1800" dirty="0" smtClean="0"/>
              <a:t>Nets</a:t>
            </a:r>
          </a:p>
          <a:p>
            <a:pPr lvl="1"/>
            <a:r>
              <a:rPr lang="en-US" sz="1800" dirty="0" smtClean="0"/>
              <a:t>Reliability Block Diagrams</a:t>
            </a:r>
            <a:endParaRPr lang="en-US" sz="1800" dirty="0"/>
          </a:p>
          <a:p>
            <a:pPr lvl="1"/>
            <a:r>
              <a:rPr lang="en-US" sz="1800" dirty="0" smtClean="0"/>
              <a:t>Optimization</a:t>
            </a:r>
          </a:p>
          <a:p>
            <a:r>
              <a:rPr lang="en-US" sz="2000" dirty="0" smtClean="0"/>
              <a:t>Models</a:t>
            </a:r>
          </a:p>
          <a:p>
            <a:r>
              <a:rPr lang="en-US" sz="2000" dirty="0" smtClean="0"/>
              <a:t>ASTRO/Mercury Environment</a:t>
            </a:r>
          </a:p>
          <a:p>
            <a:r>
              <a:rPr lang="en-US" sz="2000" dirty="0" smtClean="0"/>
              <a:t>Case Study</a:t>
            </a:r>
          </a:p>
          <a:p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C923E5-FEBE-46A7-9FD2-FEB1163ADB5C}" type="datetime8">
              <a:rPr lang="pt-BR" smtClean="0"/>
              <a:pPr>
                <a:defRPr/>
              </a:pPr>
              <a:t>24/03/2013 18:37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DD14EF-4163-4C57-A84E-BC1E468138E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07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D24F05-6CCB-4631-BC78-9FAACFAD003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FFCA191C-E274-4372-8868-3793F6635E30}" type="datetime8">
              <a:rPr lang="en-US" smtClean="0"/>
              <a:pPr>
                <a:defRPr/>
              </a:pPr>
              <a:t>3/25/2013 12:06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60" y="1628775"/>
            <a:ext cx="9906000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87560" y="2348880"/>
            <a:ext cx="9761984" cy="313432"/>
          </a:xfrm>
          <a:prstGeom prst="rect">
            <a:avLst/>
          </a:prstGeom>
          <a:solidFill>
            <a:srgbClr val="FFFF00">
              <a:alpha val="28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48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2400" dirty="0" smtClean="0"/>
              <a:t>Data center </a:t>
            </a:r>
            <a:r>
              <a:rPr lang="en-US" sz="2400" b="1" dirty="0" smtClean="0"/>
              <a:t>designers</a:t>
            </a:r>
            <a:r>
              <a:rPr lang="en-US" sz="2400" dirty="0" smtClean="0"/>
              <a:t> </a:t>
            </a:r>
            <a:r>
              <a:rPr lang="en-US" sz="2400" b="1" dirty="0" smtClean="0"/>
              <a:t>do not have </a:t>
            </a:r>
            <a:r>
              <a:rPr lang="en-US" sz="2400" dirty="0" smtClean="0"/>
              <a:t>many </a:t>
            </a:r>
            <a:r>
              <a:rPr lang="en-US" sz="2400" b="1" dirty="0" smtClean="0"/>
              <a:t>mechanisms</a:t>
            </a:r>
            <a:r>
              <a:rPr lang="en-US" sz="2400" dirty="0" smtClean="0"/>
              <a:t> to support the </a:t>
            </a:r>
            <a:r>
              <a:rPr lang="en-US" sz="2400" b="1" dirty="0" smtClean="0"/>
              <a:t>integrated</a:t>
            </a:r>
            <a:r>
              <a:rPr lang="en-US" sz="2400" dirty="0" smtClean="0"/>
              <a:t> sustainability, cost and dependability </a:t>
            </a:r>
            <a:r>
              <a:rPr lang="en-US" sz="2400" b="1" dirty="0" smtClean="0"/>
              <a:t>evaluation</a:t>
            </a:r>
            <a:r>
              <a:rPr lang="en-US" sz="2400" dirty="0" smtClean="0"/>
              <a:t> of data center infrastructures. </a:t>
            </a:r>
            <a:endParaRPr lang="en-US" sz="2400" dirty="0"/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This work aims at </a:t>
            </a:r>
            <a:r>
              <a:rPr lang="en-US" sz="2400" b="1" dirty="0"/>
              <a:t>reducing</a:t>
            </a:r>
            <a:r>
              <a:rPr lang="en-US" sz="2400" dirty="0"/>
              <a:t> this </a:t>
            </a:r>
            <a:r>
              <a:rPr lang="en-US" sz="2400" b="1" dirty="0"/>
              <a:t>gap</a:t>
            </a:r>
            <a:r>
              <a:rPr lang="en-US" sz="2400" dirty="0"/>
              <a:t> by </a:t>
            </a:r>
            <a:r>
              <a:rPr lang="en-US" sz="2400" b="1" dirty="0"/>
              <a:t>proposing</a:t>
            </a:r>
            <a:r>
              <a:rPr lang="en-US" sz="2400" dirty="0"/>
              <a:t> </a:t>
            </a:r>
            <a:r>
              <a:rPr lang="en-US" sz="2400" b="1" dirty="0"/>
              <a:t>models</a:t>
            </a:r>
            <a:r>
              <a:rPr lang="en-US" sz="2400" dirty="0"/>
              <a:t> (supported by the developed environment ASTRO/Mercury) </a:t>
            </a:r>
          </a:p>
          <a:p>
            <a:pPr lvl="1"/>
            <a:endParaRPr lang="en-US" sz="2400" dirty="0"/>
          </a:p>
          <a:p>
            <a:pPr lvl="1"/>
            <a:r>
              <a:rPr lang="pt-BR" sz="2400" dirty="0" smtClean="0"/>
              <a:t>As </a:t>
            </a:r>
            <a:r>
              <a:rPr lang="pt-BR" sz="2400" dirty="0"/>
              <a:t>a </a:t>
            </a:r>
            <a:r>
              <a:rPr lang="pt-BR" sz="2400" b="1" dirty="0"/>
              <a:t>future</a:t>
            </a:r>
            <a:r>
              <a:rPr lang="pt-BR" sz="2400" dirty="0"/>
              <a:t> </a:t>
            </a:r>
            <a:r>
              <a:rPr lang="pt-BR" sz="2400" b="1" dirty="0" err="1"/>
              <a:t>work</a:t>
            </a:r>
            <a:r>
              <a:rPr lang="pt-BR" sz="2400" dirty="0"/>
              <a:t>, </a:t>
            </a:r>
            <a:r>
              <a:rPr lang="pt-BR" sz="2400" dirty="0" err="1"/>
              <a:t>we</a:t>
            </a:r>
            <a:r>
              <a:rPr lang="pt-BR" sz="2400" dirty="0"/>
              <a:t> </a:t>
            </a:r>
            <a:r>
              <a:rPr lang="pt-BR" sz="2400" dirty="0" err="1"/>
              <a:t>intend</a:t>
            </a:r>
            <a:r>
              <a:rPr lang="pt-BR" sz="2400" dirty="0"/>
              <a:t> </a:t>
            </a:r>
            <a:r>
              <a:rPr lang="pt-BR" sz="2400" dirty="0" err="1"/>
              <a:t>to</a:t>
            </a:r>
            <a:r>
              <a:rPr lang="pt-BR" sz="2400" dirty="0"/>
              <a:t> </a:t>
            </a:r>
            <a:r>
              <a:rPr lang="en-US" sz="2400" b="1" dirty="0" smtClean="0"/>
              <a:t>analyze</a:t>
            </a:r>
            <a:r>
              <a:rPr lang="en-US" sz="2400" dirty="0" smtClean="0"/>
              <a:t> </a:t>
            </a:r>
            <a:r>
              <a:rPr lang="en-US" sz="2400" b="1" dirty="0" smtClean="0"/>
              <a:t>other</a:t>
            </a:r>
            <a:r>
              <a:rPr lang="en-US" sz="2400" dirty="0" smtClean="0"/>
              <a:t> </a:t>
            </a:r>
            <a:r>
              <a:rPr lang="en-US" sz="2400" b="1" dirty="0" smtClean="0"/>
              <a:t>scenarios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D24F05-6CCB-4631-BC78-9FAACFAD003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Remarks</a:t>
            </a:r>
          </a:p>
        </p:txBody>
      </p:sp>
    </p:spTree>
    <p:extLst>
      <p:ext uri="{BB962C8B-B14F-4D97-AF65-F5344CB8AC3E}">
        <p14:creationId xmlns:p14="http://schemas.microsoft.com/office/powerpoint/2010/main" val="233296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1400" dirty="0"/>
              <a:t>[1] M. </a:t>
            </a:r>
            <a:r>
              <a:rPr lang="pt-BR" sz="1400" dirty="0" err="1"/>
              <a:t>Marwah</a:t>
            </a:r>
            <a:r>
              <a:rPr lang="pt-BR" sz="1400" dirty="0"/>
              <a:t>, P. Maciel, A. </a:t>
            </a:r>
            <a:r>
              <a:rPr lang="pt-BR" sz="1400" dirty="0" err="1"/>
              <a:t>Shah</a:t>
            </a:r>
            <a:r>
              <a:rPr lang="pt-BR" sz="1400" dirty="0"/>
              <a:t>, R. </a:t>
            </a:r>
            <a:r>
              <a:rPr lang="pt-BR" sz="1400" dirty="0" err="1"/>
              <a:t>Sharma</a:t>
            </a:r>
            <a:r>
              <a:rPr lang="pt-BR" sz="1400" dirty="0"/>
              <a:t>, G. </a:t>
            </a:r>
            <a:r>
              <a:rPr lang="pt-BR" sz="1400" dirty="0" err="1"/>
              <a:t>Callou</a:t>
            </a:r>
            <a:r>
              <a:rPr lang="pt-BR" sz="1400" dirty="0"/>
              <a:t>.  </a:t>
            </a:r>
            <a:r>
              <a:rPr lang="pt-BR" sz="1400" dirty="0" err="1"/>
              <a:t>Quantifying</a:t>
            </a:r>
            <a:r>
              <a:rPr lang="pt-BR" sz="1400" dirty="0"/>
              <a:t> </a:t>
            </a:r>
            <a:r>
              <a:rPr lang="pt-BR" sz="1400" dirty="0" err="1"/>
              <a:t>the</a:t>
            </a:r>
            <a:r>
              <a:rPr lang="pt-BR" sz="1400" dirty="0"/>
              <a:t> </a:t>
            </a:r>
            <a:r>
              <a:rPr lang="pt-BR" sz="1400" dirty="0" err="1"/>
              <a:t>sustainability</a:t>
            </a:r>
            <a:r>
              <a:rPr lang="pt-BR" sz="1400" dirty="0"/>
              <a:t> </a:t>
            </a:r>
            <a:r>
              <a:rPr lang="pt-BR" sz="1400" dirty="0" err="1"/>
              <a:t>impact</a:t>
            </a:r>
            <a:r>
              <a:rPr lang="pt-BR" sz="1400" dirty="0"/>
              <a:t> </a:t>
            </a:r>
            <a:r>
              <a:rPr lang="pt-BR" sz="1400" dirty="0" err="1"/>
              <a:t>of</a:t>
            </a:r>
            <a:r>
              <a:rPr lang="pt-BR" sz="1400" dirty="0"/>
              <a:t> data center </a:t>
            </a:r>
            <a:r>
              <a:rPr lang="pt-BR" sz="1400" dirty="0" err="1"/>
              <a:t>availability</a:t>
            </a:r>
            <a:r>
              <a:rPr lang="pt-BR" sz="1400" dirty="0"/>
              <a:t>. SIGMETRICS. </a:t>
            </a:r>
            <a:r>
              <a:rPr lang="pt-BR" sz="1400" dirty="0" err="1"/>
              <a:t>Perform</a:t>
            </a:r>
            <a:r>
              <a:rPr lang="pt-BR" sz="1400" dirty="0"/>
              <a:t>. </a:t>
            </a:r>
            <a:r>
              <a:rPr lang="pt-BR" sz="1400" dirty="0" err="1"/>
              <a:t>Eval</a:t>
            </a:r>
            <a:r>
              <a:rPr lang="pt-BR" sz="1400" dirty="0"/>
              <a:t>. Rev., 37:64–68, </a:t>
            </a:r>
            <a:r>
              <a:rPr lang="pt-BR" sz="1400" dirty="0" err="1"/>
              <a:t>March</a:t>
            </a:r>
            <a:r>
              <a:rPr lang="pt-BR" sz="1400" dirty="0"/>
              <a:t> 2010.</a:t>
            </a:r>
          </a:p>
          <a:p>
            <a:endParaRPr lang="pt-BR" sz="1400" dirty="0"/>
          </a:p>
          <a:p>
            <a:r>
              <a:rPr lang="pt-BR" sz="1400" dirty="0"/>
              <a:t>[2]:G. </a:t>
            </a:r>
            <a:r>
              <a:rPr lang="pt-BR" sz="1400" dirty="0" err="1"/>
              <a:t>Callou</a:t>
            </a:r>
            <a:r>
              <a:rPr lang="pt-BR" sz="1400" dirty="0"/>
              <a:t>, P. Maciel, F. </a:t>
            </a:r>
            <a:r>
              <a:rPr lang="pt-BR" sz="1400" dirty="0" err="1"/>
              <a:t>Magnani</a:t>
            </a:r>
            <a:r>
              <a:rPr lang="pt-BR" sz="1400" dirty="0"/>
              <a:t>, J. Figueiredo.  </a:t>
            </a:r>
            <a:r>
              <a:rPr lang="pt-BR" sz="1400" dirty="0" err="1"/>
              <a:t>Estimating</a:t>
            </a:r>
            <a:r>
              <a:rPr lang="pt-BR" sz="1400" dirty="0"/>
              <a:t> </a:t>
            </a:r>
            <a:r>
              <a:rPr lang="pt-BR" sz="1400" dirty="0" err="1"/>
              <a:t>sustainability</a:t>
            </a:r>
            <a:r>
              <a:rPr lang="pt-BR" sz="1400" dirty="0"/>
              <a:t> </a:t>
            </a:r>
            <a:r>
              <a:rPr lang="pt-BR" sz="1400" dirty="0" err="1"/>
              <a:t>impact</a:t>
            </a:r>
            <a:r>
              <a:rPr lang="pt-BR" sz="1400" dirty="0"/>
              <a:t>, total </a:t>
            </a:r>
            <a:r>
              <a:rPr lang="pt-BR" sz="1400" dirty="0" err="1"/>
              <a:t>cost</a:t>
            </a:r>
            <a:r>
              <a:rPr lang="pt-BR" sz="1400" dirty="0"/>
              <a:t> </a:t>
            </a:r>
            <a:r>
              <a:rPr lang="pt-BR" sz="1400" dirty="0" err="1"/>
              <a:t>of</a:t>
            </a:r>
            <a:r>
              <a:rPr lang="pt-BR" sz="1400" dirty="0"/>
              <a:t> </a:t>
            </a:r>
            <a:r>
              <a:rPr lang="pt-BR" sz="1400" dirty="0" err="1"/>
              <a:t>ownership</a:t>
            </a:r>
            <a:r>
              <a:rPr lang="pt-BR" sz="1400" dirty="0"/>
              <a:t> </a:t>
            </a:r>
            <a:r>
              <a:rPr lang="pt-BR" sz="1400" dirty="0" err="1"/>
              <a:t>and</a:t>
            </a:r>
            <a:r>
              <a:rPr lang="pt-BR" sz="1400" dirty="0"/>
              <a:t> </a:t>
            </a:r>
            <a:r>
              <a:rPr lang="pt-BR" sz="1400" dirty="0" err="1"/>
              <a:t>dependability</a:t>
            </a:r>
            <a:r>
              <a:rPr lang="pt-BR" sz="1400" dirty="0"/>
              <a:t> </a:t>
            </a:r>
            <a:r>
              <a:rPr lang="pt-BR" sz="1400" dirty="0" err="1"/>
              <a:t>metrics</a:t>
            </a:r>
            <a:r>
              <a:rPr lang="pt-BR" sz="1400" dirty="0"/>
              <a:t> </a:t>
            </a:r>
            <a:r>
              <a:rPr lang="pt-BR" sz="1400" dirty="0" err="1"/>
              <a:t>on</a:t>
            </a:r>
            <a:r>
              <a:rPr lang="pt-BR" sz="1400" dirty="0"/>
              <a:t> data center </a:t>
            </a:r>
            <a:r>
              <a:rPr lang="pt-BR" sz="1400" dirty="0" err="1"/>
              <a:t>infrastructures</a:t>
            </a:r>
            <a:r>
              <a:rPr lang="pt-BR" sz="1400" dirty="0"/>
              <a:t>. In </a:t>
            </a:r>
            <a:r>
              <a:rPr lang="pt-BR" sz="1400" dirty="0" err="1"/>
              <a:t>Proceedings</a:t>
            </a:r>
            <a:r>
              <a:rPr lang="pt-BR" sz="1400" dirty="0"/>
              <a:t> </a:t>
            </a:r>
            <a:r>
              <a:rPr lang="pt-BR" sz="1400" dirty="0" err="1"/>
              <a:t>of</a:t>
            </a:r>
            <a:r>
              <a:rPr lang="pt-BR" sz="1400" dirty="0"/>
              <a:t> </a:t>
            </a:r>
            <a:r>
              <a:rPr lang="pt-BR" sz="1400" dirty="0" err="1"/>
              <a:t>the</a:t>
            </a:r>
            <a:r>
              <a:rPr lang="pt-BR" sz="1400" dirty="0"/>
              <a:t> IEEE </a:t>
            </a:r>
            <a:r>
              <a:rPr lang="pt-BR" sz="1400" dirty="0" err="1"/>
              <a:t>International</a:t>
            </a:r>
            <a:r>
              <a:rPr lang="pt-BR" sz="1400" dirty="0"/>
              <a:t> </a:t>
            </a:r>
            <a:r>
              <a:rPr lang="pt-BR" sz="1400" dirty="0" err="1"/>
              <a:t>Symposium</a:t>
            </a:r>
            <a:r>
              <a:rPr lang="pt-BR" sz="1400" dirty="0"/>
              <a:t> </a:t>
            </a:r>
            <a:r>
              <a:rPr lang="pt-BR" sz="1400" dirty="0" err="1"/>
              <a:t>on</a:t>
            </a:r>
            <a:r>
              <a:rPr lang="pt-BR" sz="1400" dirty="0"/>
              <a:t> </a:t>
            </a:r>
            <a:r>
              <a:rPr lang="pt-BR" sz="1400" dirty="0" err="1"/>
              <a:t>Sustainable</a:t>
            </a:r>
            <a:r>
              <a:rPr lang="pt-BR" sz="1400" dirty="0"/>
              <a:t> Systems </a:t>
            </a:r>
            <a:r>
              <a:rPr lang="pt-BR" sz="1400" dirty="0" err="1"/>
              <a:t>and</a:t>
            </a:r>
            <a:r>
              <a:rPr lang="pt-BR" sz="1400" dirty="0"/>
              <a:t> Technology (ISSST), </a:t>
            </a:r>
            <a:r>
              <a:rPr lang="pt-BR" sz="1400" dirty="0" err="1"/>
              <a:t>pages</a:t>
            </a:r>
            <a:r>
              <a:rPr lang="pt-BR" sz="1400" dirty="0"/>
              <a:t> 1-6, Chicago, USA, 2011. </a:t>
            </a:r>
            <a:r>
              <a:rPr lang="pt-BR" sz="1400" b="1" dirty="0" smtClean="0"/>
              <a:t>(IEEE </a:t>
            </a:r>
            <a:r>
              <a:rPr lang="pt-BR" sz="1400" b="1" dirty="0" err="1" smtClean="0"/>
              <a:t>Student</a:t>
            </a:r>
            <a:r>
              <a:rPr lang="pt-BR" sz="1400" b="1" dirty="0" smtClean="0"/>
              <a:t> </a:t>
            </a:r>
            <a:r>
              <a:rPr lang="pt-BR" sz="1400" b="1" dirty="0" err="1"/>
              <a:t>Paper</a:t>
            </a:r>
            <a:r>
              <a:rPr lang="pt-BR" sz="1400" b="1" dirty="0"/>
              <a:t> </a:t>
            </a:r>
            <a:r>
              <a:rPr lang="pt-BR" sz="1400" b="1" dirty="0" err="1"/>
              <a:t>Competition</a:t>
            </a:r>
            <a:r>
              <a:rPr lang="pt-BR" sz="1400" b="1" dirty="0"/>
              <a:t> – FIRST PLACE)</a:t>
            </a:r>
          </a:p>
          <a:p>
            <a:endParaRPr lang="pt-BR" sz="1400" dirty="0"/>
          </a:p>
          <a:p>
            <a:r>
              <a:rPr lang="pt-BR" sz="1400" dirty="0"/>
              <a:t>[3]: G. </a:t>
            </a:r>
            <a:r>
              <a:rPr lang="pt-BR" sz="1400" dirty="0" err="1"/>
              <a:t>Callou</a:t>
            </a:r>
            <a:r>
              <a:rPr lang="pt-BR" sz="1400" dirty="0"/>
              <a:t>,  P. Maciel,  F. </a:t>
            </a:r>
            <a:r>
              <a:rPr lang="pt-BR" sz="1400" dirty="0" err="1"/>
              <a:t>Magnani</a:t>
            </a:r>
            <a:r>
              <a:rPr lang="pt-BR" sz="1400" dirty="0"/>
              <a:t>, E.  Tavares. </a:t>
            </a:r>
            <a:r>
              <a:rPr lang="pt-BR" sz="1400" dirty="0" err="1"/>
              <a:t>Sustainability</a:t>
            </a:r>
            <a:r>
              <a:rPr lang="pt-BR" sz="1400" dirty="0"/>
              <a:t> </a:t>
            </a:r>
            <a:r>
              <a:rPr lang="pt-BR" sz="1400" dirty="0" err="1"/>
              <a:t>and</a:t>
            </a:r>
            <a:r>
              <a:rPr lang="pt-BR" sz="1400" dirty="0"/>
              <a:t> </a:t>
            </a:r>
            <a:r>
              <a:rPr lang="pt-BR" sz="1400" dirty="0" err="1"/>
              <a:t>dependability</a:t>
            </a:r>
            <a:r>
              <a:rPr lang="pt-BR" sz="1400" dirty="0"/>
              <a:t> </a:t>
            </a:r>
            <a:r>
              <a:rPr lang="pt-BR" sz="1400" dirty="0" err="1"/>
              <a:t>evaluation</a:t>
            </a:r>
            <a:r>
              <a:rPr lang="pt-BR" sz="1400" dirty="0"/>
              <a:t> </a:t>
            </a:r>
            <a:r>
              <a:rPr lang="pt-BR" sz="1400" dirty="0" err="1"/>
              <a:t>on</a:t>
            </a:r>
            <a:r>
              <a:rPr lang="pt-BR" sz="1400" dirty="0"/>
              <a:t> data center </a:t>
            </a:r>
            <a:r>
              <a:rPr lang="pt-BR" sz="1400" dirty="0" err="1"/>
              <a:t>architectures</a:t>
            </a:r>
            <a:r>
              <a:rPr lang="pt-BR" sz="1400" dirty="0"/>
              <a:t>. In </a:t>
            </a:r>
            <a:r>
              <a:rPr lang="pt-BR" sz="1400" dirty="0" err="1"/>
              <a:t>Proceedings</a:t>
            </a:r>
            <a:r>
              <a:rPr lang="pt-BR" sz="1400" dirty="0"/>
              <a:t> </a:t>
            </a:r>
            <a:r>
              <a:rPr lang="pt-BR" sz="1400" dirty="0" err="1"/>
              <a:t>of</a:t>
            </a:r>
            <a:r>
              <a:rPr lang="pt-BR" sz="1400" dirty="0"/>
              <a:t> </a:t>
            </a:r>
            <a:r>
              <a:rPr lang="pt-BR" sz="1400" dirty="0" err="1"/>
              <a:t>the</a:t>
            </a:r>
            <a:r>
              <a:rPr lang="pt-BR" sz="1400" dirty="0"/>
              <a:t> IEEE </a:t>
            </a:r>
            <a:r>
              <a:rPr lang="pt-BR" sz="1400" dirty="0" err="1"/>
              <a:t>International</a:t>
            </a:r>
            <a:r>
              <a:rPr lang="pt-BR" sz="1400" dirty="0"/>
              <a:t> </a:t>
            </a:r>
            <a:r>
              <a:rPr lang="pt-BR" sz="1400" dirty="0" err="1"/>
              <a:t>Conference</a:t>
            </a:r>
            <a:r>
              <a:rPr lang="pt-BR" sz="1400" dirty="0"/>
              <a:t> </a:t>
            </a:r>
            <a:r>
              <a:rPr lang="pt-BR" sz="1400" dirty="0" err="1"/>
              <a:t>on</a:t>
            </a:r>
            <a:r>
              <a:rPr lang="pt-BR" sz="1400" dirty="0"/>
              <a:t> Systems, Man, </a:t>
            </a:r>
            <a:r>
              <a:rPr lang="pt-BR" sz="1400" dirty="0" err="1"/>
              <a:t>and</a:t>
            </a:r>
            <a:r>
              <a:rPr lang="pt-BR" sz="1400" dirty="0"/>
              <a:t> </a:t>
            </a:r>
            <a:r>
              <a:rPr lang="pt-BR" sz="1400" dirty="0" err="1"/>
              <a:t>Cybernetics</a:t>
            </a:r>
            <a:r>
              <a:rPr lang="pt-BR" sz="1400" dirty="0"/>
              <a:t>, </a:t>
            </a:r>
            <a:r>
              <a:rPr lang="pt-BR" sz="1400" dirty="0" err="1"/>
              <a:t>pages</a:t>
            </a:r>
            <a:r>
              <a:rPr lang="pt-BR" sz="1400" dirty="0"/>
              <a:t> 1-6, Anchorage, Alaska, USA, 2011.</a:t>
            </a:r>
          </a:p>
          <a:p>
            <a:endParaRPr lang="pt-BR" sz="1400" dirty="0"/>
          </a:p>
          <a:p>
            <a:r>
              <a:rPr lang="pt-BR" sz="1400" dirty="0"/>
              <a:t>[4]: </a:t>
            </a:r>
            <a:r>
              <a:rPr lang="en-US" sz="1400" dirty="0"/>
              <a:t>G. </a:t>
            </a:r>
            <a:r>
              <a:rPr lang="en-US" sz="1400" dirty="0" err="1"/>
              <a:t>Callou</a:t>
            </a:r>
            <a:r>
              <a:rPr lang="en-US" sz="1400" dirty="0"/>
              <a:t>, E. Sousa, P. </a:t>
            </a:r>
            <a:r>
              <a:rPr lang="en-US" sz="1400" dirty="0" err="1"/>
              <a:t>Maciel</a:t>
            </a:r>
            <a:r>
              <a:rPr lang="en-US" sz="1400" dirty="0"/>
              <a:t>, E. Tavares. A formal approach to the quantification of sustainability and dependability metrics on data center infrastructures. In Proceedings of the 2011 Symposium on Theory of Modeling and Simulation (TMS/DEVS), Boston, MA, USA, 2011. ACM</a:t>
            </a:r>
            <a:r>
              <a:rPr lang="en-US" sz="1400" dirty="0" smtClean="0"/>
              <a:t>.</a:t>
            </a:r>
          </a:p>
          <a:p>
            <a:endParaRPr lang="en-US" sz="1400" dirty="0"/>
          </a:p>
          <a:p>
            <a:r>
              <a:rPr lang="en-US" sz="1400" dirty="0"/>
              <a:t>[5]: </a:t>
            </a:r>
            <a:r>
              <a:rPr lang="en-US" sz="1400" dirty="0" err="1"/>
              <a:t>Callou</a:t>
            </a:r>
            <a:r>
              <a:rPr lang="en-US" sz="1400" dirty="0"/>
              <a:t>, G.; </a:t>
            </a:r>
            <a:r>
              <a:rPr lang="en-US" sz="1400" dirty="0" err="1"/>
              <a:t>Maciel</a:t>
            </a:r>
            <a:r>
              <a:rPr lang="en-US" sz="1400" dirty="0"/>
              <a:t>, P.; </a:t>
            </a:r>
            <a:r>
              <a:rPr lang="en-US" sz="1400" dirty="0" err="1"/>
              <a:t>Tutsch</a:t>
            </a:r>
            <a:r>
              <a:rPr lang="en-US" sz="1400" dirty="0"/>
              <a:t>, D.; </a:t>
            </a:r>
            <a:r>
              <a:rPr lang="en-US" sz="1400" dirty="0" err="1"/>
              <a:t>Araujo</a:t>
            </a:r>
            <a:r>
              <a:rPr lang="en-US" sz="1400" dirty="0"/>
              <a:t>, J.; , "Models for dependability and sustainability analysis of data center cooling architectures, in Proceedings of </a:t>
            </a:r>
            <a:r>
              <a:rPr lang="en-US" sz="1400" i="1" dirty="0"/>
              <a:t>IEEE/IFIP 42nd International Conference on Dependable Systems and Networks Workshops (DSN-W)</a:t>
            </a:r>
            <a:r>
              <a:rPr lang="en-US" sz="1400" dirty="0"/>
              <a:t>, Boston, MA, USA, pp.1-6, 25-28 June 2012.</a:t>
            </a:r>
          </a:p>
          <a:p>
            <a:endParaRPr lang="en-US" sz="1400" dirty="0"/>
          </a:p>
          <a:p>
            <a:r>
              <a:rPr lang="en-US" sz="1400" dirty="0"/>
              <a:t>[6] Gustavo </a:t>
            </a:r>
            <a:r>
              <a:rPr lang="en-US" sz="1400" dirty="0" err="1"/>
              <a:t>Callou</a:t>
            </a:r>
            <a:r>
              <a:rPr lang="en-US" sz="1400" dirty="0"/>
              <a:t>, Paulo </a:t>
            </a:r>
            <a:r>
              <a:rPr lang="en-US" sz="1400" dirty="0" err="1"/>
              <a:t>Maciel</a:t>
            </a:r>
            <a:r>
              <a:rPr lang="en-US" sz="1400" dirty="0"/>
              <a:t>, </a:t>
            </a:r>
            <a:r>
              <a:rPr lang="en-US" sz="1400" dirty="0" err="1"/>
              <a:t>Dietmar</a:t>
            </a:r>
            <a:r>
              <a:rPr lang="en-US" sz="1400" dirty="0"/>
              <a:t> </a:t>
            </a:r>
            <a:r>
              <a:rPr lang="en-US" sz="1400" dirty="0" err="1"/>
              <a:t>Tutsch</a:t>
            </a:r>
            <a:r>
              <a:rPr lang="en-US" sz="1400" dirty="0"/>
              <a:t>, Julian </a:t>
            </a:r>
            <a:r>
              <a:rPr lang="en-US" sz="1400" dirty="0" err="1"/>
              <a:t>Araújo</a:t>
            </a:r>
            <a:r>
              <a:rPr lang="en-US" sz="1400" dirty="0"/>
              <a:t>, </a:t>
            </a:r>
            <a:r>
              <a:rPr lang="en-US" sz="1400" dirty="0" err="1"/>
              <a:t>João</a:t>
            </a:r>
            <a:r>
              <a:rPr lang="en-US" sz="1400" dirty="0"/>
              <a:t> Ferreira, Rafael Souza: A Petri Net-Based Approach to the Quantification of Data Center Dependability, in: Petri Nets - Manufacturing and Computer Science, </a:t>
            </a:r>
            <a:r>
              <a:rPr lang="en-US" sz="1400" dirty="0" err="1"/>
              <a:t>InTech</a:t>
            </a:r>
            <a:r>
              <a:rPr lang="en-US" sz="1400" dirty="0"/>
              <a:t>, Open Access Publisher, August 2012.</a:t>
            </a:r>
          </a:p>
          <a:p>
            <a:endParaRPr lang="en-US" sz="1600" dirty="0" smtClean="0"/>
          </a:p>
          <a:p>
            <a:endParaRPr lang="en-US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Published Papers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92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pt-BR" sz="6000" dirty="0" smtClean="0"/>
          </a:p>
          <a:p>
            <a:pPr marL="0" indent="0" algn="ctr">
              <a:buNone/>
            </a:pPr>
            <a:r>
              <a:rPr lang="pt-BR" sz="6000" dirty="0" err="1" smtClean="0"/>
              <a:t>Thanks</a:t>
            </a:r>
            <a:r>
              <a:rPr lang="pt-BR" sz="6000" dirty="0" smtClean="0"/>
              <a:t>!</a:t>
            </a:r>
          </a:p>
          <a:p>
            <a:pPr marL="0" indent="0" algn="ctr">
              <a:buNone/>
            </a:pPr>
            <a:endParaRPr lang="pt-BR" sz="6000" dirty="0"/>
          </a:p>
          <a:p>
            <a:pPr marL="0" indent="0" algn="ctr">
              <a:buNone/>
            </a:pPr>
            <a:r>
              <a:rPr lang="pt-BR" sz="4400" i="1" baseline="30000" dirty="0" smtClean="0"/>
              <a:t>Gustavo </a:t>
            </a:r>
            <a:r>
              <a:rPr lang="pt-BR" sz="4400" i="1" baseline="30000" dirty="0" err="1"/>
              <a:t>Callou</a:t>
            </a:r>
            <a:r>
              <a:rPr lang="pt-BR" sz="4400" i="1" baseline="30000" dirty="0"/>
              <a:t>   </a:t>
            </a:r>
            <a:endParaRPr lang="pt-BR" sz="4400" i="1" baseline="30000" dirty="0" smtClean="0"/>
          </a:p>
          <a:p>
            <a:pPr marL="0" indent="0" algn="ctr">
              <a:buNone/>
            </a:pPr>
            <a:r>
              <a:rPr lang="pt-BR" sz="3600" i="1" baseline="30000" dirty="0" smtClean="0"/>
              <a:t>grac@cin.ufpe.br</a:t>
            </a:r>
            <a:endParaRPr lang="pt-BR" sz="3600" i="1" baseline="30000" dirty="0"/>
          </a:p>
          <a:p>
            <a:pPr marL="0" indent="0" algn="ctr">
              <a:buNone/>
            </a:pPr>
            <a:endParaRPr lang="en-US" sz="6000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D24F05-6CCB-4631-BC78-9FAACFAD003C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38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cloud-computing-kitchen-sin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37176" y="3878148"/>
            <a:ext cx="3252757" cy="214314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23875" y="928670"/>
            <a:ext cx="8915400" cy="4643438"/>
          </a:xfrm>
        </p:spPr>
        <p:txBody>
          <a:bodyPr/>
          <a:lstStyle/>
          <a:p>
            <a:pPr lvl="1">
              <a:lnSpc>
                <a:spcPct val="200000"/>
              </a:lnSpc>
            </a:pPr>
            <a:r>
              <a:rPr lang="en-US" dirty="0" smtClean="0"/>
              <a:t>Data centers are growing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Fact (Considering U.S.)</a:t>
            </a:r>
          </a:p>
          <a:p>
            <a:pPr lvl="2">
              <a:lnSpc>
                <a:spcPct val="100000"/>
              </a:lnSpc>
            </a:pPr>
            <a:r>
              <a:rPr lang="en-US" sz="1600" dirty="0" smtClean="0"/>
              <a:t>Data centers consume </a:t>
            </a:r>
            <a:r>
              <a:rPr lang="en-US" sz="1600" dirty="0"/>
              <a:t>about 2 % </a:t>
            </a:r>
            <a:endParaRPr lang="en-US" sz="1600" dirty="0" smtClean="0"/>
          </a:p>
          <a:p>
            <a:pPr lvl="2">
              <a:lnSpc>
                <a:spcPct val="100000"/>
              </a:lnSpc>
              <a:buNone/>
            </a:pPr>
            <a:r>
              <a:rPr lang="en-US" sz="1600" dirty="0" smtClean="0"/>
              <a:t>    of the  whole power generated .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Concern about</a:t>
            </a:r>
            <a:endParaRPr lang="en-US" sz="2000" dirty="0" smtClean="0"/>
          </a:p>
          <a:p>
            <a:pPr lvl="2">
              <a:lnSpc>
                <a:spcPct val="100000"/>
              </a:lnSpc>
            </a:pPr>
            <a:r>
              <a:rPr lang="en-US" sz="1600" dirty="0" smtClean="0"/>
              <a:t>Energy Consumption,</a:t>
            </a:r>
          </a:p>
          <a:p>
            <a:pPr lvl="2">
              <a:lnSpc>
                <a:spcPct val="100000"/>
              </a:lnSpc>
            </a:pPr>
            <a:r>
              <a:rPr lang="en-US" sz="1600" dirty="0" smtClean="0"/>
              <a:t>Environmental Sustainability.</a:t>
            </a:r>
          </a:p>
          <a:p>
            <a:pPr lvl="1"/>
            <a:r>
              <a:rPr lang="en-US" dirty="0" smtClean="0"/>
              <a:t>Sustainable data centers</a:t>
            </a:r>
            <a:endParaRPr lang="pt-BR" dirty="0" smtClean="0"/>
          </a:p>
          <a:p>
            <a:pPr lvl="2">
              <a:lnSpc>
                <a:spcPct val="100000"/>
              </a:lnSpc>
            </a:pPr>
            <a:r>
              <a:rPr lang="en-US" sz="1600" dirty="0" smtClean="0"/>
              <a:t>Least amount of materials, </a:t>
            </a:r>
          </a:p>
          <a:p>
            <a:pPr lvl="2">
              <a:lnSpc>
                <a:spcPct val="100000"/>
              </a:lnSpc>
            </a:pPr>
            <a:r>
              <a:rPr lang="en-US" sz="1600" dirty="0" smtClean="0"/>
              <a:t>Least energy consumption.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Availability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Fault-Tolerance</a:t>
            </a:r>
          </a:p>
          <a:p>
            <a:pPr lvl="1">
              <a:lnSpc>
                <a:spcPct val="100000"/>
              </a:lnSpc>
            </a:pPr>
            <a:endParaRPr lang="en-US" sz="1400" dirty="0" smtClean="0"/>
          </a:p>
          <a:p>
            <a:pPr lvl="1">
              <a:lnSpc>
                <a:spcPct val="100000"/>
              </a:lnSpc>
            </a:pPr>
            <a:endParaRPr lang="en-US" sz="1200" dirty="0" smtClean="0"/>
          </a:p>
          <a:p>
            <a:pPr lvl="1">
              <a:lnSpc>
                <a:spcPct val="100000"/>
              </a:lnSpc>
            </a:pPr>
            <a:endParaRPr lang="en-US" sz="1400" dirty="0" smtClean="0"/>
          </a:p>
          <a:p>
            <a:pPr lvl="1">
              <a:lnSpc>
                <a:spcPct val="200000"/>
              </a:lnSpc>
            </a:pPr>
            <a:endParaRPr lang="en-US" sz="2400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Introduction</a:t>
            </a:r>
            <a:endParaRPr lang="en-US" sz="4000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D24F05-6CCB-4631-BC78-9FAACFAD003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10" name="Imagem 9" descr="HPL-2006-55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52493" y="1253118"/>
            <a:ext cx="3253507" cy="224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4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b="1" dirty="0" err="1" smtClean="0"/>
              <a:t>To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provide</a:t>
            </a:r>
            <a:r>
              <a:rPr lang="pt-BR" sz="2400" b="1" dirty="0" smtClean="0"/>
              <a:t>:</a:t>
            </a:r>
            <a:endParaRPr lang="en-US" sz="2400" b="1" dirty="0" smtClean="0"/>
          </a:p>
          <a:p>
            <a:pPr lvl="1"/>
            <a:r>
              <a:rPr lang="en-US" sz="2400" dirty="0"/>
              <a:t>a set of </a:t>
            </a:r>
            <a:r>
              <a:rPr lang="en-US" sz="2400" b="1" dirty="0"/>
              <a:t>models</a:t>
            </a:r>
            <a:r>
              <a:rPr lang="en-US" sz="2400" dirty="0"/>
              <a:t> for the integrated </a:t>
            </a:r>
            <a:r>
              <a:rPr lang="en-US" sz="2400" b="1" dirty="0"/>
              <a:t>quantification</a:t>
            </a:r>
            <a:r>
              <a:rPr lang="en-US" sz="2400" dirty="0"/>
              <a:t> of  </a:t>
            </a:r>
            <a:r>
              <a:rPr lang="en-US" sz="2400" b="1" dirty="0"/>
              <a:t>sustainability</a:t>
            </a:r>
            <a:r>
              <a:rPr lang="en-US" sz="2400" dirty="0"/>
              <a:t> impact, </a:t>
            </a:r>
            <a:r>
              <a:rPr lang="en-US" sz="2400" b="1" dirty="0"/>
              <a:t>cost</a:t>
            </a:r>
            <a:r>
              <a:rPr lang="en-US" sz="2400" dirty="0"/>
              <a:t> and </a:t>
            </a:r>
            <a:r>
              <a:rPr lang="en-US" sz="2400" b="1" dirty="0"/>
              <a:t>dependability</a:t>
            </a:r>
            <a:r>
              <a:rPr lang="en-US" sz="2400" dirty="0"/>
              <a:t> of data center </a:t>
            </a:r>
            <a:r>
              <a:rPr lang="en-US" sz="2400" dirty="0" smtClean="0"/>
              <a:t>power and cooling </a:t>
            </a:r>
            <a:r>
              <a:rPr lang="en-US" sz="2400" dirty="0"/>
              <a:t>infrastructures.</a:t>
            </a:r>
            <a:endParaRPr lang="en-US" sz="2000" dirty="0"/>
          </a:p>
          <a:p>
            <a:pPr lvl="1"/>
            <a:endParaRPr lang="en-US" sz="2400" dirty="0" smtClean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0"/>
          </p:nvPr>
        </p:nvSpPr>
        <p:spPr>
          <a:xfrm>
            <a:off x="7096125" y="6000750"/>
            <a:ext cx="2311400" cy="428625"/>
          </a:xfrm>
        </p:spPr>
        <p:txBody>
          <a:bodyPr/>
          <a:lstStyle/>
          <a:p>
            <a:pPr>
              <a:defRPr/>
            </a:pPr>
            <a:fld id="{FDD24F05-6CCB-4631-BC78-9FAACFAD003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6" name="CaixaDeTexto 5"/>
          <p:cNvSpPr txBox="1"/>
          <p:nvPr/>
        </p:nvSpPr>
        <p:spPr>
          <a:xfrm>
            <a:off x="416496" y="3375341"/>
            <a:ext cx="9489504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buNone/>
            </a:pPr>
            <a:r>
              <a:rPr lang="en-US" sz="1800" dirty="0" smtClean="0"/>
              <a:t>Energy Flow Model,        </a:t>
            </a:r>
            <a:r>
              <a:rPr lang="en-US" sz="1800" dirty="0" smtClean="0">
                <a:sym typeface="Wingdings" pitchFamily="2" charset="2"/>
              </a:rPr>
              <a:t>       </a:t>
            </a:r>
            <a:r>
              <a:rPr lang="en-US" sz="1800" dirty="0" smtClean="0"/>
              <a:t>SPN and RBD        </a:t>
            </a:r>
            <a:r>
              <a:rPr lang="en-US" sz="1800" dirty="0" smtClean="0">
                <a:sym typeface="Wingdings" pitchFamily="2" charset="2"/>
              </a:rPr>
              <a:t>   availability, downtime, cost</a:t>
            </a:r>
          </a:p>
          <a:p>
            <a:pPr marL="0" lvl="1">
              <a:buNone/>
            </a:pPr>
            <a:r>
              <a:rPr lang="en-US" sz="1800" dirty="0" smtClean="0">
                <a:sym typeface="Wingdings" pitchFamily="2" charset="2"/>
              </a:rPr>
              <a:t>                                                                               sustainability impact, etc</a:t>
            </a:r>
            <a:endParaRPr lang="en-US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28864" y="3717032"/>
            <a:ext cx="1944216" cy="1277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68" b="19916"/>
          <a:stretch>
            <a:fillRect/>
          </a:stretch>
        </p:blipFill>
        <p:spPr bwMode="auto">
          <a:xfrm>
            <a:off x="3440832" y="5085184"/>
            <a:ext cx="3029332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65168" y="4149080"/>
            <a:ext cx="3351981" cy="2143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96" y="3807915"/>
            <a:ext cx="2660188" cy="2147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826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7628" y="1357298"/>
            <a:ext cx="3828372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2400" dirty="0" smtClean="0"/>
              <a:t>IT infrastructure:</a:t>
            </a:r>
          </a:p>
          <a:p>
            <a:pPr lvl="2">
              <a:lnSpc>
                <a:spcPct val="100000"/>
              </a:lnSpc>
            </a:pPr>
            <a:r>
              <a:rPr lang="en-US" sz="2000" dirty="0" smtClean="0"/>
              <a:t>Servers,</a:t>
            </a:r>
          </a:p>
          <a:p>
            <a:pPr lvl="2">
              <a:lnSpc>
                <a:spcPct val="100000"/>
              </a:lnSpc>
            </a:pPr>
            <a:r>
              <a:rPr lang="en-US" sz="2000" dirty="0" smtClean="0"/>
              <a:t>Networking equipment,</a:t>
            </a:r>
          </a:p>
          <a:p>
            <a:pPr lvl="2">
              <a:lnSpc>
                <a:spcPct val="100000"/>
              </a:lnSpc>
            </a:pPr>
            <a:r>
              <a:rPr lang="en-US" sz="2000" dirty="0" smtClean="0"/>
              <a:t>Storage devices.</a:t>
            </a:r>
            <a:endParaRPr lang="en-US" sz="2400" dirty="0" smtClean="0"/>
          </a:p>
          <a:p>
            <a:pPr lvl="1">
              <a:lnSpc>
                <a:spcPct val="150000"/>
              </a:lnSpc>
            </a:pPr>
            <a:r>
              <a:rPr lang="en-US" sz="2400" b="1" dirty="0" smtClean="0"/>
              <a:t>Power infrastructure:</a:t>
            </a:r>
          </a:p>
          <a:p>
            <a:pPr lvl="2">
              <a:lnSpc>
                <a:spcPct val="100000"/>
              </a:lnSpc>
            </a:pPr>
            <a:r>
              <a:rPr lang="en-US" sz="1800" b="1" dirty="0" smtClean="0"/>
              <a:t>SDT </a:t>
            </a:r>
            <a:r>
              <a:rPr lang="en-US" sz="1800" b="1" dirty="0" smtClean="0">
                <a:sym typeface="Wingdings" pitchFamily="2" charset="2"/>
              </a:rPr>
              <a:t> </a:t>
            </a:r>
            <a:r>
              <a:rPr lang="en-US" sz="1800" b="1" dirty="0" smtClean="0"/>
              <a:t>transfer switches </a:t>
            </a:r>
            <a:r>
              <a:rPr lang="en-US" sz="1800" b="1" dirty="0" smtClean="0">
                <a:sym typeface="Wingdings" pitchFamily="2" charset="2"/>
              </a:rPr>
              <a:t> </a:t>
            </a:r>
            <a:r>
              <a:rPr lang="en-US" sz="1800" b="1" dirty="0" smtClean="0"/>
              <a:t>UPS </a:t>
            </a:r>
            <a:r>
              <a:rPr lang="en-US" sz="1800" b="1" dirty="0" smtClean="0">
                <a:sym typeface="Wingdings" pitchFamily="2" charset="2"/>
              </a:rPr>
              <a:t> </a:t>
            </a:r>
            <a:r>
              <a:rPr lang="en-US" sz="1800" b="1" dirty="0" smtClean="0"/>
              <a:t>PDUs </a:t>
            </a:r>
            <a:r>
              <a:rPr lang="en-US" sz="1800" b="1" dirty="0" smtClean="0">
                <a:sym typeface="Wingdings" pitchFamily="2" charset="2"/>
              </a:rPr>
              <a:t> </a:t>
            </a:r>
            <a:r>
              <a:rPr lang="en-US" sz="1800" b="1" dirty="0" smtClean="0"/>
              <a:t>rack</a:t>
            </a:r>
          </a:p>
          <a:p>
            <a:pPr lvl="1">
              <a:lnSpc>
                <a:spcPct val="150000"/>
              </a:lnSpc>
            </a:pPr>
            <a:r>
              <a:rPr lang="en-US" sz="2400" b="1" dirty="0" smtClean="0"/>
              <a:t>Cooling infrastructure:</a:t>
            </a:r>
          </a:p>
          <a:p>
            <a:pPr lvl="2">
              <a:lnSpc>
                <a:spcPct val="100000"/>
              </a:lnSpc>
            </a:pPr>
            <a:r>
              <a:rPr lang="en-US" sz="2000" b="1" dirty="0" smtClean="0">
                <a:sym typeface="Wingdings" pitchFamily="2" charset="2"/>
              </a:rPr>
              <a:t>Extracts heat  prevents overheating</a:t>
            </a:r>
          </a:p>
          <a:p>
            <a:pPr lvl="2">
              <a:lnSpc>
                <a:spcPct val="100000"/>
              </a:lnSpc>
            </a:pPr>
            <a:r>
              <a:rPr lang="en-US" sz="2000" b="1" dirty="0" smtClean="0">
                <a:sym typeface="Wingdings" pitchFamily="2" charset="2"/>
              </a:rPr>
              <a:t>CRAC, Cooling Tower, Chiller</a:t>
            </a:r>
            <a:endParaRPr lang="en-US" sz="2000" b="1" dirty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Center Infrastructure</a:t>
            </a:r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D24F05-6CCB-4631-BC78-9FAACFAD003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1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000" dirty="0" err="1">
                <a:sym typeface="Wingdings" pitchFamily="2" charset="2"/>
              </a:rPr>
              <a:t>Dependability</a:t>
            </a:r>
            <a:r>
              <a:rPr lang="pt-BR" sz="2000" dirty="0">
                <a:sym typeface="Wingdings" pitchFamily="2" charset="2"/>
              </a:rPr>
              <a:t> </a:t>
            </a:r>
          </a:p>
          <a:p>
            <a:pPr lvl="1"/>
            <a:r>
              <a:rPr lang="pt-BR" sz="1800" dirty="0" err="1">
                <a:sym typeface="Wingdings" pitchFamily="2" charset="2"/>
              </a:rPr>
              <a:t>Availability</a:t>
            </a:r>
            <a:endParaRPr lang="pt-BR" sz="1800" dirty="0">
              <a:sym typeface="Wingdings" pitchFamily="2" charset="2"/>
            </a:endParaRPr>
          </a:p>
          <a:p>
            <a:pPr lvl="1"/>
            <a:r>
              <a:rPr lang="pt-BR" sz="1800" dirty="0" err="1" smtClean="0">
                <a:sym typeface="Wingdings" pitchFamily="2" charset="2"/>
              </a:rPr>
              <a:t>Reliability</a:t>
            </a:r>
            <a:endParaRPr lang="pt-BR" sz="1800" dirty="0" smtClean="0">
              <a:sym typeface="Wingdings" pitchFamily="2" charset="2"/>
            </a:endParaRPr>
          </a:p>
          <a:p>
            <a:pPr lvl="1"/>
            <a:r>
              <a:rPr lang="pt-BR" sz="1800" dirty="0" err="1" smtClean="0">
                <a:sym typeface="Wingdings" pitchFamily="2" charset="2"/>
              </a:rPr>
              <a:t>Reliability</a:t>
            </a:r>
            <a:r>
              <a:rPr lang="pt-BR" sz="1800" dirty="0" smtClean="0">
                <a:sym typeface="Wingdings" pitchFamily="2" charset="2"/>
              </a:rPr>
              <a:t> </a:t>
            </a:r>
            <a:r>
              <a:rPr lang="pt-BR" sz="1800" dirty="0" err="1" smtClean="0">
                <a:sym typeface="Wingdings" pitchFamily="2" charset="2"/>
              </a:rPr>
              <a:t>Importance</a:t>
            </a:r>
            <a:r>
              <a:rPr lang="pt-BR" sz="1800" dirty="0" smtClean="0">
                <a:sym typeface="Wingdings" pitchFamily="2" charset="2"/>
              </a:rPr>
              <a:t> (RI)</a:t>
            </a:r>
          </a:p>
          <a:p>
            <a:pPr lvl="1"/>
            <a:r>
              <a:rPr lang="pt-BR" sz="1800" dirty="0" err="1" smtClean="0">
                <a:sym typeface="Wingdings" pitchFamily="2" charset="2"/>
              </a:rPr>
              <a:t>Reliability</a:t>
            </a:r>
            <a:r>
              <a:rPr lang="pt-BR" sz="1800" dirty="0" smtClean="0">
                <a:sym typeface="Wingdings" pitchFamily="2" charset="2"/>
              </a:rPr>
              <a:t> </a:t>
            </a:r>
            <a:r>
              <a:rPr lang="pt-BR" sz="1800" dirty="0" err="1" smtClean="0">
                <a:sym typeface="Wingdings" pitchFamily="2" charset="2"/>
              </a:rPr>
              <a:t>and</a:t>
            </a:r>
            <a:r>
              <a:rPr lang="pt-BR" sz="1800" dirty="0" smtClean="0">
                <a:sym typeface="Wingdings" pitchFamily="2" charset="2"/>
              </a:rPr>
              <a:t> </a:t>
            </a:r>
            <a:r>
              <a:rPr lang="pt-BR" sz="1800" dirty="0" err="1" smtClean="0">
                <a:sym typeface="Wingdings" pitchFamily="2" charset="2"/>
              </a:rPr>
              <a:t>Cost</a:t>
            </a:r>
            <a:r>
              <a:rPr lang="pt-BR" sz="1800" dirty="0" smtClean="0">
                <a:sym typeface="Wingdings" pitchFamily="2" charset="2"/>
              </a:rPr>
              <a:t> </a:t>
            </a:r>
            <a:r>
              <a:rPr lang="pt-BR" sz="1800" dirty="0" err="1" smtClean="0">
                <a:sym typeface="Wingdings" pitchFamily="2" charset="2"/>
              </a:rPr>
              <a:t>Importance</a:t>
            </a:r>
            <a:r>
              <a:rPr lang="pt-BR" sz="1800" dirty="0" smtClean="0">
                <a:sym typeface="Wingdings" pitchFamily="2" charset="2"/>
              </a:rPr>
              <a:t> (RCI)</a:t>
            </a:r>
          </a:p>
          <a:p>
            <a:endParaRPr lang="pt-BR" sz="2000" dirty="0" smtClean="0"/>
          </a:p>
          <a:p>
            <a:r>
              <a:rPr lang="pt-BR" sz="2000" dirty="0" err="1" smtClean="0"/>
              <a:t>Sustainability</a:t>
            </a:r>
            <a:r>
              <a:rPr lang="pt-BR" sz="2000" dirty="0" smtClean="0"/>
              <a:t> </a:t>
            </a:r>
            <a:r>
              <a:rPr lang="pt-BR" sz="2000" dirty="0" err="1" smtClean="0"/>
              <a:t>Impact</a:t>
            </a:r>
            <a:endParaRPr lang="pt-BR" sz="2000" dirty="0" smtClean="0"/>
          </a:p>
          <a:p>
            <a:pPr lvl="1"/>
            <a:r>
              <a:rPr lang="pt-BR" sz="1800" dirty="0" err="1" smtClean="0">
                <a:sym typeface="Wingdings" pitchFamily="2" charset="2"/>
              </a:rPr>
              <a:t>Exergy</a:t>
            </a:r>
            <a:r>
              <a:rPr lang="pt-BR" sz="1800" dirty="0" smtClean="0">
                <a:sym typeface="Wingdings" pitchFamily="2" charset="2"/>
              </a:rPr>
              <a:t> </a:t>
            </a:r>
            <a:r>
              <a:rPr lang="pt-BR" sz="1800" dirty="0" err="1" smtClean="0">
                <a:sym typeface="Wingdings" pitchFamily="2" charset="2"/>
              </a:rPr>
              <a:t>Consumption</a:t>
            </a:r>
            <a:endParaRPr lang="pt-BR" sz="1800" dirty="0" smtClean="0">
              <a:sym typeface="Wingdings" pitchFamily="2" charset="2"/>
            </a:endParaRPr>
          </a:p>
          <a:p>
            <a:pPr lvl="1"/>
            <a:r>
              <a:rPr lang="pt-BR" sz="1800" dirty="0" smtClean="0">
                <a:sym typeface="Wingdings" pitchFamily="2" charset="2"/>
              </a:rPr>
              <a:t>CO2 </a:t>
            </a:r>
            <a:r>
              <a:rPr lang="pt-BR" sz="1800" dirty="0" err="1" smtClean="0">
                <a:sym typeface="Wingdings" pitchFamily="2" charset="2"/>
              </a:rPr>
              <a:t>Emissions</a:t>
            </a:r>
            <a:endParaRPr lang="pt-BR" sz="1800" dirty="0" smtClean="0">
              <a:sym typeface="Wingdings" pitchFamily="2" charset="2"/>
            </a:endParaRPr>
          </a:p>
          <a:p>
            <a:endParaRPr lang="pt-BR" sz="2000" dirty="0" smtClean="0">
              <a:sym typeface="Wingdings" pitchFamily="2" charset="2"/>
            </a:endParaRPr>
          </a:p>
          <a:p>
            <a:r>
              <a:rPr lang="pt-BR" sz="2000" dirty="0" err="1" smtClean="0">
                <a:sym typeface="Wingdings" pitchFamily="2" charset="2"/>
              </a:rPr>
              <a:t>Cost</a:t>
            </a:r>
            <a:endParaRPr lang="pt-BR" sz="2000" dirty="0" smtClean="0">
              <a:sym typeface="Wingdings" pitchFamily="2" charset="2"/>
            </a:endParaRPr>
          </a:p>
          <a:p>
            <a:pPr lvl="1"/>
            <a:r>
              <a:rPr lang="pt-BR" sz="1800" dirty="0" err="1" smtClean="0">
                <a:sym typeface="Wingdings" pitchFamily="2" charset="2"/>
              </a:rPr>
              <a:t>Acquisition</a:t>
            </a:r>
            <a:r>
              <a:rPr lang="pt-BR" sz="1800" dirty="0" smtClean="0">
                <a:sym typeface="Wingdings" pitchFamily="2" charset="2"/>
              </a:rPr>
              <a:t> </a:t>
            </a:r>
            <a:r>
              <a:rPr lang="pt-BR" sz="1800" dirty="0" err="1" smtClean="0">
                <a:sym typeface="Wingdings" pitchFamily="2" charset="2"/>
              </a:rPr>
              <a:t>cost</a:t>
            </a:r>
            <a:endParaRPr lang="pt-BR" sz="1800" dirty="0" smtClean="0">
              <a:sym typeface="Wingdings" pitchFamily="2" charset="2"/>
            </a:endParaRPr>
          </a:p>
          <a:p>
            <a:pPr lvl="1"/>
            <a:r>
              <a:rPr lang="pt-BR" sz="1800" dirty="0" err="1" smtClean="0">
                <a:sym typeface="Wingdings" pitchFamily="2" charset="2"/>
              </a:rPr>
              <a:t>Operational</a:t>
            </a:r>
            <a:r>
              <a:rPr lang="pt-BR" sz="1800" dirty="0" smtClean="0">
                <a:sym typeface="Wingdings" pitchFamily="2" charset="2"/>
              </a:rPr>
              <a:t> </a:t>
            </a:r>
            <a:r>
              <a:rPr lang="pt-BR" sz="1800" dirty="0" err="1" smtClean="0">
                <a:sym typeface="Wingdings" pitchFamily="2" charset="2"/>
              </a:rPr>
              <a:t>cost</a:t>
            </a:r>
            <a:endParaRPr lang="pt-BR" sz="1800" dirty="0" smtClean="0">
              <a:sym typeface="Wingdings" pitchFamily="2" charset="2"/>
            </a:endParaRPr>
          </a:p>
          <a:p>
            <a:pPr marL="342900" lvl="1" indent="-342900">
              <a:buFontTx/>
              <a:buChar char="•"/>
            </a:pPr>
            <a:endParaRPr lang="pt-BR" sz="1800" dirty="0" smtClean="0">
              <a:sym typeface="Wingdings" pitchFamily="2" charset="2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D24F05-6CCB-4631-BC78-9FAACFAD003C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Metrics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80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523875" y="945802"/>
            <a:ext cx="8915400" cy="4643438"/>
          </a:xfrm>
        </p:spPr>
        <p:txBody>
          <a:bodyPr/>
          <a:lstStyle/>
          <a:p>
            <a:pPr lvl="1"/>
            <a:r>
              <a:rPr lang="en-US" sz="2000" b="1" dirty="0" smtClean="0"/>
              <a:t>Energy</a:t>
            </a:r>
            <a:r>
              <a:rPr lang="en-US" sz="2000" dirty="0" smtClean="0"/>
              <a:t> </a:t>
            </a:r>
            <a:r>
              <a:rPr lang="en-US" sz="2000" dirty="0"/>
              <a:t>can </a:t>
            </a:r>
            <a:r>
              <a:rPr lang="en-US" sz="2000" b="1" dirty="0"/>
              <a:t>never</a:t>
            </a:r>
            <a:r>
              <a:rPr lang="en-US" sz="2000" dirty="0"/>
              <a:t> be </a:t>
            </a:r>
            <a:r>
              <a:rPr lang="en-US" sz="2000" b="1" dirty="0" smtClean="0"/>
              <a:t>destroyed</a:t>
            </a:r>
            <a:r>
              <a:rPr lang="en-US" sz="2000" dirty="0" smtClean="0"/>
              <a:t> (FLT). </a:t>
            </a:r>
          </a:p>
          <a:p>
            <a:pPr lvl="1"/>
            <a:r>
              <a:rPr lang="en-US" sz="2000" b="1" dirty="0" err="1" smtClean="0"/>
              <a:t>Exergy</a:t>
            </a:r>
            <a:r>
              <a:rPr lang="en-US" sz="2000" dirty="0" smtClean="0"/>
              <a:t> </a:t>
            </a:r>
            <a:r>
              <a:rPr lang="en-US" sz="2000" dirty="0"/>
              <a:t>can be </a:t>
            </a:r>
            <a:r>
              <a:rPr lang="en-US" sz="2000" b="1" dirty="0" smtClean="0"/>
              <a:t>destroyed</a:t>
            </a:r>
            <a:r>
              <a:rPr lang="en-US" sz="2000" dirty="0" smtClean="0"/>
              <a:t> (SLT). </a:t>
            </a:r>
          </a:p>
          <a:p>
            <a:pPr lvl="1"/>
            <a:r>
              <a:rPr lang="en-US" sz="2000" dirty="0" smtClean="0"/>
              <a:t>The </a:t>
            </a:r>
            <a:r>
              <a:rPr lang="en-US" sz="2000" b="1" dirty="0" err="1"/>
              <a:t>exergy</a:t>
            </a:r>
            <a:r>
              <a:rPr lang="en-US" sz="2000" dirty="0"/>
              <a:t> </a:t>
            </a:r>
            <a:r>
              <a:rPr lang="en-US" sz="2000" dirty="0" smtClean="0"/>
              <a:t>destruction or </a:t>
            </a:r>
            <a:r>
              <a:rPr lang="en-US" sz="2000" b="1" dirty="0" smtClean="0"/>
              <a:t>consumption</a:t>
            </a:r>
            <a:r>
              <a:rPr lang="en-US" sz="2000" dirty="0" smtClean="0"/>
              <a:t> </a:t>
            </a:r>
            <a:r>
              <a:rPr lang="en-US" sz="2000" dirty="0"/>
              <a:t>(</a:t>
            </a:r>
            <a:r>
              <a:rPr lang="en-US" sz="2000" b="1" dirty="0"/>
              <a:t>irreversibility</a:t>
            </a:r>
            <a:r>
              <a:rPr lang="en-US" sz="2000" dirty="0"/>
              <a:t>) must be appropriately </a:t>
            </a:r>
            <a:r>
              <a:rPr lang="en-US" sz="2000" b="1" dirty="0"/>
              <a:t>minimized</a:t>
            </a:r>
            <a:r>
              <a:rPr lang="en-US" sz="2000" dirty="0"/>
              <a:t> to obtain sustainable development.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 err="1" smtClean="0"/>
              <a:t>Exergy</a:t>
            </a:r>
            <a:r>
              <a:rPr lang="en-US" sz="2000" dirty="0" smtClean="0"/>
              <a:t> (available energy)</a:t>
            </a:r>
            <a:endParaRPr lang="pt-BR" sz="1800" dirty="0" smtClean="0"/>
          </a:p>
          <a:p>
            <a:pPr lvl="2"/>
            <a:r>
              <a:rPr lang="en-US" sz="1800" dirty="0" smtClean="0"/>
              <a:t>Represents the maximal </a:t>
            </a:r>
            <a:r>
              <a:rPr lang="en-US" sz="1800" dirty="0"/>
              <a:t>theoretical portion of the energy that could be </a:t>
            </a:r>
            <a:r>
              <a:rPr lang="en-US" sz="1800" dirty="0" smtClean="0"/>
              <a:t>converted </a:t>
            </a:r>
            <a:r>
              <a:rPr lang="en-US" sz="1800" dirty="0"/>
              <a:t>into </a:t>
            </a:r>
            <a:r>
              <a:rPr lang="en-US" sz="1800" dirty="0" smtClean="0"/>
              <a:t>work;</a:t>
            </a:r>
          </a:p>
          <a:p>
            <a:pPr lvl="2"/>
            <a:endParaRPr lang="en-US" sz="1800" dirty="0" smtClean="0"/>
          </a:p>
          <a:p>
            <a:pPr lvl="2"/>
            <a:r>
              <a:rPr lang="en-US" sz="1800" dirty="0" smtClean="0"/>
              <a:t>A system which consumes the least amount of </a:t>
            </a:r>
            <a:r>
              <a:rPr lang="en-US" sz="1800" dirty="0" err="1" smtClean="0"/>
              <a:t>exergy</a:t>
            </a:r>
            <a:r>
              <a:rPr lang="en-US" sz="1800" dirty="0" smtClean="0"/>
              <a:t> is often the most sustainable;</a:t>
            </a:r>
          </a:p>
          <a:p>
            <a:pPr lvl="2"/>
            <a:endParaRPr lang="pt-BR" sz="1800" dirty="0" smtClean="0"/>
          </a:p>
          <a:p>
            <a:pPr lvl="2"/>
            <a:r>
              <a:rPr lang="en-US" sz="1800" b="1" dirty="0" err="1"/>
              <a:t>Exergy</a:t>
            </a:r>
            <a:r>
              <a:rPr lang="en-US" sz="1800" dirty="0"/>
              <a:t> is </a:t>
            </a:r>
            <a:r>
              <a:rPr lang="en-US" sz="1800" b="1" dirty="0"/>
              <a:t>useful</a:t>
            </a:r>
            <a:r>
              <a:rPr lang="en-US" sz="1800" dirty="0"/>
              <a:t> when </a:t>
            </a:r>
            <a:r>
              <a:rPr lang="en-US" sz="1800" b="1" dirty="0"/>
              <a:t>measuring</a:t>
            </a:r>
            <a:r>
              <a:rPr lang="en-US" sz="1800" dirty="0"/>
              <a:t> the </a:t>
            </a:r>
            <a:r>
              <a:rPr lang="en-US" sz="1800" b="1" dirty="0"/>
              <a:t>efficiency</a:t>
            </a:r>
            <a:r>
              <a:rPr lang="en-US" sz="1800" dirty="0"/>
              <a:t> of an energy conversion </a:t>
            </a:r>
            <a:r>
              <a:rPr lang="en-US" sz="1800" dirty="0" smtClean="0"/>
              <a:t>process</a:t>
            </a:r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/>
            <a:r>
              <a:rPr lang="en-US" dirty="0" err="1" smtClean="0">
                <a:latin typeface="Futura Bk" pitchFamily="34" charset="0"/>
                <a:ea typeface="+mj-ea"/>
                <a:cs typeface="+mj-cs"/>
              </a:rPr>
              <a:t>Exergy</a:t>
            </a:r>
            <a:endParaRPr lang="pt-BR" dirty="0">
              <a:latin typeface="Futura Bk" pitchFamily="34" charset="0"/>
              <a:ea typeface="+mj-ea"/>
              <a:cs typeface="+mj-cs"/>
            </a:endParaRPr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D24F05-6CCB-4631-BC78-9FAACFAD003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77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Simple Component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D24F05-6CCB-4631-BC78-9FAACFAD003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FFCA191C-E274-4372-8868-3793F6635E30}" type="datetime8">
              <a:rPr lang="en-US" smtClean="0"/>
              <a:pPr>
                <a:defRPr/>
              </a:pPr>
              <a:t>3/24/2013 6:37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Stochastic Petri Net (SPN)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696" y="2780929"/>
            <a:ext cx="6089858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512840" y="1983780"/>
            <a:ext cx="4263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800" dirty="0" smtClean="0"/>
              <a:t>A_R = P{#X_ON&gt;0}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5703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656" y="3356992"/>
            <a:ext cx="5512644" cy="152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A </a:t>
            </a:r>
            <a:r>
              <a:rPr lang="en-US" sz="2000" b="1" dirty="0" smtClean="0"/>
              <a:t>Reliability Block Diagram </a:t>
            </a:r>
            <a:r>
              <a:rPr lang="en-US" sz="2000" dirty="0" smtClean="0"/>
              <a:t>(RBD) is a non-state space model that enables analysis of </a:t>
            </a:r>
            <a:r>
              <a:rPr lang="en-US" sz="2000" b="1" dirty="0" smtClean="0"/>
              <a:t>reliability</a:t>
            </a:r>
            <a:r>
              <a:rPr lang="en-US" sz="2000" dirty="0" smtClean="0"/>
              <a:t> and </a:t>
            </a:r>
            <a:r>
              <a:rPr lang="en-US" sz="2000" b="1" dirty="0" smtClean="0"/>
              <a:t>availability</a:t>
            </a:r>
            <a:r>
              <a:rPr lang="en-US" sz="2000" dirty="0" smtClean="0"/>
              <a:t> of complex systems using block diagrams.</a:t>
            </a:r>
          </a:p>
          <a:p>
            <a:r>
              <a:rPr lang="en-US" sz="2000" dirty="0" smtClean="0"/>
              <a:t> In a block diagram model, components are combined into blocks in series, parallel, or </a:t>
            </a:r>
            <a:r>
              <a:rPr lang="en-US" sz="2000" i="1" dirty="0" smtClean="0"/>
              <a:t>k-out-of-n</a:t>
            </a:r>
            <a:r>
              <a:rPr lang="en-US" sz="2000" dirty="0" smtClean="0"/>
              <a:t>. </a:t>
            </a:r>
          </a:p>
          <a:p>
            <a:r>
              <a:rPr lang="en-US" sz="2000" dirty="0" smtClean="0"/>
              <a:t>The structure of RBD establishes the logical interaction among components </a:t>
            </a:r>
            <a:endParaRPr lang="en-US" sz="2000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D24F05-6CCB-4631-BC78-9FAACFAD003C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Reliability Block </a:t>
            </a:r>
            <a:r>
              <a:rPr lang="en-US" dirty="0" smtClean="0"/>
              <a:t>Diagrams </a:t>
            </a:r>
            <a:r>
              <a:rPr lang="en-US" dirty="0"/>
              <a:t>(RBD)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704" y="4811148"/>
            <a:ext cx="1800225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016" y="4836548"/>
            <a:ext cx="2933700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41" y="6029325"/>
            <a:ext cx="9429750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341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412953</TotalTime>
  <Words>940</Words>
  <Application>Microsoft Office PowerPoint</Application>
  <PresentationFormat>A4 Paper (210x297 mm)</PresentationFormat>
  <Paragraphs>182</Paragraphs>
  <Slides>23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Design padrão</vt:lpstr>
      <vt:lpstr>Assessment to support the planning of sustainable data centers with high availability</vt:lpstr>
      <vt:lpstr>Agenda</vt:lpstr>
      <vt:lpstr>Introduction</vt:lpstr>
      <vt:lpstr>Objective</vt:lpstr>
      <vt:lpstr>Data Center Infrastructure</vt:lpstr>
      <vt:lpstr>Metrics</vt:lpstr>
      <vt:lpstr>Exergy</vt:lpstr>
      <vt:lpstr>Stochastic Petri Net (SPN)</vt:lpstr>
      <vt:lpstr>Reliability Block Diagrams (RBD)</vt:lpstr>
      <vt:lpstr>Optimization</vt:lpstr>
      <vt:lpstr>Optimization</vt:lpstr>
      <vt:lpstr>Optimization</vt:lpstr>
      <vt:lpstr>Energy Flow Model</vt:lpstr>
      <vt:lpstr>Energy Flow Model</vt:lpstr>
      <vt:lpstr>ASTRO Environment</vt:lpstr>
      <vt:lpstr>Methodology</vt:lpstr>
      <vt:lpstr>Case Study  </vt:lpstr>
      <vt:lpstr>Architecture</vt:lpstr>
      <vt:lpstr>RBD and EFM Models</vt:lpstr>
      <vt:lpstr>Results</vt:lpstr>
      <vt:lpstr>Final Remarks</vt:lpstr>
      <vt:lpstr>Published Papers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Sistema de suporte à decisão para sistemas produtivos</dc:title>
  <dc:creator>Bruno</dc:creator>
  <cp:lastModifiedBy>Gustavo</cp:lastModifiedBy>
  <cp:revision>540</cp:revision>
  <dcterms:created xsi:type="dcterms:W3CDTF">2005-08-29T15:00:12Z</dcterms:created>
  <dcterms:modified xsi:type="dcterms:W3CDTF">2013-03-25T19:08:27Z</dcterms:modified>
</cp:coreProperties>
</file>